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84" r:id="rId4"/>
    <p:sldId id="296" r:id="rId5"/>
    <p:sldId id="260" r:id="rId6"/>
    <p:sldId id="269" r:id="rId7"/>
    <p:sldId id="275" r:id="rId8"/>
    <p:sldId id="268" r:id="rId9"/>
    <p:sldId id="276" r:id="rId10"/>
    <p:sldId id="261" r:id="rId11"/>
    <p:sldId id="270" r:id="rId12"/>
    <p:sldId id="271" r:id="rId13"/>
    <p:sldId id="285" r:id="rId14"/>
    <p:sldId id="294" r:id="rId15"/>
    <p:sldId id="295" r:id="rId16"/>
    <p:sldId id="286" r:id="rId17"/>
    <p:sldId id="263" r:id="rId18"/>
    <p:sldId id="280" r:id="rId19"/>
    <p:sldId id="262" r:id="rId20"/>
    <p:sldId id="293" r:id="rId21"/>
    <p:sldId id="287" r:id="rId22"/>
    <p:sldId id="292" r:id="rId23"/>
    <p:sldId id="288" r:id="rId24"/>
    <p:sldId id="291" r:id="rId25"/>
    <p:sldId id="264" r:id="rId26"/>
    <p:sldId id="297" r:id="rId27"/>
    <p:sldId id="265" r:id="rId28"/>
    <p:sldId id="272" r:id="rId29"/>
    <p:sldId id="274" r:id="rId30"/>
    <p:sldId id="273" r:id="rId31"/>
    <p:sldId id="279" r:id="rId32"/>
    <p:sldId id="283" r:id="rId33"/>
    <p:sldId id="266" r:id="rId34"/>
    <p:sldId id="289" r:id="rId35"/>
    <p:sldId id="298" r:id="rId36"/>
    <p:sldId id="299" r:id="rId37"/>
    <p:sldId id="290" r:id="rId3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7C16"/>
    <a:srgbClr val="FF00FF"/>
    <a:srgbClr val="954ECA"/>
    <a:srgbClr val="FF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C833-89FC-46F3-A597-7B27763A1C9E}" type="datetimeFigureOut">
              <a:rPr lang="it-IT" smtClean="0"/>
              <a:t>25/09/2018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95E23-A93B-4871-B87D-FE7122C8C3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929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C833-89FC-46F3-A597-7B27763A1C9E}" type="datetimeFigureOut">
              <a:rPr lang="it-IT" smtClean="0"/>
              <a:t>25/09/2018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95E23-A93B-4871-B87D-FE7122C8C3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847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C833-89FC-46F3-A597-7B27763A1C9E}" type="datetimeFigureOut">
              <a:rPr lang="it-IT" smtClean="0"/>
              <a:t>25/09/2018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95E23-A93B-4871-B87D-FE7122C8C3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203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C833-89FC-46F3-A597-7B27763A1C9E}" type="datetimeFigureOut">
              <a:rPr lang="it-IT" smtClean="0"/>
              <a:t>25/09/2018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95E23-A93B-4871-B87D-FE7122C8C3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223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C833-89FC-46F3-A597-7B27763A1C9E}" type="datetimeFigureOut">
              <a:rPr lang="it-IT" smtClean="0"/>
              <a:t>25/09/2018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95E23-A93B-4871-B87D-FE7122C8C3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087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C833-89FC-46F3-A597-7B27763A1C9E}" type="datetimeFigureOut">
              <a:rPr lang="it-IT" smtClean="0"/>
              <a:t>25/09/2018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95E23-A93B-4871-B87D-FE7122C8C3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719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C833-89FC-46F3-A597-7B27763A1C9E}" type="datetimeFigureOut">
              <a:rPr lang="it-IT" smtClean="0"/>
              <a:t>25/09/2018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95E23-A93B-4871-B87D-FE7122C8C3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282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C833-89FC-46F3-A597-7B27763A1C9E}" type="datetimeFigureOut">
              <a:rPr lang="it-IT" smtClean="0"/>
              <a:t>25/09/2018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95E23-A93B-4871-B87D-FE7122C8C3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933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C833-89FC-46F3-A597-7B27763A1C9E}" type="datetimeFigureOut">
              <a:rPr lang="it-IT" smtClean="0"/>
              <a:t>25/09/2018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95E23-A93B-4871-B87D-FE7122C8C3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32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C833-89FC-46F3-A597-7B27763A1C9E}" type="datetimeFigureOut">
              <a:rPr lang="it-IT" smtClean="0"/>
              <a:t>25/09/2018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95E23-A93B-4871-B87D-FE7122C8C3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076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C833-89FC-46F3-A597-7B27763A1C9E}" type="datetimeFigureOut">
              <a:rPr lang="it-IT" smtClean="0"/>
              <a:t>25/09/2018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95E23-A93B-4871-B87D-FE7122C8C3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802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33"/>
            </a:gs>
            <a:gs pos="100000">
              <a:srgbClr val="954ECA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CC833-89FC-46F3-A597-7B27763A1C9E}" type="datetimeFigureOut">
              <a:rPr lang="it-IT" smtClean="0"/>
              <a:t>25/09/2018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95E23-A93B-4871-B87D-FE7122C8C3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8494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44.png"/><Relationship Id="rId4" Type="http://schemas.openxmlformats.org/officeDocument/2006/relationships/image" Target="../media/image37.pn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4.png"/><Relationship Id="rId7" Type="http://schemas.openxmlformats.org/officeDocument/2006/relationships/image" Target="../media/image5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63.jp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17.png"/><Relationship Id="rId4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22.png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043189" y="849953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3725214" y="2427864"/>
            <a:ext cx="59854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sz="6600" i="0" u="none" strike="noStrike" cap="none" normalizeH="0" baseline="0" dirty="0">
                <a:ln>
                  <a:noFill/>
                </a:ln>
                <a:effectLst/>
                <a:latin typeface="Chaparral Pro Light" panose="02060403030505090203" pitchFamily="18" charset="0"/>
                <a:ea typeface="Adobe Ming Std L" panose="02020300000000000000" pitchFamily="18" charset="-128"/>
              </a:rPr>
              <a:t>Sistema</a:t>
            </a:r>
            <a:r>
              <a:rPr kumimoji="0" lang="it-IT" sz="6600" i="0" u="none" strike="noStrike" cap="none" normalizeH="0" dirty="0">
                <a:ln>
                  <a:noFill/>
                </a:ln>
                <a:effectLst/>
                <a:latin typeface="Chaparral Pro Light" panose="02060403030505090203" pitchFamily="18" charset="0"/>
                <a:ea typeface="Adobe Ming Std L" panose="02020300000000000000" pitchFamily="18" charset="-128"/>
              </a:rPr>
              <a:t> Endocrino</a:t>
            </a:r>
            <a:endParaRPr kumimoji="0" lang="it-IT" sz="6600" i="0" u="none" strike="noStrike" cap="none" normalizeH="0" baseline="0" dirty="0">
              <a:ln>
                <a:noFill/>
              </a:ln>
              <a:effectLst/>
              <a:latin typeface="Chaparral Pro Light" panose="02060403030505090203" pitchFamily="18" charset="0"/>
              <a:ea typeface="Adobe Ming Std L" panose="02020300000000000000" pitchFamily="18" charset="-128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9710670" y="5226784"/>
            <a:ext cx="24813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dirty="0">
                <a:latin typeface="Janda Manatee Bubble" panose="02000506000000020004" pitchFamily="2" charset="0"/>
                <a:ea typeface="Adobe Ming Std L" panose="02020300000000000000" pitchFamily="18" charset="-128"/>
              </a:rPr>
              <a:t>Giovanni Barbato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sz="2000" i="0" u="none" strike="noStrike" cap="none" normalizeH="0" baseline="0" dirty="0">
                <a:ln>
                  <a:noFill/>
                </a:ln>
                <a:effectLst/>
                <a:latin typeface="Janda Manatee Bubble" panose="02000506000000020004" pitchFamily="2" charset="0"/>
                <a:ea typeface="Adobe Ming Std L" panose="02020300000000000000" pitchFamily="18" charset="-128"/>
              </a:rPr>
              <a:t>Alessia</a:t>
            </a:r>
            <a:r>
              <a:rPr lang="it-IT" sz="2000" dirty="0">
                <a:latin typeface="Janda Manatee Bubble" panose="02000506000000020004" pitchFamily="2" charset="0"/>
                <a:ea typeface="Adobe Ming Std L" panose="02020300000000000000" pitchFamily="18" charset="-128"/>
              </a:rPr>
              <a:t> </a:t>
            </a:r>
            <a:r>
              <a:rPr kumimoji="0" lang="it-IT" sz="2000" i="0" u="none" strike="noStrike" cap="none" normalizeH="0" dirty="0" err="1">
                <a:ln>
                  <a:noFill/>
                </a:ln>
                <a:effectLst/>
                <a:latin typeface="Janda Manatee Bubble" panose="02000506000000020004" pitchFamily="2" charset="0"/>
                <a:ea typeface="Adobe Ming Std L" panose="02020300000000000000" pitchFamily="18" charset="-128"/>
              </a:rPr>
              <a:t>Crispo</a:t>
            </a:r>
            <a:endParaRPr kumimoji="0" lang="it-IT" sz="2000" i="0" u="none" strike="noStrike" cap="none" normalizeH="0" dirty="0">
              <a:ln>
                <a:noFill/>
              </a:ln>
              <a:effectLst/>
              <a:latin typeface="Janda Manatee Bubble" panose="02000506000000020004" pitchFamily="2" charset="0"/>
              <a:ea typeface="Adobe Ming Std L" panose="02020300000000000000" pitchFamily="18" charset="-128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baseline="0" dirty="0">
                <a:latin typeface="Janda Manatee Bubble" panose="02000506000000020004" pitchFamily="2" charset="0"/>
                <a:ea typeface="Adobe Ming Std L" panose="02020300000000000000" pitchFamily="18" charset="-128"/>
              </a:rPr>
              <a:t>Nicholas</a:t>
            </a:r>
            <a:r>
              <a:rPr lang="it-IT" sz="2000" dirty="0">
                <a:latin typeface="Janda Manatee Bubble" panose="02000506000000020004" pitchFamily="2" charset="0"/>
                <a:ea typeface="Adobe Ming Std L" panose="02020300000000000000" pitchFamily="18" charset="-128"/>
              </a:rPr>
              <a:t> Migliaccio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sz="2000" i="0" u="none" strike="noStrike" cap="none" normalizeH="0" baseline="0" dirty="0">
                <a:ln>
                  <a:noFill/>
                </a:ln>
                <a:effectLst/>
                <a:latin typeface="Janda Manatee Bubble" panose="02000506000000020004" pitchFamily="2" charset="0"/>
                <a:ea typeface="Adobe Ming Std L" panose="02020300000000000000" pitchFamily="18" charset="-128"/>
              </a:rPr>
              <a:t>Gianni</a:t>
            </a:r>
            <a:r>
              <a:rPr kumimoji="0" lang="it-IT" sz="2000" i="0" u="none" strike="noStrike" cap="none" normalizeH="0" dirty="0">
                <a:ln>
                  <a:noFill/>
                </a:ln>
                <a:effectLst/>
                <a:latin typeface="Janda Manatee Bubble" panose="02000506000000020004" pitchFamily="2" charset="0"/>
                <a:ea typeface="Adobe Ming Std L" panose="02020300000000000000" pitchFamily="18" charset="-128"/>
              </a:rPr>
              <a:t> Pia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baseline="0" dirty="0">
                <a:latin typeface="Janda Manatee Bubble" panose="02000506000000020004" pitchFamily="2" charset="0"/>
                <a:ea typeface="Adobe Ming Std L" panose="02020300000000000000" pitchFamily="18" charset="-128"/>
              </a:rPr>
              <a:t>Sabrina</a:t>
            </a:r>
            <a:r>
              <a:rPr lang="it-IT" sz="2000" dirty="0">
                <a:latin typeface="Janda Manatee Bubble" panose="02000506000000020004" pitchFamily="2" charset="0"/>
                <a:ea typeface="Adobe Ming Std L" panose="02020300000000000000" pitchFamily="18" charset="-128"/>
              </a:rPr>
              <a:t> Pilato</a:t>
            </a:r>
            <a:endParaRPr kumimoji="0" lang="it-IT" sz="2000" i="0" u="none" strike="noStrike" cap="none" normalizeH="0" baseline="0" dirty="0">
              <a:ln>
                <a:noFill/>
              </a:ln>
              <a:effectLst/>
              <a:latin typeface="Janda Manatee Bubble" panose="02000506000000020004" pitchFamily="2" charset="0"/>
              <a:ea typeface="Adobe Ming Std L" panose="020203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464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asellaDiTesto 28"/>
          <p:cNvSpPr txBox="1"/>
          <p:nvPr/>
        </p:nvSpPr>
        <p:spPr>
          <a:xfrm>
            <a:off x="5011293" y="3020182"/>
            <a:ext cx="28264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Janda Manatee Bubble" panose="02000506000000020004" pitchFamily="2" charset="0"/>
              </a:rPr>
              <a:t>Suddivisa in tre lobi che si connettono direttamente all’ipotalamo</a:t>
            </a: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996" y="4656758"/>
            <a:ext cx="1944000" cy="1495385"/>
          </a:xfrm>
          <a:prstGeom prst="rect">
            <a:avLst/>
          </a:prstGeom>
        </p:spPr>
      </p:pic>
      <p:sp>
        <p:nvSpPr>
          <p:cNvPr id="22" name="CasellaDiTesto 21"/>
          <p:cNvSpPr txBox="1"/>
          <p:nvPr/>
        </p:nvSpPr>
        <p:spPr>
          <a:xfrm>
            <a:off x="5533526" y="1988359"/>
            <a:ext cx="1781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Janda Manatee Solid" panose="02000506000000020004" pitchFamily="2" charset="0"/>
              </a:rPr>
              <a:t>Ipofisi</a:t>
            </a:r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916" y="1283957"/>
            <a:ext cx="1944000" cy="1495385"/>
          </a:xfrm>
          <a:prstGeom prst="rect">
            <a:avLst/>
          </a:prstGeom>
        </p:spPr>
      </p:pic>
      <p:sp>
        <p:nvSpPr>
          <p:cNvPr id="24" name="CasellaDiTesto 23"/>
          <p:cNvSpPr txBox="1"/>
          <p:nvPr/>
        </p:nvSpPr>
        <p:spPr>
          <a:xfrm>
            <a:off x="733223" y="1988359"/>
            <a:ext cx="1871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Janda Manatee Solid" panose="02000506000000020004" pitchFamily="2" charset="0"/>
              </a:rPr>
              <a:t>Ipotalamo</a:t>
            </a:r>
          </a:p>
        </p:txBody>
      </p:sp>
      <p:sp>
        <p:nvSpPr>
          <p:cNvPr id="17" name="Titolo 1"/>
          <p:cNvSpPr txBox="1">
            <a:spLocks/>
          </p:cNvSpPr>
          <p:nvPr/>
        </p:nvSpPr>
        <p:spPr>
          <a:xfrm>
            <a:off x="3637298" y="0"/>
            <a:ext cx="4917404" cy="736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5400" dirty="0">
                <a:latin typeface="Chaparral Pro Light" panose="02060403030505090203" pitchFamily="18" charset="0"/>
              </a:rPr>
              <a:t>Ipotalamo e Ipofisi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8"/>
          <a:stretch/>
        </p:blipFill>
        <p:spPr>
          <a:xfrm>
            <a:off x="9648404" y="2949262"/>
            <a:ext cx="2337198" cy="390873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399" y="2970343"/>
            <a:ext cx="577342" cy="115064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9590">
            <a:off x="508469" y="689932"/>
            <a:ext cx="944297" cy="726383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1119615" y="822291"/>
            <a:ext cx="6901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latin typeface="Janda Manatee Bubble" panose="02000506000000020004" pitchFamily="2" charset="0"/>
              </a:rPr>
              <a:t>Collegano il sistema endocrino e quello nervoso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265288" y="3145538"/>
            <a:ext cx="28264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Janda Manatee Bubble" panose="02000506000000020004" pitchFamily="2" charset="0"/>
              </a:rPr>
              <a:t>Riceve dai nervi le informazioni sulle condizioni interne ed esterne all’organismo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243852" y="5164491"/>
            <a:ext cx="2826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Janda Manatee Bubble" panose="02000506000000020004" pitchFamily="2" charset="0"/>
              </a:rPr>
              <a:t>Invia segnali sia al sistema endocrino che al sistema nervoso</a:t>
            </a:r>
          </a:p>
        </p:txBody>
      </p:sp>
      <p:sp>
        <p:nvSpPr>
          <p:cNvPr id="7" name="Freccia in giù 6"/>
          <p:cNvSpPr/>
          <p:nvPr/>
        </p:nvSpPr>
        <p:spPr>
          <a:xfrm>
            <a:off x="1507543" y="2595599"/>
            <a:ext cx="311043" cy="424583"/>
          </a:xfrm>
          <a:prstGeom prst="downArrow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Freccia in giù 26"/>
          <p:cNvSpPr/>
          <p:nvPr/>
        </p:nvSpPr>
        <p:spPr>
          <a:xfrm>
            <a:off x="1522992" y="4594334"/>
            <a:ext cx="311043" cy="424583"/>
          </a:xfrm>
          <a:prstGeom prst="downArrow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CasellaDiTesto 27"/>
          <p:cNvSpPr txBox="1"/>
          <p:nvPr/>
        </p:nvSpPr>
        <p:spPr>
          <a:xfrm>
            <a:off x="4774488" y="2452683"/>
            <a:ext cx="3300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Janda Manatee Solid" panose="02000506000000020004" pitchFamily="2" charset="0"/>
              </a:rPr>
              <a:t>(o ghiandola pituitaria)</a:t>
            </a:r>
          </a:p>
        </p:txBody>
      </p:sp>
      <p:sp>
        <p:nvSpPr>
          <p:cNvPr id="30" name="CasellaDiTesto 29"/>
          <p:cNvSpPr txBox="1"/>
          <p:nvPr/>
        </p:nvSpPr>
        <p:spPr>
          <a:xfrm>
            <a:off x="3659363" y="4524518"/>
            <a:ext cx="1821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Janda Manatee Bubble" panose="02000506000000020004" pitchFamily="2" charset="0"/>
              </a:rPr>
              <a:t>Neuroipofisi</a:t>
            </a:r>
          </a:p>
        </p:txBody>
      </p:sp>
      <p:sp>
        <p:nvSpPr>
          <p:cNvPr id="31" name="CasellaDiTesto 30"/>
          <p:cNvSpPr txBox="1"/>
          <p:nvPr/>
        </p:nvSpPr>
        <p:spPr>
          <a:xfrm>
            <a:off x="7538384" y="4438040"/>
            <a:ext cx="1915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Janda Manatee Bubble" panose="02000506000000020004" pitchFamily="2" charset="0"/>
              </a:rPr>
              <a:t>Adenoipofisi</a:t>
            </a:r>
          </a:p>
        </p:txBody>
      </p:sp>
      <p:sp>
        <p:nvSpPr>
          <p:cNvPr id="33" name="Freccia in giù 32"/>
          <p:cNvSpPr/>
          <p:nvPr/>
        </p:nvSpPr>
        <p:spPr>
          <a:xfrm rot="2322963">
            <a:off x="4848883" y="3533517"/>
            <a:ext cx="288000" cy="1090575"/>
          </a:xfrm>
          <a:prstGeom prst="downArrow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Freccia in giù 34"/>
          <p:cNvSpPr/>
          <p:nvPr/>
        </p:nvSpPr>
        <p:spPr>
          <a:xfrm rot="19277037" flipH="1">
            <a:off x="7957288" y="3463699"/>
            <a:ext cx="288000" cy="1090575"/>
          </a:xfrm>
          <a:prstGeom prst="downArrow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9" t="20736" r="28429"/>
          <a:stretch/>
        </p:blipFill>
        <p:spPr>
          <a:xfrm>
            <a:off x="8003023" y="4782393"/>
            <a:ext cx="906308" cy="118530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488" y="1246746"/>
            <a:ext cx="1944000" cy="1495382"/>
          </a:xfrm>
          <a:prstGeom prst="rect">
            <a:avLst/>
          </a:prstGeom>
        </p:spPr>
      </p:pic>
      <p:sp>
        <p:nvSpPr>
          <p:cNvPr id="26" name="CasellaDiTesto 25"/>
          <p:cNvSpPr txBox="1"/>
          <p:nvPr/>
        </p:nvSpPr>
        <p:spPr>
          <a:xfrm>
            <a:off x="5610391" y="4959454"/>
            <a:ext cx="1994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Janda Manatee Bubble" panose="02000506000000020004" pitchFamily="2" charset="0"/>
              </a:rPr>
              <a:t>Lobo intermedio</a:t>
            </a:r>
          </a:p>
        </p:txBody>
      </p:sp>
      <p:sp>
        <p:nvSpPr>
          <p:cNvPr id="8" name="Freccia in giù 7"/>
          <p:cNvSpPr/>
          <p:nvPr/>
        </p:nvSpPr>
        <p:spPr>
          <a:xfrm>
            <a:off x="6444568" y="4378577"/>
            <a:ext cx="412119" cy="580877"/>
          </a:xfrm>
          <a:prstGeom prst="downArrow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2" t="15427" r="27379" b="17612"/>
          <a:stretch/>
        </p:blipFill>
        <p:spPr>
          <a:xfrm>
            <a:off x="6067887" y="5573989"/>
            <a:ext cx="10795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3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500"/>
                            </p:stCondLst>
                            <p:childTnLst>
                              <p:par>
                                <p:cTn id="58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69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500"/>
                            </p:stCondLst>
                            <p:childTnLst>
                              <p:par>
                                <p:cTn id="7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6250"/>
                            </p:stCondLst>
                            <p:childTnLst>
                              <p:par>
                                <p:cTn id="10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7250"/>
                            </p:stCondLst>
                            <p:childTnLst>
                              <p:par>
                                <p:cTn id="11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9250"/>
                            </p:stCondLst>
                            <p:childTnLst>
                              <p:par>
                                <p:cTn id="131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750"/>
                            </p:stCondLst>
                            <p:childTnLst>
                              <p:par>
                                <p:cTn id="142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2" grpId="0"/>
      <p:bldP spid="24" grpId="0"/>
      <p:bldP spid="18" grpId="0"/>
      <p:bldP spid="19" grpId="0"/>
      <p:bldP spid="20" grpId="0"/>
      <p:bldP spid="7" grpId="0" animBg="1"/>
      <p:bldP spid="27" grpId="0" animBg="1"/>
      <p:bldP spid="28" grpId="0"/>
      <p:bldP spid="30" grpId="0"/>
      <p:bldP spid="31" grpId="0"/>
      <p:bldP spid="33" grpId="0" animBg="1"/>
      <p:bldP spid="35" grpId="0" animBg="1"/>
      <p:bldP spid="26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 txBox="1">
            <a:spLocks/>
          </p:cNvSpPr>
          <p:nvPr/>
        </p:nvSpPr>
        <p:spPr>
          <a:xfrm>
            <a:off x="3637298" y="0"/>
            <a:ext cx="4917404" cy="736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5400" dirty="0">
                <a:latin typeface="Chaparral Pro Light" panose="02060403030505090203" pitchFamily="18" charset="0"/>
              </a:rPr>
              <a:t>Connessioni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7307287" y="1020669"/>
            <a:ext cx="4193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latin typeface="Janda Manatee Bubble" panose="02000506000000020004" pitchFamily="2" charset="0"/>
              </a:rPr>
              <a:t>IPOTALAMO-NEUROIPOFISI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655975" y="1020669"/>
            <a:ext cx="4549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Bubble" panose="02000506000000020004" pitchFamily="2" charset="0"/>
              </a:rPr>
              <a:t>IPOTALAMO-ADENOIPOFISI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75" y="1884801"/>
            <a:ext cx="10845089" cy="493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77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3142233" y="0"/>
            <a:ext cx="5907535" cy="736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5400" dirty="0">
                <a:latin typeface="Chaparral Pro Light" panose="02060403030505090203" pitchFamily="18" charset="0"/>
              </a:rPr>
              <a:t>Il Segreto della longevità 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2" t="12013" r="14594" b="10282"/>
          <a:stretch/>
        </p:blipFill>
        <p:spPr>
          <a:xfrm>
            <a:off x="12879" y="3333759"/>
            <a:ext cx="3953814" cy="358219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9590">
            <a:off x="663726" y="520600"/>
            <a:ext cx="944297" cy="726383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274872" y="652959"/>
            <a:ext cx="27863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latin typeface="Janda Manatee Bubble" panose="02000506000000020004" pitchFamily="2" charset="0"/>
              </a:rPr>
              <a:t>È nell’ipotalamo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77639" y="1340291"/>
            <a:ext cx="4118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Janda Manatee Bubble" panose="02000506000000020004" pitchFamily="2" charset="0"/>
              </a:rPr>
              <a:t>L’invecchiamento è controllato da molecole e proteine chiamate NF-</a:t>
            </a:r>
            <a:r>
              <a:rPr lang="it-IT" dirty="0" err="1">
                <a:latin typeface="Janda Manatee Bubble" panose="02000506000000020004" pitchFamily="2" charset="0"/>
              </a:rPr>
              <a:t>kB</a:t>
            </a:r>
            <a:endParaRPr lang="it-IT" dirty="0">
              <a:latin typeface="Janda Manatee Bubble" panose="02000506000000020004" pitchFamily="2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220341" y="1152522"/>
            <a:ext cx="4658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Janda Manatee Bubble" panose="02000506000000020004" pitchFamily="2" charset="0"/>
              </a:rPr>
              <a:t>Lo studio è stato fatto da scienziati dell’Albert Einstein college di New York condotto dal prof. </a:t>
            </a:r>
            <a:r>
              <a:rPr lang="it-IT" dirty="0" err="1">
                <a:latin typeface="Janda Manatee Bubble" panose="02000506000000020004" pitchFamily="2" charset="0"/>
              </a:rPr>
              <a:t>Dongsheng</a:t>
            </a:r>
            <a:r>
              <a:rPr lang="it-IT" dirty="0">
                <a:latin typeface="Janda Manatee Bubble" panose="02000506000000020004" pitchFamily="2" charset="0"/>
              </a:rPr>
              <a:t> </a:t>
            </a:r>
            <a:r>
              <a:rPr lang="it-IT" dirty="0" err="1">
                <a:latin typeface="Janda Manatee Bubble" panose="02000506000000020004" pitchFamily="2" charset="0"/>
              </a:rPr>
              <a:t>Cai</a:t>
            </a:r>
            <a:r>
              <a:rPr lang="it-IT" dirty="0">
                <a:latin typeface="Janda Manatee Bubble" panose="02000506000000020004" pitchFamily="2" charset="0"/>
              </a:rPr>
              <a:t> 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7019724" y="2706734"/>
            <a:ext cx="306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Janda Manatee Bubble" panose="02000506000000020004" pitchFamily="2" charset="0"/>
              </a:rPr>
              <a:t>ESPERIMENTO SUI TOPI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3966693" y="3360800"/>
            <a:ext cx="3361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Janda Manatee Bubble" panose="02000506000000020004" pitchFamily="2" charset="0"/>
              </a:rPr>
              <a:t>L’attivazione della proteina NF-</a:t>
            </a:r>
            <a:r>
              <a:rPr lang="it-IT" dirty="0" err="1">
                <a:latin typeface="Janda Manatee Bubble" panose="02000506000000020004" pitchFamily="2" charset="0"/>
              </a:rPr>
              <a:t>kB</a:t>
            </a:r>
            <a:r>
              <a:rPr lang="it-IT" dirty="0">
                <a:latin typeface="Janda Manatee Bubble" panose="02000506000000020004" pitchFamily="2" charset="0"/>
              </a:rPr>
              <a:t> porta: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4386563" y="4202405"/>
            <a:ext cx="25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i="1" dirty="0">
                <a:latin typeface="Janda Manatee Bubble" panose="02000506000000020004" pitchFamily="2" charset="0"/>
              </a:rPr>
              <a:t>L’invecchiamento</a:t>
            </a:r>
            <a:r>
              <a:rPr lang="it-IT" sz="2000" dirty="0">
                <a:latin typeface="Janda Manatee Bubble" panose="02000506000000020004" pitchFamily="2" charset="0"/>
              </a:rPr>
              <a:t> 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8393517" y="3360800"/>
            <a:ext cx="3724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Janda Manatee Bubble" panose="02000506000000020004" pitchFamily="2" charset="0"/>
              </a:rPr>
              <a:t>La disattivazione della proteina NF-</a:t>
            </a:r>
            <a:r>
              <a:rPr lang="it-IT" dirty="0" err="1">
                <a:latin typeface="Janda Manatee Bubble" panose="02000506000000020004" pitchFamily="2" charset="0"/>
              </a:rPr>
              <a:t>kB</a:t>
            </a:r>
            <a:r>
              <a:rPr lang="it-IT" dirty="0">
                <a:latin typeface="Janda Manatee Bubble" panose="02000506000000020004" pitchFamily="2" charset="0"/>
              </a:rPr>
              <a:t> porta: 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8851719" y="4202405"/>
            <a:ext cx="280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i="1" dirty="0">
                <a:latin typeface="Janda Manatee Bubble" panose="02000506000000020004" pitchFamily="2" charset="0"/>
              </a:rPr>
              <a:t>Il ringiovanimento</a:t>
            </a:r>
            <a:r>
              <a:rPr lang="it-IT" sz="2000" dirty="0">
                <a:latin typeface="Janda Manatee Bubble" panose="02000506000000020004" pitchFamily="2" charset="0"/>
              </a:rPr>
              <a:t> 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3897967" y="4817957"/>
            <a:ext cx="35691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Chaparral Pro Light" panose="02060403030505090203" pitchFamily="18" charset="0"/>
                <a:cs typeface="AngsanaUPC" panose="02020603050405020304" pitchFamily="18" charset="-34"/>
              </a:rPr>
              <a:t>«I topi hanno mostrato una diminuzione della forza muscolare e della dimensione dei muscoli, dello spessore della pelle e delle loro capacità di apprendimento»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8152327" y="4664069"/>
            <a:ext cx="41176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Chaparral Pro Light" panose="02060403030505090203" pitchFamily="18" charset="0"/>
              </a:rPr>
              <a:t>«I topi in cui l’NF-</a:t>
            </a:r>
            <a:r>
              <a:rPr lang="it-IT" sz="2000" dirty="0" err="1">
                <a:latin typeface="Chaparral Pro Light" panose="02060403030505090203" pitchFamily="18" charset="0"/>
              </a:rPr>
              <a:t>kB</a:t>
            </a:r>
            <a:r>
              <a:rPr lang="it-IT" sz="2000" dirty="0">
                <a:latin typeface="Chaparral Pro Light" panose="02060403030505090203" pitchFamily="18" charset="0"/>
              </a:rPr>
              <a:t> era inibito, vivevano circa il 20% di più rispetto agli animali di controllo. Inoltre nei test di memoria e apprendimento ottenevano punteggi maggiori dimostrando di avere un cervello più giovane»</a:t>
            </a:r>
          </a:p>
        </p:txBody>
      </p:sp>
      <p:cxnSp>
        <p:nvCxnSpPr>
          <p:cNvPr id="20" name="Connettore 2 19"/>
          <p:cNvCxnSpPr/>
          <p:nvPr/>
        </p:nvCxnSpPr>
        <p:spPr>
          <a:xfrm flipH="1">
            <a:off x="6677647" y="3076066"/>
            <a:ext cx="504000" cy="28800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>
            <a:off x="9917801" y="3074433"/>
            <a:ext cx="504000" cy="28800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>
            <a:off x="8575482" y="2092250"/>
            <a:ext cx="0" cy="61448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/>
          <p:nvPr/>
        </p:nvCxnSpPr>
        <p:spPr>
          <a:xfrm>
            <a:off x="4518212" y="1663456"/>
            <a:ext cx="157778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876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750"/>
                            </p:stCondLst>
                            <p:childTnLst>
                              <p:par>
                                <p:cTn id="78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25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2491209" y="15487"/>
            <a:ext cx="7209582" cy="736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dirty="0">
                <a:latin typeface="Chaparral Pro Light" panose="02060403030505090203" pitchFamily="18" charset="0"/>
              </a:rPr>
              <a:t>Ormone della crescita! GH o STH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9590">
            <a:off x="663726" y="520600"/>
            <a:ext cx="944297" cy="726383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274871" y="652959"/>
            <a:ext cx="9234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Bubble" panose="02000506000000020004" pitchFamily="2" charset="0"/>
              </a:rPr>
              <a:t>Viene trasportato nel sangue attraverso il legame GHBP-GH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785472" y="2036962"/>
            <a:ext cx="5950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Bubble" panose="02000506000000020004" pitchFamily="2" charset="0"/>
              </a:rPr>
              <a:t>Accrescimento dell’apparato scheletrico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9853">
            <a:off x="347420" y="1745997"/>
            <a:ext cx="876106" cy="931732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85472" y="3105851"/>
            <a:ext cx="5950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Bubble" panose="02000506000000020004" pitchFamily="2" charset="0"/>
              </a:rPr>
              <a:t>Stimola la lipolisi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9853">
            <a:off x="349953" y="2850340"/>
            <a:ext cx="876106" cy="931732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785472" y="4174740"/>
            <a:ext cx="9916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Bubble" panose="02000506000000020004" pitchFamily="2" charset="0"/>
              </a:rPr>
              <a:t>Aumenta l’ossidazione degli acidi grassi favorendo il dimagrimento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9853">
            <a:off x="347420" y="3911281"/>
            <a:ext cx="876106" cy="931732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785472" y="5243630"/>
            <a:ext cx="9916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Bubble" panose="02000506000000020004" pitchFamily="2" charset="0"/>
              </a:rPr>
              <a:t>Promuove l’assorbimento di acqua a livello intestinale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9853">
            <a:off x="347420" y="4952665"/>
            <a:ext cx="876106" cy="931732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088" y="1136082"/>
            <a:ext cx="3971406" cy="26457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1149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000"/>
                            </p:stCondLst>
                            <p:childTnLst>
                              <p:par>
                                <p:cTn id="12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0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2491209" y="15487"/>
            <a:ext cx="7209582" cy="736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dirty="0">
                <a:latin typeface="Chaparral Pro Light" panose="02060403030505090203" pitchFamily="18" charset="0"/>
              </a:rPr>
              <a:t>La produzione del GH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567120" y="601443"/>
            <a:ext cx="7083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Bubble" panose="02000506000000020004" pitchFamily="2" charset="0"/>
              </a:rPr>
              <a:t>Nelle cellule SOMATOTROPICHE dell’adenoipofisi </a:t>
            </a:r>
          </a:p>
        </p:txBody>
      </p:sp>
      <p:sp>
        <p:nvSpPr>
          <p:cNvPr id="6" name="Freccia in giù 5"/>
          <p:cNvSpPr/>
          <p:nvPr/>
        </p:nvSpPr>
        <p:spPr>
          <a:xfrm>
            <a:off x="5793346" y="1157163"/>
            <a:ext cx="631065" cy="502276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3367110" y="1753494"/>
            <a:ext cx="5483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Bubble" panose="02000506000000020004" pitchFamily="2" charset="0"/>
              </a:rPr>
              <a:t>Il GH stimola l’ipotalamo a produrre:</a:t>
            </a:r>
          </a:p>
        </p:txBody>
      </p:sp>
      <p:sp>
        <p:nvSpPr>
          <p:cNvPr id="8" name="Freccia in giù 7"/>
          <p:cNvSpPr/>
          <p:nvPr/>
        </p:nvSpPr>
        <p:spPr>
          <a:xfrm rot="2322963">
            <a:off x="3609551" y="2101303"/>
            <a:ext cx="310673" cy="815810"/>
          </a:xfrm>
          <a:prstGeom prst="downArrow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in giù 8"/>
          <p:cNvSpPr/>
          <p:nvPr/>
        </p:nvSpPr>
        <p:spPr>
          <a:xfrm rot="19277037" flipH="1">
            <a:off x="8318980" y="2101304"/>
            <a:ext cx="310673" cy="815810"/>
          </a:xfrm>
          <a:prstGeom prst="downArrow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2825514" y="2924635"/>
            <a:ext cx="1104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Janda Manatee Bubble" panose="02000506000000020004" pitchFamily="2" charset="0"/>
              </a:rPr>
              <a:t>GHRH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8298329" y="2905545"/>
            <a:ext cx="1104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Janda Manatee Bubble" panose="02000506000000020004" pitchFamily="2" charset="0"/>
              </a:rPr>
              <a:t>SST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808855" y="3266328"/>
            <a:ext cx="5137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>
                <a:latin typeface="Janda Manatee Bubble" panose="02000506000000020004" pitchFamily="2" charset="0"/>
              </a:rPr>
              <a:t>(ormone di rilascio della somatotropina)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7765586" y="3266328"/>
            <a:ext cx="2170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>
                <a:latin typeface="Janda Manatee Bubble" panose="02000506000000020004" pitchFamily="2" charset="0"/>
              </a:rPr>
              <a:t>(somatostatina)</a:t>
            </a:r>
          </a:p>
        </p:txBody>
      </p:sp>
      <p:sp>
        <p:nvSpPr>
          <p:cNvPr id="14" name="Freccia in giù 13"/>
          <p:cNvSpPr/>
          <p:nvPr/>
        </p:nvSpPr>
        <p:spPr>
          <a:xfrm>
            <a:off x="3192170" y="3662723"/>
            <a:ext cx="347729" cy="429339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/>
          <p:cNvSpPr txBox="1"/>
          <p:nvPr/>
        </p:nvSpPr>
        <p:spPr>
          <a:xfrm>
            <a:off x="813855" y="4141367"/>
            <a:ext cx="5104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Bubble" panose="02000506000000020004" pitchFamily="2" charset="0"/>
              </a:rPr>
              <a:t>Stimola le cellule a produrre il GH</a:t>
            </a:r>
          </a:p>
        </p:txBody>
      </p:sp>
      <p:sp>
        <p:nvSpPr>
          <p:cNvPr id="16" name="Freccia in giù 15"/>
          <p:cNvSpPr/>
          <p:nvPr/>
        </p:nvSpPr>
        <p:spPr>
          <a:xfrm>
            <a:off x="8664987" y="3662723"/>
            <a:ext cx="347729" cy="429339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/>
          <p:cNvSpPr txBox="1"/>
          <p:nvPr/>
        </p:nvSpPr>
        <p:spPr>
          <a:xfrm>
            <a:off x="6424411" y="4107893"/>
            <a:ext cx="4828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Bubble" panose="02000506000000020004" pitchFamily="2" charset="0"/>
              </a:rPr>
              <a:t>Inibisce le cellule a produrre GH</a:t>
            </a:r>
          </a:p>
        </p:txBody>
      </p:sp>
      <p:sp>
        <p:nvSpPr>
          <p:cNvPr id="18" name="Freccia in giù 17"/>
          <p:cNvSpPr/>
          <p:nvPr/>
        </p:nvSpPr>
        <p:spPr>
          <a:xfrm>
            <a:off x="8664987" y="4604922"/>
            <a:ext cx="347729" cy="429339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/>
          <p:cNvSpPr txBox="1"/>
          <p:nvPr/>
        </p:nvSpPr>
        <p:spPr>
          <a:xfrm>
            <a:off x="5177307" y="5097507"/>
            <a:ext cx="7178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Bubble" panose="02000506000000020004" pitchFamily="2" charset="0"/>
              </a:rPr>
              <a:t>Contrasta gli effetti di un eventuale gigantismo</a:t>
            </a: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80" y="4418379"/>
            <a:ext cx="4687910" cy="260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000"/>
                            </p:stCondLst>
                            <p:childTnLst>
                              <p:par>
                                <p:cTn id="87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8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 animBg="1"/>
      <p:bldP spid="10" grpId="0"/>
      <p:bldP spid="11" grpId="0"/>
      <p:bldP spid="12" grpId="0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>
            <a:spLocks noGrp="1"/>
          </p:cNvSpPr>
          <p:nvPr>
            <p:ph type="title"/>
          </p:nvPr>
        </p:nvSpPr>
        <p:spPr>
          <a:xfrm>
            <a:off x="0" y="12879"/>
            <a:ext cx="12192000" cy="73660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5400" dirty="0">
                <a:latin typeface="Chaparral Pro Light" panose="02060403030505090203" pitchFamily="18" charset="0"/>
              </a:rPr>
              <a:t>Patologie: </a:t>
            </a:r>
            <a:r>
              <a:rPr lang="it-IT" sz="5400" b="1" dirty="0">
                <a:latin typeface="Chaparral Pro Light" panose="02060403030505090203" pitchFamily="18" charset="0"/>
              </a:rPr>
              <a:t>Nanismo Ipofisario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686672" y="2839052"/>
            <a:ext cx="1277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Solid" panose="02000506000000020004" pitchFamily="2" charset="0"/>
              </a:rPr>
              <a:t>Sintomi: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905958" y="2836790"/>
            <a:ext cx="2060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-Bassa statura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686672" y="1403798"/>
            <a:ext cx="1277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Solid" panose="02000506000000020004" pitchFamily="2" charset="0"/>
              </a:rPr>
              <a:t>Cause: 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1628744" y="1461255"/>
            <a:ext cx="372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-Deficit di GH in un bambino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686672" y="3955842"/>
            <a:ext cx="942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Solid" panose="02000506000000020004" pitchFamily="2" charset="0"/>
              </a:rPr>
              <a:t>Cure: 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1628744" y="3998065"/>
            <a:ext cx="37219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</a:t>
            </a:r>
            <a:r>
              <a:rPr lang="it-IT" sz="2000" b="1" i="1" dirty="0">
                <a:latin typeface="Janda Manatee Bubble" panose="02000506000000020004" pitchFamily="2" charset="0"/>
              </a:rPr>
              <a:t>Iniziale:</a:t>
            </a:r>
            <a:r>
              <a:rPr lang="it-IT" sz="2000" b="1" dirty="0">
                <a:latin typeface="Janda Manatee Bubble" panose="02000506000000020004" pitchFamily="2" charset="0"/>
              </a:rPr>
              <a:t> Iniezione di GH prelevato da cadaveri di giovani uomini 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1628744" y="5013728"/>
            <a:ext cx="37219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</a:t>
            </a:r>
            <a:r>
              <a:rPr lang="it-IT" sz="2000" b="1" i="1" dirty="0">
                <a:latin typeface="Janda Manatee Bubble" panose="02000506000000020004" pitchFamily="2" charset="0"/>
              </a:rPr>
              <a:t>Attuale:</a:t>
            </a:r>
            <a:r>
              <a:rPr lang="it-IT" sz="2000" b="1" dirty="0">
                <a:latin typeface="Janda Manatee Bubble" panose="02000506000000020004" pitchFamily="2" charset="0"/>
              </a:rPr>
              <a:t> somministrazione di GH prodotto in laboratori. Tecnica del DNA ricombinante(</a:t>
            </a:r>
            <a:r>
              <a:rPr lang="it-IT" sz="2000" b="1" dirty="0" err="1">
                <a:latin typeface="Janda Manatee Bubble" panose="02000506000000020004" pitchFamily="2" charset="0"/>
              </a:rPr>
              <a:t>rhGH</a:t>
            </a:r>
            <a:r>
              <a:rPr lang="it-IT" sz="2000" b="1" dirty="0">
                <a:latin typeface="Janda Manatee Bubble" panose="02000506000000020004" pitchFamily="2" charset="0"/>
              </a:rPr>
              <a:t>)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982" y="1861365"/>
            <a:ext cx="5323609" cy="35490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416813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  <p:bldP spid="15" grpId="0"/>
      <p:bldP spid="16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3142233" y="0"/>
            <a:ext cx="5907535" cy="736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5400" dirty="0">
                <a:latin typeface="Chaparral Pro Light" panose="02060403030505090203" pitchFamily="18" charset="0"/>
              </a:rPr>
              <a:t>Le Endorfine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9590">
            <a:off x="663726" y="520600"/>
            <a:ext cx="944297" cy="72638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274872" y="652959"/>
            <a:ext cx="8281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Bubble" panose="02000506000000020004" pitchFamily="2" charset="0"/>
              </a:rPr>
              <a:t>Le endorfine sono polipeptidi prodotte dall’adenoipofisi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0410" flipH="1">
            <a:off x="10820475" y="1049547"/>
            <a:ext cx="944297" cy="726383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2872375" y="1152963"/>
            <a:ext cx="8281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dirty="0">
                <a:latin typeface="Janda Manatee Bubble" panose="02000506000000020004" pitchFamily="2" charset="0"/>
              </a:rPr>
              <a:t>Hanno una potente attività analgesica ed eccitante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9590">
            <a:off x="896152" y="1482269"/>
            <a:ext cx="944297" cy="726383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507298" y="1614628"/>
            <a:ext cx="5060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Bubble" panose="02000506000000020004" pitchFamily="2" charset="0"/>
              </a:rPr>
              <a:t>Si dividono in 4 classi:</a:t>
            </a:r>
            <a:r>
              <a:rPr lang="it-IT" sz="2800" dirty="0">
                <a:latin typeface="Janda Manatee Bubble" panose="02000506000000020004" pitchFamily="2" charset="0"/>
              </a:rPr>
              <a:t> </a:t>
            </a:r>
            <a:r>
              <a:rPr lang="el-G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it-IT" sz="2400" dirty="0">
                <a:latin typeface="Janda Manatee Bubble" panose="02000506000000020004" pitchFamily="2" charset="0"/>
                <a:cs typeface="Times New Roman" panose="02020603050405020304" pitchFamily="18" charset="0"/>
              </a:rPr>
              <a:t>,</a:t>
            </a:r>
            <a:r>
              <a:rPr lang="it-IT" sz="2400" b="1" dirty="0">
                <a:latin typeface="Janda Manatee Bubble" panose="02000506000000020004" pitchFamily="2" charset="0"/>
                <a:cs typeface="Times New Roman" panose="02020603050405020304" pitchFamily="18" charset="0"/>
              </a:rPr>
              <a:t> </a:t>
            </a:r>
            <a:r>
              <a:rPr lang="el-G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it-IT" sz="2400" dirty="0">
                <a:latin typeface="Janda Manatee Bubble" panose="02000506000000020004" pitchFamily="2" charset="0"/>
                <a:cs typeface="Times New Roman" panose="02020603050405020304" pitchFamily="18" charset="0"/>
              </a:rPr>
              <a:t>,</a:t>
            </a:r>
            <a:r>
              <a:rPr lang="it-IT" sz="2400" b="1" dirty="0">
                <a:latin typeface="Janda Manatee Bubble" panose="02000506000000020004" pitchFamily="2" charset="0"/>
                <a:cs typeface="Times New Roman" panose="02020603050405020304" pitchFamily="18" charset="0"/>
              </a:rPr>
              <a:t> </a:t>
            </a:r>
            <a:r>
              <a:rPr lang="el-G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it-IT" sz="2400" dirty="0">
                <a:latin typeface="Janda Manatee Bubble" panose="02000506000000020004" pitchFamily="2" charset="0"/>
                <a:cs typeface="Times New Roman" panose="02020603050405020304" pitchFamily="18" charset="0"/>
              </a:rPr>
              <a:t>,</a:t>
            </a:r>
            <a:r>
              <a:rPr lang="it-IT" sz="2400" b="1" dirty="0">
                <a:latin typeface="Janda Manatee Bubble" panose="02000506000000020004" pitchFamily="2" charset="0"/>
                <a:cs typeface="Times New Roman" panose="02020603050405020304" pitchFamily="18" charset="0"/>
              </a:rPr>
              <a:t> </a:t>
            </a:r>
            <a:r>
              <a:rPr lang="el-G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endParaRPr lang="it-IT" sz="2800" b="1" dirty="0">
              <a:latin typeface="Janda Manatee Bubble" panose="02000506000000020004" pitchFamily="2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0410" flipH="1">
            <a:off x="10820476" y="2159112"/>
            <a:ext cx="944297" cy="726383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2872375" y="2191311"/>
            <a:ext cx="82812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dirty="0">
                <a:latin typeface="Janda Manatee Bubble" panose="02000506000000020004" pitchFamily="2" charset="0"/>
              </a:rPr>
              <a:t>Esse sono sintetizzate nell’ipofisi, a livello surrenale e in alcuni tratti dell’apparato digerente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656952" y="3050990"/>
            <a:ext cx="1277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Solid" panose="02000506000000020004" pitchFamily="2" charset="0"/>
              </a:rPr>
              <a:t>Azioni: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1702200" y="3058286"/>
            <a:ext cx="3947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Janda Manatee Bubble" panose="02000506000000020004" pitchFamily="2" charset="0"/>
              </a:rPr>
              <a:t>-Aumento tolleranza del dolore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1702199" y="3419703"/>
            <a:ext cx="4439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Janda Manatee Bubble" panose="02000506000000020004" pitchFamily="2" charset="0"/>
              </a:rPr>
              <a:t>-Senso di benessere e appagamento     </a:t>
            </a:r>
          </a:p>
          <a:p>
            <a:r>
              <a:rPr lang="it-IT" sz="2000" dirty="0">
                <a:latin typeface="Janda Manatee Bubble" panose="02000506000000020004" pitchFamily="2" charset="0"/>
              </a:rPr>
              <a:t> dopo un rapporto sessuale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1702200" y="4088896"/>
            <a:ext cx="4439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Janda Manatee Bubble" panose="02000506000000020004" pitchFamily="2" charset="0"/>
              </a:rPr>
              <a:t>-Controllo dell’appetito e  </a:t>
            </a:r>
          </a:p>
          <a:p>
            <a:r>
              <a:rPr lang="it-IT" sz="2000" dirty="0">
                <a:latin typeface="Janda Manatee Bubble" panose="02000506000000020004" pitchFamily="2" charset="0"/>
              </a:rPr>
              <a:t> dell’attività gastrointestinale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1702199" y="4758089"/>
            <a:ext cx="4439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Janda Manatee Bubble" panose="02000506000000020004" pitchFamily="2" charset="0"/>
              </a:rPr>
              <a:t>-Termoregolazione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1702198" y="5119506"/>
            <a:ext cx="4439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Janda Manatee Bubble" panose="02000506000000020004" pitchFamily="2" charset="0"/>
              </a:rPr>
              <a:t>-Regolazione del sonno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1702198" y="5480923"/>
            <a:ext cx="4439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Janda Manatee Bubble" panose="02000506000000020004" pitchFamily="2" charset="0"/>
              </a:rPr>
              <a:t>-Regolazione del ciclo mestruale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1702197" y="5842337"/>
            <a:ext cx="44393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Janda Manatee Bubble" panose="02000506000000020004" pitchFamily="2" charset="0"/>
              </a:rPr>
              <a:t>-Secrezione di altri ormoni come: </a:t>
            </a:r>
          </a:p>
          <a:p>
            <a:r>
              <a:rPr lang="it-IT" sz="2000" dirty="0">
                <a:latin typeface="Janda Manatee Bubble" panose="02000506000000020004" pitchFamily="2" charset="0"/>
              </a:rPr>
              <a:t> GH, ACTH, prolattine, </a:t>
            </a:r>
          </a:p>
          <a:p>
            <a:r>
              <a:rPr lang="it-IT" sz="2000" dirty="0">
                <a:latin typeface="Janda Manatee Bubble" panose="02000506000000020004" pitchFamily="2" charset="0"/>
              </a:rPr>
              <a:t> catecolamine e cortisolo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6374164" y="3050989"/>
            <a:ext cx="1277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Solid" panose="02000506000000020004" pitchFamily="2" charset="0"/>
              </a:rPr>
              <a:t>Stimoli: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7409160" y="3050989"/>
            <a:ext cx="3512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Janda Manatee Bubble" panose="02000506000000020004" pitchFamily="2" charset="0"/>
              </a:rPr>
              <a:t>-Ascoltare musica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7409160" y="3479317"/>
            <a:ext cx="3949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Janda Manatee Bubble" panose="02000506000000020004" pitchFamily="2" charset="0"/>
              </a:rPr>
              <a:t>-Ridere di gusto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7409160" y="3907645"/>
            <a:ext cx="3949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Janda Manatee Bubble" panose="02000506000000020004" pitchFamily="2" charset="0"/>
              </a:rPr>
              <a:t>-Una passeggiata tranquilla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7409160" y="4335973"/>
            <a:ext cx="3949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Janda Manatee Bubble" panose="02000506000000020004" pitchFamily="2" charset="0"/>
              </a:rPr>
              <a:t>-Esercizio fisico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7409160" y="4764301"/>
            <a:ext cx="3949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Janda Manatee Bubble" panose="02000506000000020004" pitchFamily="2" charset="0"/>
              </a:rPr>
              <a:t>-Carezze ed effusioni amorose</a:t>
            </a:r>
          </a:p>
        </p:txBody>
      </p:sp>
      <p:sp>
        <p:nvSpPr>
          <p:cNvPr id="28" name="CasellaDiTesto 27"/>
          <p:cNvSpPr txBox="1"/>
          <p:nvPr/>
        </p:nvSpPr>
        <p:spPr>
          <a:xfrm>
            <a:off x="7409160" y="5192629"/>
            <a:ext cx="3949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Janda Manatee Bubble" panose="02000506000000020004" pitchFamily="2" charset="0"/>
              </a:rPr>
              <a:t>-Mangiare cioccolato</a:t>
            </a:r>
          </a:p>
        </p:txBody>
      </p:sp>
      <p:pic>
        <p:nvPicPr>
          <p:cNvPr id="29" name="Immagin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498" y="4509927"/>
            <a:ext cx="3242615" cy="249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78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0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0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000"/>
                            </p:stCondLst>
                            <p:childTnLst>
                              <p:par>
                                <p:cTn id="1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000"/>
                            </p:stCondLst>
                            <p:childTnLst>
                              <p:par>
                                <p:cTn id="141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3637298" y="0"/>
            <a:ext cx="4917404" cy="73660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5400" dirty="0">
                <a:latin typeface="Chaparral Pro Light" panose="02060403030505090203" pitchFamily="18" charset="0"/>
              </a:rPr>
              <a:t>Epifisi e Timo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8"/>
          <a:stretch/>
        </p:blipFill>
        <p:spPr>
          <a:xfrm>
            <a:off x="9648404" y="2949262"/>
            <a:ext cx="2337198" cy="390873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399" y="2970343"/>
            <a:ext cx="577342" cy="1150645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116" y="4120988"/>
            <a:ext cx="878607" cy="67585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293" y="911965"/>
            <a:ext cx="1874509" cy="144193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2305">
            <a:off x="928200" y="695336"/>
            <a:ext cx="1643351" cy="1264116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966126" y="2540761"/>
            <a:ext cx="28264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Janda Manatee Bubble" panose="02000506000000020004" pitchFamily="2" charset="0"/>
              </a:rPr>
              <a:t>Sintetizza e rilascia melatonina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488359" y="1508938"/>
            <a:ext cx="1781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Janda Manatee Solid" panose="02000506000000020004" pitchFamily="2" charset="0"/>
              </a:rPr>
              <a:t>Epifisi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5993862" y="1508938"/>
            <a:ext cx="1871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Janda Manatee Solid" panose="02000506000000020004" pitchFamily="2" charset="0"/>
              </a:rPr>
              <a:t>Timo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5525927" y="2693161"/>
            <a:ext cx="2826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Janda Manatee Bubble" panose="02000506000000020004" pitchFamily="2" charset="0"/>
              </a:rPr>
              <a:t>Rilascia due ormoni</a:t>
            </a:r>
          </a:p>
        </p:txBody>
      </p:sp>
      <p:sp>
        <p:nvSpPr>
          <p:cNvPr id="14" name="Freccia in giù 13"/>
          <p:cNvSpPr/>
          <p:nvPr/>
        </p:nvSpPr>
        <p:spPr>
          <a:xfrm>
            <a:off x="6768182" y="2116178"/>
            <a:ext cx="311043" cy="424583"/>
          </a:xfrm>
          <a:prstGeom prst="downArrow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/>
          <p:cNvSpPr txBox="1"/>
          <p:nvPr/>
        </p:nvSpPr>
        <p:spPr>
          <a:xfrm>
            <a:off x="729321" y="1973262"/>
            <a:ext cx="3300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Janda Manatee Solid" panose="02000506000000020004" pitchFamily="2" charset="0"/>
              </a:rPr>
              <a:t>(o ghiandola pineale)</a:t>
            </a:r>
          </a:p>
        </p:txBody>
      </p:sp>
      <p:sp>
        <p:nvSpPr>
          <p:cNvPr id="16" name="Freccia in giù 15"/>
          <p:cNvSpPr/>
          <p:nvPr/>
        </p:nvSpPr>
        <p:spPr>
          <a:xfrm>
            <a:off x="2223828" y="3258195"/>
            <a:ext cx="311043" cy="424583"/>
          </a:xfrm>
          <a:prstGeom prst="downArrow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/>
          <p:cNvSpPr txBox="1"/>
          <p:nvPr/>
        </p:nvSpPr>
        <p:spPr>
          <a:xfrm>
            <a:off x="966124" y="3785768"/>
            <a:ext cx="2826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Janda Manatee Bubble" panose="02000506000000020004" pitchFamily="2" charset="0"/>
              </a:rPr>
              <a:t>Regola i ritmi biologici</a:t>
            </a:r>
          </a:p>
        </p:txBody>
      </p:sp>
      <p:sp>
        <p:nvSpPr>
          <p:cNvPr id="18" name="Freccia in giù 17"/>
          <p:cNvSpPr/>
          <p:nvPr/>
        </p:nvSpPr>
        <p:spPr>
          <a:xfrm rot="2322963">
            <a:off x="5849863" y="3039182"/>
            <a:ext cx="288000" cy="1090575"/>
          </a:xfrm>
          <a:prstGeom prst="downArrow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reccia in giù 18"/>
          <p:cNvSpPr/>
          <p:nvPr/>
        </p:nvSpPr>
        <p:spPr>
          <a:xfrm rot="19277037" flipH="1">
            <a:off x="7957289" y="3039181"/>
            <a:ext cx="288000" cy="1090575"/>
          </a:xfrm>
          <a:prstGeom prst="downArrow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/>
          <p:cNvSpPr txBox="1"/>
          <p:nvPr/>
        </p:nvSpPr>
        <p:spPr>
          <a:xfrm>
            <a:off x="7079225" y="4185878"/>
            <a:ext cx="2826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Janda Manatee Bubble" panose="02000506000000020004" pitchFamily="2" charset="0"/>
              </a:rPr>
              <a:t>TIMOSINA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4315592" y="4185878"/>
            <a:ext cx="2826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Janda Manatee Bubble" panose="02000506000000020004" pitchFamily="2" charset="0"/>
              </a:rPr>
              <a:t>TIMOPOIETINA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7079225" y="5219826"/>
            <a:ext cx="28264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Janda Manatee Bubble" panose="02000506000000020004" pitchFamily="2" charset="0"/>
              </a:rPr>
              <a:t>Maturazione dei linfociti T</a:t>
            </a:r>
          </a:p>
        </p:txBody>
      </p:sp>
      <p:sp>
        <p:nvSpPr>
          <p:cNvPr id="23" name="Freccia in giù 22"/>
          <p:cNvSpPr/>
          <p:nvPr/>
        </p:nvSpPr>
        <p:spPr>
          <a:xfrm>
            <a:off x="8321480" y="4642843"/>
            <a:ext cx="311043" cy="424583"/>
          </a:xfrm>
          <a:prstGeom prst="downArrow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/>
          <p:cNvSpPr txBox="1"/>
          <p:nvPr/>
        </p:nvSpPr>
        <p:spPr>
          <a:xfrm>
            <a:off x="4315592" y="5192606"/>
            <a:ext cx="28264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Janda Manatee Bubble" panose="02000506000000020004" pitchFamily="2" charset="0"/>
              </a:rPr>
              <a:t>Differenziamento dei precursori dei linfociti T </a:t>
            </a:r>
          </a:p>
        </p:txBody>
      </p:sp>
      <p:sp>
        <p:nvSpPr>
          <p:cNvPr id="26" name="Freccia in giù 25"/>
          <p:cNvSpPr/>
          <p:nvPr/>
        </p:nvSpPr>
        <p:spPr>
          <a:xfrm>
            <a:off x="5557847" y="4615623"/>
            <a:ext cx="311043" cy="424583"/>
          </a:xfrm>
          <a:prstGeom prst="downArrow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7" name="Immagin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9" t="18178" r="33554" b="24513"/>
          <a:stretch/>
        </p:blipFill>
        <p:spPr>
          <a:xfrm>
            <a:off x="9146467" y="1046441"/>
            <a:ext cx="1944711" cy="1987228"/>
          </a:xfrm>
          <a:prstGeom prst="rect">
            <a:avLst/>
          </a:prstGeom>
        </p:spPr>
      </p:pic>
      <p:pic>
        <p:nvPicPr>
          <p:cNvPr id="28" name="Immagin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5" y="4585988"/>
            <a:ext cx="3950307" cy="219461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9" t="10075" r="14725" b="11334"/>
          <a:stretch/>
        </p:blipFill>
        <p:spPr>
          <a:xfrm>
            <a:off x="2000550" y="889000"/>
            <a:ext cx="8239912" cy="48330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7969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 animBg="1"/>
      <p:bldP spid="14" grpId="1" animBg="1"/>
      <p:bldP spid="15" grpId="0"/>
      <p:bldP spid="15" grpId="1"/>
      <p:bldP spid="16" grpId="0" animBg="1"/>
      <p:bldP spid="16" grpId="1" animBg="1"/>
      <p:bldP spid="17" grpId="0"/>
      <p:bldP spid="17" grpId="1"/>
      <p:bldP spid="18" grpId="0" animBg="1"/>
      <p:bldP spid="18" grpId="1" animBg="1"/>
      <p:bldP spid="19" grpId="0" animBg="1"/>
      <p:bldP spid="19" grpId="1" animBg="1"/>
      <p:bldP spid="20" grpId="0"/>
      <p:bldP spid="20" grpId="1"/>
      <p:bldP spid="21" grpId="0"/>
      <p:bldP spid="21" grpId="1"/>
      <p:bldP spid="22" grpId="0"/>
      <p:bldP spid="22" grpId="1"/>
      <p:bldP spid="23" grpId="0" animBg="1"/>
      <p:bldP spid="23" grpId="1" animBg="1"/>
      <p:bldP spid="25" grpId="0"/>
      <p:bldP spid="25" grpId="1"/>
      <p:bldP spid="26" grpId="0" animBg="1"/>
      <p:bldP spid="2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2733049" y="0"/>
            <a:ext cx="6725902" cy="73660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5400" dirty="0">
                <a:latin typeface="Chaparral Pro Light" panose="02060403030505090203" pitchFamily="18" charset="0"/>
              </a:rPr>
              <a:t>Patologie: </a:t>
            </a:r>
            <a:r>
              <a:rPr lang="it-IT" sz="5400" b="1" dirty="0">
                <a:latin typeface="Chaparral Pro Light" panose="02060403030505090203" pitchFamily="18" charset="0"/>
              </a:rPr>
              <a:t>Timoma</a:t>
            </a:r>
          </a:p>
        </p:txBody>
      </p:sp>
      <p:sp>
        <p:nvSpPr>
          <p:cNvPr id="35" name="CasellaDiTesto 34"/>
          <p:cNvSpPr txBox="1"/>
          <p:nvPr/>
        </p:nvSpPr>
        <p:spPr>
          <a:xfrm>
            <a:off x="660915" y="1130134"/>
            <a:ext cx="12776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Solid" panose="02000506000000020004" pitchFamily="2" charset="0"/>
              </a:rPr>
              <a:t>Zona colpita: </a:t>
            </a:r>
          </a:p>
        </p:txBody>
      </p:sp>
      <p:sp>
        <p:nvSpPr>
          <p:cNvPr id="36" name="CasellaDiTesto 35"/>
          <p:cNvSpPr txBox="1"/>
          <p:nvPr/>
        </p:nvSpPr>
        <p:spPr>
          <a:xfrm>
            <a:off x="1867320" y="1503092"/>
            <a:ext cx="372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-Cellule epiteliali del timo</a:t>
            </a:r>
          </a:p>
        </p:txBody>
      </p:sp>
      <p:sp>
        <p:nvSpPr>
          <p:cNvPr id="37" name="CasellaDiTesto 36"/>
          <p:cNvSpPr txBox="1"/>
          <p:nvPr/>
        </p:nvSpPr>
        <p:spPr>
          <a:xfrm>
            <a:off x="660915" y="4347830"/>
            <a:ext cx="1277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Solid" panose="02000506000000020004" pitchFamily="2" charset="0"/>
              </a:rPr>
              <a:t>Sintomi: </a:t>
            </a:r>
          </a:p>
        </p:txBody>
      </p:sp>
      <p:sp>
        <p:nvSpPr>
          <p:cNvPr id="38" name="CasellaDiTesto 37"/>
          <p:cNvSpPr txBox="1"/>
          <p:nvPr/>
        </p:nvSpPr>
        <p:spPr>
          <a:xfrm>
            <a:off x="1867320" y="4345568"/>
            <a:ext cx="372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-Tosse persistente</a:t>
            </a:r>
          </a:p>
        </p:txBody>
      </p:sp>
      <p:sp>
        <p:nvSpPr>
          <p:cNvPr id="39" name="CasellaDiTesto 38"/>
          <p:cNvSpPr txBox="1"/>
          <p:nvPr/>
        </p:nvSpPr>
        <p:spPr>
          <a:xfrm>
            <a:off x="1867320" y="4807233"/>
            <a:ext cx="372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-Debolezza muscolare</a:t>
            </a:r>
          </a:p>
        </p:txBody>
      </p:sp>
      <p:sp>
        <p:nvSpPr>
          <p:cNvPr id="40" name="CasellaDiTesto 39"/>
          <p:cNvSpPr txBox="1"/>
          <p:nvPr/>
        </p:nvSpPr>
        <p:spPr>
          <a:xfrm>
            <a:off x="1867320" y="5268898"/>
            <a:ext cx="372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-Dolore al torace</a:t>
            </a:r>
          </a:p>
        </p:txBody>
      </p:sp>
      <p:sp>
        <p:nvSpPr>
          <p:cNvPr id="41" name="CasellaDiTesto 40"/>
          <p:cNvSpPr txBox="1"/>
          <p:nvPr/>
        </p:nvSpPr>
        <p:spPr>
          <a:xfrm>
            <a:off x="1867320" y="5730563"/>
            <a:ext cx="372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-Problemi respiratori</a:t>
            </a:r>
          </a:p>
        </p:txBody>
      </p:sp>
      <p:sp>
        <p:nvSpPr>
          <p:cNvPr id="42" name="CasellaDiTesto 41"/>
          <p:cNvSpPr txBox="1"/>
          <p:nvPr/>
        </p:nvSpPr>
        <p:spPr>
          <a:xfrm>
            <a:off x="1867320" y="6192228"/>
            <a:ext cx="372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-Perdita di appetito e di peso</a:t>
            </a:r>
          </a:p>
        </p:txBody>
      </p:sp>
      <p:sp>
        <p:nvSpPr>
          <p:cNvPr id="43" name="CasellaDiTesto 42"/>
          <p:cNvSpPr txBox="1"/>
          <p:nvPr/>
        </p:nvSpPr>
        <p:spPr>
          <a:xfrm>
            <a:off x="6391549" y="1557678"/>
            <a:ext cx="1277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Solid" panose="02000506000000020004" pitchFamily="2" charset="0"/>
              </a:rPr>
              <a:t>Cause: </a:t>
            </a:r>
          </a:p>
        </p:txBody>
      </p:sp>
      <p:sp>
        <p:nvSpPr>
          <p:cNvPr id="44" name="CasellaDiTesto 43"/>
          <p:cNvSpPr txBox="1"/>
          <p:nvPr/>
        </p:nvSpPr>
        <p:spPr>
          <a:xfrm>
            <a:off x="7404771" y="1549259"/>
            <a:ext cx="37219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1" dirty="0">
                <a:latin typeface="Janda Manatee Bubble" panose="02000506000000020004" pitchFamily="2" charset="0"/>
              </a:rPr>
              <a:t>Non sono noti i fattori di rischio e le cause del timoma</a:t>
            </a:r>
          </a:p>
        </p:txBody>
      </p:sp>
      <p:sp>
        <p:nvSpPr>
          <p:cNvPr id="45" name="CasellaDiTesto 44"/>
          <p:cNvSpPr txBox="1"/>
          <p:nvPr/>
        </p:nvSpPr>
        <p:spPr>
          <a:xfrm>
            <a:off x="6559349" y="5009550"/>
            <a:ext cx="942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Solid" panose="02000506000000020004" pitchFamily="2" charset="0"/>
              </a:rPr>
              <a:t>Cure: </a:t>
            </a:r>
          </a:p>
        </p:txBody>
      </p:sp>
      <p:sp>
        <p:nvSpPr>
          <p:cNvPr id="46" name="CasellaDiTesto 45"/>
          <p:cNvSpPr txBox="1"/>
          <p:nvPr/>
        </p:nvSpPr>
        <p:spPr>
          <a:xfrm>
            <a:off x="7404771" y="5007288"/>
            <a:ext cx="372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-Chemioterapia</a:t>
            </a:r>
          </a:p>
        </p:txBody>
      </p:sp>
      <p:sp>
        <p:nvSpPr>
          <p:cNvPr id="47" name="CasellaDiTesto 46"/>
          <p:cNvSpPr txBox="1"/>
          <p:nvPr/>
        </p:nvSpPr>
        <p:spPr>
          <a:xfrm>
            <a:off x="7404770" y="5448925"/>
            <a:ext cx="372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-Farmaci e radioterapia</a:t>
            </a:r>
          </a:p>
        </p:txBody>
      </p:sp>
      <p:sp>
        <p:nvSpPr>
          <p:cNvPr id="48" name="CasellaDiTesto 47"/>
          <p:cNvSpPr txBox="1"/>
          <p:nvPr/>
        </p:nvSpPr>
        <p:spPr>
          <a:xfrm>
            <a:off x="7404770" y="5910591"/>
            <a:ext cx="372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-Rimozione chirurgica</a:t>
            </a:r>
          </a:p>
        </p:txBody>
      </p:sp>
      <p:sp>
        <p:nvSpPr>
          <p:cNvPr id="49" name="CasellaDiTesto 48"/>
          <p:cNvSpPr txBox="1"/>
          <p:nvPr/>
        </p:nvSpPr>
        <p:spPr>
          <a:xfrm>
            <a:off x="7404770" y="6310700"/>
            <a:ext cx="372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-Somministrazione di steroidi</a:t>
            </a:r>
          </a:p>
        </p:txBody>
      </p:sp>
      <p:sp>
        <p:nvSpPr>
          <p:cNvPr id="50" name="CasellaDiTesto 49"/>
          <p:cNvSpPr txBox="1"/>
          <p:nvPr/>
        </p:nvSpPr>
        <p:spPr>
          <a:xfrm>
            <a:off x="688238" y="2679332"/>
            <a:ext cx="2391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Solid" panose="02000506000000020004" pitchFamily="2" charset="0"/>
              </a:rPr>
              <a:t>Caratteristiche: 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3013310" y="2710109"/>
            <a:ext cx="1972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-Crescita lenta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3013310" y="3053628"/>
            <a:ext cx="46383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-Diffusione al di fuori della ghiandola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10536" r="24984" b="23127"/>
          <a:stretch/>
        </p:blipFill>
        <p:spPr>
          <a:xfrm>
            <a:off x="8293994" y="2495161"/>
            <a:ext cx="3013658" cy="229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49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5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0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30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50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4000"/>
                            </p:stCondLst>
                            <p:childTnLst>
                              <p:par>
                                <p:cTn id="90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500"/>
                            </p:stCondLst>
                            <p:childTnLst>
                              <p:par>
                                <p:cTn id="9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65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7500"/>
                            </p:stCondLst>
                            <p:childTnLst>
                              <p:par>
                                <p:cTn id="10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8500"/>
                            </p:stCondLst>
                            <p:childTnLst>
                              <p:par>
                                <p:cTn id="1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>
            <a:off x="3631006" y="63421"/>
            <a:ext cx="4917404" cy="736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5400" dirty="0">
                <a:latin typeface="Chaparral Pro Light" panose="02060403030505090203" pitchFamily="18" charset="0"/>
              </a:rPr>
              <a:t>Tiroide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8"/>
          <a:stretch/>
        </p:blipFill>
        <p:spPr>
          <a:xfrm>
            <a:off x="9648404" y="2949262"/>
            <a:ext cx="2337198" cy="390873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5" t="21443" r="46308" b="64792"/>
          <a:stretch/>
        </p:blipFill>
        <p:spPr>
          <a:xfrm>
            <a:off x="10474037" y="3920836"/>
            <a:ext cx="564342" cy="651163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9590">
            <a:off x="508469" y="689932"/>
            <a:ext cx="944297" cy="726383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1119615" y="822290"/>
            <a:ext cx="5873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latin typeface="Janda Manatee Bubble" panose="02000506000000020004" pitchFamily="2" charset="0"/>
              </a:rPr>
              <a:t>È formata da due lobi: destro e sinistro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149" y="2519627"/>
            <a:ext cx="4418633" cy="2722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0410" flipH="1">
            <a:off x="11132555" y="1091746"/>
            <a:ext cx="944297" cy="726383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4679785" y="1219240"/>
            <a:ext cx="68712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dirty="0">
                <a:latin typeface="Janda Manatee Bubble" panose="02000506000000020004" pitchFamily="2" charset="0"/>
              </a:rPr>
              <a:t>È formata da </a:t>
            </a:r>
            <a:r>
              <a:rPr lang="it-IT" sz="2400" b="1" i="1" dirty="0">
                <a:latin typeface="Janda Manatee Bubble" panose="02000506000000020004" pitchFamily="2" charset="0"/>
              </a:rPr>
              <a:t>follicoli</a:t>
            </a:r>
            <a:r>
              <a:rPr lang="it-IT" sz="2400" dirty="0">
                <a:latin typeface="Janda Manatee Bubble" panose="02000506000000020004" pitchFamily="2" charset="0"/>
              </a:rPr>
              <a:t> contenenti una sostanza </a:t>
            </a:r>
          </a:p>
          <a:p>
            <a:pPr algn="r"/>
            <a:r>
              <a:rPr lang="it-IT" sz="2400" dirty="0">
                <a:latin typeface="Janda Manatee Bubble" panose="02000506000000020004" pitchFamily="2" charset="0"/>
              </a:rPr>
              <a:t>proteica detta </a:t>
            </a:r>
            <a:r>
              <a:rPr lang="it-IT" sz="2400" b="1" i="1" dirty="0">
                <a:latin typeface="Janda Manatee Bubble" panose="02000506000000020004" pitchFamily="2" charset="0"/>
              </a:rPr>
              <a:t>colloide</a:t>
            </a:r>
            <a:r>
              <a:rPr lang="it-IT" sz="2400" dirty="0">
                <a:latin typeface="Janda Manatee Bubble" panose="02000506000000020004" pitchFamily="2" charset="0"/>
              </a:rPr>
              <a:t>.</a:t>
            </a:r>
          </a:p>
          <a:p>
            <a:pPr algn="r"/>
            <a:r>
              <a:rPr lang="it-IT" sz="2400" dirty="0">
                <a:latin typeface="Janda Manatee Bubble" panose="02000506000000020004" pitchFamily="2" charset="0"/>
              </a:rPr>
              <a:t>Sul lume dei follicoli si affacciano i </a:t>
            </a:r>
            <a:r>
              <a:rPr lang="it-IT" sz="2400" b="1" i="1" dirty="0" err="1">
                <a:latin typeface="Janda Manatee Bubble" panose="02000506000000020004" pitchFamily="2" charset="0"/>
              </a:rPr>
              <a:t>tireociti</a:t>
            </a:r>
            <a:r>
              <a:rPr lang="it-IT" sz="2400" dirty="0">
                <a:latin typeface="Janda Manatee Bubble" panose="02000506000000020004" pitchFamily="2" charset="0"/>
              </a:rPr>
              <a:t> </a:t>
            </a:r>
          </a:p>
          <a:p>
            <a:pPr algn="r"/>
            <a:endParaRPr lang="it-IT" sz="2400" dirty="0">
              <a:latin typeface="Janda Manatee Bubble" panose="02000506000000020004" pitchFamily="2" charset="0"/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9853">
            <a:off x="-114200" y="1543888"/>
            <a:ext cx="1058211" cy="1125400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441119" y="2035693"/>
            <a:ext cx="47196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Bubble" panose="02000506000000020004" pitchFamily="2" charset="0"/>
              </a:rPr>
              <a:t>I </a:t>
            </a:r>
            <a:r>
              <a:rPr lang="it-IT" sz="2400" dirty="0" err="1">
                <a:latin typeface="Janda Manatee Bubble" panose="02000506000000020004" pitchFamily="2" charset="0"/>
              </a:rPr>
              <a:t>tireociti</a:t>
            </a:r>
            <a:r>
              <a:rPr lang="it-IT" sz="2400" dirty="0">
                <a:latin typeface="Janda Manatee Bubble" panose="02000506000000020004" pitchFamily="2" charset="0"/>
              </a:rPr>
              <a:t> producono gli ormoni tiroidei: </a:t>
            </a:r>
            <a:r>
              <a:rPr lang="it-IT" sz="2400" b="1" dirty="0">
                <a:latin typeface="Janda Manatee Bubble" panose="02000506000000020004" pitchFamily="2" charset="0"/>
              </a:rPr>
              <a:t>T3</a:t>
            </a:r>
            <a:r>
              <a:rPr lang="it-IT" sz="2400" dirty="0">
                <a:latin typeface="Janda Manatee Bubble" panose="02000506000000020004" pitchFamily="2" charset="0"/>
              </a:rPr>
              <a:t> (</a:t>
            </a:r>
            <a:r>
              <a:rPr lang="it-IT" sz="2400" dirty="0" err="1">
                <a:latin typeface="Janda Manatee Bubble" panose="02000506000000020004" pitchFamily="2" charset="0"/>
              </a:rPr>
              <a:t>triiodiotironina</a:t>
            </a:r>
            <a:r>
              <a:rPr lang="it-IT" sz="2400" dirty="0">
                <a:latin typeface="Janda Manatee Bubble" panose="02000506000000020004" pitchFamily="2" charset="0"/>
              </a:rPr>
              <a:t>) e </a:t>
            </a:r>
            <a:r>
              <a:rPr lang="it-IT" sz="2400" b="1" dirty="0">
                <a:latin typeface="Janda Manatee Bubble" panose="02000506000000020004" pitchFamily="2" charset="0"/>
              </a:rPr>
              <a:t>T4</a:t>
            </a:r>
            <a:r>
              <a:rPr lang="it-IT" sz="2400" dirty="0">
                <a:latin typeface="Janda Manatee Bubble" panose="02000506000000020004" pitchFamily="2" charset="0"/>
              </a:rPr>
              <a:t> (tiroxina)</a:t>
            </a: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9" t="7652" r="8806" b="8387"/>
          <a:stretch/>
        </p:blipFill>
        <p:spPr>
          <a:xfrm>
            <a:off x="96183" y="3264220"/>
            <a:ext cx="3715252" cy="2314796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9853">
            <a:off x="40545" y="5444640"/>
            <a:ext cx="1058211" cy="1125400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595864" y="5936445"/>
            <a:ext cx="4083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Bubble" panose="02000506000000020004" pitchFamily="2" charset="0"/>
              </a:rPr>
              <a:t>Le cellule C secernono l’ormone calcitonina</a:t>
            </a: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147" flipH="1">
            <a:off x="8384263" y="5511497"/>
            <a:ext cx="1058211" cy="1125400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4798181" y="5808189"/>
            <a:ext cx="4083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dirty="0">
                <a:latin typeface="Janda Manatee Bubble" panose="02000506000000020004" pitchFamily="2" charset="0"/>
              </a:rPr>
              <a:t>Asse </a:t>
            </a:r>
          </a:p>
          <a:p>
            <a:pPr algn="r"/>
            <a:r>
              <a:rPr lang="it-IT" sz="2400" dirty="0">
                <a:latin typeface="Janda Manatee Bubble" panose="02000506000000020004" pitchFamily="2" charset="0"/>
              </a:rPr>
              <a:t>ipotalamo-ipofisi-tiroide</a:t>
            </a:r>
          </a:p>
        </p:txBody>
      </p:sp>
    </p:spTree>
    <p:extLst>
      <p:ext uri="{BB962C8B-B14F-4D97-AF65-F5344CB8AC3E}">
        <p14:creationId xmlns:p14="http://schemas.microsoft.com/office/powerpoint/2010/main" val="332320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500"/>
                            </p:stCondLst>
                            <p:childTnLst>
                              <p:par>
                                <p:cTn id="60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750"/>
                            </p:stCondLst>
                            <p:childTnLst>
                              <p:par>
                                <p:cTn id="67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9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asellaDiTesto 21"/>
          <p:cNvSpPr txBox="1"/>
          <p:nvPr/>
        </p:nvSpPr>
        <p:spPr>
          <a:xfrm>
            <a:off x="4863960" y="1499737"/>
            <a:ext cx="23652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Janda Manatee Solid" panose="02000506000000020004" pitchFamily="2" charset="0"/>
              </a:rPr>
              <a:t>Velocità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845393" y="128610"/>
            <a:ext cx="65012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dirty="0">
                <a:latin typeface="Chaparral Pro Light" panose="02060403030505090203" pitchFamily="18" charset="0"/>
              </a:rPr>
              <a:t>Nervoso VS Endocrino</a:t>
            </a:r>
            <a:endParaRPr lang="it-IT" sz="54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7505125" y="1499737"/>
            <a:ext cx="1609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Janda Manatee Bubble" panose="02000506000000020004" pitchFamily="2" charset="0"/>
              </a:rPr>
              <a:t>Minore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632253" y="1499737"/>
            <a:ext cx="2449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Janda Manatee Bubble" panose="02000506000000020004" pitchFamily="2" charset="0"/>
              </a:rPr>
              <a:t>Maggiore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4762717" y="2661010"/>
            <a:ext cx="25677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Janda Manatee Solid" panose="02000506000000020004" pitchFamily="2" charset="0"/>
              </a:rPr>
              <a:t>Legame con la cellula bersaglio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4863960" y="4177048"/>
            <a:ext cx="23652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Janda Manatee Solid" panose="02000506000000020004" pitchFamily="2" charset="0"/>
              </a:rPr>
              <a:t>Durata dell’effetto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4863960" y="5388711"/>
            <a:ext cx="23652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Janda Manatee Solid" panose="02000506000000020004" pitchFamily="2" charset="0"/>
              </a:rPr>
              <a:t>Trasmissione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2951134" y="4177048"/>
            <a:ext cx="1811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Janda Manatee Bubble" panose="02000506000000020004" pitchFamily="2" charset="0"/>
              </a:rPr>
              <a:t>Pochi secondi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2646737" y="4927047"/>
            <a:ext cx="24203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Janda Manatee Bubble" panose="02000506000000020004" pitchFamily="2" charset="0"/>
              </a:rPr>
              <a:t>Attraverso i neurotrasmettitori da un neurone all’altro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7134046" y="2507122"/>
            <a:ext cx="23513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Janda Manatee Bubble" panose="02000506000000020004" pitchFamily="2" charset="0"/>
              </a:rPr>
              <a:t>Ormoni si legano al recettore della cellula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7157235" y="4177048"/>
            <a:ext cx="2304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Janda Manatee Bubble" panose="02000506000000020004" pitchFamily="2" charset="0"/>
              </a:rPr>
              <a:t>Estesi nel tempo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7244831" y="5234823"/>
            <a:ext cx="1968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Janda Manatee Bubble" panose="02000506000000020004" pitchFamily="2" charset="0"/>
              </a:rPr>
              <a:t>Attraverso il sangue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2617080" y="2507122"/>
            <a:ext cx="24796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Janda Manatee Bubble" panose="02000506000000020004" pitchFamily="2" charset="0"/>
              </a:rPr>
              <a:t>Terminali sinaptici si legano alla cellula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165" y="1051940"/>
            <a:ext cx="2341070" cy="565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4"/>
          <a:stretch/>
        </p:blipFill>
        <p:spPr>
          <a:xfrm>
            <a:off x="241962" y="1051940"/>
            <a:ext cx="2341771" cy="565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6020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750"/>
                            </p:stCondLst>
                            <p:childTnLst>
                              <p:par>
                                <p:cTn id="5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750"/>
                            </p:stCondLst>
                            <p:childTnLst>
                              <p:par>
                                <p:cTn id="62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7" grpId="0"/>
      <p:bldP spid="8" grpId="0"/>
      <p:bldP spid="9" grpId="0"/>
      <p:bldP spid="10" grpId="0"/>
      <p:bldP spid="12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3631006" y="63421"/>
            <a:ext cx="4917404" cy="736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5400" dirty="0">
                <a:latin typeface="Chaparral Pro Light" panose="02060403030505090203" pitchFamily="18" charset="0"/>
              </a:rPr>
              <a:t>Tiroide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9590">
            <a:off x="508469" y="689932"/>
            <a:ext cx="944297" cy="72638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119615" y="822290"/>
            <a:ext cx="8916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latin typeface="Janda Manatee Bubble" panose="02000506000000020004" pitchFamily="2" charset="0"/>
              </a:rPr>
              <a:t>La tiroide di occupa dei processi di sviluppo e di maturazione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0410" flipH="1">
            <a:off x="10322647" y="1390073"/>
            <a:ext cx="944297" cy="726383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2762754" y="1517567"/>
            <a:ext cx="79784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dirty="0">
                <a:latin typeface="Janda Manatee Bubble" panose="02000506000000020004" pitchFamily="2" charset="0"/>
              </a:rPr>
              <a:t>Nei mammiferi gli ormoni tiroidei sono importanti per la regolazione dei processi di sviluppo del tessuto osseo e delle cellule nervose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387464" y="3357881"/>
            <a:ext cx="34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Solid" panose="02000506000000020004" pitchFamily="2" charset="0"/>
              </a:rPr>
              <a:t>Funzioni di regolazione: 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3731712" y="4373544"/>
            <a:ext cx="372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Janda Manatee Bubble" panose="02000506000000020004" pitchFamily="2" charset="0"/>
              </a:rPr>
              <a:t>-Pressione sanguigna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3731712" y="4773654"/>
            <a:ext cx="372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Janda Manatee Bubble" panose="02000506000000020004" pitchFamily="2" charset="0"/>
              </a:rPr>
              <a:t>-Frequenza cardiaca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3731712" y="3357881"/>
            <a:ext cx="48166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Janda Manatee Bubble" panose="02000506000000020004" pitchFamily="2" charset="0"/>
              </a:rPr>
              <a:t>-Regolazione del tono muscolare, delle attività digerenti e dell’attività riproduttive</a:t>
            </a:r>
          </a:p>
        </p:txBody>
      </p:sp>
      <p:sp>
        <p:nvSpPr>
          <p:cNvPr id="16" name="Parentesi graffa chiusa 15"/>
          <p:cNvSpPr/>
          <p:nvPr/>
        </p:nvSpPr>
        <p:spPr>
          <a:xfrm>
            <a:off x="8496895" y="3357881"/>
            <a:ext cx="426584" cy="1815883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/>
          <p:cNvSpPr txBox="1"/>
          <p:nvPr/>
        </p:nvSpPr>
        <p:spPr>
          <a:xfrm>
            <a:off x="8710187" y="3378366"/>
            <a:ext cx="3175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Janda Manatee Bubble" panose="02000506000000020004" pitchFamily="2" charset="0"/>
              </a:rPr>
              <a:t>Aumento del consumo dell’ossigeno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8816833" y="4486363"/>
            <a:ext cx="3175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Janda Manatee Bubble" panose="02000506000000020004" pitchFamily="2" charset="0"/>
              </a:rPr>
              <a:t>Accelerazione del metabolismo cellulare</a:t>
            </a: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577" y="4086252"/>
            <a:ext cx="5103196" cy="283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1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750"/>
                            </p:stCondLst>
                            <p:childTnLst>
                              <p:par>
                                <p:cTn id="57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2" grpId="0"/>
      <p:bldP spid="13" grpId="0"/>
      <p:bldP spid="16" grpId="0" animBg="1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1905291" y="0"/>
            <a:ext cx="8381419" cy="73660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5400" dirty="0">
                <a:latin typeface="Chaparral Pro Light" panose="02060403030505090203" pitchFamily="18" charset="0"/>
              </a:rPr>
              <a:t>Patologie: </a:t>
            </a:r>
            <a:r>
              <a:rPr lang="it-IT" sz="5400" b="1" dirty="0">
                <a:latin typeface="Chaparral Pro Light" panose="02060403030505090203" pitchFamily="18" charset="0"/>
              </a:rPr>
              <a:t>Ipertiroidismo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52529" y="1619233"/>
            <a:ext cx="1277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Solid" panose="02000506000000020004" pitchFamily="2" charset="0"/>
              </a:rPr>
              <a:t>Sintomi: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681878" y="1619233"/>
            <a:ext cx="372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-Nervosismo e irritabilità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681878" y="2038648"/>
            <a:ext cx="372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-Sbalzi d’umore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681878" y="2458063"/>
            <a:ext cx="372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-Fatica o debolezza muscolare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1681878" y="2877478"/>
            <a:ext cx="372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-Intolleranza al calore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681878" y="3296893"/>
            <a:ext cx="372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-Disturbi del sonno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6391549" y="1557678"/>
            <a:ext cx="1277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Solid" panose="02000506000000020004" pitchFamily="2" charset="0"/>
              </a:rPr>
              <a:t>Cause: 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6727151" y="4255010"/>
            <a:ext cx="942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Solid" panose="02000506000000020004" pitchFamily="2" charset="0"/>
              </a:rPr>
              <a:t>Cure: 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7537462" y="4275774"/>
            <a:ext cx="372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-Dieta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7537462" y="4695018"/>
            <a:ext cx="372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-Farmaci antitiroidei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7537462" y="5114262"/>
            <a:ext cx="372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-Iodio radioattivo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7537462" y="5533506"/>
            <a:ext cx="372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-Rimozione chirurgica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1681878" y="3716308"/>
            <a:ext cx="372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-Tremori alle mano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1681878" y="4135723"/>
            <a:ext cx="37219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-Frequenza cardiaca </a:t>
            </a:r>
          </a:p>
          <a:p>
            <a:r>
              <a:rPr lang="it-IT" sz="2000" b="1" dirty="0">
                <a:latin typeface="Janda Manatee Bubble" panose="02000506000000020004" pitchFamily="2" charset="0"/>
              </a:rPr>
              <a:t> accelerata e/o irregolare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1681878" y="4862914"/>
            <a:ext cx="372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-Diarrea</a:t>
            </a:r>
          </a:p>
        </p:txBody>
      </p:sp>
      <p:sp>
        <p:nvSpPr>
          <p:cNvPr id="28" name="CasellaDiTesto 27"/>
          <p:cNvSpPr txBox="1"/>
          <p:nvPr/>
        </p:nvSpPr>
        <p:spPr>
          <a:xfrm>
            <a:off x="1681878" y="5282329"/>
            <a:ext cx="372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-Perdita di peso</a:t>
            </a:r>
          </a:p>
        </p:txBody>
      </p:sp>
      <p:sp>
        <p:nvSpPr>
          <p:cNvPr id="29" name="CasellaDiTesto 28"/>
          <p:cNvSpPr txBox="1"/>
          <p:nvPr/>
        </p:nvSpPr>
        <p:spPr>
          <a:xfrm>
            <a:off x="1681878" y="5691389"/>
            <a:ext cx="372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-Negli adulti, gozzo</a:t>
            </a:r>
          </a:p>
        </p:txBody>
      </p:sp>
      <p:sp>
        <p:nvSpPr>
          <p:cNvPr id="30" name="CasellaDiTesto 29"/>
          <p:cNvSpPr txBox="1"/>
          <p:nvPr/>
        </p:nvSpPr>
        <p:spPr>
          <a:xfrm>
            <a:off x="7404770" y="1561306"/>
            <a:ext cx="41475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-Eccessiva produzione di T3 e T4</a:t>
            </a:r>
          </a:p>
        </p:txBody>
      </p:sp>
      <p:sp>
        <p:nvSpPr>
          <p:cNvPr id="31" name="CasellaDiTesto 30"/>
          <p:cNvSpPr txBox="1"/>
          <p:nvPr/>
        </p:nvSpPr>
        <p:spPr>
          <a:xfrm>
            <a:off x="7788990" y="1903202"/>
            <a:ext cx="41475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-Morbo di </a:t>
            </a:r>
            <a:r>
              <a:rPr lang="it-IT" sz="2000" b="1" dirty="0" err="1">
                <a:latin typeface="Janda Manatee Bubble" panose="02000506000000020004" pitchFamily="2" charset="0"/>
              </a:rPr>
              <a:t>Graves</a:t>
            </a:r>
            <a:endParaRPr lang="it-IT" sz="2000" b="1" dirty="0">
              <a:latin typeface="Janda Manatee Bubble" panose="02000506000000020004" pitchFamily="2" charset="0"/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7788990" y="2211205"/>
            <a:ext cx="41475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-Noduli tiroidei</a:t>
            </a:r>
          </a:p>
        </p:txBody>
      </p:sp>
      <p:sp>
        <p:nvSpPr>
          <p:cNvPr id="33" name="CasellaDiTesto 32"/>
          <p:cNvSpPr txBox="1"/>
          <p:nvPr/>
        </p:nvSpPr>
        <p:spPr>
          <a:xfrm>
            <a:off x="7788990" y="2519208"/>
            <a:ext cx="41475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-Farmaci contenenti iodio</a:t>
            </a:r>
          </a:p>
        </p:txBody>
      </p:sp>
      <p:sp>
        <p:nvSpPr>
          <p:cNvPr id="34" name="CasellaDiTesto 33"/>
          <p:cNvSpPr txBox="1"/>
          <p:nvPr/>
        </p:nvSpPr>
        <p:spPr>
          <a:xfrm>
            <a:off x="7788990" y="2850635"/>
            <a:ext cx="41475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-Tumori</a:t>
            </a:r>
          </a:p>
        </p:txBody>
      </p:sp>
      <p:sp>
        <p:nvSpPr>
          <p:cNvPr id="35" name="CasellaDiTesto 34"/>
          <p:cNvSpPr txBox="1"/>
          <p:nvPr/>
        </p:nvSpPr>
        <p:spPr>
          <a:xfrm>
            <a:off x="7537462" y="5952751"/>
            <a:ext cx="372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-Beta-bloccanti</a:t>
            </a:r>
          </a:p>
        </p:txBody>
      </p:sp>
    </p:spTree>
    <p:extLst>
      <p:ext uri="{BB962C8B-B14F-4D97-AF65-F5344CB8AC3E}">
        <p14:creationId xmlns:p14="http://schemas.microsoft.com/office/powerpoint/2010/main" val="376679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5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7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22" grpId="0"/>
      <p:bldP spid="23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1905291" y="0"/>
            <a:ext cx="8381419" cy="73660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5400" dirty="0">
                <a:latin typeface="Chaparral Pro Light" panose="02060403030505090203" pitchFamily="18" charset="0"/>
              </a:rPr>
              <a:t>Patologie: </a:t>
            </a:r>
            <a:r>
              <a:rPr lang="it-IT" sz="5400" b="1" dirty="0">
                <a:latin typeface="Chaparral Pro Light" panose="02060403030505090203" pitchFamily="18" charset="0"/>
              </a:rPr>
              <a:t>Ipotiroidismo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42681" y="2047681"/>
            <a:ext cx="1277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Solid" panose="02000506000000020004" pitchFamily="2" charset="0"/>
              </a:rPr>
              <a:t>Sintomi: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735612" y="2047681"/>
            <a:ext cx="42273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-Secchezza e fragilità dei capelli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735612" y="2479757"/>
            <a:ext cx="4317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-Letargia e difficoltà di memoria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735612" y="2911833"/>
            <a:ext cx="37219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-Ispessimento della lingua e lentezza nel parlare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735612" y="3651684"/>
            <a:ext cx="372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-Sudorazione diminuita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6275639" y="2447791"/>
            <a:ext cx="1277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Solid" panose="02000506000000020004" pitchFamily="2" charset="0"/>
              </a:rPr>
              <a:t>Cause: 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6594458" y="5234921"/>
            <a:ext cx="942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Solid" panose="02000506000000020004" pitchFamily="2" charset="0"/>
              </a:rPr>
              <a:t>Cure: 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7404770" y="5255685"/>
            <a:ext cx="372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-Farmaci a base di tiroxina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1735612" y="4083759"/>
            <a:ext cx="372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-Sensazione di freddo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1735612" y="4515834"/>
            <a:ext cx="3731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-Ipotensione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1735612" y="4947909"/>
            <a:ext cx="37219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-Pelle ruvida, secca, desquamata e giallastra</a:t>
            </a:r>
          </a:p>
        </p:txBody>
      </p:sp>
      <p:sp>
        <p:nvSpPr>
          <p:cNvPr id="28" name="CasellaDiTesto 27"/>
          <p:cNvSpPr txBox="1"/>
          <p:nvPr/>
        </p:nvSpPr>
        <p:spPr>
          <a:xfrm>
            <a:off x="1735612" y="5687760"/>
            <a:ext cx="372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-Aumento del peso corporeo</a:t>
            </a:r>
          </a:p>
        </p:txBody>
      </p:sp>
      <p:sp>
        <p:nvSpPr>
          <p:cNvPr id="29" name="CasellaDiTesto 28"/>
          <p:cNvSpPr txBox="1"/>
          <p:nvPr/>
        </p:nvSpPr>
        <p:spPr>
          <a:xfrm>
            <a:off x="1735612" y="6119837"/>
            <a:ext cx="372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-Debolezza muscolare</a:t>
            </a:r>
          </a:p>
        </p:txBody>
      </p:sp>
      <p:sp>
        <p:nvSpPr>
          <p:cNvPr id="30" name="CasellaDiTesto 29"/>
          <p:cNvSpPr txBox="1"/>
          <p:nvPr/>
        </p:nvSpPr>
        <p:spPr>
          <a:xfrm>
            <a:off x="7288860" y="2451419"/>
            <a:ext cx="41475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-Troppo poco iodio</a:t>
            </a:r>
          </a:p>
        </p:txBody>
      </p:sp>
      <p:sp>
        <p:nvSpPr>
          <p:cNvPr id="31" name="CasellaDiTesto 30"/>
          <p:cNvSpPr txBox="1"/>
          <p:nvPr/>
        </p:nvSpPr>
        <p:spPr>
          <a:xfrm>
            <a:off x="7288860" y="2801266"/>
            <a:ext cx="4147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-Malattie autoimmuni </a:t>
            </a:r>
          </a:p>
          <a:p>
            <a:r>
              <a:rPr lang="it-IT" sz="2000" b="1" dirty="0">
                <a:latin typeface="Janda Manatee Bubble" panose="02000506000000020004" pitchFamily="2" charset="0"/>
              </a:rPr>
              <a:t> (Tiroide di </a:t>
            </a:r>
            <a:r>
              <a:rPr lang="it-IT" sz="2000" b="1" dirty="0" err="1">
                <a:latin typeface="Janda Manatee Bubble" panose="02000506000000020004" pitchFamily="2" charset="0"/>
              </a:rPr>
              <a:t>Hashimoto</a:t>
            </a:r>
            <a:r>
              <a:rPr lang="it-IT" sz="2000" b="1" dirty="0">
                <a:latin typeface="Janda Manatee Bubble" panose="02000506000000020004" pitchFamily="2" charset="0"/>
              </a:rPr>
              <a:t>)</a:t>
            </a:r>
          </a:p>
        </p:txBody>
      </p:sp>
      <p:sp>
        <p:nvSpPr>
          <p:cNvPr id="33" name="CasellaDiTesto 32"/>
          <p:cNvSpPr txBox="1"/>
          <p:nvPr/>
        </p:nvSpPr>
        <p:spPr>
          <a:xfrm>
            <a:off x="7288860" y="3417272"/>
            <a:ext cx="41475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-Danni all’ipofisi</a:t>
            </a:r>
          </a:p>
        </p:txBody>
      </p:sp>
      <p:pic>
        <p:nvPicPr>
          <p:cNvPr id="37" name="Immagin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9590">
            <a:off x="1809498" y="740345"/>
            <a:ext cx="1148094" cy="883152"/>
          </a:xfrm>
          <a:prstGeom prst="rect">
            <a:avLst/>
          </a:prstGeom>
        </p:spPr>
      </p:pic>
      <p:sp>
        <p:nvSpPr>
          <p:cNvPr id="38" name="CasellaDiTesto 37"/>
          <p:cNvSpPr txBox="1"/>
          <p:nvPr/>
        </p:nvSpPr>
        <p:spPr>
          <a:xfrm>
            <a:off x="2425431" y="864972"/>
            <a:ext cx="8338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Bubble" panose="02000506000000020004" pitchFamily="2" charset="0"/>
              </a:rPr>
              <a:t>Due tipi di ipotiroidismo: primario e secondario</a:t>
            </a:r>
          </a:p>
        </p:txBody>
      </p:sp>
    </p:spTree>
    <p:extLst>
      <p:ext uri="{BB962C8B-B14F-4D97-AF65-F5344CB8AC3E}">
        <p14:creationId xmlns:p14="http://schemas.microsoft.com/office/powerpoint/2010/main" val="415694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0"/>
                            </p:stCondLst>
                            <p:childTnLst>
                              <p:par>
                                <p:cTn id="76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500"/>
                            </p:stCondLst>
                            <p:childTnLst>
                              <p:par>
                                <p:cTn id="8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0"/>
                            </p:stCondLst>
                            <p:childTnLst>
                              <p:par>
                                <p:cTn id="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0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2" grpId="0"/>
      <p:bldP spid="14" grpId="0"/>
      <p:bldP spid="15" grpId="0"/>
      <p:bldP spid="22" grpId="0"/>
      <p:bldP spid="23" grpId="0"/>
      <p:bldP spid="27" grpId="0"/>
      <p:bldP spid="28" grpId="0"/>
      <p:bldP spid="29" grpId="0"/>
      <p:bldP spid="30" grpId="0"/>
      <p:bldP spid="31" grpId="0"/>
      <p:bldP spid="33" grpId="0"/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3142233" y="0"/>
            <a:ext cx="5907535" cy="736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5400" dirty="0">
                <a:latin typeface="Chaparral Pro Light" panose="02060403030505090203" pitchFamily="18" charset="0"/>
              </a:rPr>
              <a:t>L’omeostasi del calcio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599" y="909761"/>
            <a:ext cx="10189249" cy="5695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/>
            <a:contourClr>
              <a:srgbClr val="969696"/>
            </a:contourClr>
          </a:sp3d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2416" y="1562384"/>
            <a:ext cx="2648648" cy="2037421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-357546" y="1607268"/>
            <a:ext cx="2228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Janda Manatee Bubble" panose="02000506000000020004" pitchFamily="2" charset="0"/>
              </a:rPr>
              <a:t>Paratiroidi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419" y="3923553"/>
            <a:ext cx="2648648" cy="2037422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63987" y="4070980"/>
            <a:ext cx="1515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Janda Manatee Bubble" panose="02000506000000020004" pitchFamily="2" charset="0"/>
              </a:rPr>
              <a:t>Tiroide</a:t>
            </a:r>
          </a:p>
        </p:txBody>
      </p:sp>
    </p:spTree>
    <p:extLst>
      <p:ext uri="{BB962C8B-B14F-4D97-AF65-F5344CB8AC3E}">
        <p14:creationId xmlns:p14="http://schemas.microsoft.com/office/powerpoint/2010/main" val="407538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25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75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titl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2276" y="282530"/>
            <a:ext cx="11187448" cy="629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18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>
            <a:off x="3637298" y="0"/>
            <a:ext cx="4917404" cy="736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5400" dirty="0">
                <a:latin typeface="Chaparral Pro Light" panose="02060403030505090203" pitchFamily="18" charset="0"/>
              </a:rPr>
              <a:t>Pancreas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8"/>
          <a:stretch/>
        </p:blipFill>
        <p:spPr>
          <a:xfrm>
            <a:off x="9648404" y="2949262"/>
            <a:ext cx="2337198" cy="3908738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134" y="5238439"/>
            <a:ext cx="1144803" cy="880618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956110" y="900018"/>
            <a:ext cx="6487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Bubble" panose="02000506000000020004" pitchFamily="2" charset="0"/>
              </a:rPr>
              <a:t>Secerne enzimi digestivi nell’intestino tenue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9590">
            <a:off x="421459" y="700261"/>
            <a:ext cx="944297" cy="726383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 flipH="1">
            <a:off x="4129056" y="1311419"/>
            <a:ext cx="6487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dirty="0">
                <a:latin typeface="Janda Manatee Bubble" panose="02000506000000020004" pitchFamily="2" charset="0"/>
              </a:rPr>
              <a:t>Produce 3 ormoni che regolano la glicemia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0410" flipH="1">
            <a:off x="10279455" y="1210101"/>
            <a:ext cx="944297" cy="726383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1201595" y="1799539"/>
            <a:ext cx="6460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Janda Manatee Bubble" panose="02000506000000020004" pitchFamily="2" charset="0"/>
              </a:rPr>
              <a:t>Cellule pancreatiche con funzione endocrina (nelle isole di </a:t>
            </a:r>
            <a:r>
              <a:rPr lang="it-IT" sz="2400" dirty="0" err="1">
                <a:latin typeface="Janda Manatee Bubble" panose="02000506000000020004" pitchFamily="2" charset="0"/>
              </a:rPr>
              <a:t>Langerhans</a:t>
            </a:r>
            <a:r>
              <a:rPr lang="it-IT" sz="2400" dirty="0">
                <a:latin typeface="Janda Manatee Bubble" panose="02000506000000020004" pitchFamily="2" charset="0"/>
              </a:rPr>
              <a:t>)</a:t>
            </a:r>
          </a:p>
        </p:txBody>
      </p:sp>
      <p:sp>
        <p:nvSpPr>
          <p:cNvPr id="14" name="Freccia in giù 13"/>
          <p:cNvSpPr/>
          <p:nvPr/>
        </p:nvSpPr>
        <p:spPr>
          <a:xfrm rot="2322963">
            <a:off x="1940394" y="2633125"/>
            <a:ext cx="310673" cy="815810"/>
          </a:xfrm>
          <a:prstGeom prst="downArrow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in giù 14"/>
          <p:cNvSpPr/>
          <p:nvPr/>
        </p:nvSpPr>
        <p:spPr>
          <a:xfrm rot="19277037" flipH="1">
            <a:off x="6792066" y="2542765"/>
            <a:ext cx="310673" cy="815810"/>
          </a:xfrm>
          <a:prstGeom prst="downArrow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7" name="Freccia in giù 16"/>
          <p:cNvSpPr/>
          <p:nvPr/>
        </p:nvSpPr>
        <p:spPr>
          <a:xfrm>
            <a:off x="4345126" y="2641865"/>
            <a:ext cx="310673" cy="815810"/>
          </a:xfrm>
          <a:prstGeom prst="downArrow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/>
          <p:cNvSpPr txBox="1"/>
          <p:nvPr/>
        </p:nvSpPr>
        <p:spPr>
          <a:xfrm>
            <a:off x="599929" y="3366097"/>
            <a:ext cx="2431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Janda Manatee Solid" panose="02000506000000020004" pitchFamily="2" charset="0"/>
              </a:rPr>
              <a:t>Cellule </a:t>
            </a:r>
            <a:r>
              <a:rPr lang="el-G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2800" b="1" dirty="0">
              <a:latin typeface="Janda Manatee Solid" panose="02000506000000020004" pitchFamily="2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3420179" y="3382359"/>
            <a:ext cx="2431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Janda Manatee Solid" panose="02000506000000020004" pitchFamily="2" charset="0"/>
              </a:rPr>
              <a:t>Cellule </a:t>
            </a:r>
            <a:r>
              <a:rPr lang="el-G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it-IT" sz="2800" b="1" dirty="0">
              <a:latin typeface="Janda Manatee Solid" panose="02000506000000020004" pitchFamily="2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6108200" y="3282719"/>
            <a:ext cx="2431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Janda Manatee Solid" panose="02000506000000020004" pitchFamily="2" charset="0"/>
              </a:rPr>
              <a:t>Cellule </a:t>
            </a:r>
            <a:r>
              <a:rPr lang="el-G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endParaRPr lang="it-IT" sz="2800" b="1" dirty="0">
              <a:latin typeface="Janda Manatee Solid" panose="02000506000000020004" pitchFamily="2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1010865" y="3817727"/>
            <a:ext cx="1609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>
                <a:latin typeface="Janda Manatee Bubble" panose="02000506000000020004" pitchFamily="2" charset="0"/>
              </a:rPr>
              <a:t>Glucagone</a:t>
            </a:r>
            <a:endParaRPr lang="it-IT" sz="2400" dirty="0">
              <a:latin typeface="Janda Manatee Bubble" panose="02000506000000020004" pitchFamily="2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3831115" y="3833988"/>
            <a:ext cx="1609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Janda Manatee Bubble" panose="02000506000000020004" pitchFamily="2" charset="0"/>
              </a:rPr>
              <a:t>Insulina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6188069" y="3720625"/>
            <a:ext cx="2271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Janda Manatee Bubble" panose="02000506000000020004" pitchFamily="2" charset="0"/>
              </a:rPr>
              <a:t>Somatostatina</a:t>
            </a:r>
          </a:p>
        </p:txBody>
      </p:sp>
      <p:sp>
        <p:nvSpPr>
          <p:cNvPr id="24" name="Freccia in giù 23"/>
          <p:cNvSpPr/>
          <p:nvPr/>
        </p:nvSpPr>
        <p:spPr>
          <a:xfrm>
            <a:off x="4484778" y="4295653"/>
            <a:ext cx="291676" cy="429604"/>
          </a:xfrm>
          <a:prstGeom prst="downArrow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Freccia in giù 24"/>
          <p:cNvSpPr/>
          <p:nvPr/>
        </p:nvSpPr>
        <p:spPr>
          <a:xfrm>
            <a:off x="1669625" y="4250587"/>
            <a:ext cx="291676" cy="429604"/>
          </a:xfrm>
          <a:prstGeom prst="downArrow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CasellaDiTesto 25"/>
          <p:cNvSpPr txBox="1"/>
          <p:nvPr/>
        </p:nvSpPr>
        <p:spPr>
          <a:xfrm>
            <a:off x="599929" y="4732969"/>
            <a:ext cx="2425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Janda Manatee Bubble" panose="02000506000000020004" pitchFamily="2" charset="0"/>
              </a:rPr>
              <a:t>Alza il livello di glucosio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3258613" y="4749231"/>
            <a:ext cx="2744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Janda Manatee Bubble" panose="02000506000000020004" pitchFamily="2" charset="0"/>
              </a:rPr>
              <a:t>Abbassa il livello di glucosio</a:t>
            </a:r>
          </a:p>
        </p:txBody>
      </p:sp>
      <p:sp>
        <p:nvSpPr>
          <p:cNvPr id="28" name="Freccia in giù 27"/>
          <p:cNvSpPr/>
          <p:nvPr/>
        </p:nvSpPr>
        <p:spPr>
          <a:xfrm>
            <a:off x="7234621" y="4165057"/>
            <a:ext cx="291676" cy="429604"/>
          </a:xfrm>
          <a:prstGeom prst="downArrow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CasellaDiTesto 28"/>
          <p:cNvSpPr txBox="1"/>
          <p:nvPr/>
        </p:nvSpPr>
        <p:spPr>
          <a:xfrm>
            <a:off x="5994735" y="4642609"/>
            <a:ext cx="30755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Janda Manatee Bubble" panose="02000506000000020004" pitchFamily="2" charset="0"/>
              </a:rPr>
              <a:t>Funzione inibitoria sulle cellule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it-IT" sz="2400" b="1" dirty="0">
                <a:latin typeface="Janda Manatee Solid" panose="02000506000000020004" pitchFamily="2" charset="0"/>
              </a:rPr>
              <a:t> </a:t>
            </a:r>
            <a:r>
              <a:rPr lang="it-IT" sz="2400" dirty="0">
                <a:latin typeface="Janda Manatee Bubble" panose="02000506000000020004" pitchFamily="2" charset="0"/>
              </a:rPr>
              <a:t>e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it-IT" sz="2400" dirty="0">
              <a:latin typeface="Janda Manatee Solid" panose="02000506000000020004" pitchFamily="2" charset="0"/>
            </a:endParaRPr>
          </a:p>
          <a:p>
            <a:pPr algn="ctr"/>
            <a:endParaRPr lang="it-IT" sz="2400" dirty="0">
              <a:latin typeface="Janda Manatee Bubble" panose="02000506000000020004" pitchFamily="2" charset="0"/>
            </a:endParaRPr>
          </a:p>
        </p:txBody>
      </p:sp>
      <p:sp>
        <p:nvSpPr>
          <p:cNvPr id="30" name="Parentesi graffa chiusa 29"/>
          <p:cNvSpPr/>
          <p:nvPr/>
        </p:nvSpPr>
        <p:spPr>
          <a:xfrm rot="5400000">
            <a:off x="3146275" y="4393900"/>
            <a:ext cx="425006" cy="2835352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CasellaDiTesto 30"/>
          <p:cNvSpPr txBox="1"/>
          <p:nvPr/>
        </p:nvSpPr>
        <p:spPr>
          <a:xfrm>
            <a:off x="1740945" y="6180935"/>
            <a:ext cx="3235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i="1" dirty="0">
                <a:latin typeface="Janda Manatee Bubble" panose="02000506000000020004" pitchFamily="2" charset="0"/>
              </a:rPr>
              <a:t>Feedback negativo</a:t>
            </a:r>
          </a:p>
        </p:txBody>
      </p:sp>
      <p:sp>
        <p:nvSpPr>
          <p:cNvPr id="32" name="Freccia in giù 31"/>
          <p:cNvSpPr/>
          <p:nvPr/>
        </p:nvSpPr>
        <p:spPr>
          <a:xfrm>
            <a:off x="7300404" y="5387386"/>
            <a:ext cx="291676" cy="429604"/>
          </a:xfrm>
          <a:prstGeom prst="downArrow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CasellaDiTesto 32"/>
          <p:cNvSpPr txBox="1"/>
          <p:nvPr/>
        </p:nvSpPr>
        <p:spPr>
          <a:xfrm>
            <a:off x="5518648" y="5826373"/>
            <a:ext cx="3824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Janda Manatee Bubble" panose="02000506000000020004" pitchFamily="2" charset="0"/>
              </a:rPr>
              <a:t>Rallenta l’assorbimento dei nutrienti</a:t>
            </a:r>
          </a:p>
        </p:txBody>
      </p:sp>
    </p:spTree>
    <p:extLst>
      <p:ext uri="{BB962C8B-B14F-4D97-AF65-F5344CB8AC3E}">
        <p14:creationId xmlns:p14="http://schemas.microsoft.com/office/powerpoint/2010/main" val="76637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500"/>
                            </p:stCondLst>
                            <p:childTnLst>
                              <p:par>
                                <p:cTn id="68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500"/>
                            </p:stCondLst>
                            <p:childTnLst>
                              <p:par>
                                <p:cTn id="8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4000"/>
                            </p:stCondLst>
                            <p:childTnLst>
                              <p:par>
                                <p:cTn id="91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500"/>
                            </p:stCondLst>
                            <p:childTnLst>
                              <p:par>
                                <p:cTn id="102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8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8500"/>
                            </p:stCondLst>
                            <p:childTnLst>
                              <p:par>
                                <p:cTn id="119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30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1500"/>
                            </p:stCondLst>
                            <p:childTnLst>
                              <p:par>
                                <p:cTn id="136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4" grpId="0" animBg="1"/>
      <p:bldP spid="15" grpId="0" animBg="1"/>
      <p:bldP spid="17" grpId="0" animBg="1"/>
      <p:bldP spid="18" grpId="0"/>
      <p:bldP spid="19" grpId="0"/>
      <p:bldP spid="20" grpId="0"/>
      <p:bldP spid="21" grpId="0"/>
      <p:bldP spid="22" grpId="0"/>
      <p:bldP spid="23" grpId="0"/>
      <p:bldP spid="24" grpId="0" animBg="1"/>
      <p:bldP spid="25" grpId="0" animBg="1"/>
      <p:bldP spid="26" grpId="0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1905291" y="0"/>
            <a:ext cx="8381419" cy="73660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5400" dirty="0">
                <a:latin typeface="Chaparral Pro Light" panose="02060403030505090203" pitchFamily="18" charset="0"/>
              </a:rPr>
              <a:t>Patologie: </a:t>
            </a:r>
            <a:r>
              <a:rPr lang="it-IT" sz="5400" b="1" dirty="0">
                <a:latin typeface="Chaparral Pro Light" panose="02060403030505090203" pitchFamily="18" charset="0"/>
              </a:rPr>
              <a:t>Diabete mellito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67173" y="823626"/>
            <a:ext cx="1306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Solid" panose="02000506000000020004" pitchFamily="2" charset="0"/>
              </a:rPr>
              <a:t>Sintomi: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028875" y="763306"/>
            <a:ext cx="37219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-Aumento quantità di urina </a:t>
            </a:r>
          </a:p>
          <a:p>
            <a:r>
              <a:rPr lang="it-IT" sz="2000" b="1" dirty="0">
                <a:latin typeface="Janda Manatee Bubble" panose="02000506000000020004" pitchFamily="2" charset="0"/>
              </a:rPr>
              <a:t> eliminata (</a:t>
            </a:r>
            <a:r>
              <a:rPr lang="it-IT" sz="2000" b="1" dirty="0">
                <a:latin typeface="Janda Manatee Solid" panose="02000506000000020004" pitchFamily="2" charset="0"/>
              </a:rPr>
              <a:t>P</a:t>
            </a:r>
            <a:r>
              <a:rPr lang="it-IT" sz="2000" b="1" dirty="0">
                <a:latin typeface="Janda Manatee Bubble" panose="02000506000000020004" pitchFamily="2" charset="0"/>
              </a:rPr>
              <a:t>oliuria)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028875" y="1434289"/>
            <a:ext cx="37219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-Sete interna e duratura </a:t>
            </a:r>
          </a:p>
          <a:p>
            <a:r>
              <a:rPr lang="it-IT" sz="2000" b="1" dirty="0">
                <a:latin typeface="Janda Manatee Bubble" panose="02000506000000020004" pitchFamily="2" charset="0"/>
              </a:rPr>
              <a:t> (</a:t>
            </a:r>
            <a:r>
              <a:rPr lang="it-IT" sz="2000" b="1" dirty="0">
                <a:latin typeface="Janda Manatee Solid" panose="02000506000000020004" pitchFamily="2" charset="0"/>
              </a:rPr>
              <a:t>P</a:t>
            </a:r>
            <a:r>
              <a:rPr lang="it-IT" sz="2000" b="1" dirty="0">
                <a:latin typeface="Janda Manatee Bubble" panose="02000506000000020004" pitchFamily="2" charset="0"/>
              </a:rPr>
              <a:t>olidipsia)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2028875" y="2105272"/>
            <a:ext cx="37219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-Aumento della fame </a:t>
            </a:r>
          </a:p>
          <a:p>
            <a:r>
              <a:rPr lang="it-IT" sz="2000" b="1" dirty="0">
                <a:latin typeface="Janda Manatee Bubble" panose="02000506000000020004" pitchFamily="2" charset="0"/>
              </a:rPr>
              <a:t> (</a:t>
            </a:r>
            <a:r>
              <a:rPr lang="it-IT" sz="2000" b="1" dirty="0">
                <a:latin typeface="Janda Manatee Solid" panose="02000506000000020004" pitchFamily="2" charset="0"/>
              </a:rPr>
              <a:t>P</a:t>
            </a:r>
            <a:r>
              <a:rPr lang="it-IT" sz="2000" b="1" dirty="0">
                <a:latin typeface="Janda Manatee Bubble" panose="02000506000000020004" pitchFamily="2" charset="0"/>
              </a:rPr>
              <a:t>olifagia)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6514329" y="763306"/>
            <a:ext cx="1165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Solid" panose="02000506000000020004" pitchFamily="2" charset="0"/>
              </a:rPr>
              <a:t>Cause: 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6738024" y="3201001"/>
            <a:ext cx="942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Solid" panose="02000506000000020004" pitchFamily="2" charset="0"/>
              </a:rPr>
              <a:t>Cure: 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7568190" y="3176364"/>
            <a:ext cx="372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-Assunzioni di insulina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7568190" y="3593305"/>
            <a:ext cx="372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-Esercizio fisico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7568190" y="721533"/>
            <a:ext cx="4147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-Assente o insufficiente  </a:t>
            </a:r>
          </a:p>
          <a:p>
            <a:r>
              <a:rPr lang="it-IT" sz="2000" b="1" dirty="0">
                <a:latin typeface="Janda Manatee Bubble" panose="02000506000000020004" pitchFamily="2" charset="0"/>
              </a:rPr>
              <a:t> secrezione di insulina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7568190" y="1429419"/>
            <a:ext cx="4147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-Inattivazione dell’insulina </a:t>
            </a:r>
          </a:p>
          <a:p>
            <a:r>
              <a:rPr lang="it-IT" sz="2000" b="1" dirty="0">
                <a:latin typeface="Janda Manatee Bubble" panose="02000506000000020004" pitchFamily="2" charset="0"/>
              </a:rPr>
              <a:t> a livello ematico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7568190" y="2137305"/>
            <a:ext cx="4147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-Le cellule bersaglio sono </a:t>
            </a:r>
          </a:p>
          <a:p>
            <a:r>
              <a:rPr lang="it-IT" sz="2000" b="1" dirty="0">
                <a:latin typeface="Janda Manatee Bubble" panose="02000506000000020004" pitchFamily="2" charset="0"/>
              </a:rPr>
              <a:t> </a:t>
            </a:r>
            <a:r>
              <a:rPr lang="it-IT" sz="2000" b="1" dirty="0" err="1">
                <a:latin typeface="Janda Manatee Bubble" panose="02000506000000020004" pitchFamily="2" charset="0"/>
              </a:rPr>
              <a:t>insulino</a:t>
            </a:r>
            <a:r>
              <a:rPr lang="it-IT" sz="2000" b="1" dirty="0">
                <a:latin typeface="Janda Manatee Bubble" panose="02000506000000020004" pitchFamily="2" charset="0"/>
              </a:rPr>
              <a:t> resistenti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7568190" y="4010246"/>
            <a:ext cx="372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-Dieta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7568190" y="4427187"/>
            <a:ext cx="37219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-Vari farmaci che aiutano a regolare la glicemia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7568190" y="5151903"/>
            <a:ext cx="37219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-Rimedi naturali quali: vitamina H </a:t>
            </a:r>
            <a:r>
              <a:rPr lang="it-IT" sz="2000" b="1" dirty="0" err="1">
                <a:latin typeface="Janda Manatee Bubble" panose="02000506000000020004" pitchFamily="2" charset="0"/>
              </a:rPr>
              <a:t>abbianta</a:t>
            </a:r>
            <a:r>
              <a:rPr lang="it-IT" sz="2000" b="1" dirty="0">
                <a:latin typeface="Janda Manatee Bubble" panose="02000506000000020004" pitchFamily="2" charset="0"/>
              </a:rPr>
              <a:t> al cromo, vitamina C2 o Magnesio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2028875" y="2776254"/>
            <a:ext cx="1170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</a:t>
            </a:r>
            <a:r>
              <a:rPr lang="it-IT" sz="2000" b="1" dirty="0">
                <a:latin typeface="Janda Manatee Solid" panose="02000506000000020004" pitchFamily="2" charset="0"/>
              </a:rPr>
              <a:t>P</a:t>
            </a:r>
            <a:r>
              <a:rPr lang="it-IT" sz="2000" b="1" dirty="0">
                <a:latin typeface="Janda Manatee Bubble" panose="02000506000000020004" pitchFamily="2" charset="0"/>
              </a:rPr>
              <a:t>rurito </a:t>
            </a:r>
          </a:p>
        </p:txBody>
      </p:sp>
      <p:sp>
        <p:nvSpPr>
          <p:cNvPr id="23" name="Parentesi graffa aperta 22"/>
          <p:cNvSpPr/>
          <p:nvPr/>
        </p:nvSpPr>
        <p:spPr>
          <a:xfrm>
            <a:off x="1905291" y="844513"/>
            <a:ext cx="145957" cy="2182512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23"/>
          <p:cNvSpPr txBox="1"/>
          <p:nvPr/>
        </p:nvSpPr>
        <p:spPr>
          <a:xfrm>
            <a:off x="17174" y="1306178"/>
            <a:ext cx="18881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i="1" dirty="0">
                <a:latin typeface="Janda Manatee Bubble" panose="02000506000000020004" pitchFamily="2" charset="0"/>
              </a:rPr>
              <a:t>Le 4 P che definiscono la sintomatologia diabetica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65825" y="3289552"/>
            <a:ext cx="127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Solid" panose="02000506000000020004" pitchFamily="2" charset="0"/>
              </a:rPr>
              <a:t>Effetti: 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1120213" y="3297898"/>
            <a:ext cx="41475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-Debolezza, sonnolenza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1120213" y="3706354"/>
            <a:ext cx="41475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-Danni ai reni, alla retina, ai nervi periferici e al sistema cardiovascolare (</a:t>
            </a:r>
            <a:r>
              <a:rPr lang="it-IT" sz="2000" b="1" dirty="0" err="1">
                <a:latin typeface="Janda Manatee Bubble" panose="02000506000000020004" pitchFamily="2" charset="0"/>
              </a:rPr>
              <a:t>grastoporosi</a:t>
            </a:r>
            <a:r>
              <a:rPr lang="it-IT" sz="2000" b="1" dirty="0">
                <a:latin typeface="Janda Manatee Bubble" panose="02000506000000020004" pitchFamily="2" charset="0"/>
              </a:rPr>
              <a:t>)</a:t>
            </a:r>
          </a:p>
        </p:txBody>
      </p:sp>
      <p:sp>
        <p:nvSpPr>
          <p:cNvPr id="28" name="CasellaDiTesto 27"/>
          <p:cNvSpPr txBox="1"/>
          <p:nvPr/>
        </p:nvSpPr>
        <p:spPr>
          <a:xfrm>
            <a:off x="1120213" y="4730363"/>
            <a:ext cx="41475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-Complicanze oculari o al piede</a:t>
            </a:r>
          </a:p>
        </p:txBody>
      </p:sp>
      <p:sp>
        <p:nvSpPr>
          <p:cNvPr id="29" name="CasellaDiTesto 28"/>
          <p:cNvSpPr txBox="1"/>
          <p:nvPr/>
        </p:nvSpPr>
        <p:spPr>
          <a:xfrm>
            <a:off x="1120213" y="5138819"/>
            <a:ext cx="41475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-Problemi alla pelle o al cuore</a:t>
            </a:r>
          </a:p>
        </p:txBody>
      </p:sp>
      <p:sp>
        <p:nvSpPr>
          <p:cNvPr id="30" name="CasellaDiTesto 29"/>
          <p:cNvSpPr txBox="1"/>
          <p:nvPr/>
        </p:nvSpPr>
        <p:spPr>
          <a:xfrm>
            <a:off x="1120213" y="5547275"/>
            <a:ext cx="2215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-Ipertensione</a:t>
            </a:r>
          </a:p>
        </p:txBody>
      </p:sp>
      <p:sp>
        <p:nvSpPr>
          <p:cNvPr id="35" name="CasellaDiTesto 34"/>
          <p:cNvSpPr txBox="1"/>
          <p:nvPr/>
        </p:nvSpPr>
        <p:spPr>
          <a:xfrm>
            <a:off x="3886255" y="5955731"/>
            <a:ext cx="2079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-Depressione</a:t>
            </a:r>
          </a:p>
        </p:txBody>
      </p:sp>
      <p:sp>
        <p:nvSpPr>
          <p:cNvPr id="36" name="CasellaDiTesto 35"/>
          <p:cNvSpPr txBox="1"/>
          <p:nvPr/>
        </p:nvSpPr>
        <p:spPr>
          <a:xfrm>
            <a:off x="1120213" y="6364186"/>
            <a:ext cx="2215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-Perdita di udito</a:t>
            </a:r>
          </a:p>
        </p:txBody>
      </p:sp>
      <p:sp>
        <p:nvSpPr>
          <p:cNvPr id="37" name="CasellaDiTesto 36"/>
          <p:cNvSpPr txBox="1"/>
          <p:nvPr/>
        </p:nvSpPr>
        <p:spPr>
          <a:xfrm>
            <a:off x="3886255" y="5547275"/>
            <a:ext cx="2215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-Ictus</a:t>
            </a:r>
          </a:p>
        </p:txBody>
      </p:sp>
      <p:sp>
        <p:nvSpPr>
          <p:cNvPr id="38" name="CasellaDiTesto 37"/>
          <p:cNvSpPr txBox="1"/>
          <p:nvPr/>
        </p:nvSpPr>
        <p:spPr>
          <a:xfrm>
            <a:off x="1120213" y="5955731"/>
            <a:ext cx="2848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-Disfunzione erettile</a:t>
            </a:r>
          </a:p>
        </p:txBody>
      </p:sp>
      <p:sp>
        <p:nvSpPr>
          <p:cNvPr id="39" name="CasellaDiTesto 38"/>
          <p:cNvSpPr txBox="1"/>
          <p:nvPr/>
        </p:nvSpPr>
        <p:spPr>
          <a:xfrm>
            <a:off x="3886255" y="6364186"/>
            <a:ext cx="2079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-Infezioni</a:t>
            </a:r>
          </a:p>
        </p:txBody>
      </p:sp>
    </p:spTree>
    <p:extLst>
      <p:ext uri="{BB962C8B-B14F-4D97-AF65-F5344CB8AC3E}">
        <p14:creationId xmlns:p14="http://schemas.microsoft.com/office/powerpoint/2010/main" val="402361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5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5500"/>
                            </p:stCondLst>
                            <p:childTnLst>
                              <p:par>
                                <p:cTn id="1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23" grpId="0" animBg="1"/>
      <p:bldP spid="24" grpId="0"/>
      <p:bldP spid="25" grpId="0"/>
      <p:bldP spid="26" grpId="0"/>
      <p:bldP spid="27" grpId="0"/>
      <p:bldP spid="28" grpId="0"/>
      <p:bldP spid="29" grpId="0"/>
      <p:bldP spid="30" grpId="0"/>
      <p:bldP spid="35" grpId="0"/>
      <p:bldP spid="36" grpId="0"/>
      <p:bldP spid="37" grpId="0"/>
      <p:bldP spid="38" grpId="0"/>
      <p:bldP spid="3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>
            <a:off x="3637298" y="0"/>
            <a:ext cx="4917404" cy="736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5400" dirty="0">
                <a:latin typeface="Chaparral Pro Light" panose="02060403030505090203" pitchFamily="18" charset="0"/>
              </a:rPr>
              <a:t>Ghiandole Surrenali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8"/>
          <a:stretch/>
        </p:blipFill>
        <p:spPr>
          <a:xfrm>
            <a:off x="9648404" y="2949262"/>
            <a:ext cx="2337198" cy="3908738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90" t="57387" r="41288" b="27753"/>
          <a:stretch/>
        </p:blipFill>
        <p:spPr>
          <a:xfrm>
            <a:off x="10266922" y="5350196"/>
            <a:ext cx="1097764" cy="684843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956110" y="900018"/>
            <a:ext cx="10492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Janda Manatee Bubble" panose="02000506000000020004" pitchFamily="2" charset="0"/>
              </a:rPr>
              <a:t>Sono disposte al di sopra dei reni, costituite da due ghiandole associate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3381086" y="5308774"/>
            <a:ext cx="2431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Janda Manatee Solid" panose="02000506000000020004" pitchFamily="2" charset="0"/>
              </a:rPr>
              <a:t>Tempo di risposta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3433802" y="5943387"/>
            <a:ext cx="2325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Janda Manatee Solid" panose="02000506000000020004" pitchFamily="2" charset="0"/>
              </a:rPr>
              <a:t>Vie di regolazione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1317357" y="5308774"/>
            <a:ext cx="1609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Janda Manatee Bubble" panose="02000506000000020004" pitchFamily="2" charset="0"/>
              </a:rPr>
              <a:t>Secondi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6045435" y="5273749"/>
            <a:ext cx="2449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Janda Manatee Bubble" panose="02000506000000020004" pitchFamily="2" charset="0"/>
              </a:rPr>
              <a:t>Ore o Giorni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1317356" y="5943387"/>
            <a:ext cx="1609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Janda Manatee Bubble" panose="02000506000000020004" pitchFamily="2" charset="0"/>
              </a:rPr>
              <a:t>Nervose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6407201" y="5884707"/>
            <a:ext cx="155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Janda Manatee Bubble" panose="02000506000000020004" pitchFamily="2" charset="0"/>
              </a:rPr>
              <a:t>Ormonali</a:t>
            </a: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9590">
            <a:off x="421459" y="700261"/>
            <a:ext cx="944297" cy="726383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9" b="62639"/>
          <a:stretch/>
        </p:blipFill>
        <p:spPr>
          <a:xfrm>
            <a:off x="496856" y="4039633"/>
            <a:ext cx="3380132" cy="1238822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6" b="64278"/>
          <a:stretch/>
        </p:blipFill>
        <p:spPr>
          <a:xfrm>
            <a:off x="5691574" y="4199805"/>
            <a:ext cx="3302733" cy="1001923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9" t="29771" r="34693" b="36785"/>
          <a:stretch/>
        </p:blipFill>
        <p:spPr>
          <a:xfrm>
            <a:off x="2705984" y="1745261"/>
            <a:ext cx="3770142" cy="2461846"/>
          </a:xfrm>
          <a:prstGeom prst="rect">
            <a:avLst/>
          </a:prstGeom>
        </p:spPr>
      </p:pic>
      <p:cxnSp>
        <p:nvCxnSpPr>
          <p:cNvPr id="22" name="Connettore 2 21"/>
          <p:cNvCxnSpPr/>
          <p:nvPr/>
        </p:nvCxnSpPr>
        <p:spPr>
          <a:xfrm>
            <a:off x="3251263" y="2976184"/>
            <a:ext cx="887759" cy="26844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/>
          <p:cNvSpPr txBox="1"/>
          <p:nvPr/>
        </p:nvSpPr>
        <p:spPr>
          <a:xfrm>
            <a:off x="6363279" y="2151080"/>
            <a:ext cx="1609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Janda Manatee Bubble" panose="02000506000000020004" pitchFamily="2" charset="0"/>
              </a:rPr>
              <a:t>Porzione Corticale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1746743" y="2279410"/>
            <a:ext cx="1609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Janda Manatee Bubble" panose="02000506000000020004" pitchFamily="2" charset="0"/>
              </a:rPr>
              <a:t>Porzione Midollare</a:t>
            </a:r>
          </a:p>
        </p:txBody>
      </p:sp>
      <p:cxnSp>
        <p:nvCxnSpPr>
          <p:cNvPr id="25" name="Connettore 2 24"/>
          <p:cNvCxnSpPr/>
          <p:nvPr/>
        </p:nvCxnSpPr>
        <p:spPr>
          <a:xfrm flipH="1">
            <a:off x="5611869" y="2841961"/>
            <a:ext cx="887759" cy="26844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88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75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375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75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375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 build="allAtOnce"/>
      <p:bldP spid="14" grpId="0" build="allAtOnce"/>
      <p:bldP spid="15" grpId="0" build="allAtOnce"/>
      <p:bldP spid="16" grpId="0" build="allAtOnce"/>
      <p:bldP spid="23" grpId="0"/>
      <p:bldP spid="23" grpId="1"/>
      <p:bldP spid="24" grpId="0"/>
      <p:bldP spid="24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390917" y="861698"/>
            <a:ext cx="9594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Janda Manatee Bubble" panose="02000506000000020004" pitchFamily="2" charset="0"/>
              </a:rPr>
              <a:t>Essa produce ormoni di tipo «Lotta e Fuga», di natura amminica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606677" y="1591634"/>
            <a:ext cx="540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Janda Manatee Bubble" panose="02000506000000020004" pitchFamily="2" charset="0"/>
              </a:rPr>
              <a:t>ADRENALINA NORADRENALINA</a:t>
            </a:r>
          </a:p>
          <a:p>
            <a:pPr algn="ctr"/>
            <a:endParaRPr lang="it-IT" sz="2400" dirty="0">
              <a:latin typeface="Janda Manatee Bubble" panose="02000506000000020004" pitchFamily="2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107558" y="2243945"/>
            <a:ext cx="34438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Janda Manatee Bubble" panose="02000506000000020004" pitchFamily="2" charset="0"/>
              </a:rPr>
              <a:t>Inducono le cellule epatiche al rilascio di glucosio per incrementare l’energia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584763" y="3604923"/>
            <a:ext cx="34438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dirty="0">
                <a:latin typeface="Janda Manatee Bubble" panose="02000506000000020004" pitchFamily="2" charset="0"/>
              </a:rPr>
              <a:t>Sono in grado di innalzare la pressione. Il ritmo respiratorio ed il tasso metabolico per preparare il corpo all’azione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1584763" y="5404880"/>
            <a:ext cx="34438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Janda Manatee Bubble" panose="02000506000000020004" pitchFamily="2" charset="0"/>
              </a:rPr>
              <a:t>Inducono la vaso costrizione quando non sono coinvolte in una situazione di stress</a:t>
            </a: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3637298" y="0"/>
            <a:ext cx="4917404" cy="736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5400" dirty="0">
                <a:latin typeface="Chaparral Pro Light" panose="02060403030505090203" pitchFamily="18" charset="0"/>
              </a:rPr>
              <a:t>Porzione Midollare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9590">
            <a:off x="992391" y="727292"/>
            <a:ext cx="944297" cy="726383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917" y="1431545"/>
            <a:ext cx="6384903" cy="4911463"/>
          </a:xfrm>
          <a:prstGeom prst="rect">
            <a:avLst/>
          </a:prstGeom>
        </p:spPr>
      </p:pic>
      <p:sp>
        <p:nvSpPr>
          <p:cNvPr id="15" name="Parentesi graffa aperta 14"/>
          <p:cNvSpPr/>
          <p:nvPr/>
        </p:nvSpPr>
        <p:spPr>
          <a:xfrm rot="5400000">
            <a:off x="8767883" y="1330776"/>
            <a:ext cx="277333" cy="1544569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7392305" y="1467137"/>
            <a:ext cx="2967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Haettenschweiler" panose="020B0706040902060204" pitchFamily="34" charset="0"/>
              </a:rPr>
              <a:t>Ghiandole surrenali</a:t>
            </a:r>
          </a:p>
        </p:txBody>
      </p:sp>
      <p:sp>
        <p:nvSpPr>
          <p:cNvPr id="17" name="Parentesi graffa aperta 16"/>
          <p:cNvSpPr/>
          <p:nvPr/>
        </p:nvSpPr>
        <p:spPr>
          <a:xfrm rot="16200000" flipV="1">
            <a:off x="8752845" y="4261641"/>
            <a:ext cx="307408" cy="2435618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/>
          <p:cNvSpPr txBox="1"/>
          <p:nvPr/>
        </p:nvSpPr>
        <p:spPr>
          <a:xfrm>
            <a:off x="8519318" y="5668307"/>
            <a:ext cx="774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Haettenschweiler" panose="020B0706040902060204" pitchFamily="34" charset="0"/>
              </a:rPr>
              <a:t>Reni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9853">
            <a:off x="524794" y="2037550"/>
            <a:ext cx="950714" cy="1011077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147" flipH="1">
            <a:off x="4587796" y="3374103"/>
            <a:ext cx="950714" cy="1011077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9853">
            <a:off x="1065534" y="5038008"/>
            <a:ext cx="950714" cy="1011077"/>
          </a:xfrm>
          <a:prstGeom prst="rect">
            <a:avLst/>
          </a:prstGeom>
        </p:spPr>
      </p:pic>
      <p:sp>
        <p:nvSpPr>
          <p:cNvPr id="7" name="Triangolo isoscele 6"/>
          <p:cNvSpPr/>
          <p:nvPr/>
        </p:nvSpPr>
        <p:spPr>
          <a:xfrm flipV="1">
            <a:off x="8080147" y="2241727"/>
            <a:ext cx="108235" cy="131185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Triangolo isoscele 23"/>
          <p:cNvSpPr/>
          <p:nvPr/>
        </p:nvSpPr>
        <p:spPr>
          <a:xfrm flipV="1">
            <a:off x="9624716" y="2247787"/>
            <a:ext cx="108235" cy="131185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Triangolo isoscele 24"/>
          <p:cNvSpPr/>
          <p:nvPr/>
        </p:nvSpPr>
        <p:spPr>
          <a:xfrm>
            <a:off x="7634622" y="5260153"/>
            <a:ext cx="108235" cy="131185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6" name="Triangolo isoscele 25"/>
          <p:cNvSpPr/>
          <p:nvPr/>
        </p:nvSpPr>
        <p:spPr>
          <a:xfrm>
            <a:off x="10070240" y="5260152"/>
            <a:ext cx="108235" cy="131185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483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6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458783" y="1281929"/>
            <a:ext cx="3443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Janda Manatee Bubble" panose="02000506000000020004" pitchFamily="2" charset="0"/>
              </a:rPr>
              <a:t>Una situazione di stress attiva le cellule nervose dell’ipotalamo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6669741" y="2284999"/>
            <a:ext cx="45644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b="1" dirty="0">
                <a:latin typeface="Janda Manatee Bubble" panose="02000506000000020004" pitchFamily="2" charset="0"/>
              </a:rPr>
              <a:t>Tali cellule inviano impulsi attraverso il midollo spinale che giungono al midollo surrenale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493338" y="3854659"/>
            <a:ext cx="34438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Janda Manatee Bubble" panose="02000506000000020004" pitchFamily="2" charset="0"/>
              </a:rPr>
              <a:t>Esso lo stimola così a rilasciare ormoni: adrenalina e noradrenalina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6068472" y="5627057"/>
            <a:ext cx="3443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b="1" dirty="0">
                <a:latin typeface="Janda Manatee Bubble" panose="02000506000000020004" pitchFamily="2" charset="0"/>
              </a:rPr>
              <a:t>Esso lo stimola così a rilasciare ormoni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3542272" y="0"/>
            <a:ext cx="5107457" cy="736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5400" dirty="0">
                <a:latin typeface="Chaparral Pro Light" panose="02060403030505090203" pitchFamily="18" charset="0"/>
              </a:rPr>
              <a:t>Trasmissione del segnale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9853">
            <a:off x="863115" y="835145"/>
            <a:ext cx="1191336" cy="126697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9853">
            <a:off x="1797217" y="3436608"/>
            <a:ext cx="1191336" cy="1266977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147" flipH="1">
            <a:off x="10638546" y="1916626"/>
            <a:ext cx="1191336" cy="1266977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147" flipH="1">
            <a:off x="8916631" y="5284514"/>
            <a:ext cx="1191336" cy="12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54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0"/>
                            </p:stCondLst>
                            <p:childTnLst>
                              <p:par>
                                <p:cTn id="104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068" y="2098698"/>
            <a:ext cx="3744000" cy="1079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asellaDiTesto 3"/>
          <p:cNvSpPr txBox="1"/>
          <p:nvPr/>
        </p:nvSpPr>
        <p:spPr>
          <a:xfrm>
            <a:off x="1" y="11591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dirty="0">
                <a:latin typeface="Chaparral Pro Light" panose="02060403030505090203" pitchFamily="18" charset="0"/>
              </a:rPr>
              <a:t>Comunicazione Intercellulare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2665115" y="1054663"/>
            <a:ext cx="2235200" cy="82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Janda Manatee Solid" panose="02000506000000020004" pitchFamily="2" charset="0"/>
              </a:rPr>
              <a:t>Segnalazione </a:t>
            </a:r>
          </a:p>
          <a:p>
            <a:pPr algn="ctr"/>
            <a:r>
              <a:rPr lang="it-IT" sz="2400" dirty="0">
                <a:latin typeface="Janda Manatee Solid" panose="02000506000000020004" pitchFamily="2" charset="0"/>
              </a:rPr>
              <a:t>Endocrina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2944515" y="2458875"/>
            <a:ext cx="1676400" cy="46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Solid" panose="02000506000000020004" pitchFamily="2" charset="0"/>
              </a:rPr>
              <a:t>Paracrina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3006831" y="3503087"/>
            <a:ext cx="1551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latin typeface="Janda Manatee Solid" panose="02000506000000020004" pitchFamily="2" charset="0"/>
              </a:rPr>
              <a:t>Autocrina</a:t>
            </a:r>
            <a:endParaRPr lang="it-IT" sz="3200" dirty="0">
              <a:latin typeface="Janda Manatee Solid" panose="02000506000000020004" pitchFamily="2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2722265" y="4540964"/>
            <a:ext cx="2120900" cy="82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Janda Manatee Solid" panose="02000506000000020004" pitchFamily="2" charset="0"/>
              </a:rPr>
              <a:t>Segnalazione </a:t>
            </a:r>
          </a:p>
          <a:p>
            <a:pPr algn="ctr"/>
            <a:r>
              <a:rPr lang="it-IT" sz="2400" dirty="0">
                <a:latin typeface="Janda Manatee Solid" panose="02000506000000020004" pitchFamily="2" charset="0"/>
              </a:rPr>
              <a:t>Sinaptica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2490051" y="5945177"/>
            <a:ext cx="2585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Janda Manatee Solid" panose="02000506000000020004" pitchFamily="2" charset="0"/>
              </a:rPr>
              <a:t>Segnalazione</a:t>
            </a:r>
            <a:br>
              <a:rPr lang="it-IT" sz="2400" dirty="0">
                <a:latin typeface="Janda Manatee Solid" panose="02000506000000020004" pitchFamily="2" charset="0"/>
              </a:rPr>
            </a:br>
            <a:r>
              <a:rPr lang="it-IT" sz="2400" dirty="0">
                <a:latin typeface="Janda Manatee Solid" panose="02000506000000020004" pitchFamily="2" charset="0"/>
              </a:rPr>
              <a:t>Neuroendocrina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42059">
            <a:off x="1939590" y="853923"/>
            <a:ext cx="1071921" cy="12000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403" y="1976180"/>
            <a:ext cx="1041935" cy="801488"/>
          </a:xfrm>
          <a:prstGeom prst="rect">
            <a:avLst/>
          </a:prstGeom>
        </p:spPr>
      </p:pic>
      <p:sp>
        <p:nvSpPr>
          <p:cNvPr id="11" name="Triangolo isoscele 10"/>
          <p:cNvSpPr/>
          <p:nvPr/>
        </p:nvSpPr>
        <p:spPr>
          <a:xfrm rot="5400000">
            <a:off x="5328449" y="2091439"/>
            <a:ext cx="720000" cy="1080000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Triangolo isoscele 18"/>
          <p:cNvSpPr/>
          <p:nvPr/>
        </p:nvSpPr>
        <p:spPr>
          <a:xfrm rot="5400000">
            <a:off x="5301552" y="3287587"/>
            <a:ext cx="720000" cy="1080000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Triangolo isoscele 19"/>
          <p:cNvSpPr/>
          <p:nvPr/>
        </p:nvSpPr>
        <p:spPr>
          <a:xfrm rot="5400000">
            <a:off x="5286869" y="895292"/>
            <a:ext cx="720000" cy="1080000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318" y="4095533"/>
            <a:ext cx="1457465" cy="1121127"/>
          </a:xfrm>
          <a:prstGeom prst="rect">
            <a:avLst/>
          </a:prstGeom>
        </p:spPr>
      </p:pic>
      <p:sp>
        <p:nvSpPr>
          <p:cNvPr id="22" name="Triangolo isoscele 21"/>
          <p:cNvSpPr/>
          <p:nvPr/>
        </p:nvSpPr>
        <p:spPr>
          <a:xfrm rot="5400000">
            <a:off x="5301552" y="4483735"/>
            <a:ext cx="720000" cy="1080000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Triangolo isoscele 22"/>
          <p:cNvSpPr/>
          <p:nvPr/>
        </p:nvSpPr>
        <p:spPr>
          <a:xfrm rot="5400000">
            <a:off x="5301552" y="5679882"/>
            <a:ext cx="720000" cy="1080000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618" y="2884762"/>
            <a:ext cx="1749083" cy="134544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068" y="920324"/>
            <a:ext cx="3744000" cy="1073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72" b="30131"/>
          <a:stretch/>
        </p:blipFill>
        <p:spPr>
          <a:xfrm>
            <a:off x="6591751" y="3291172"/>
            <a:ext cx="3729317" cy="1068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90" b="21079"/>
          <a:stretch/>
        </p:blipFill>
        <p:spPr>
          <a:xfrm>
            <a:off x="6591751" y="4360119"/>
            <a:ext cx="3877671" cy="1210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11" b="19445"/>
          <a:stretch/>
        </p:blipFill>
        <p:spPr>
          <a:xfrm>
            <a:off x="6577068" y="5429067"/>
            <a:ext cx="3892354" cy="1460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318" y="5480216"/>
            <a:ext cx="1575793" cy="121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63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000"/>
                            </p:stCondLst>
                            <p:childTnLst>
                              <p:par>
                                <p:cTn id="9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9000"/>
                            </p:stCondLst>
                            <p:childTnLst>
                              <p:par>
                                <p:cTn id="1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1" grpId="0" animBg="1"/>
      <p:bldP spid="19" grpId="0" animBg="1"/>
      <p:bldP spid="20" grpId="0" animBg="1"/>
      <p:bldP spid="22" grpId="0" animBg="1"/>
      <p:bldP spid="2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513278" y="889834"/>
            <a:ext cx="7951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Janda Manatee Bubble" panose="02000506000000020004" pitchFamily="2" charset="0"/>
              </a:rPr>
              <a:t>Essa risponde a stimoli di tipo endocrino, producendo ormoni di natura steroidea  </a:t>
            </a:r>
            <a:r>
              <a:rPr lang="it-IT" sz="2400" i="1" dirty="0">
                <a:latin typeface="Janda Manatee Bubble" panose="02000506000000020004" pitchFamily="2" charset="0"/>
              </a:rPr>
              <a:t>(CORTICOSTEROIDI)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95128" y="2682707"/>
            <a:ext cx="2956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latin typeface="Janda Manatee Bubble" panose="02000506000000020004" pitchFamily="2" charset="0"/>
              </a:rPr>
              <a:t>MINERALCORTICOIDI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93089" y="3232039"/>
            <a:ext cx="32397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Janda Manatee Bubble" panose="02000506000000020004" pitchFamily="2" charset="0"/>
              </a:rPr>
              <a:t>Regolano l’equilibrio idrosalino stimolando i reni ad assorbire H2O, ioni sodio e potassio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623510" y="4704700"/>
            <a:ext cx="2578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Janda Manatee Bubble" panose="02000506000000020004" pitchFamily="2" charset="0"/>
              </a:rPr>
              <a:t>Il più importante è l’</a:t>
            </a:r>
            <a:r>
              <a:rPr lang="it-IT" sz="2000" i="1" dirty="0">
                <a:latin typeface="Janda Manatee Bubble" panose="02000506000000020004" pitchFamily="2" charset="0"/>
              </a:rPr>
              <a:t>aldosterone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4073305" y="2682707"/>
            <a:ext cx="3239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latin typeface="Janda Manatee Bubble" panose="02000506000000020004" pitchFamily="2" charset="0"/>
              </a:rPr>
              <a:t>GLUCOCORTICOIDI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4438563" y="3232039"/>
            <a:ext cx="2509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Janda Manatee Bubble" panose="02000506000000020004" pitchFamily="2" charset="0"/>
              </a:rPr>
              <a:t>Sono rilasciati per effetto dell’ormone adrenocorticotropo 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4193864" y="4601719"/>
            <a:ext cx="2998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Janda Manatee Bubble" panose="02000506000000020004" pitchFamily="2" charset="0"/>
              </a:rPr>
              <a:t>Il più importante è il </a:t>
            </a:r>
            <a:r>
              <a:rPr lang="it-IT" sz="2000" i="1" dirty="0">
                <a:latin typeface="Janda Manatee Bubble" panose="02000506000000020004" pitchFamily="2" charset="0"/>
              </a:rPr>
              <a:t>cortisolo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7818914" y="2525395"/>
            <a:ext cx="3239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latin typeface="Janda Manatee Bubble" panose="02000506000000020004" pitchFamily="2" charset="0"/>
              </a:rPr>
              <a:t>ANDROGENI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7853525" y="3232039"/>
            <a:ext cx="3239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Janda Manatee Bubble" panose="02000506000000020004" pitchFamily="2" charset="0"/>
              </a:rPr>
              <a:t>Influenzano lo sviluppo sessuale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353460" y="2125285"/>
            <a:ext cx="3239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  <a:latin typeface="Janda Manatee Bubble" panose="02000506000000020004" pitchFamily="2" charset="0"/>
              </a:rPr>
              <a:t>Zona glomerulare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4617968" y="2125285"/>
            <a:ext cx="2150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  <a:latin typeface="Janda Manatee Bubble" panose="02000506000000020004" pitchFamily="2" charset="0"/>
              </a:rPr>
              <a:t>Zona fascicolata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7853525" y="2027365"/>
            <a:ext cx="3239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  <a:latin typeface="Janda Manatee Bubble" panose="02000506000000020004" pitchFamily="2" charset="0"/>
              </a:rPr>
              <a:t>Zona reticolare</a:t>
            </a:r>
          </a:p>
        </p:txBody>
      </p:sp>
      <p:sp>
        <p:nvSpPr>
          <p:cNvPr id="19" name="Titolo 1"/>
          <p:cNvSpPr txBox="1">
            <a:spLocks/>
          </p:cNvSpPr>
          <p:nvPr/>
        </p:nvSpPr>
        <p:spPr>
          <a:xfrm>
            <a:off x="3542272" y="0"/>
            <a:ext cx="5107457" cy="736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5400" dirty="0">
                <a:latin typeface="Chaparral Pro Light" panose="02060403030505090203" pitchFamily="18" charset="0"/>
              </a:rPr>
              <a:t>Porzione Corticale</a:t>
            </a: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9590">
            <a:off x="934859" y="852205"/>
            <a:ext cx="944297" cy="726383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678" y="3939924"/>
            <a:ext cx="3512828" cy="270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500"/>
                            </p:stCondLst>
                            <p:childTnLst>
                              <p:par>
                                <p:cTn id="8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1" grpId="0"/>
      <p:bldP spid="12" grpId="0"/>
      <p:bldP spid="13" grpId="0"/>
      <p:bldP spid="14" grpId="0"/>
      <p:bldP spid="16" grpId="0"/>
      <p:bldP spid="17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ttangolo arrotondato 33"/>
          <p:cNvSpPr/>
          <p:nvPr/>
        </p:nvSpPr>
        <p:spPr>
          <a:xfrm>
            <a:off x="1738648" y="5094170"/>
            <a:ext cx="9491326" cy="1188000"/>
          </a:xfrm>
          <a:prstGeom prst="round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arrotondato 32"/>
          <p:cNvSpPr/>
          <p:nvPr/>
        </p:nvSpPr>
        <p:spPr>
          <a:xfrm>
            <a:off x="1738647" y="5094170"/>
            <a:ext cx="9491327" cy="1188000"/>
          </a:xfrm>
          <a:prstGeom prst="roundRect">
            <a:avLst/>
          </a:prstGeom>
          <a:solidFill>
            <a:srgbClr val="00B0F0">
              <a:alpha val="37000"/>
            </a:srgb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arrotondato 31"/>
          <p:cNvSpPr/>
          <p:nvPr/>
        </p:nvSpPr>
        <p:spPr>
          <a:xfrm>
            <a:off x="1738647" y="4254959"/>
            <a:ext cx="9491326" cy="828000"/>
          </a:xfrm>
          <a:prstGeom prst="round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arrotondato 30"/>
          <p:cNvSpPr/>
          <p:nvPr/>
        </p:nvSpPr>
        <p:spPr>
          <a:xfrm>
            <a:off x="1738646" y="4254339"/>
            <a:ext cx="9491327" cy="828000"/>
          </a:xfrm>
          <a:prstGeom prst="roundRect">
            <a:avLst/>
          </a:prstGeom>
          <a:solidFill>
            <a:srgbClr val="00B0F0">
              <a:alpha val="45000"/>
            </a:srgb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Rettangolo arrotondato 29"/>
          <p:cNvSpPr/>
          <p:nvPr/>
        </p:nvSpPr>
        <p:spPr>
          <a:xfrm>
            <a:off x="1738646" y="2481764"/>
            <a:ext cx="9491326" cy="1764000"/>
          </a:xfrm>
          <a:prstGeom prst="round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arrotondato 28"/>
          <p:cNvSpPr/>
          <p:nvPr/>
        </p:nvSpPr>
        <p:spPr>
          <a:xfrm>
            <a:off x="1738645" y="2480086"/>
            <a:ext cx="9491327" cy="1764000"/>
          </a:xfrm>
          <a:prstGeom prst="roundRect">
            <a:avLst/>
          </a:prstGeom>
          <a:solidFill>
            <a:srgbClr val="00B0F0">
              <a:alpha val="55000"/>
            </a:srgb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arrotondato 27"/>
          <p:cNvSpPr/>
          <p:nvPr/>
        </p:nvSpPr>
        <p:spPr>
          <a:xfrm>
            <a:off x="1738645" y="1670391"/>
            <a:ext cx="9491326" cy="792000"/>
          </a:xfrm>
          <a:prstGeom prst="round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arrotondato 26"/>
          <p:cNvSpPr/>
          <p:nvPr/>
        </p:nvSpPr>
        <p:spPr>
          <a:xfrm>
            <a:off x="1738645" y="1670391"/>
            <a:ext cx="9491326" cy="792000"/>
          </a:xfrm>
          <a:prstGeom prst="roundRect">
            <a:avLst/>
          </a:prstGeom>
          <a:solidFill>
            <a:srgbClr val="00B0F0">
              <a:alpha val="70000"/>
            </a:srgb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2" t="19008" r="29005" b="21651"/>
          <a:stretch/>
        </p:blipFill>
        <p:spPr>
          <a:xfrm>
            <a:off x="3822879" y="1299411"/>
            <a:ext cx="4417453" cy="5323706"/>
          </a:xfrm>
          <a:prstGeom prst="rect">
            <a:avLst/>
          </a:prstGeom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3542272" y="0"/>
            <a:ext cx="5107457" cy="736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5400" dirty="0">
                <a:latin typeface="Chaparral Pro Light" panose="02060403030505090203" pitchFamily="18" charset="0"/>
              </a:rPr>
              <a:t>Sezione Microscopica</a:t>
            </a:r>
          </a:p>
        </p:txBody>
      </p:sp>
      <p:sp>
        <p:nvSpPr>
          <p:cNvPr id="8" name="Freccia a sinistra 7"/>
          <p:cNvSpPr/>
          <p:nvPr/>
        </p:nvSpPr>
        <p:spPr>
          <a:xfrm>
            <a:off x="8237043" y="1913909"/>
            <a:ext cx="540000" cy="360000"/>
          </a:xfrm>
          <a:prstGeom prst="leftArrow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8334568" y="1932466"/>
            <a:ext cx="2449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Adobe Caslon Pro" panose="0205050205050A020403" pitchFamily="18" charset="0"/>
              </a:rPr>
              <a:t>Capsula</a:t>
            </a:r>
          </a:p>
        </p:txBody>
      </p:sp>
      <p:sp>
        <p:nvSpPr>
          <p:cNvPr id="10" name="Parentesi graffa chiusa 9"/>
          <p:cNvSpPr/>
          <p:nvPr/>
        </p:nvSpPr>
        <p:spPr>
          <a:xfrm>
            <a:off x="9145164" y="2537784"/>
            <a:ext cx="736243" cy="24840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9655929" y="3548952"/>
            <a:ext cx="1778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Adobe Caslon Pro" panose="0205050205050A020403" pitchFamily="18" charset="0"/>
              </a:rPr>
              <a:t>Corticale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7846885" y="2571078"/>
            <a:ext cx="1695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Adobe Caslon Pro" panose="0205050205050A020403" pitchFamily="18" charset="0"/>
              </a:rPr>
              <a:t>Zona </a:t>
            </a:r>
            <a:r>
              <a:rPr lang="it-IT" sz="2000" dirty="0" err="1">
                <a:latin typeface="Adobe Caslon Pro" panose="0205050205050A020403" pitchFamily="18" charset="0"/>
              </a:rPr>
              <a:t>glomerulosa</a:t>
            </a:r>
            <a:endParaRPr lang="it-IT" sz="2000" dirty="0">
              <a:latin typeface="Adobe Caslon Pro" panose="0205050205050A020403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7665647" y="3543849"/>
            <a:ext cx="1866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Adobe Caslon Pro" panose="0205050205050A020403" pitchFamily="18" charset="0"/>
              </a:rPr>
              <a:t>Zona</a:t>
            </a:r>
          </a:p>
          <a:p>
            <a:pPr algn="ctr"/>
            <a:r>
              <a:rPr lang="it-IT" sz="2000" dirty="0">
                <a:latin typeface="Adobe Caslon Pro" panose="0205050205050A020403" pitchFamily="18" charset="0"/>
              </a:rPr>
              <a:t>fascicolata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7342603" y="4424748"/>
            <a:ext cx="1866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Adobe Caslon Pro" panose="0205050205050A020403" pitchFamily="18" charset="0"/>
              </a:rPr>
              <a:t>Zona</a:t>
            </a:r>
          </a:p>
          <a:p>
            <a:pPr algn="ctr"/>
            <a:r>
              <a:rPr lang="it-IT" sz="2000" dirty="0">
                <a:latin typeface="Adobe Caslon Pro" panose="0205050205050A020403" pitchFamily="18" charset="0"/>
              </a:rPr>
              <a:t>reticolare</a:t>
            </a:r>
          </a:p>
        </p:txBody>
      </p:sp>
      <p:sp>
        <p:nvSpPr>
          <p:cNvPr id="15" name="Parentesi graffa chiusa 14"/>
          <p:cNvSpPr/>
          <p:nvPr/>
        </p:nvSpPr>
        <p:spPr>
          <a:xfrm>
            <a:off x="8777043" y="5155887"/>
            <a:ext cx="736243" cy="106474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9077730" y="5457427"/>
            <a:ext cx="2449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Adobe Caslon Pro" panose="0205050205050A020403" pitchFamily="18" charset="0"/>
              </a:rPr>
              <a:t>Midollare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6974641" y="5107887"/>
            <a:ext cx="1866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Adobe Caslon Pro" panose="0205050205050A020403" pitchFamily="18" charset="0"/>
              </a:rPr>
              <a:t>Cellule cromaffini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7007133" y="5975735"/>
            <a:ext cx="1866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Adobe Caslon Pro" panose="0205050205050A020403" pitchFamily="18" charset="0"/>
              </a:rPr>
              <a:t>Vene midollari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1884557" y="2835963"/>
            <a:ext cx="2052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>
                <a:latin typeface="Adobe Caslon Pro" panose="0205050205050A020403" pitchFamily="18" charset="0"/>
              </a:rPr>
              <a:t>Mineralcorticoidi</a:t>
            </a:r>
            <a:endParaRPr lang="it-IT" sz="2000" dirty="0">
              <a:latin typeface="Adobe Caslon Pro" panose="0205050205050A020403" pitchFamily="18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1884557" y="3621318"/>
            <a:ext cx="2052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>
                <a:latin typeface="Adobe Caslon Pro" panose="0205050205050A020403" pitchFamily="18" charset="0"/>
              </a:rPr>
              <a:t>Glucorticoidi</a:t>
            </a:r>
            <a:endParaRPr lang="it-IT" sz="2000" dirty="0">
              <a:latin typeface="Adobe Caslon Pro" panose="0205050205050A020403" pitchFamily="18" charset="0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2162746" y="4424748"/>
            <a:ext cx="2052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Adobe Caslon Pro" panose="0205050205050A020403" pitchFamily="18" charset="0"/>
              </a:rPr>
              <a:t>Androgeni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2503970" y="5307942"/>
            <a:ext cx="2052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Adobe Caslon Pro" panose="0205050205050A020403" pitchFamily="18" charset="0"/>
              </a:rPr>
              <a:t>Catecolamine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2526438" y="5708052"/>
            <a:ext cx="2052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Adobe Caslon Pro" panose="0205050205050A020403" pitchFamily="18" charset="0"/>
              </a:rPr>
              <a:t>Epinefrina</a:t>
            </a:r>
          </a:p>
        </p:txBody>
      </p:sp>
    </p:spTree>
    <p:extLst>
      <p:ext uri="{BB962C8B-B14F-4D97-AF65-F5344CB8AC3E}">
        <p14:creationId xmlns:p14="http://schemas.microsoft.com/office/powerpoint/2010/main" val="416782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50"/>
                            </p:stCondLst>
                            <p:childTnLst>
                              <p:par>
                                <p:cTn id="5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750"/>
                            </p:stCondLst>
                            <p:childTnLst>
                              <p:par>
                                <p:cTn id="6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750"/>
                            </p:stCondLst>
                            <p:childTnLst>
                              <p:par>
                                <p:cTn id="1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7750"/>
                            </p:stCondLst>
                            <p:childTnLst>
                              <p:par>
                                <p:cTn id="14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9750"/>
                            </p:stCondLst>
                            <p:childTnLst>
                              <p:par>
                                <p:cTn id="1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0750"/>
                            </p:stCondLst>
                            <p:childTnLst>
                              <p:par>
                                <p:cTn id="18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1750"/>
                            </p:stCondLst>
                            <p:childTnLst>
                              <p:par>
                                <p:cTn id="19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3750"/>
                            </p:stCondLst>
                            <p:childTnLst>
                              <p:par>
                                <p:cTn id="2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3" grpId="0" animBg="1"/>
      <p:bldP spid="32" grpId="0" animBg="1"/>
      <p:bldP spid="31" grpId="0" animBg="1"/>
      <p:bldP spid="30" grpId="0" animBg="1"/>
      <p:bldP spid="29" grpId="0" animBg="1"/>
      <p:bldP spid="28" grpId="0" animBg="1"/>
      <p:bldP spid="27" grpId="0" animBg="1"/>
      <p:bldP spid="8" grpId="0" animBg="1"/>
      <p:bldP spid="9" grpId="0"/>
      <p:bldP spid="10" grpId="0" animBg="1"/>
      <p:bldP spid="11" grpId="0"/>
      <p:bldP spid="12" grpId="0"/>
      <p:bldP spid="13" grpId="0"/>
      <p:bldP spid="14" grpId="0"/>
      <p:bldP spid="15" grpId="0" animBg="1"/>
      <p:bldP spid="16" grpId="0"/>
      <p:bldP spid="18" grpId="0"/>
      <p:bldP spid="19" grpId="0"/>
      <p:bldP spid="21" grpId="0"/>
      <p:bldP spid="22" grpId="0"/>
      <p:bldP spid="23" grpId="0"/>
      <p:bldP spid="25" grpId="0"/>
      <p:bldP spid="2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73660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5400" dirty="0">
                <a:latin typeface="Chaparral Pro Light" panose="02060403030505090203" pitchFamily="18" charset="0"/>
              </a:rPr>
              <a:t>Patologie: </a:t>
            </a:r>
            <a:r>
              <a:rPr lang="it-IT" sz="5400" b="1" dirty="0">
                <a:latin typeface="Chaparral Pro Light" panose="02060403030505090203" pitchFamily="18" charset="0"/>
              </a:rPr>
              <a:t>Ghiandole surrenali</a:t>
            </a:r>
          </a:p>
        </p:txBody>
      </p:sp>
      <p:sp>
        <p:nvSpPr>
          <p:cNvPr id="37" name="CasellaDiTesto 36"/>
          <p:cNvSpPr txBox="1"/>
          <p:nvPr/>
        </p:nvSpPr>
        <p:spPr>
          <a:xfrm>
            <a:off x="481853" y="4284013"/>
            <a:ext cx="1277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Solid" panose="02000506000000020004" pitchFamily="2" charset="0"/>
              </a:rPr>
              <a:t>Sintomi: </a:t>
            </a:r>
          </a:p>
        </p:txBody>
      </p:sp>
      <p:sp>
        <p:nvSpPr>
          <p:cNvPr id="38" name="CasellaDiTesto 37"/>
          <p:cNvSpPr txBox="1"/>
          <p:nvPr/>
        </p:nvSpPr>
        <p:spPr>
          <a:xfrm>
            <a:off x="1645647" y="4345568"/>
            <a:ext cx="372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-Perdita o aumento di peso</a:t>
            </a:r>
          </a:p>
        </p:txBody>
      </p:sp>
      <p:sp>
        <p:nvSpPr>
          <p:cNvPr id="39" name="CasellaDiTesto 38"/>
          <p:cNvSpPr txBox="1"/>
          <p:nvPr/>
        </p:nvSpPr>
        <p:spPr>
          <a:xfrm>
            <a:off x="1645647" y="4807233"/>
            <a:ext cx="372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</a:t>
            </a:r>
            <a:r>
              <a:rPr lang="it-IT" sz="2000" b="1" dirty="0" err="1">
                <a:latin typeface="Janda Manatee Bubble" panose="02000506000000020004" pitchFamily="2" charset="0"/>
              </a:rPr>
              <a:t>Affaticabilità</a:t>
            </a:r>
            <a:endParaRPr lang="it-IT" sz="2000" b="1" dirty="0">
              <a:latin typeface="Janda Manatee Bubble" panose="02000506000000020004" pitchFamily="2" charset="0"/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1645647" y="5268898"/>
            <a:ext cx="372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-Viso tondeggiante</a:t>
            </a:r>
          </a:p>
        </p:txBody>
      </p:sp>
      <p:sp>
        <p:nvSpPr>
          <p:cNvPr id="43" name="CasellaDiTesto 42"/>
          <p:cNvSpPr txBox="1"/>
          <p:nvPr/>
        </p:nvSpPr>
        <p:spPr>
          <a:xfrm>
            <a:off x="660915" y="1126708"/>
            <a:ext cx="1098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Solid" panose="02000506000000020004" pitchFamily="2" charset="0"/>
              </a:rPr>
              <a:t>Cause: </a:t>
            </a:r>
          </a:p>
        </p:txBody>
      </p:sp>
      <p:sp>
        <p:nvSpPr>
          <p:cNvPr id="45" name="CasellaDiTesto 44"/>
          <p:cNvSpPr txBox="1"/>
          <p:nvPr/>
        </p:nvSpPr>
        <p:spPr>
          <a:xfrm>
            <a:off x="6559349" y="1128970"/>
            <a:ext cx="942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Solid" panose="02000506000000020004" pitchFamily="2" charset="0"/>
              </a:rPr>
              <a:t>Cure: </a:t>
            </a:r>
          </a:p>
        </p:txBody>
      </p:sp>
      <p:sp>
        <p:nvSpPr>
          <p:cNvPr id="46" name="CasellaDiTesto 45"/>
          <p:cNvSpPr txBox="1"/>
          <p:nvPr/>
        </p:nvSpPr>
        <p:spPr>
          <a:xfrm>
            <a:off x="7404771" y="1126708"/>
            <a:ext cx="372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-Trattamenti farmacologici</a:t>
            </a:r>
          </a:p>
        </p:txBody>
      </p:sp>
      <p:sp>
        <p:nvSpPr>
          <p:cNvPr id="47" name="CasellaDiTesto 46"/>
          <p:cNvSpPr txBox="1"/>
          <p:nvPr/>
        </p:nvSpPr>
        <p:spPr>
          <a:xfrm>
            <a:off x="7404770" y="1568345"/>
            <a:ext cx="372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-Trattamenti chirurgici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1645647" y="1126708"/>
            <a:ext cx="372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-Tumori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1645647" y="1562268"/>
            <a:ext cx="372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-Deficit Enzimatici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1645647" y="1997828"/>
            <a:ext cx="372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-Malattie autoimmuni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1645647" y="2433388"/>
            <a:ext cx="372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-Cause iatrogene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1645647" y="2868949"/>
            <a:ext cx="372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-Stress intensi</a:t>
            </a:r>
          </a:p>
        </p:txBody>
      </p:sp>
      <p:sp>
        <p:nvSpPr>
          <p:cNvPr id="28" name="Titolo 1"/>
          <p:cNvSpPr txBox="1">
            <a:spLocks/>
          </p:cNvSpPr>
          <p:nvPr/>
        </p:nvSpPr>
        <p:spPr>
          <a:xfrm>
            <a:off x="7169727" y="2397938"/>
            <a:ext cx="3116348" cy="736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 dirty="0" err="1">
                <a:latin typeface="Chaparral Pro Light" panose="02060403030505090203" pitchFamily="18" charset="0"/>
              </a:rPr>
              <a:t>Feocromocitomia</a:t>
            </a:r>
            <a:endParaRPr lang="it-IT" sz="3200" b="1" dirty="0">
              <a:latin typeface="Chaparral Pro Light" panose="02060403030505090203" pitchFamily="18" charset="0"/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6947059" y="3020052"/>
            <a:ext cx="4316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Janda Manatee Bubble" panose="02000506000000020004" pitchFamily="2" charset="0"/>
              </a:rPr>
              <a:t>Tumore maligno che produce adrenalina e noradrenalina</a:t>
            </a:r>
          </a:p>
        </p:txBody>
      </p:sp>
      <p:pic>
        <p:nvPicPr>
          <p:cNvPr id="34" name="Immagin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9590">
            <a:off x="6448767" y="2932890"/>
            <a:ext cx="869746" cy="669036"/>
          </a:xfrm>
          <a:prstGeom prst="rect">
            <a:avLst/>
          </a:prstGeom>
        </p:spPr>
      </p:pic>
      <p:sp>
        <p:nvSpPr>
          <p:cNvPr id="51" name="CasellaDiTesto 50"/>
          <p:cNvSpPr txBox="1"/>
          <p:nvPr/>
        </p:nvSpPr>
        <p:spPr>
          <a:xfrm>
            <a:off x="6559349" y="3883903"/>
            <a:ext cx="1277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Sintomi: </a:t>
            </a:r>
          </a:p>
        </p:txBody>
      </p:sp>
      <p:sp>
        <p:nvSpPr>
          <p:cNvPr id="52" name="CasellaDiTesto 51"/>
          <p:cNvSpPr txBox="1"/>
          <p:nvPr/>
        </p:nvSpPr>
        <p:spPr>
          <a:xfrm>
            <a:off x="7602094" y="3913743"/>
            <a:ext cx="2881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Janda Manatee Bubble" panose="02000506000000020004" pitchFamily="2" charset="0"/>
              </a:rPr>
              <a:t>-Ipertensione costante</a:t>
            </a:r>
          </a:p>
        </p:txBody>
      </p:sp>
      <p:sp>
        <p:nvSpPr>
          <p:cNvPr id="53" name="CasellaDiTesto 52"/>
          <p:cNvSpPr txBox="1"/>
          <p:nvPr/>
        </p:nvSpPr>
        <p:spPr>
          <a:xfrm>
            <a:off x="6991717" y="4507556"/>
            <a:ext cx="34916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Janda Manatee Bubble" panose="02000506000000020004" pitchFamily="2" charset="0"/>
              </a:rPr>
              <a:t>Senso di malessere in modo improvviso, pallore, tachicardia e mal di testa</a:t>
            </a:r>
          </a:p>
        </p:txBody>
      </p:sp>
      <p:pic>
        <p:nvPicPr>
          <p:cNvPr id="54" name="Immagine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9853">
            <a:off x="6556262" y="4278611"/>
            <a:ext cx="870910" cy="926206"/>
          </a:xfrm>
          <a:prstGeom prst="rect">
            <a:avLst/>
          </a:prstGeom>
        </p:spPr>
      </p:pic>
      <p:sp>
        <p:nvSpPr>
          <p:cNvPr id="57" name="CasellaDiTesto 56"/>
          <p:cNvSpPr txBox="1"/>
          <p:nvPr/>
        </p:nvSpPr>
        <p:spPr>
          <a:xfrm>
            <a:off x="6761018" y="5669008"/>
            <a:ext cx="37223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dirty="0">
                <a:latin typeface="Janda Manatee Bubble" panose="02000506000000020004" pitchFamily="2" charset="0"/>
              </a:rPr>
              <a:t>La pressione può raggiungere valori molto alti, anche sopra i 200 </a:t>
            </a:r>
            <a:r>
              <a:rPr lang="it-IT" sz="2000" dirty="0" err="1">
                <a:latin typeface="Janda Manatee Bubble" panose="02000506000000020004" pitchFamily="2" charset="0"/>
              </a:rPr>
              <a:t>mmHg</a:t>
            </a:r>
            <a:endParaRPr lang="it-IT" sz="2000" dirty="0">
              <a:latin typeface="Janda Manatee Bubble" panose="02000506000000020004" pitchFamily="2" charset="0"/>
            </a:endParaRPr>
          </a:p>
        </p:txBody>
      </p:sp>
      <p:pic>
        <p:nvPicPr>
          <p:cNvPr id="58" name="Immagine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147" flipH="1">
            <a:off x="10047945" y="5431830"/>
            <a:ext cx="870910" cy="92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3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3000"/>
                            </p:stCondLst>
                            <p:childTnLst>
                              <p:par>
                                <p:cTn id="9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8500"/>
                            </p:stCondLst>
                            <p:childTnLst>
                              <p:par>
                                <p:cTn id="16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3" grpId="0"/>
      <p:bldP spid="45" grpId="0"/>
      <p:bldP spid="46" grpId="0"/>
      <p:bldP spid="47" grpId="0"/>
      <p:bldP spid="23" grpId="0"/>
      <p:bldP spid="24" grpId="0"/>
      <p:bldP spid="25" grpId="0"/>
      <p:bldP spid="26" grpId="0"/>
      <p:bldP spid="27" grpId="0"/>
      <p:bldP spid="28" grpId="0"/>
      <p:bldP spid="33" grpId="0"/>
      <p:bldP spid="51" grpId="0"/>
      <p:bldP spid="52" grpId="0"/>
      <p:bldP spid="53" grpId="0"/>
      <p:bldP spid="5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>
            <a:off x="3637298" y="0"/>
            <a:ext cx="4917404" cy="736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5400" dirty="0">
                <a:latin typeface="Chaparral Pro Light" panose="02060403030505090203" pitchFamily="18" charset="0"/>
              </a:rPr>
              <a:t>Testicoli e Ovaie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8"/>
          <a:stretch/>
        </p:blipFill>
        <p:spPr>
          <a:xfrm>
            <a:off x="9622278" y="2949262"/>
            <a:ext cx="2337198" cy="390873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9" t="34080" r="37946" b="28393"/>
          <a:stretch/>
        </p:blipFill>
        <p:spPr>
          <a:xfrm>
            <a:off x="10239319" y="5412887"/>
            <a:ext cx="1005840" cy="161979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9" t="69463" r="23742" b="4944"/>
          <a:stretch/>
        </p:blipFill>
        <p:spPr>
          <a:xfrm>
            <a:off x="215900" y="5791200"/>
            <a:ext cx="1346200" cy="10668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01" t="51735" r="33809" b="24781"/>
          <a:stretch/>
        </p:blipFill>
        <p:spPr>
          <a:xfrm>
            <a:off x="426279" y="5791200"/>
            <a:ext cx="1059256" cy="986828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1053092" y="772446"/>
            <a:ext cx="6691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Bubble" panose="02000506000000020004" pitchFamily="2" charset="0"/>
              </a:rPr>
              <a:t>Le gonadi o ghiandole sessuali sono: </a:t>
            </a:r>
          </a:p>
          <a:p>
            <a:r>
              <a:rPr lang="it-IT" sz="2400" dirty="0">
                <a:latin typeface="Janda Manatee Bubble" panose="02000506000000020004" pitchFamily="2" charset="0"/>
              </a:rPr>
              <a:t>nei maschi i </a:t>
            </a:r>
            <a:r>
              <a:rPr lang="it-IT" sz="2400" b="1" dirty="0">
                <a:latin typeface="Janda Manatee Bubble" panose="02000506000000020004" pitchFamily="2" charset="0"/>
              </a:rPr>
              <a:t>testicoli</a:t>
            </a:r>
            <a:r>
              <a:rPr lang="it-IT" sz="2400" dirty="0">
                <a:latin typeface="Janda Manatee Bubble" panose="02000506000000020004" pitchFamily="2" charset="0"/>
              </a:rPr>
              <a:t> e nelle femmine le </a:t>
            </a:r>
            <a:r>
              <a:rPr lang="it-IT" sz="2400" b="1" dirty="0">
                <a:latin typeface="Janda Manatee Bubble" panose="02000506000000020004" pitchFamily="2" charset="0"/>
              </a:rPr>
              <a:t>ovaie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9590">
            <a:off x="421459" y="700261"/>
            <a:ext cx="944297" cy="726383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3810002" y="2002420"/>
            <a:ext cx="763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dirty="0">
                <a:latin typeface="Janda Manatee Bubble" panose="02000506000000020004" pitchFamily="2" charset="0"/>
              </a:rPr>
              <a:t>Gli ormoni sessuali sono di tre categorie principali:</a:t>
            </a:r>
          </a:p>
          <a:p>
            <a:pPr algn="r"/>
            <a:r>
              <a:rPr lang="it-IT" sz="2400" b="1" dirty="0">
                <a:latin typeface="Janda Manatee Bubble" panose="02000506000000020004" pitchFamily="2" charset="0"/>
              </a:rPr>
              <a:t>estrogeni</a:t>
            </a:r>
            <a:r>
              <a:rPr lang="it-IT" sz="2400" dirty="0">
                <a:latin typeface="Janda Manatee Bubble" panose="02000506000000020004" pitchFamily="2" charset="0"/>
              </a:rPr>
              <a:t>, </a:t>
            </a:r>
            <a:r>
              <a:rPr lang="it-IT" sz="2400" b="1" dirty="0">
                <a:latin typeface="Janda Manatee Bubble" panose="02000506000000020004" pitchFamily="2" charset="0"/>
              </a:rPr>
              <a:t>progestinici</a:t>
            </a:r>
            <a:r>
              <a:rPr lang="it-IT" sz="2400" dirty="0">
                <a:latin typeface="Janda Manatee Bubble" panose="02000506000000020004" pitchFamily="2" charset="0"/>
              </a:rPr>
              <a:t> ed </a:t>
            </a:r>
            <a:r>
              <a:rPr lang="it-IT" sz="2400" b="1" dirty="0">
                <a:latin typeface="Janda Manatee Bubble" panose="02000506000000020004" pitchFamily="2" charset="0"/>
              </a:rPr>
              <a:t>androgeni</a:t>
            </a:r>
            <a:r>
              <a:rPr lang="it-IT" sz="2400" dirty="0">
                <a:latin typeface="Janda Manatee Bubble" panose="02000506000000020004" pitchFamily="2" charset="0"/>
              </a:rPr>
              <a:t> 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0410" flipH="1">
            <a:off x="11037960" y="1799920"/>
            <a:ext cx="944297" cy="726383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944692" y="4438550"/>
            <a:ext cx="8569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Bubble" panose="02000506000000020004" pitchFamily="2" charset="0"/>
              </a:rPr>
              <a:t>Questi ormoni vengono prodotti grazie ad un meccanismo chiamato: </a:t>
            </a:r>
            <a:r>
              <a:rPr lang="it-IT" sz="2400" b="1" i="1" dirty="0">
                <a:latin typeface="Janda Manatee Bubble" panose="02000506000000020004" pitchFamily="2" charset="0"/>
              </a:rPr>
              <a:t>asse ipotalamo-ipofisi-gonadi</a:t>
            </a: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9590">
            <a:off x="313059" y="4366365"/>
            <a:ext cx="944297" cy="726383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07" y="1442877"/>
            <a:ext cx="2664281" cy="295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30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5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25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1" t="17465" r="32068" b="18260"/>
          <a:stretch/>
        </p:blipFill>
        <p:spPr>
          <a:xfrm>
            <a:off x="4803820" y="2807593"/>
            <a:ext cx="1068946" cy="1133341"/>
          </a:xfrm>
          <a:prstGeom prst="rect">
            <a:avLst/>
          </a:prstGeom>
        </p:spPr>
      </p:pic>
      <p:sp>
        <p:nvSpPr>
          <p:cNvPr id="2" name="Titolo 1"/>
          <p:cNvSpPr txBox="1">
            <a:spLocks/>
          </p:cNvSpPr>
          <p:nvPr/>
        </p:nvSpPr>
        <p:spPr>
          <a:xfrm>
            <a:off x="2535382" y="124690"/>
            <a:ext cx="7121236" cy="736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5400" dirty="0">
                <a:latin typeface="Chaparral Pro Light" panose="02060403030505090203" pitchFamily="18" charset="0"/>
              </a:rPr>
              <a:t>Asse ipotalamo-ipofisi-gonadi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1" t="20311" r="31017" b="16039"/>
          <a:stretch/>
        </p:blipFill>
        <p:spPr>
          <a:xfrm>
            <a:off x="4758868" y="1239712"/>
            <a:ext cx="991674" cy="1094704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89553" y="1686365"/>
            <a:ext cx="3618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Janda Manatee Bubble" panose="02000506000000020004" pitchFamily="2" charset="0"/>
              </a:rPr>
              <a:t>Nell’ipotalamo viene prodotto il </a:t>
            </a:r>
            <a:r>
              <a:rPr lang="it-IT" sz="2000" b="1" dirty="0" err="1">
                <a:latin typeface="Janda Manatee Bubble" panose="02000506000000020004" pitchFamily="2" charset="0"/>
              </a:rPr>
              <a:t>GnRH</a:t>
            </a:r>
            <a:endParaRPr lang="it-IT" sz="2000" b="1" dirty="0">
              <a:latin typeface="Janda Manatee Bubble" panose="02000506000000020004" pitchFamily="2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 rot="19255064">
            <a:off x="5592499" y="1904747"/>
            <a:ext cx="772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Janda Manatee Solid" panose="02000506000000020004" pitchFamily="2" charset="0"/>
              </a:rPr>
              <a:t>GnRH</a:t>
            </a:r>
            <a:endParaRPr lang="it-IT" dirty="0">
              <a:latin typeface="Janda Manatee Solid" panose="02000506000000020004" pitchFamily="2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 rot="699364">
            <a:off x="6284950" y="2098480"/>
            <a:ext cx="772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Janda Manatee Solid" panose="02000506000000020004" pitchFamily="2" charset="0"/>
              </a:rPr>
              <a:t>GnRH</a:t>
            </a:r>
            <a:endParaRPr lang="it-IT" dirty="0">
              <a:latin typeface="Janda Manatee Solid" panose="02000506000000020004" pitchFamily="2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 rot="20420166">
            <a:off x="6386521" y="1642772"/>
            <a:ext cx="772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Janda Manatee Solid" panose="02000506000000020004" pitchFamily="2" charset="0"/>
              </a:rPr>
              <a:t>GnRH</a:t>
            </a:r>
            <a:endParaRPr lang="it-IT" dirty="0">
              <a:latin typeface="Janda Manatee Solid" panose="02000506000000020004" pitchFamily="2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 rot="1421017">
            <a:off x="5826144" y="1395242"/>
            <a:ext cx="772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Janda Manatee Solid" panose="02000506000000020004" pitchFamily="2" charset="0"/>
              </a:rPr>
              <a:t>GnRH</a:t>
            </a:r>
            <a:endParaRPr lang="it-IT" dirty="0">
              <a:latin typeface="Janda Manatee Solid" panose="02000506000000020004" pitchFamily="2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9853">
            <a:off x="23919" y="1372812"/>
            <a:ext cx="936338" cy="995789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6843467" y="3034701"/>
            <a:ext cx="480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dirty="0">
                <a:latin typeface="Janda Manatee Bubble" panose="02000506000000020004" pitchFamily="2" charset="0"/>
              </a:rPr>
              <a:t>Il </a:t>
            </a:r>
            <a:r>
              <a:rPr lang="it-IT" sz="2000" dirty="0" err="1">
                <a:latin typeface="Janda Manatee Bubble" panose="02000506000000020004" pitchFamily="2" charset="0"/>
              </a:rPr>
              <a:t>GnRH</a:t>
            </a:r>
            <a:r>
              <a:rPr lang="it-IT" sz="2000" dirty="0">
                <a:latin typeface="Janda Manatee Bubble" panose="02000506000000020004" pitchFamily="2" charset="0"/>
              </a:rPr>
              <a:t> stimola l’adenoipofisi a rilasciare </a:t>
            </a:r>
            <a:r>
              <a:rPr lang="it-IT" sz="2000" b="1" dirty="0">
                <a:latin typeface="Janda Manatee Bubble" panose="02000506000000020004" pitchFamily="2" charset="0"/>
              </a:rPr>
              <a:t>FSH</a:t>
            </a:r>
            <a:r>
              <a:rPr lang="it-IT" sz="2000" dirty="0">
                <a:latin typeface="Janda Manatee Bubble" panose="02000506000000020004" pitchFamily="2" charset="0"/>
              </a:rPr>
              <a:t> e </a:t>
            </a:r>
            <a:r>
              <a:rPr lang="it-IT" sz="2000" b="1" dirty="0">
                <a:latin typeface="Janda Manatee Bubble" panose="02000506000000020004" pitchFamily="2" charset="0"/>
              </a:rPr>
              <a:t>LH,</a:t>
            </a:r>
          </a:p>
          <a:p>
            <a:pPr algn="r"/>
            <a:r>
              <a:rPr lang="it-IT" sz="2000" dirty="0">
                <a:latin typeface="Janda Manatee Bubble" panose="02000506000000020004" pitchFamily="2" charset="0"/>
              </a:rPr>
              <a:t>essi sono chiamati anche </a:t>
            </a:r>
            <a:r>
              <a:rPr lang="it-IT" sz="2000" i="1" dirty="0">
                <a:latin typeface="Janda Manatee Bubble" panose="02000506000000020004" pitchFamily="2" charset="0"/>
              </a:rPr>
              <a:t>gonadotropine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147" flipH="1">
            <a:off x="11214657" y="2690445"/>
            <a:ext cx="1106703" cy="1176971"/>
          </a:xfrm>
          <a:prstGeom prst="rect">
            <a:avLst/>
          </a:prstGeom>
        </p:spPr>
      </p:pic>
      <p:sp>
        <p:nvSpPr>
          <p:cNvPr id="12" name="Freccia in giù 11"/>
          <p:cNvSpPr/>
          <p:nvPr/>
        </p:nvSpPr>
        <p:spPr>
          <a:xfrm>
            <a:off x="5132355" y="2453418"/>
            <a:ext cx="461968" cy="420570"/>
          </a:xfrm>
          <a:prstGeom prst="down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 rot="20499821">
            <a:off x="4426117" y="2966262"/>
            <a:ext cx="555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Janda Manatee Solid" panose="02000506000000020004" pitchFamily="2" charset="0"/>
              </a:rPr>
              <a:t>LH</a:t>
            </a:r>
          </a:p>
        </p:txBody>
      </p:sp>
      <p:sp>
        <p:nvSpPr>
          <p:cNvPr id="15" name="CasellaDiTesto 14"/>
          <p:cNvSpPr txBox="1"/>
          <p:nvPr/>
        </p:nvSpPr>
        <p:spPr>
          <a:xfrm rot="20499821">
            <a:off x="4013778" y="3140032"/>
            <a:ext cx="59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Janda Manatee Solid" panose="02000506000000020004" pitchFamily="2" charset="0"/>
              </a:rPr>
              <a:t>FSH</a:t>
            </a:r>
          </a:p>
        </p:txBody>
      </p:sp>
      <p:sp>
        <p:nvSpPr>
          <p:cNvPr id="16" name="CasellaDiTesto 15"/>
          <p:cNvSpPr txBox="1"/>
          <p:nvPr/>
        </p:nvSpPr>
        <p:spPr>
          <a:xfrm rot="2259067">
            <a:off x="4409614" y="3332714"/>
            <a:ext cx="645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Janda Manatee Solid" panose="02000506000000020004" pitchFamily="2" charset="0"/>
              </a:rPr>
              <a:t>FSH</a:t>
            </a:r>
          </a:p>
        </p:txBody>
      </p:sp>
      <p:sp>
        <p:nvSpPr>
          <p:cNvPr id="17" name="CasellaDiTesto 16"/>
          <p:cNvSpPr txBox="1"/>
          <p:nvPr/>
        </p:nvSpPr>
        <p:spPr>
          <a:xfrm rot="1648678">
            <a:off x="4096354" y="3372065"/>
            <a:ext cx="459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Janda Manatee Solid" panose="02000506000000020004" pitchFamily="2" charset="0"/>
              </a:rPr>
              <a:t>LH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492088" y="4379128"/>
            <a:ext cx="3940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Janda Manatee Bubble" panose="02000506000000020004" pitchFamily="2" charset="0"/>
              </a:rPr>
              <a:t>Nelle femmine, i bersagli di questi due ormoni sono le ovaie</a:t>
            </a: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9853">
            <a:off x="23919" y="3991799"/>
            <a:ext cx="936338" cy="995789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383656" y="5234413"/>
            <a:ext cx="31187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Janda Manatee Bubble" panose="02000506000000020004" pitchFamily="2" charset="0"/>
              </a:rPr>
              <a:t>Stimolano l’ovulazione e la secrezione di altri due ormoni gli </a:t>
            </a:r>
            <a:r>
              <a:rPr lang="it-IT" sz="2000" b="1" dirty="0">
                <a:latin typeface="Janda Manatee Bubble" panose="02000506000000020004" pitchFamily="2" charset="0"/>
              </a:rPr>
              <a:t>estrogeni</a:t>
            </a:r>
            <a:r>
              <a:rPr lang="it-IT" sz="2000" dirty="0">
                <a:latin typeface="Janda Manatee Bubble" panose="02000506000000020004" pitchFamily="2" charset="0"/>
              </a:rPr>
              <a:t> e il </a:t>
            </a:r>
            <a:r>
              <a:rPr lang="it-IT" sz="2000" b="1" dirty="0">
                <a:latin typeface="Janda Manatee Bubble" panose="02000506000000020004" pitchFamily="2" charset="0"/>
              </a:rPr>
              <a:t>progesterone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6260247" y="4380119"/>
            <a:ext cx="480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dirty="0">
                <a:latin typeface="Janda Manatee Bubble" panose="02000506000000020004" pitchFamily="2" charset="0"/>
              </a:rPr>
              <a:t>Nei maschi, i bersagli di questi due ormoni sono i testicoli</a:t>
            </a:r>
          </a:p>
        </p:txBody>
      </p:sp>
      <p:pic>
        <p:nvPicPr>
          <p:cNvPr id="24" name="Immagin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147" flipH="1">
            <a:off x="10603211" y="4011816"/>
            <a:ext cx="920073" cy="978491"/>
          </a:xfrm>
          <a:prstGeom prst="rect">
            <a:avLst/>
          </a:prstGeom>
        </p:spPr>
      </p:pic>
      <p:sp>
        <p:nvSpPr>
          <p:cNvPr id="26" name="Freccia in giù 25"/>
          <p:cNvSpPr/>
          <p:nvPr/>
        </p:nvSpPr>
        <p:spPr>
          <a:xfrm rot="19317578" flipH="1">
            <a:off x="5846033" y="3833552"/>
            <a:ext cx="374564" cy="1591977"/>
          </a:xfrm>
          <a:prstGeom prst="down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7" name="Immagine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5" t="54375" r="38387" b="33421"/>
          <a:stretch/>
        </p:blipFill>
        <p:spPr>
          <a:xfrm>
            <a:off x="3482681" y="5400911"/>
            <a:ext cx="1502039" cy="1118361"/>
          </a:xfrm>
          <a:prstGeom prst="rect">
            <a:avLst/>
          </a:prstGeom>
        </p:spPr>
      </p:pic>
      <p:pic>
        <p:nvPicPr>
          <p:cNvPr id="28" name="Immagine 2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5" t="23732" r="23533" b="30668"/>
          <a:stretch/>
        </p:blipFill>
        <p:spPr>
          <a:xfrm>
            <a:off x="6597084" y="5256037"/>
            <a:ext cx="1867438" cy="1287888"/>
          </a:xfrm>
          <a:prstGeom prst="rect">
            <a:avLst/>
          </a:prstGeom>
        </p:spPr>
      </p:pic>
      <p:sp>
        <p:nvSpPr>
          <p:cNvPr id="29" name="Freccia in giù 28"/>
          <p:cNvSpPr/>
          <p:nvPr/>
        </p:nvSpPr>
        <p:spPr>
          <a:xfrm rot="2282422">
            <a:off x="4684420" y="3830040"/>
            <a:ext cx="374564" cy="1591977"/>
          </a:xfrm>
          <a:prstGeom prst="down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CasellaDiTesto 30"/>
          <p:cNvSpPr txBox="1"/>
          <p:nvPr/>
        </p:nvSpPr>
        <p:spPr>
          <a:xfrm>
            <a:off x="8517502" y="5218333"/>
            <a:ext cx="31187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Janda Manatee Bubble" panose="02000506000000020004" pitchFamily="2" charset="0"/>
              </a:rPr>
              <a:t>Stimolano la produzione degli spermatozoi e la secrezione dell’ormone androgeno </a:t>
            </a:r>
            <a:r>
              <a:rPr lang="it-IT" sz="2000" b="1" dirty="0">
                <a:latin typeface="Janda Manatee Bubble" panose="02000506000000020004" pitchFamily="2" charset="0"/>
              </a:rPr>
              <a:t>testosterone</a:t>
            </a:r>
          </a:p>
        </p:txBody>
      </p:sp>
    </p:spTree>
    <p:extLst>
      <p:ext uri="{BB962C8B-B14F-4D97-AF65-F5344CB8AC3E}">
        <p14:creationId xmlns:p14="http://schemas.microsoft.com/office/powerpoint/2010/main" val="404072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750"/>
                            </p:stCondLst>
                            <p:childTnLst>
                              <p:par>
                                <p:cTn id="3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750"/>
                            </p:stCondLst>
                            <p:childTnLst>
                              <p:par>
                                <p:cTn id="4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75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250"/>
                            </p:stCondLst>
                            <p:childTnLst>
                              <p:par>
                                <p:cTn id="56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500"/>
                            </p:stCondLst>
                            <p:childTnLst>
                              <p:par>
                                <p:cTn id="73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750"/>
                            </p:stCondLst>
                            <p:childTnLst>
                              <p:par>
                                <p:cTn id="8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750"/>
                            </p:stCondLst>
                            <p:childTnLst>
                              <p:par>
                                <p:cTn id="8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750"/>
                            </p:stCondLst>
                            <p:childTnLst>
                              <p:par>
                                <p:cTn id="9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4750"/>
                            </p:stCondLst>
                            <p:childTnLst>
                              <p:par>
                                <p:cTn id="101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6250"/>
                            </p:stCondLst>
                            <p:childTnLst>
                              <p:par>
                                <p:cTn id="112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7750"/>
                            </p:stCondLst>
                            <p:childTnLst>
                              <p:par>
                                <p:cTn id="12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8750"/>
                            </p:stCondLst>
                            <p:childTnLst>
                              <p:par>
                                <p:cTn id="129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250"/>
                            </p:stCondLst>
                            <p:childTnLst>
                              <p:par>
                                <p:cTn id="140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1250"/>
                            </p:stCondLst>
                            <p:childTnLst>
                              <p:par>
                                <p:cTn id="146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2750"/>
                            </p:stCondLst>
                            <p:childTnLst>
                              <p:par>
                                <p:cTn id="152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allAtOnce"/>
      <p:bldP spid="6" grpId="0" build="allAtOnce"/>
      <p:bldP spid="7" grpId="0" build="allAtOnce"/>
      <p:bldP spid="8" grpId="0" build="allAtOnce"/>
      <p:bldP spid="10" grpId="0"/>
      <p:bldP spid="12" grpId="0" animBg="1"/>
      <p:bldP spid="14" grpId="0"/>
      <p:bldP spid="15" grpId="0"/>
      <p:bldP spid="16" grpId="0"/>
      <p:bldP spid="17" grpId="0"/>
      <p:bldP spid="18" grpId="0"/>
      <p:bldP spid="20" grpId="0"/>
      <p:bldP spid="23" grpId="0"/>
      <p:bldP spid="26" grpId="0" animBg="1"/>
      <p:bldP spid="29" grpId="0" animBg="1"/>
      <p:bldP spid="3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2535382" y="124690"/>
            <a:ext cx="7121236" cy="736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5400" dirty="0">
                <a:latin typeface="Chaparral Pro Light" panose="02060403030505090203" pitchFamily="18" charset="0"/>
              </a:rPr>
              <a:t>Gli ormoni delle gonadi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001577" y="861290"/>
            <a:ext cx="9958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Bubble" panose="02000506000000020004" pitchFamily="2" charset="0"/>
              </a:rPr>
              <a:t>Estrogeni, progestinici e androgeni sono presenti in entrambi i sessi ma in percentuali diverse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9590">
            <a:off x="408581" y="673195"/>
            <a:ext cx="944297" cy="726383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880729" y="2042433"/>
            <a:ext cx="2158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latin typeface="Janda Manatee Bubble" panose="02000506000000020004" pitchFamily="2" charset="0"/>
              </a:rPr>
              <a:t>Estrogeni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5014734" y="1966840"/>
            <a:ext cx="2158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latin typeface="Janda Manatee Bubble" panose="02000506000000020004" pitchFamily="2" charset="0"/>
              </a:rPr>
              <a:t>Progestinici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8801124" y="1966840"/>
            <a:ext cx="2158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latin typeface="Janda Manatee Bubble" panose="02000506000000020004" pitchFamily="2" charset="0"/>
              </a:rPr>
              <a:t>Androgeni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381036" y="2981151"/>
            <a:ext cx="3619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Bubble" panose="02000506000000020004" pitchFamily="2" charset="0"/>
              </a:rPr>
              <a:t>-Regolano il sistema   </a:t>
            </a:r>
          </a:p>
          <a:p>
            <a:r>
              <a:rPr lang="it-IT" sz="2400" dirty="0">
                <a:latin typeface="Janda Manatee Bubble" panose="02000506000000020004" pitchFamily="2" charset="0"/>
              </a:rPr>
              <a:t> riproduttore femminile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381036" y="3812148"/>
            <a:ext cx="3619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Bubble" panose="02000506000000020004" pitchFamily="2" charset="0"/>
              </a:rPr>
              <a:t>-Sviluppo dei caratteri </a:t>
            </a:r>
          </a:p>
          <a:p>
            <a:r>
              <a:rPr lang="it-IT" sz="2400" dirty="0">
                <a:latin typeface="Janda Manatee Bubble" panose="02000506000000020004" pitchFamily="2" charset="0"/>
              </a:rPr>
              <a:t> secondari femminili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381036" y="4831040"/>
            <a:ext cx="3619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Janda Manatee Bubble" panose="02000506000000020004" pitchFamily="2" charset="0"/>
              </a:rPr>
              <a:t>-Ridotte dimensioni del corpo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381036" y="5200334"/>
            <a:ext cx="3619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Janda Manatee Bubble" panose="02000506000000020004" pitchFamily="2" charset="0"/>
              </a:rPr>
              <a:t>-Tono di voce più acuto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381036" y="5569628"/>
            <a:ext cx="3619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Janda Manatee Bubble" panose="02000506000000020004" pitchFamily="2" charset="0"/>
              </a:rPr>
              <a:t>-La presenza del seno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381036" y="5938922"/>
            <a:ext cx="3966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Janda Manatee Bubble" panose="02000506000000020004" pitchFamily="2" charset="0"/>
              </a:rPr>
              <a:t>-Maggiore larghezza dei fianchi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4821825" y="2490060"/>
            <a:ext cx="2544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i="1" dirty="0">
                <a:latin typeface="Janda Manatee Bubble" panose="02000506000000020004" pitchFamily="2" charset="0"/>
              </a:rPr>
              <a:t>(Progesterone)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4538765" y="2951725"/>
            <a:ext cx="3690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Bubble" panose="02000506000000020004" pitchFamily="2" charset="0"/>
              </a:rPr>
              <a:t>-Preparazione dell’utero </a:t>
            </a:r>
          </a:p>
          <a:p>
            <a:r>
              <a:rPr lang="it-IT" sz="2400" dirty="0">
                <a:latin typeface="Janda Manatee Bubble" panose="02000506000000020004" pitchFamily="2" charset="0"/>
              </a:rPr>
              <a:t> alla gravidanza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4538766" y="3812148"/>
            <a:ext cx="3584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Bubble" panose="02000506000000020004" pitchFamily="2" charset="0"/>
              </a:rPr>
              <a:t>-Preparazione allo </a:t>
            </a:r>
          </a:p>
          <a:p>
            <a:r>
              <a:rPr lang="it-IT" sz="2400" dirty="0">
                <a:latin typeface="Janda Manatee Bubble" panose="02000506000000020004" pitchFamily="2" charset="0"/>
              </a:rPr>
              <a:t> sviluppo fetale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8402427" y="2951725"/>
            <a:ext cx="3619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Bubble" panose="02000506000000020004" pitchFamily="2" charset="0"/>
              </a:rPr>
              <a:t>-Regolano il sistema   </a:t>
            </a:r>
          </a:p>
          <a:p>
            <a:r>
              <a:rPr lang="it-IT" sz="2400" dirty="0">
                <a:latin typeface="Janda Manatee Bubble" panose="02000506000000020004" pitchFamily="2" charset="0"/>
              </a:rPr>
              <a:t> riproduttore maschile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8402427" y="3811820"/>
            <a:ext cx="3619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Bubble" panose="02000506000000020004" pitchFamily="2" charset="0"/>
              </a:rPr>
              <a:t>-Sviluppo dei caratteri </a:t>
            </a:r>
          </a:p>
          <a:p>
            <a:r>
              <a:rPr lang="it-IT" sz="2400" dirty="0">
                <a:latin typeface="Janda Manatee Bubble" panose="02000506000000020004" pitchFamily="2" charset="0"/>
              </a:rPr>
              <a:t> secondari maschili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8412018" y="4831040"/>
            <a:ext cx="3619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Janda Manatee Bubble" panose="02000506000000020004" pitchFamily="2" charset="0"/>
              </a:rPr>
              <a:t>-Formazione dei testicoli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8412018" y="5200334"/>
            <a:ext cx="3619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Janda Manatee Bubble" panose="02000506000000020004" pitchFamily="2" charset="0"/>
              </a:rPr>
              <a:t>-Timbro di voce più basso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8412018" y="5569628"/>
            <a:ext cx="3619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Janda Manatee Bubble" panose="02000506000000020004" pitchFamily="2" charset="0"/>
              </a:rPr>
              <a:t>-Presenza di barba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8412018" y="5938922"/>
            <a:ext cx="3966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Janda Manatee Bubble" panose="02000506000000020004" pitchFamily="2" charset="0"/>
              </a:rPr>
              <a:t>-Maggiore sviluppo muscolare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8557699" y="2419038"/>
            <a:ext cx="2544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i="1" dirty="0">
                <a:latin typeface="Janda Manatee Bubble" panose="02000506000000020004" pitchFamily="2" charset="0"/>
              </a:rPr>
              <a:t>(Testosterone)</a:t>
            </a:r>
          </a:p>
        </p:txBody>
      </p:sp>
      <p:pic>
        <p:nvPicPr>
          <p:cNvPr id="28" name="Immagin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331" y="4336608"/>
            <a:ext cx="5179057" cy="287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500"/>
                            </p:stCondLst>
                            <p:childTnLst>
                              <p:par>
                                <p:cTn id="73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35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4000"/>
                            </p:stCondLst>
                            <p:childTnLst>
                              <p:par>
                                <p:cTn id="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3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9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1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9000"/>
                            </p:stCondLst>
                            <p:childTnLst>
                              <p:par>
                                <p:cTn id="121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500"/>
                            </p:stCondLst>
                            <p:childTnLst>
                              <p:par>
                                <p:cTn id="127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2000"/>
                            </p:stCondLst>
                            <p:childTnLst>
                              <p:par>
                                <p:cTn id="133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3500"/>
                            </p:stCondLst>
                            <p:childTnLst>
                              <p:par>
                                <p:cTn id="13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4250"/>
                            </p:stCondLst>
                            <p:childTnLst>
                              <p:par>
                                <p:cTn id="1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4750"/>
                            </p:stCondLst>
                            <p:childTnLst>
                              <p:par>
                                <p:cTn id="1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5250"/>
                            </p:stCondLst>
                            <p:childTnLst>
                              <p:par>
                                <p:cTn id="1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2203799" y="0"/>
            <a:ext cx="7784403" cy="73660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5400" dirty="0">
                <a:latin typeface="Chaparral Pro Light" panose="02060403030505090203" pitchFamily="18" charset="0"/>
              </a:rPr>
              <a:t>Patologie: </a:t>
            </a:r>
            <a:r>
              <a:rPr lang="it-IT" sz="5400" b="1" dirty="0">
                <a:latin typeface="Chaparral Pro Light" panose="02060403030505090203" pitchFamily="18" charset="0"/>
              </a:rPr>
              <a:t>Ipogonadismo</a:t>
            </a:r>
          </a:p>
        </p:txBody>
      </p:sp>
      <p:sp>
        <p:nvSpPr>
          <p:cNvPr id="37" name="CasellaDiTesto 36"/>
          <p:cNvSpPr txBox="1"/>
          <p:nvPr/>
        </p:nvSpPr>
        <p:spPr>
          <a:xfrm>
            <a:off x="424246" y="3721478"/>
            <a:ext cx="1277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Solid" panose="02000506000000020004" pitchFamily="2" charset="0"/>
              </a:rPr>
              <a:t>Sintomi:  </a:t>
            </a:r>
          </a:p>
        </p:txBody>
      </p:sp>
      <p:sp>
        <p:nvSpPr>
          <p:cNvPr id="43" name="CasellaDiTesto 42"/>
          <p:cNvSpPr txBox="1"/>
          <p:nvPr/>
        </p:nvSpPr>
        <p:spPr>
          <a:xfrm>
            <a:off x="424473" y="1829259"/>
            <a:ext cx="1779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Solid" panose="02000506000000020004" pitchFamily="2" charset="0"/>
              </a:rPr>
              <a:t>Cause (primario): </a:t>
            </a:r>
          </a:p>
        </p:txBody>
      </p:sp>
      <p:sp>
        <p:nvSpPr>
          <p:cNvPr id="45" name="CasellaDiTesto 44"/>
          <p:cNvSpPr txBox="1"/>
          <p:nvPr/>
        </p:nvSpPr>
        <p:spPr>
          <a:xfrm>
            <a:off x="7527935" y="4865796"/>
            <a:ext cx="942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Solid" panose="02000506000000020004" pitchFamily="2" charset="0"/>
              </a:rPr>
              <a:t>Cure: </a:t>
            </a:r>
          </a:p>
        </p:txBody>
      </p:sp>
      <p:pic>
        <p:nvPicPr>
          <p:cNvPr id="29" name="Immagin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9590">
            <a:off x="1088282" y="654228"/>
            <a:ext cx="1148094" cy="883152"/>
          </a:xfrm>
          <a:prstGeom prst="rect">
            <a:avLst/>
          </a:prstGeom>
        </p:spPr>
      </p:pic>
      <p:sp>
        <p:nvSpPr>
          <p:cNvPr id="30" name="CasellaDiTesto 29"/>
          <p:cNvSpPr txBox="1"/>
          <p:nvPr/>
        </p:nvSpPr>
        <p:spPr>
          <a:xfrm>
            <a:off x="1762022" y="864972"/>
            <a:ext cx="8667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Bubble" panose="02000506000000020004" pitchFamily="2" charset="0"/>
              </a:rPr>
              <a:t>Due tipi di ipogonadismo: </a:t>
            </a:r>
            <a:r>
              <a:rPr lang="it-IT" sz="2400" dirty="0" err="1">
                <a:latin typeface="Janda Manatee Bubble" panose="02000506000000020004" pitchFamily="2" charset="0"/>
              </a:rPr>
              <a:t>ipergonadotropo</a:t>
            </a:r>
            <a:r>
              <a:rPr lang="it-IT" sz="2400" dirty="0">
                <a:latin typeface="Janda Manatee Bubble" panose="02000506000000020004" pitchFamily="2" charset="0"/>
              </a:rPr>
              <a:t> e </a:t>
            </a:r>
            <a:r>
              <a:rPr lang="it-IT" sz="2400" dirty="0" err="1">
                <a:latin typeface="Janda Manatee Bubble" panose="02000506000000020004" pitchFamily="2" charset="0"/>
              </a:rPr>
              <a:t>ipogonadotropo</a:t>
            </a:r>
            <a:endParaRPr lang="it-IT" sz="2400" dirty="0">
              <a:latin typeface="Janda Manatee Bubble" panose="02000506000000020004" pitchFamily="2" charset="0"/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2003600" y="1791498"/>
            <a:ext cx="372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-Trisomia di Turner</a:t>
            </a:r>
          </a:p>
        </p:txBody>
      </p:sp>
      <p:sp>
        <p:nvSpPr>
          <p:cNvPr id="32" name="CasellaDiTesto 31"/>
          <p:cNvSpPr txBox="1"/>
          <p:nvPr/>
        </p:nvSpPr>
        <p:spPr>
          <a:xfrm>
            <a:off x="2003600" y="2227058"/>
            <a:ext cx="372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-Criptorchidismo</a:t>
            </a:r>
          </a:p>
        </p:txBody>
      </p:sp>
      <p:sp>
        <p:nvSpPr>
          <p:cNvPr id="35" name="CasellaDiTesto 34"/>
          <p:cNvSpPr txBox="1"/>
          <p:nvPr/>
        </p:nvSpPr>
        <p:spPr>
          <a:xfrm>
            <a:off x="2003600" y="2662618"/>
            <a:ext cx="372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-Sindrome di </a:t>
            </a:r>
            <a:r>
              <a:rPr lang="it-IT" sz="2000" b="1" dirty="0" err="1">
                <a:latin typeface="Janda Manatee Bubble" panose="02000506000000020004" pitchFamily="2" charset="0"/>
              </a:rPr>
              <a:t>Noonan</a:t>
            </a:r>
            <a:endParaRPr lang="it-IT" sz="2000" b="1" dirty="0">
              <a:latin typeface="Janda Manatee Bubble" panose="02000506000000020004" pitchFamily="2" charset="0"/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2003600" y="3098178"/>
            <a:ext cx="372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-Sindrome di </a:t>
            </a:r>
            <a:r>
              <a:rPr lang="it-IT" sz="2000" b="1" dirty="0" err="1">
                <a:latin typeface="Janda Manatee Bubble" panose="02000506000000020004" pitchFamily="2" charset="0"/>
              </a:rPr>
              <a:t>Klinefelter</a:t>
            </a:r>
            <a:endParaRPr lang="it-IT" sz="2000" b="1" dirty="0">
              <a:latin typeface="Janda Manatee Bubble" panose="02000506000000020004" pitchFamily="2" charset="0"/>
            </a:endParaRPr>
          </a:p>
        </p:txBody>
      </p:sp>
      <p:sp>
        <p:nvSpPr>
          <p:cNvPr id="41" name="CasellaDiTesto 40"/>
          <p:cNvSpPr txBox="1"/>
          <p:nvPr/>
        </p:nvSpPr>
        <p:spPr>
          <a:xfrm>
            <a:off x="6548656" y="1843067"/>
            <a:ext cx="2070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Solid" panose="02000506000000020004" pitchFamily="2" charset="0"/>
              </a:rPr>
              <a:t>Cause (secondario): </a:t>
            </a:r>
          </a:p>
        </p:txBody>
      </p:sp>
      <p:sp>
        <p:nvSpPr>
          <p:cNvPr id="42" name="CasellaDiTesto 41"/>
          <p:cNvSpPr txBox="1"/>
          <p:nvPr/>
        </p:nvSpPr>
        <p:spPr>
          <a:xfrm>
            <a:off x="8470007" y="1844543"/>
            <a:ext cx="372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-Malnutrizione</a:t>
            </a:r>
          </a:p>
        </p:txBody>
      </p:sp>
      <p:sp>
        <p:nvSpPr>
          <p:cNvPr id="44" name="CasellaDiTesto 43"/>
          <p:cNvSpPr txBox="1"/>
          <p:nvPr/>
        </p:nvSpPr>
        <p:spPr>
          <a:xfrm>
            <a:off x="8470007" y="2280103"/>
            <a:ext cx="372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-Tumori cerebrali</a:t>
            </a:r>
          </a:p>
        </p:txBody>
      </p:sp>
      <p:sp>
        <p:nvSpPr>
          <p:cNvPr id="48" name="CasellaDiTesto 47"/>
          <p:cNvSpPr txBox="1"/>
          <p:nvPr/>
        </p:nvSpPr>
        <p:spPr>
          <a:xfrm>
            <a:off x="8470007" y="2715663"/>
            <a:ext cx="372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-Abuso di oppiacei</a:t>
            </a:r>
          </a:p>
        </p:txBody>
      </p:sp>
      <p:sp>
        <p:nvSpPr>
          <p:cNvPr id="49" name="CasellaDiTesto 48"/>
          <p:cNvSpPr txBox="1"/>
          <p:nvPr/>
        </p:nvSpPr>
        <p:spPr>
          <a:xfrm>
            <a:off x="8470007" y="3151223"/>
            <a:ext cx="372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-Malattie dell’ipofisi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8470007" y="4913926"/>
            <a:ext cx="372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-Somministrazione di ormoni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8470007" y="5327461"/>
            <a:ext cx="37219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-Cura della causa indiretta </a:t>
            </a:r>
          </a:p>
          <a:p>
            <a:r>
              <a:rPr lang="it-IT" sz="2000" b="1" dirty="0">
                <a:latin typeface="Janda Manatee Bubble" panose="02000506000000020004" pitchFamily="2" charset="0"/>
              </a:rPr>
              <a:t> (</a:t>
            </a:r>
            <a:r>
              <a:rPr lang="it-IT" sz="2000" b="1" dirty="0" err="1">
                <a:latin typeface="Janda Manatee Bubble" panose="02000506000000020004" pitchFamily="2" charset="0"/>
              </a:rPr>
              <a:t>ipoganodotropo</a:t>
            </a:r>
            <a:r>
              <a:rPr lang="it-IT" sz="2000" b="1" dirty="0">
                <a:latin typeface="Janda Manatee Bubble" panose="02000506000000020004" pitchFamily="2" charset="0"/>
              </a:rPr>
              <a:t>)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1524933" y="3825135"/>
            <a:ext cx="2789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-Scarso sviluppo dei  </a:t>
            </a:r>
          </a:p>
          <a:p>
            <a:r>
              <a:rPr lang="it-IT" sz="2000" b="1" dirty="0">
                <a:latin typeface="Janda Manatee Bubble" panose="02000506000000020004" pitchFamily="2" charset="0"/>
              </a:rPr>
              <a:t> caratteri secondari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1524933" y="4521135"/>
            <a:ext cx="2789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-Infertilità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1524933" y="4909359"/>
            <a:ext cx="2789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-Disfunzione erettile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1524933" y="5297583"/>
            <a:ext cx="2557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-Crescita anomala </a:t>
            </a:r>
          </a:p>
          <a:p>
            <a:r>
              <a:rPr lang="it-IT" sz="2000" b="1" dirty="0">
                <a:latin typeface="Janda Manatee Bubble" panose="02000506000000020004" pitchFamily="2" charset="0"/>
              </a:rPr>
              <a:t> del seno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1524933" y="6381805"/>
            <a:ext cx="2789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-Osteoporosi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1524933" y="5993583"/>
            <a:ext cx="372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-Calo o assenza di libido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4555293" y="3825135"/>
            <a:ext cx="3172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-Scarso sviluppo dei  </a:t>
            </a:r>
          </a:p>
          <a:p>
            <a:r>
              <a:rPr lang="it-IT" sz="2000" b="1" dirty="0">
                <a:latin typeface="Janda Manatee Bubble" panose="02000506000000020004" pitchFamily="2" charset="0"/>
              </a:rPr>
              <a:t> caratteri secondari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4555293" y="4487746"/>
            <a:ext cx="3172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-Assenza di mestruazioni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4555293" y="4842581"/>
            <a:ext cx="2789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-Perdita di capelli</a:t>
            </a:r>
          </a:p>
        </p:txBody>
      </p:sp>
      <p:sp>
        <p:nvSpPr>
          <p:cNvPr id="28" name="CasellaDiTesto 27"/>
          <p:cNvSpPr txBox="1"/>
          <p:nvPr/>
        </p:nvSpPr>
        <p:spPr>
          <a:xfrm>
            <a:off x="4555293" y="5144758"/>
            <a:ext cx="2557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-Scarso sviluppo</a:t>
            </a:r>
          </a:p>
          <a:p>
            <a:r>
              <a:rPr lang="it-IT" sz="2000" b="1" dirty="0">
                <a:latin typeface="Janda Manatee Bubble" panose="02000506000000020004" pitchFamily="2" charset="0"/>
              </a:rPr>
              <a:t> del seno</a:t>
            </a:r>
          </a:p>
        </p:txBody>
      </p:sp>
      <p:sp>
        <p:nvSpPr>
          <p:cNvPr id="33" name="CasellaDiTesto 32"/>
          <p:cNvSpPr txBox="1"/>
          <p:nvPr/>
        </p:nvSpPr>
        <p:spPr>
          <a:xfrm>
            <a:off x="4555293" y="6162206"/>
            <a:ext cx="2667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-Perdita di un liquido </a:t>
            </a:r>
          </a:p>
          <a:p>
            <a:r>
              <a:rPr lang="it-IT" sz="2000" b="1" dirty="0">
                <a:latin typeface="Janda Manatee Bubble" panose="02000506000000020004" pitchFamily="2" charset="0"/>
              </a:rPr>
              <a:t> lattiginoso dal seno</a:t>
            </a:r>
          </a:p>
        </p:txBody>
      </p:sp>
      <p:sp>
        <p:nvSpPr>
          <p:cNvPr id="34" name="CasellaDiTesto 33"/>
          <p:cNvSpPr txBox="1"/>
          <p:nvPr/>
        </p:nvSpPr>
        <p:spPr>
          <a:xfrm>
            <a:off x="4555293" y="5807369"/>
            <a:ext cx="372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Janda Manatee Bubble" panose="02000506000000020004" pitchFamily="2" charset="0"/>
              </a:rPr>
              <a:t>-Calo o assenza di libido</a:t>
            </a:r>
          </a:p>
        </p:txBody>
      </p:sp>
    </p:spTree>
    <p:extLst>
      <p:ext uri="{BB962C8B-B14F-4D97-AF65-F5344CB8AC3E}">
        <p14:creationId xmlns:p14="http://schemas.microsoft.com/office/powerpoint/2010/main" val="80336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500"/>
                            </p:stCondLst>
                            <p:childTnLst>
                              <p:par>
                                <p:cTn id="76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0"/>
                            </p:stCondLst>
                            <p:childTnLst>
                              <p:par>
                                <p:cTn id="8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500"/>
                            </p:stCondLst>
                            <p:childTnLst>
                              <p:par>
                                <p:cTn id="8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000"/>
                            </p:stCondLst>
                            <p:childTnLst>
                              <p:par>
                                <p:cTn id="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8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250"/>
                            </p:stCondLst>
                            <p:childTnLst>
                              <p:par>
                                <p:cTn id="1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4750"/>
                            </p:stCondLst>
                            <p:childTnLst>
                              <p:par>
                                <p:cTn id="1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5250"/>
                            </p:stCondLst>
                            <p:childTnLst>
                              <p:par>
                                <p:cTn id="1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750"/>
                            </p:stCondLst>
                            <p:childTnLst>
                              <p:par>
                                <p:cTn id="1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6250"/>
                            </p:stCondLst>
                            <p:childTnLst>
                              <p:par>
                                <p:cTn id="1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6750"/>
                            </p:stCondLst>
                            <p:childTnLst>
                              <p:par>
                                <p:cTn id="154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8250"/>
                            </p:stCondLst>
                            <p:childTnLst>
                              <p:par>
                                <p:cTn id="1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8750"/>
                            </p:stCondLst>
                            <p:childTnLst>
                              <p:par>
                                <p:cTn id="1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3" grpId="0"/>
      <p:bldP spid="45" grpId="0"/>
      <p:bldP spid="30" grpId="0"/>
      <p:bldP spid="31" grpId="0"/>
      <p:bldP spid="32" grpId="0"/>
      <p:bldP spid="35" grpId="0"/>
      <p:bldP spid="36" grpId="0"/>
      <p:bldP spid="41" grpId="0"/>
      <p:bldP spid="42" grpId="0"/>
      <p:bldP spid="44" grpId="0"/>
      <p:bldP spid="48" grpId="0"/>
      <p:bldP spid="49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3" grpId="0"/>
      <p:bldP spid="3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3142233" y="106018"/>
            <a:ext cx="5907535" cy="736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5400" dirty="0">
                <a:latin typeface="Chaparral Pro Light" panose="02060403030505090203" pitchFamily="18" charset="0"/>
              </a:rPr>
              <a:t>Ormoni in attività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219464" y="1035268"/>
            <a:ext cx="1475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800" b="1" dirty="0">
                <a:latin typeface="Janda Manatee Bubble" panose="02000506000000020004" pitchFamily="2" charset="0"/>
              </a:rPr>
              <a:t>Rosso =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350093" y="1812693"/>
            <a:ext cx="1344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800" b="1" dirty="0">
                <a:latin typeface="Janda Manatee Bubble" panose="02000506000000020004" pitchFamily="2" charset="0"/>
              </a:rPr>
              <a:t>Viola =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2694971" y="1035268"/>
            <a:ext cx="5099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Bubble" panose="02000506000000020004" pitchFamily="2" charset="0"/>
              </a:rPr>
              <a:t>-Esprime fiducia e sicurezza di </a:t>
            </a:r>
            <a:r>
              <a:rPr lang="it-IT" sz="2400" dirty="0" err="1">
                <a:latin typeface="Janda Manatee Bubble" panose="02000506000000020004" pitchFamily="2" charset="0"/>
              </a:rPr>
              <a:t>sè</a:t>
            </a:r>
            <a:endParaRPr lang="it-IT" sz="2400" dirty="0">
              <a:latin typeface="Janda Manatee Bubble" panose="02000506000000020004" pitchFamily="2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694971" y="1781915"/>
            <a:ext cx="2930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Bubble" panose="02000506000000020004" pitchFamily="2" charset="0"/>
              </a:rPr>
              <a:t>-Esprime creatività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01898" y="3075436"/>
            <a:ext cx="1593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800" b="1" dirty="0">
                <a:latin typeface="Janda Manatee Bubble" panose="02000506000000020004" pitchFamily="2" charset="0"/>
              </a:rPr>
              <a:t>Stress =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2694971" y="3044658"/>
            <a:ext cx="4890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Bubble" panose="02000506000000020004" pitchFamily="2" charset="0"/>
              </a:rPr>
              <a:t>-Cortisolo e gli ormoni steroidei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292001" y="3876514"/>
            <a:ext cx="24029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800" b="1" dirty="0">
                <a:latin typeface="Janda Manatee Bubble" panose="02000506000000020004" pitchFamily="2" charset="0"/>
              </a:rPr>
              <a:t>Interesse/</a:t>
            </a:r>
          </a:p>
          <a:p>
            <a:pPr algn="r"/>
            <a:r>
              <a:rPr lang="it-IT" sz="2800" b="1" dirty="0">
                <a:latin typeface="Janda Manatee Bubble" panose="02000506000000020004" pitchFamily="2" charset="0"/>
              </a:rPr>
              <a:t>attenzione =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2694971" y="4276623"/>
            <a:ext cx="2930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Bubble" panose="02000506000000020004" pitchFamily="2" charset="0"/>
              </a:rPr>
              <a:t>-Ossitocina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1236549" y="5339311"/>
            <a:ext cx="1458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800" b="1" dirty="0">
                <a:latin typeface="Janda Manatee Bubble" panose="02000506000000020004" pitchFamily="2" charset="0"/>
              </a:rPr>
              <a:t>Sonno =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2694971" y="5308533"/>
            <a:ext cx="4254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Janda Manatee Bubble" panose="02000506000000020004" pitchFamily="2" charset="0"/>
              </a:rPr>
              <a:t>-Endorfine e Melatonina</a:t>
            </a: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800" y="2467007"/>
            <a:ext cx="7911188" cy="439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8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15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000"/>
                            </p:stCondLst>
                            <p:childTnLst>
                              <p:par>
                                <p:cTn id="97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4500"/>
                            </p:stCondLst>
                            <p:childTnLst>
                              <p:par>
                                <p:cTn id="1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126982" y="77273"/>
            <a:ext cx="79380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dirty="0">
                <a:latin typeface="Chaparral Pro Light" panose="02060403030505090203" pitchFamily="18" charset="0"/>
              </a:rPr>
              <a:t>Categorie degli ormoni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21461" y="1389394"/>
            <a:ext cx="223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Janda Manatee Solid" panose="02000506000000020004" pitchFamily="2" charset="0"/>
              </a:rPr>
              <a:t>Ormoni peptidici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11613" y="2678432"/>
            <a:ext cx="223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Janda Manatee Solid" panose="02000506000000020004" pitchFamily="2" charset="0"/>
              </a:rPr>
              <a:t>Ormoni</a:t>
            </a:r>
          </a:p>
          <a:p>
            <a:pPr algn="ctr"/>
            <a:r>
              <a:rPr lang="it-IT" sz="2000" dirty="0">
                <a:latin typeface="Janda Manatee Solid" panose="02000506000000020004" pitchFamily="2" charset="0"/>
              </a:rPr>
              <a:t>steroidei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411613" y="3944237"/>
            <a:ext cx="223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Janda Manatee Solid" panose="02000506000000020004" pitchFamily="2" charset="0"/>
              </a:rPr>
              <a:t>Ormoni amminici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321461" y="5033220"/>
            <a:ext cx="26667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Janda Manatee Solid" panose="02000506000000020004" pitchFamily="2" charset="0"/>
              </a:rPr>
              <a:t>Ormoni derivati da acidi grassi</a:t>
            </a:r>
          </a:p>
          <a:p>
            <a:pPr algn="ctr"/>
            <a:r>
              <a:rPr lang="it-IT" sz="2000" dirty="0">
                <a:latin typeface="Janda Manatee Solid" panose="02000506000000020004" pitchFamily="2" charset="0"/>
              </a:rPr>
              <a:t>polinsaturi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2473051" y="1450950"/>
            <a:ext cx="29150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>
                <a:latin typeface="Janda Manatee Bubble" panose="02000506000000020004" pitchFamily="2" charset="0"/>
              </a:rPr>
              <a:t>Sintetizzati sotto forma di </a:t>
            </a:r>
            <a:r>
              <a:rPr lang="it-IT" sz="2200" dirty="0" err="1">
                <a:latin typeface="Janda Manatee Bubble" panose="02000506000000020004" pitchFamily="2" charset="0"/>
              </a:rPr>
              <a:t>preormoni</a:t>
            </a:r>
            <a:endParaRPr lang="it-IT" sz="2200" dirty="0">
              <a:latin typeface="Janda Manatee Bubble" panose="02000506000000020004" pitchFamily="2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5533143" y="1281672"/>
            <a:ext cx="31253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>
                <a:latin typeface="Janda Manatee Bubble" panose="02000506000000020004" pitchFamily="2" charset="0"/>
              </a:rPr>
              <a:t>Sono immagazzinati all’interno di vescicole nelle cellule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8954690" y="1450950"/>
            <a:ext cx="31253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>
                <a:latin typeface="Janda Manatee Bubble" panose="02000506000000020004" pitchFamily="2" charset="0"/>
              </a:rPr>
              <a:t>Vengono trasportate dal sangue</a:t>
            </a:r>
          </a:p>
        </p:txBody>
      </p:sp>
      <p:sp>
        <p:nvSpPr>
          <p:cNvPr id="15" name="Freccia in giù 14"/>
          <p:cNvSpPr/>
          <p:nvPr/>
        </p:nvSpPr>
        <p:spPr>
          <a:xfrm rot="16200000">
            <a:off x="8491049" y="1664354"/>
            <a:ext cx="631065" cy="296217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  <p:sp>
        <p:nvSpPr>
          <p:cNvPr id="17" name="CasellaDiTesto 16"/>
          <p:cNvSpPr txBox="1"/>
          <p:nvPr/>
        </p:nvSpPr>
        <p:spPr>
          <a:xfrm>
            <a:off x="3128054" y="2647655"/>
            <a:ext cx="1940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>
                <a:latin typeface="Janda Manatee Bubble" panose="02000506000000020004" pitchFamily="2" charset="0"/>
              </a:rPr>
              <a:t>Derivano dal colesterolo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5700869" y="2478377"/>
            <a:ext cx="31253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>
                <a:latin typeface="Janda Manatee Bubble" panose="02000506000000020004" pitchFamily="2" charset="0"/>
              </a:rPr>
              <a:t>Agiscono sul metabolismo e sulla crescita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8974307" y="2647655"/>
            <a:ext cx="34215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>
                <a:latin typeface="Janda Manatee Bubble" panose="02000506000000020004" pitchFamily="2" charset="0"/>
              </a:rPr>
              <a:t>Vengono trasportate dal sangue da un </a:t>
            </a:r>
            <a:r>
              <a:rPr lang="it-IT" sz="2200" dirty="0" err="1">
                <a:latin typeface="Janda Manatee Bubble" panose="02000506000000020004" pitchFamily="2" charset="0"/>
              </a:rPr>
              <a:t>carrier</a:t>
            </a:r>
            <a:endParaRPr lang="it-IT" sz="2200" dirty="0">
              <a:latin typeface="Janda Manatee Bubble" panose="02000506000000020004" pitchFamily="2" charset="0"/>
            </a:endParaRPr>
          </a:p>
        </p:txBody>
      </p:sp>
      <p:sp>
        <p:nvSpPr>
          <p:cNvPr id="22" name="Freccia in giù 21"/>
          <p:cNvSpPr/>
          <p:nvPr/>
        </p:nvSpPr>
        <p:spPr>
          <a:xfrm rot="16200000">
            <a:off x="8658775" y="2884267"/>
            <a:ext cx="631065" cy="296217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  <p:sp>
        <p:nvSpPr>
          <p:cNvPr id="23" name="CasellaDiTesto 22"/>
          <p:cNvSpPr txBox="1"/>
          <p:nvPr/>
        </p:nvSpPr>
        <p:spPr>
          <a:xfrm>
            <a:off x="2988198" y="3759572"/>
            <a:ext cx="20803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>
                <a:latin typeface="Janda Manatee Bubble" panose="02000506000000020004" pitchFamily="2" charset="0"/>
              </a:rPr>
              <a:t>Derivano dagli amminoacidi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5700868" y="3590294"/>
            <a:ext cx="31253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>
                <a:latin typeface="Janda Manatee Bubble" panose="02000506000000020004" pitchFamily="2" charset="0"/>
              </a:rPr>
              <a:t>Possono essere idrosolubili o liposolubili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2846529" y="4817776"/>
            <a:ext cx="27092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>
                <a:latin typeface="Janda Manatee Bubble" panose="02000506000000020004" pitchFamily="2" charset="0"/>
              </a:rPr>
              <a:t>Non vengono immagazzinati,</a:t>
            </a:r>
          </a:p>
          <a:p>
            <a:pPr algn="ctr"/>
            <a:r>
              <a:rPr lang="it-IT" sz="2200" dirty="0">
                <a:latin typeface="Janda Manatee Bubble" panose="02000506000000020004" pitchFamily="2" charset="0"/>
              </a:rPr>
              <a:t>Ma al momento sintetizzati</a:t>
            </a:r>
          </a:p>
        </p:txBody>
      </p:sp>
      <p:sp>
        <p:nvSpPr>
          <p:cNvPr id="28" name="CasellaDiTesto 27"/>
          <p:cNvSpPr txBox="1"/>
          <p:nvPr/>
        </p:nvSpPr>
        <p:spPr>
          <a:xfrm>
            <a:off x="5908908" y="5156331"/>
            <a:ext cx="3065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>
                <a:latin typeface="Janda Manatee Bubble" panose="02000506000000020004" pitchFamily="2" charset="0"/>
              </a:rPr>
              <a:t>Agiscono sulle cellule bersaglio vicine</a:t>
            </a:r>
          </a:p>
        </p:txBody>
      </p:sp>
    </p:spTree>
    <p:extLst>
      <p:ext uri="{BB962C8B-B14F-4D97-AF65-F5344CB8AC3E}">
        <p14:creationId xmlns:p14="http://schemas.microsoft.com/office/powerpoint/2010/main" val="86133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2" grpId="0"/>
      <p:bldP spid="14" grpId="0"/>
      <p:bldP spid="15" grpId="0" animBg="1"/>
      <p:bldP spid="17" grpId="0"/>
      <p:bldP spid="20" grpId="0"/>
      <p:bldP spid="21" grpId="0"/>
      <p:bldP spid="22" grpId="0" animBg="1"/>
      <p:bldP spid="23" grpId="0"/>
      <p:bldP spid="24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3" r="20691"/>
          <a:stretch/>
        </p:blipFill>
        <p:spPr>
          <a:xfrm>
            <a:off x="351770" y="1225979"/>
            <a:ext cx="3009529" cy="5144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1" r="27731"/>
          <a:stretch/>
        </p:blipFill>
        <p:spPr>
          <a:xfrm>
            <a:off x="8880764" y="1226745"/>
            <a:ext cx="2923310" cy="51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9590">
            <a:off x="3417402" y="1216630"/>
            <a:ext cx="944297" cy="726383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126982" y="77273"/>
            <a:ext cx="79380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dirty="0">
                <a:latin typeface="Chaparral Pro Light" panose="02060403030505090203" pitchFamily="18" charset="0"/>
              </a:rPr>
              <a:t>Idrosolubili- Liposolubili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9" t="254" r="21001" b="936"/>
          <a:stretch/>
        </p:blipFill>
        <p:spPr>
          <a:xfrm>
            <a:off x="341521" y="1222054"/>
            <a:ext cx="3019778" cy="51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6" r="27728"/>
          <a:stretch/>
        </p:blipFill>
        <p:spPr>
          <a:xfrm>
            <a:off x="8880764" y="1222054"/>
            <a:ext cx="2988528" cy="51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CasellaDiTesto 5"/>
          <p:cNvSpPr txBox="1"/>
          <p:nvPr/>
        </p:nvSpPr>
        <p:spPr>
          <a:xfrm>
            <a:off x="3997485" y="1335679"/>
            <a:ext cx="47081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Janda Manatee Bubble" panose="02000506000000020004" pitchFamily="2" charset="0"/>
              </a:rPr>
              <a:t>L’ormone si lega al recettore proteico modificando la sua forma facendo entrare il segnale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1157149" y="6370054"/>
            <a:ext cx="1388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latin typeface="Janda Manatee Bubble" panose="02000506000000020004" pitchFamily="2" charset="0"/>
              </a:rPr>
              <a:t>Peptidici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9616971" y="6370054"/>
            <a:ext cx="1439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latin typeface="Janda Manatee Bubble" panose="02000506000000020004" pitchFamily="2" charset="0"/>
              </a:rPr>
              <a:t>Steroidei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9590">
            <a:off x="3417401" y="2472502"/>
            <a:ext cx="944297" cy="726383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3997484" y="2620516"/>
            <a:ext cx="4845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Janda Manatee Bubble" panose="02000506000000020004" pitchFamily="2" charset="0"/>
              </a:rPr>
              <a:t>Il segnale entra e iniziano le reazioni per la trasduzione del segnale</a:t>
            </a: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9590">
            <a:off x="3387351" y="3465215"/>
            <a:ext cx="944297" cy="726383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3997484" y="3511062"/>
            <a:ext cx="48451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Janda Manatee Bubble" panose="02000506000000020004" pitchFamily="2" charset="0"/>
              </a:rPr>
              <a:t>Si riceve la risposta della cellula da un ultima proteina che può essere posizionata o nel citoplasma o nel nucleo</a:t>
            </a: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9590">
            <a:off x="3421415" y="4763639"/>
            <a:ext cx="944297" cy="726383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3997484" y="4863269"/>
            <a:ext cx="48451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Janda Manatee Bubble" panose="02000506000000020004" pitchFamily="2" charset="0"/>
              </a:rPr>
              <a:t>L’ormone viene rimosso attraverso il recettore e potrà legarsi ad altri recettori o essere degradato</a:t>
            </a: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0410" flipH="1">
            <a:off x="7980010" y="1250460"/>
            <a:ext cx="944297" cy="726383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3628961" y="1363281"/>
            <a:ext cx="47081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dirty="0">
                <a:latin typeface="Janda Manatee Bubble" panose="02000506000000020004" pitchFamily="2" charset="0"/>
              </a:rPr>
              <a:t>Gli ormoni steroidei diffondono passivamente attraverso la membrana fosfolipidica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3491934" y="2678651"/>
            <a:ext cx="484513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dirty="0">
                <a:latin typeface="Janda Manatee Bubble" panose="02000506000000020004" pitchFamily="2" charset="0"/>
              </a:rPr>
              <a:t>L’ormone si lega al recettore che si trova all’interno della cellula. La loro unione azione la trasduzione del segnale attivando o disattivando dei particolari geni</a:t>
            </a: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0410" flipH="1">
            <a:off x="7980011" y="2634518"/>
            <a:ext cx="944297" cy="726383"/>
          </a:xfrm>
          <a:prstGeom prst="rect">
            <a:avLst/>
          </a:prstGeom>
        </p:spPr>
      </p:pic>
      <p:sp>
        <p:nvSpPr>
          <p:cNvPr id="25" name="CasellaDiTesto 24"/>
          <p:cNvSpPr txBox="1"/>
          <p:nvPr/>
        </p:nvSpPr>
        <p:spPr>
          <a:xfrm>
            <a:off x="3537168" y="4723703"/>
            <a:ext cx="47216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dirty="0">
                <a:latin typeface="Janda Manatee Bubble" panose="02000506000000020004" pitchFamily="2" charset="0"/>
              </a:rPr>
              <a:t>Gli ormoni si legano a pezzi di DNA che stimolano la regolazione genica, in modo da produrre nuove proteine</a:t>
            </a:r>
          </a:p>
        </p:txBody>
      </p:sp>
      <p:pic>
        <p:nvPicPr>
          <p:cNvPr id="26" name="Immagin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0410" flipH="1">
            <a:off x="7874035" y="4662209"/>
            <a:ext cx="944297" cy="72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25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9" presetClass="emph" presetSubtype="0" grpId="2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9" presetClass="emph" presetSubtype="0" grpId="3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9" presetClass="emph" presetSubtype="0" grpId="4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mph" presetSubtype="0" grpId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9" presetClass="emph" presetSubtype="0" grpId="1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10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9" presetClass="emph" presetSubtype="0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12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0" grpId="0"/>
      <p:bldP spid="10" grpId="1"/>
      <p:bldP spid="10" grpId="2"/>
      <p:bldP spid="11" grpId="0"/>
      <p:bldP spid="11" grpId="2"/>
      <p:bldP spid="11" grpId="3"/>
      <p:bldP spid="11" grpId="4"/>
      <p:bldP spid="13" grpId="0"/>
      <p:bldP spid="13" grpId="1"/>
      <p:bldP spid="15" grpId="0"/>
      <p:bldP spid="15" grpId="1"/>
      <p:bldP spid="17" grpId="0"/>
      <p:bldP spid="17" grpId="1"/>
      <p:bldP spid="20" grpId="0"/>
      <p:bldP spid="20" grpId="1"/>
      <p:bldP spid="21" grpId="0"/>
      <p:bldP spid="21" grpId="1"/>
      <p:bldP spid="25" grpId="0"/>
      <p:bldP spid="2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Endocrine System and Hormones  Merck Manual Consumer Versio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654" end="101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6331" y="206061"/>
            <a:ext cx="11623899" cy="653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4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279615" y="154368"/>
            <a:ext cx="96327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dirty="0">
                <a:latin typeface="Chaparral Pro Light" panose="02060403030505090203" pitchFamily="18" charset="0"/>
              </a:rPr>
              <a:t>Sistema endocrino dei vertebrati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279615" y="1273051"/>
            <a:ext cx="6330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latin typeface="Janda Manatee Bubble" panose="02000506000000020004" pitchFamily="2" charset="0"/>
              </a:rPr>
              <a:t>Comprende ghiandole che secernono ormoni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9590">
            <a:off x="663015" y="1140691"/>
            <a:ext cx="944297" cy="726383"/>
          </a:xfrm>
          <a:prstGeom prst="rect">
            <a:avLst/>
          </a:prstGeom>
        </p:spPr>
      </p:pic>
      <p:sp>
        <p:nvSpPr>
          <p:cNvPr id="7" name="Freccia in giù 6"/>
          <p:cNvSpPr/>
          <p:nvPr/>
        </p:nvSpPr>
        <p:spPr>
          <a:xfrm rot="2322963">
            <a:off x="3361539" y="1749630"/>
            <a:ext cx="288000" cy="684000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773535" y="2465552"/>
            <a:ext cx="29613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Janda Manatee Bubble" panose="02000506000000020004" pitchFamily="2" charset="0"/>
              </a:rPr>
              <a:t>Ghiandole come la tiroide e l’ipofisi che </a:t>
            </a:r>
            <a:r>
              <a:rPr lang="it-IT" sz="2000" i="1" dirty="0">
                <a:latin typeface="Janda Manatee Bubble" panose="02000506000000020004" pitchFamily="2" charset="0"/>
              </a:rPr>
              <a:t>secernono ormoni nel sangue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6541123" y="2448544"/>
            <a:ext cx="2961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Janda Manatee Bubble" panose="02000506000000020004" pitchFamily="2" charset="0"/>
              </a:rPr>
              <a:t>Ghiandole come il pancreas</a:t>
            </a:r>
            <a:endParaRPr lang="it-IT" sz="2000" i="1" dirty="0">
              <a:latin typeface="Janda Manatee Bubble" panose="02000506000000020004" pitchFamily="2" charset="0"/>
            </a:endParaRPr>
          </a:p>
        </p:txBody>
      </p:sp>
      <p:sp>
        <p:nvSpPr>
          <p:cNvPr id="10" name="Freccia in giù 9"/>
          <p:cNvSpPr/>
          <p:nvPr/>
        </p:nvSpPr>
        <p:spPr>
          <a:xfrm rot="19277037" flipH="1">
            <a:off x="6762703" y="1749631"/>
            <a:ext cx="288000" cy="684000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in giù 10"/>
          <p:cNvSpPr/>
          <p:nvPr/>
        </p:nvSpPr>
        <p:spPr>
          <a:xfrm rot="19277037" flipH="1">
            <a:off x="8705268" y="3171345"/>
            <a:ext cx="288000" cy="684000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in giù 11"/>
          <p:cNvSpPr/>
          <p:nvPr/>
        </p:nvSpPr>
        <p:spPr>
          <a:xfrm rot="2322963">
            <a:off x="7139929" y="3171345"/>
            <a:ext cx="288000" cy="684000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5457414" y="3851746"/>
            <a:ext cx="21527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Janda Manatee Bubble" panose="02000506000000020004" pitchFamily="2" charset="0"/>
              </a:rPr>
              <a:t>Secernono ormoni che regolano la glicemia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8523003" y="3870258"/>
            <a:ext cx="26484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Janda Manatee Bubble" panose="02000506000000020004" pitchFamily="2" charset="0"/>
              </a:rPr>
              <a:t>Secernono enzimi digestivi che poi vengono rilasciati nell’intestino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606" y="3851745"/>
            <a:ext cx="1825770" cy="1404438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9" t="51386" r="38055" b="32943"/>
          <a:stretch/>
        </p:blipFill>
        <p:spPr>
          <a:xfrm rot="1207306">
            <a:off x="504109" y="3947128"/>
            <a:ext cx="1064714" cy="914401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3509">
            <a:off x="7108486" y="3849333"/>
            <a:ext cx="1859178" cy="1430137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0" t="20704" r="26048" b="41678"/>
          <a:stretch/>
        </p:blipFill>
        <p:spPr>
          <a:xfrm rot="20631157">
            <a:off x="4341329" y="2191994"/>
            <a:ext cx="1729584" cy="1202473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7058">
            <a:off x="5009539" y="5072740"/>
            <a:ext cx="2534615" cy="1949704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314">
            <a:off x="8863705" y="5019886"/>
            <a:ext cx="2307860" cy="1775277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47" t="27658" r="40257" b="49914"/>
          <a:stretch/>
        </p:blipFill>
        <p:spPr>
          <a:xfrm rot="1483445">
            <a:off x="10035235" y="1562624"/>
            <a:ext cx="1203945" cy="1375938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9968">
            <a:off x="1461548" y="5070462"/>
            <a:ext cx="1730285" cy="133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0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  <p:bldP spid="9" grpId="0"/>
      <p:bldP spid="10" grpId="0" animBg="1"/>
      <p:bldP spid="11" grpId="0" animBg="1"/>
      <p:bldP spid="12" grpId="0" animBg="1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125533" y="190227"/>
            <a:ext cx="39409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dirty="0">
                <a:latin typeface="Chaparral Pro Light" panose="02060403030505090203" pitchFamily="18" charset="0"/>
              </a:rPr>
              <a:t>La Fisiologia</a:t>
            </a: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8"/>
          <a:stretch/>
        </p:blipFill>
        <p:spPr>
          <a:xfrm>
            <a:off x="4587355" y="1746000"/>
            <a:ext cx="3017290" cy="5112000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5"/>
          <a:stretch/>
        </p:blipFill>
        <p:spPr>
          <a:xfrm>
            <a:off x="4587393" y="1746000"/>
            <a:ext cx="3017214" cy="511200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" t="-239" r="-128" b="4058"/>
          <a:stretch/>
        </p:blipFill>
        <p:spPr>
          <a:xfrm>
            <a:off x="4588056" y="1746000"/>
            <a:ext cx="3015888" cy="511200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5"/>
          <a:stretch/>
        </p:blipFill>
        <p:spPr>
          <a:xfrm>
            <a:off x="4587080" y="1746000"/>
            <a:ext cx="3017841" cy="51120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2"/>
          <a:stretch/>
        </p:blipFill>
        <p:spPr>
          <a:xfrm>
            <a:off x="4587717" y="1746000"/>
            <a:ext cx="3016567" cy="51120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8"/>
          <a:stretch/>
        </p:blipFill>
        <p:spPr>
          <a:xfrm>
            <a:off x="4587501" y="1746000"/>
            <a:ext cx="3016999" cy="511200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" b="3982"/>
          <a:stretch/>
        </p:blipFill>
        <p:spPr>
          <a:xfrm>
            <a:off x="4586924" y="1746000"/>
            <a:ext cx="3018152" cy="511200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4"/>
          <a:stretch/>
        </p:blipFill>
        <p:spPr>
          <a:xfrm>
            <a:off x="4587716" y="1746000"/>
            <a:ext cx="3016568" cy="511200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4"/>
          <a:stretch/>
        </p:blipFill>
        <p:spPr>
          <a:xfrm>
            <a:off x="4587716" y="1746000"/>
            <a:ext cx="3016569" cy="5112000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 r="-697" b="3816"/>
          <a:stretch/>
        </p:blipFill>
        <p:spPr>
          <a:xfrm>
            <a:off x="7603944" y="1746000"/>
            <a:ext cx="3016132" cy="5112000"/>
          </a:xfrm>
          <a:prstGeom prst="rect">
            <a:avLst/>
          </a:prstGeom>
        </p:spPr>
      </p:pic>
      <p:cxnSp>
        <p:nvCxnSpPr>
          <p:cNvPr id="23" name="Connettore 2 22"/>
          <p:cNvCxnSpPr/>
          <p:nvPr/>
        </p:nvCxnSpPr>
        <p:spPr>
          <a:xfrm flipV="1">
            <a:off x="6081251" y="1986330"/>
            <a:ext cx="1080000" cy="43200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 flipV="1">
            <a:off x="6116341" y="2498780"/>
            <a:ext cx="1080000" cy="0"/>
          </a:xfrm>
          <a:prstGeom prst="straightConnector1">
            <a:avLst/>
          </a:prstGeom>
          <a:ln w="22225">
            <a:solidFill>
              <a:schemeClr val="tx1"/>
            </a:solidFill>
            <a:headEnd type="none" w="med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/>
          <p:nvPr/>
        </p:nvCxnSpPr>
        <p:spPr>
          <a:xfrm flipH="1" flipV="1">
            <a:off x="4913473" y="2375136"/>
            <a:ext cx="1080000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/>
          <p:cNvSpPr txBox="1"/>
          <p:nvPr/>
        </p:nvSpPr>
        <p:spPr>
          <a:xfrm>
            <a:off x="7117004" y="1781629"/>
            <a:ext cx="1576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latin typeface="Janda Manatee Bubble" panose="02000506000000020004" pitchFamily="2" charset="0"/>
              </a:rPr>
              <a:t>Ipotalamo</a:t>
            </a:r>
          </a:p>
        </p:txBody>
      </p:sp>
      <p:sp>
        <p:nvSpPr>
          <p:cNvPr id="28" name="CasellaDiTesto 27"/>
          <p:cNvSpPr txBox="1"/>
          <p:nvPr/>
        </p:nvSpPr>
        <p:spPr>
          <a:xfrm>
            <a:off x="7176000" y="2289460"/>
            <a:ext cx="115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latin typeface="Janda Manatee Bubble" panose="02000506000000020004" pitchFamily="2" charset="0"/>
              </a:rPr>
              <a:t>Ipofisi</a:t>
            </a:r>
          </a:p>
        </p:txBody>
      </p:sp>
      <p:sp>
        <p:nvSpPr>
          <p:cNvPr id="32" name="CasellaDiTesto 31"/>
          <p:cNvSpPr txBox="1"/>
          <p:nvPr/>
        </p:nvSpPr>
        <p:spPr>
          <a:xfrm>
            <a:off x="3840932" y="2139946"/>
            <a:ext cx="1099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latin typeface="Janda Manatee Bubble" panose="02000506000000020004" pitchFamily="2" charset="0"/>
              </a:rPr>
              <a:t>Epifisi</a:t>
            </a:r>
          </a:p>
        </p:txBody>
      </p:sp>
      <p:cxnSp>
        <p:nvCxnSpPr>
          <p:cNvPr id="34" name="Connettore 2 33"/>
          <p:cNvCxnSpPr/>
          <p:nvPr/>
        </p:nvCxnSpPr>
        <p:spPr>
          <a:xfrm flipV="1">
            <a:off x="6164432" y="3232621"/>
            <a:ext cx="1080000" cy="0"/>
          </a:xfrm>
          <a:prstGeom prst="straightConnector1">
            <a:avLst/>
          </a:prstGeom>
          <a:ln w="22225">
            <a:solidFill>
              <a:schemeClr val="tx1"/>
            </a:solidFill>
            <a:headEnd type="none" w="med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34"/>
          <p:cNvCxnSpPr/>
          <p:nvPr/>
        </p:nvCxnSpPr>
        <p:spPr>
          <a:xfrm flipH="1" flipV="1">
            <a:off x="4863661" y="3101673"/>
            <a:ext cx="1080000" cy="191264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35"/>
          <p:cNvCxnSpPr/>
          <p:nvPr/>
        </p:nvCxnSpPr>
        <p:spPr>
          <a:xfrm flipV="1">
            <a:off x="6066502" y="3771275"/>
            <a:ext cx="1080000" cy="0"/>
          </a:xfrm>
          <a:prstGeom prst="straightConnector1">
            <a:avLst/>
          </a:prstGeom>
          <a:ln w="22225">
            <a:solidFill>
              <a:schemeClr val="tx1"/>
            </a:solidFill>
            <a:headEnd type="none" w="med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/>
          <p:cNvSpPr txBox="1"/>
          <p:nvPr/>
        </p:nvSpPr>
        <p:spPr>
          <a:xfrm>
            <a:off x="3210763" y="2878711"/>
            <a:ext cx="1702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latin typeface="Janda Manatee Bubble" panose="02000506000000020004" pitchFamily="2" charset="0"/>
              </a:rPr>
              <a:t>Paratiroidi</a:t>
            </a:r>
          </a:p>
        </p:txBody>
      </p:sp>
      <p:sp>
        <p:nvSpPr>
          <p:cNvPr id="38" name="CasellaDiTesto 37"/>
          <p:cNvSpPr txBox="1"/>
          <p:nvPr/>
        </p:nvSpPr>
        <p:spPr>
          <a:xfrm>
            <a:off x="7220016" y="3006648"/>
            <a:ext cx="1170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latin typeface="Janda Manatee Bubble" panose="02000506000000020004" pitchFamily="2" charset="0"/>
              </a:rPr>
              <a:t>Tiroide</a:t>
            </a:r>
          </a:p>
        </p:txBody>
      </p:sp>
      <p:sp>
        <p:nvSpPr>
          <p:cNvPr id="39" name="CasellaDiTesto 38"/>
          <p:cNvSpPr txBox="1"/>
          <p:nvPr/>
        </p:nvSpPr>
        <p:spPr>
          <a:xfrm>
            <a:off x="7107328" y="3577674"/>
            <a:ext cx="821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latin typeface="Janda Manatee Bubble" panose="02000506000000020004" pitchFamily="2" charset="0"/>
              </a:rPr>
              <a:t>Timo</a:t>
            </a:r>
          </a:p>
        </p:txBody>
      </p:sp>
      <p:cxnSp>
        <p:nvCxnSpPr>
          <p:cNvPr id="40" name="Connettore 2 39"/>
          <p:cNvCxnSpPr/>
          <p:nvPr/>
        </p:nvCxnSpPr>
        <p:spPr>
          <a:xfrm>
            <a:off x="6146647" y="5186370"/>
            <a:ext cx="1440000" cy="0"/>
          </a:xfrm>
          <a:prstGeom prst="straightConnector1">
            <a:avLst/>
          </a:prstGeom>
          <a:ln w="22225">
            <a:solidFill>
              <a:schemeClr val="tx1"/>
            </a:solidFill>
            <a:headEnd type="none" w="med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2 40"/>
          <p:cNvCxnSpPr/>
          <p:nvPr/>
        </p:nvCxnSpPr>
        <p:spPr>
          <a:xfrm flipH="1" flipV="1">
            <a:off x="4628340" y="5047871"/>
            <a:ext cx="1080000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sellaDiTesto 41"/>
          <p:cNvSpPr txBox="1"/>
          <p:nvPr/>
        </p:nvSpPr>
        <p:spPr>
          <a:xfrm>
            <a:off x="7586647" y="4987004"/>
            <a:ext cx="1459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latin typeface="Janda Manatee Bubble" panose="02000506000000020004" pitchFamily="2" charset="0"/>
              </a:rPr>
              <a:t>Pancreas</a:t>
            </a:r>
          </a:p>
        </p:txBody>
      </p:sp>
      <p:sp>
        <p:nvSpPr>
          <p:cNvPr id="43" name="CasellaDiTesto 42"/>
          <p:cNvSpPr txBox="1"/>
          <p:nvPr/>
        </p:nvSpPr>
        <p:spPr>
          <a:xfrm>
            <a:off x="3094972" y="4679420"/>
            <a:ext cx="15376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>
                <a:latin typeface="Janda Manatee Bubble" panose="02000506000000020004" pitchFamily="2" charset="0"/>
              </a:rPr>
              <a:t>Ghiandole</a:t>
            </a:r>
          </a:p>
          <a:p>
            <a:pPr algn="ctr"/>
            <a:r>
              <a:rPr lang="it-IT" sz="2400" dirty="0">
                <a:latin typeface="Janda Manatee Bubble" panose="02000506000000020004" pitchFamily="2" charset="0"/>
              </a:rPr>
              <a:t>Surrenali</a:t>
            </a:r>
          </a:p>
        </p:txBody>
      </p:sp>
      <p:sp>
        <p:nvSpPr>
          <p:cNvPr id="44" name="CasellaDiTesto 43"/>
          <p:cNvSpPr txBox="1"/>
          <p:nvPr/>
        </p:nvSpPr>
        <p:spPr>
          <a:xfrm>
            <a:off x="3165460" y="5832904"/>
            <a:ext cx="1337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latin typeface="Janda Manatee Bubble" panose="02000506000000020004" pitchFamily="2" charset="0"/>
              </a:rPr>
              <a:t>Testicoli</a:t>
            </a:r>
          </a:p>
        </p:txBody>
      </p:sp>
      <p:cxnSp>
        <p:nvCxnSpPr>
          <p:cNvPr id="45" name="Connettore 2 44"/>
          <p:cNvCxnSpPr/>
          <p:nvPr/>
        </p:nvCxnSpPr>
        <p:spPr>
          <a:xfrm flipH="1" flipV="1">
            <a:off x="4531704" y="6063737"/>
            <a:ext cx="1440000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2 45"/>
          <p:cNvCxnSpPr/>
          <p:nvPr/>
        </p:nvCxnSpPr>
        <p:spPr>
          <a:xfrm flipV="1">
            <a:off x="9300634" y="5794314"/>
            <a:ext cx="1080000" cy="0"/>
          </a:xfrm>
          <a:prstGeom prst="straightConnector1">
            <a:avLst/>
          </a:prstGeom>
          <a:ln w="22225">
            <a:solidFill>
              <a:schemeClr val="tx1"/>
            </a:solidFill>
            <a:headEnd type="none" w="med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asellaDiTesto 46"/>
          <p:cNvSpPr txBox="1"/>
          <p:nvPr/>
        </p:nvSpPr>
        <p:spPr>
          <a:xfrm>
            <a:off x="10359532" y="5563481"/>
            <a:ext cx="955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latin typeface="Janda Manatee Bubble" panose="02000506000000020004" pitchFamily="2" charset="0"/>
              </a:rPr>
              <a:t>Ovaie</a:t>
            </a:r>
          </a:p>
        </p:txBody>
      </p:sp>
    </p:spTree>
    <p:extLst>
      <p:ext uri="{BB962C8B-B14F-4D97-AF65-F5344CB8AC3E}">
        <p14:creationId xmlns:p14="http://schemas.microsoft.com/office/powerpoint/2010/main" val="89901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750"/>
                            </p:stCondLst>
                            <p:childTnLst>
                              <p:par>
                                <p:cTn id="51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25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750"/>
                            </p:stCondLst>
                            <p:childTnLst>
                              <p:par>
                                <p:cTn id="77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25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750"/>
                            </p:stCondLst>
                            <p:childTnLst>
                              <p:par>
                                <p:cTn id="93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250"/>
                            </p:stCondLst>
                            <p:childTnLst>
                              <p:par>
                                <p:cTn id="104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750"/>
                            </p:stCondLst>
                            <p:childTnLst>
                              <p:par>
                                <p:cTn id="109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250"/>
                            </p:stCondLst>
                            <p:childTnLst>
                              <p:par>
                                <p:cTn id="12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750"/>
                            </p:stCondLst>
                            <p:childTnLst>
                              <p:par>
                                <p:cTn id="127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2250"/>
                            </p:stCondLst>
                            <p:childTnLst>
                              <p:par>
                                <p:cTn id="1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2250"/>
                            </p:stCondLst>
                            <p:childTnLst>
                              <p:par>
                                <p:cTn id="153" presetID="26" presetClass="emph" presetSubtype="0" repeatCount="300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5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6" presetID="26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9" presetID="26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75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375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2" presetID="26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75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375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75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7" dur="375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8" presetID="26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5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375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1" presetID="26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75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375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4" presetID="26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75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375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7" presetID="26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75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9" dur="375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26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75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2" dur="375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8" grpId="0"/>
      <p:bldP spid="28" grpId="1"/>
      <p:bldP spid="32" grpId="0"/>
      <p:bldP spid="32" grpId="1"/>
      <p:bldP spid="37" grpId="0"/>
      <p:bldP spid="37" grpId="1"/>
      <p:bldP spid="38" grpId="0"/>
      <p:bldP spid="38" grpId="1"/>
      <p:bldP spid="39" grpId="0"/>
      <p:bldP spid="39" grpId="1"/>
      <p:bldP spid="42" grpId="0"/>
      <p:bldP spid="42" grpId="1"/>
      <p:bldP spid="43" grpId="0"/>
      <p:bldP spid="43" grpId="1"/>
      <p:bldP spid="44" grpId="0"/>
      <p:bldP spid="44" grpId="1"/>
      <p:bldP spid="47" grpId="0"/>
      <p:bldP spid="4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279615" y="154368"/>
            <a:ext cx="96327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dirty="0">
                <a:latin typeface="Chaparral Pro Light" panose="02060403030505090203" pitchFamily="18" charset="0"/>
              </a:rPr>
              <a:t>I bersagli degli ormoni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975074" y="1234414"/>
            <a:ext cx="7351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latin typeface="Janda Manatee Bubble" panose="02000506000000020004" pitchFamily="2" charset="0"/>
              </a:rPr>
              <a:t>Gli ormoni possiedono un’ampia varietà di bersagli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9590">
            <a:off x="1378399" y="1102055"/>
            <a:ext cx="944297" cy="726383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291449" y="2054028"/>
            <a:ext cx="23903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latin typeface="Janda Manatee Bubble" panose="02000506000000020004" pitchFamily="2" charset="0"/>
              </a:rPr>
              <a:t>Ormoni</a:t>
            </a:r>
            <a:r>
              <a:rPr lang="it-IT" sz="2800" b="1" dirty="0">
                <a:latin typeface="Janda Manatee Bubble" panose="02000506000000020004" pitchFamily="2" charset="0"/>
              </a:rPr>
              <a:t> </a:t>
            </a:r>
            <a:r>
              <a:rPr lang="it-IT" sz="2400" b="1" dirty="0">
                <a:latin typeface="Janda Manatee Bubble" panose="02000506000000020004" pitchFamily="2" charset="0"/>
              </a:rPr>
              <a:t>sessuali</a:t>
            </a:r>
            <a:endParaRPr lang="it-IT" sz="2800" b="1" dirty="0">
              <a:latin typeface="Janda Manatee Bubble" panose="02000506000000020004" pitchFamily="2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480400" y="2054028"/>
            <a:ext cx="32837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Janda Manatee Bubble" panose="02000506000000020004" pitchFamily="2" charset="0"/>
              </a:rPr>
              <a:t>Ormoni che attivano altre ghiandole endocrine 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8187441" y="2054028"/>
            <a:ext cx="366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Janda Manatee Bubble" panose="02000506000000020004" pitchFamily="2" charset="0"/>
              </a:rPr>
              <a:t>Ormoni che hanno come bersaglio pochi tipi di cellule</a:t>
            </a:r>
            <a:endParaRPr lang="it-IT" sz="2800" b="1" dirty="0">
              <a:latin typeface="Janda Manatee Bubble" panose="02000506000000020004" pitchFamily="2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291449" y="2776125"/>
            <a:ext cx="2390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Janda Manatee Bubble" panose="02000506000000020004" pitchFamily="2" charset="0"/>
              </a:rPr>
              <a:t>Agiscono sulla maggior parte dei tessuti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8991394" y="4596401"/>
            <a:ext cx="2058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Janda Manatee Bubble" panose="02000506000000020004" pitchFamily="2" charset="0"/>
              </a:rPr>
              <a:t>Per esempio </a:t>
            </a:r>
          </a:p>
          <a:p>
            <a:pPr algn="ctr"/>
            <a:r>
              <a:rPr lang="it-IT" sz="2400" dirty="0">
                <a:latin typeface="Janda Manatee Bubble" panose="02000506000000020004" pitchFamily="2" charset="0"/>
              </a:rPr>
              <a:t>il </a:t>
            </a:r>
            <a:r>
              <a:rPr lang="it-IT" sz="2400" dirty="0" err="1">
                <a:latin typeface="Janda Manatee Bubble" panose="02000506000000020004" pitchFamily="2" charset="0"/>
              </a:rPr>
              <a:t>Glucagone</a:t>
            </a:r>
            <a:endParaRPr lang="it-IT" sz="2400" dirty="0">
              <a:latin typeface="Janda Manatee Bubble" panose="02000506000000020004" pitchFamily="2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4431400" y="3267009"/>
            <a:ext cx="33817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Janda Manatee Bubble" panose="02000506000000020004" pitchFamily="2" charset="0"/>
              </a:rPr>
              <a:t>Come l’Ipofisi che secerne l’ormone tireotropo il quale stimola l’attività della tiroide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8187441" y="3417887"/>
            <a:ext cx="3666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Janda Manatee Bubble" panose="02000506000000020004" pitchFamily="2" charset="0"/>
              </a:rPr>
              <a:t>Di solito Cellule</a:t>
            </a:r>
          </a:p>
          <a:p>
            <a:pPr algn="ctr"/>
            <a:r>
              <a:rPr lang="it-IT" sz="2400" dirty="0">
                <a:latin typeface="Janda Manatee Bubble" panose="02000506000000020004" pitchFamily="2" charset="0"/>
              </a:rPr>
              <a:t>Epatiche e Adipose</a:t>
            </a: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9853">
            <a:off x="843303" y="1850699"/>
            <a:ext cx="950714" cy="1011077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9853">
            <a:off x="4080344" y="1850699"/>
            <a:ext cx="950714" cy="1011077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9853">
            <a:off x="7801825" y="1850699"/>
            <a:ext cx="950714" cy="101107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65456">
            <a:off x="938528" y="4227925"/>
            <a:ext cx="3118630" cy="239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0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750"/>
                            </p:stCondLst>
                            <p:childTnLst>
                              <p:par>
                                <p:cTn id="7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2087</Words>
  <Application>Microsoft Office PowerPoint</Application>
  <PresentationFormat>Widescreen</PresentationFormat>
  <Paragraphs>468</Paragraphs>
  <Slides>37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49" baseType="lpstr">
      <vt:lpstr>Adobe Caslon Pro</vt:lpstr>
      <vt:lpstr>Adobe Ming Std L</vt:lpstr>
      <vt:lpstr>AngsanaUPC</vt:lpstr>
      <vt:lpstr>Arial</vt:lpstr>
      <vt:lpstr>Calibri</vt:lpstr>
      <vt:lpstr>Calibri Light</vt:lpstr>
      <vt:lpstr>Chaparral Pro Light</vt:lpstr>
      <vt:lpstr>Haettenschweiler</vt:lpstr>
      <vt:lpstr>Janda Manatee Bubble</vt:lpstr>
      <vt:lpstr>Janda Manatee Solid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Patologie: Nanismo Ipofisario </vt:lpstr>
      <vt:lpstr>Presentazione standard di PowerPoint</vt:lpstr>
      <vt:lpstr>Epifisi e Timo</vt:lpstr>
      <vt:lpstr>Patologie: Timoma</vt:lpstr>
      <vt:lpstr>Presentazione standard di PowerPoint</vt:lpstr>
      <vt:lpstr>Presentazione standard di PowerPoint</vt:lpstr>
      <vt:lpstr>Patologie: Ipertiroidismo</vt:lpstr>
      <vt:lpstr>Patologie: Ipotiroidismo</vt:lpstr>
      <vt:lpstr>Presentazione standard di PowerPoint</vt:lpstr>
      <vt:lpstr>Presentazione standard di PowerPoint</vt:lpstr>
      <vt:lpstr>Presentazione standard di PowerPoint</vt:lpstr>
      <vt:lpstr>Patologie: Diabete mellito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Patologie: Ghiandole surrenali</vt:lpstr>
      <vt:lpstr>Presentazione standard di PowerPoint</vt:lpstr>
      <vt:lpstr>Presentazione standard di PowerPoint</vt:lpstr>
      <vt:lpstr>Presentazione standard di PowerPoint</vt:lpstr>
      <vt:lpstr>Patologie: Ipogonadismo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Sabrina</dc:creator>
  <cp:lastModifiedBy>Di lorenzo Di Lorenzo</cp:lastModifiedBy>
  <cp:revision>225</cp:revision>
  <dcterms:created xsi:type="dcterms:W3CDTF">2018-05-05T11:56:07Z</dcterms:created>
  <dcterms:modified xsi:type="dcterms:W3CDTF">2018-09-25T17:43:10Z</dcterms:modified>
</cp:coreProperties>
</file>