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D67C981-0176-487A-BC5B-0472A12EA822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501A0-798C-4F6D-BCA6-FEA7E9BC3F1D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6101D-6F2A-4E4D-ADF0-8B4D15E68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31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B3A0-A22E-4E30-B990-A1B90F0F0F39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B3A0-A22E-4E30-B990-A1B90F0F0F39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6101D-6F2A-4E4D-ADF0-8B4D15E6871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27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>
          <a:xfrm>
            <a:off x="487131" y="2610413"/>
            <a:ext cx="8208912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314610" y="2646619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439459" y="2613962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760132" y="2610413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7884368" y="2588202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1" y="3406591"/>
            <a:ext cx="180142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11560" y="2074921"/>
            <a:ext cx="255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lgerian" panose="04020705040A02060702" pitchFamily="82" charset="0"/>
              </a:rPr>
              <a:t>Introduzione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699792" y="205953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lgerian" panose="04020705040A02060702" pitchFamily="82" charset="0"/>
              </a:rPr>
              <a:t>Antica Roma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406591"/>
            <a:ext cx="192779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788024" y="2074921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lgerian" panose="04020705040A02060702" pitchFamily="82" charset="0"/>
              </a:rPr>
              <a:t>1800-1900 </a:t>
            </a:r>
            <a:r>
              <a:rPr lang="it-IT" sz="2000" dirty="0" err="1">
                <a:latin typeface="Algerian" panose="04020705040A02060702" pitchFamily="82" charset="0"/>
              </a:rPr>
              <a:t>d.c</a:t>
            </a:r>
            <a:endParaRPr lang="it-IT" sz="2000" dirty="0">
              <a:latin typeface="Algerian" panose="04020705040A02060702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927102" y="2058177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lgerian" panose="04020705040A02060702" pitchFamily="82" charset="0"/>
              </a:rPr>
              <a:t>Giorni nostri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357639"/>
            <a:ext cx="1872208" cy="104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50" y="3366834"/>
            <a:ext cx="1691893" cy="104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487131" y="548680"/>
            <a:ext cx="8405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>
                    <a:lumMod val="95000"/>
                  </a:schemeClr>
                </a:solidFill>
                <a:latin typeface="Algerian" panose="04020705040A02060702" pitchFamily="82" charset="0"/>
              </a:rPr>
              <a:t>Linea del tempo: Termalismo</a:t>
            </a:r>
          </a:p>
        </p:txBody>
      </p:sp>
    </p:spTree>
    <p:extLst>
      <p:ext uri="{BB962C8B-B14F-4D97-AF65-F5344CB8AC3E}">
        <p14:creationId xmlns:p14="http://schemas.microsoft.com/office/powerpoint/2010/main" val="1202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ofumo di vag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00034" y="71435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11E543"/>
                </a:solidFill>
              </a:rPr>
              <a:t>-Uso dei primi cosmetici</a:t>
            </a:r>
          </a:p>
        </p:txBody>
      </p:sp>
    </p:spTree>
    <p:extLst>
      <p:ext uri="{BB962C8B-B14F-4D97-AF65-F5344CB8AC3E}">
        <p14:creationId xmlns:p14="http://schemas.microsoft.com/office/powerpoint/2010/main" val="328224193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term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57422" y="1357298"/>
            <a:ext cx="250033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-Limiti igienici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-Patologie</a:t>
            </a:r>
          </a:p>
        </p:txBody>
      </p:sp>
    </p:spTree>
    <p:extLst>
      <p:ext uri="{BB962C8B-B14F-4D97-AF65-F5344CB8AC3E}">
        <p14:creationId xmlns:p14="http://schemas.microsoft.com/office/powerpoint/2010/main" val="9121663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it-IT" dirty="0"/>
              <a:t>Terme nell’800’-900’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500174"/>
            <a:ext cx="8640960" cy="2857520"/>
          </a:xfrm>
        </p:spPr>
        <p:txBody>
          <a:bodyPr/>
          <a:lstStyle/>
          <a:p>
            <a:r>
              <a:rPr lang="it-IT" dirty="0"/>
              <a:t>All’inizio del 900’ si arriva ad una svolta fondamentale sulla ricerca: grazie alle nuove tecnologie ed alle scoperte degli scienziati Marotto e Sica e allo studio dei fanghi.</a:t>
            </a:r>
          </a:p>
          <a:p>
            <a:r>
              <a:rPr lang="it-IT" dirty="0"/>
              <a:t> </a:t>
            </a:r>
          </a:p>
        </p:txBody>
      </p:sp>
      <p:pic>
        <p:nvPicPr>
          <p:cNvPr id="4" name="Immagine 3" descr="MT_Tavol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05822"/>
            <a:ext cx="4174754" cy="3534420"/>
          </a:xfrm>
          <a:prstGeom prst="rect">
            <a:avLst/>
          </a:prstGeom>
        </p:spPr>
      </p:pic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789147"/>
            <a:ext cx="3818134" cy="356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5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it-IT" dirty="0">
                <a:solidFill>
                  <a:srgbClr val="002060"/>
                </a:solidFill>
              </a:rPr>
              <a:t>Vennero realizzati vari apparecchi sia per le cure intestinali e ginecologiche, sia per sfruttare le proprietà dei vapori delle acque </a:t>
            </a:r>
          </a:p>
        </p:txBody>
      </p:sp>
      <p:pic>
        <p:nvPicPr>
          <p:cNvPr id="4" name="Immagine 3" descr="Petrus_de_Ebulo_-_Balneum_Sulphat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58143"/>
            <a:ext cx="3463641" cy="3132418"/>
          </a:xfrm>
          <a:prstGeom prst="rect">
            <a:avLst/>
          </a:prstGeom>
        </p:spPr>
      </p:pic>
      <p:pic>
        <p:nvPicPr>
          <p:cNvPr id="5" name="Immagine 4" descr="130_sto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386313"/>
            <a:ext cx="4716016" cy="35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5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it-IT" dirty="0">
                <a:solidFill>
                  <a:srgbClr val="002060"/>
                </a:solidFill>
              </a:rPr>
              <a:t>In Francia negli anni 40’ vennero adottati i primi apparecchi di aerosol termale a circuito aperto </a:t>
            </a:r>
          </a:p>
        </p:txBody>
      </p:sp>
      <p:pic>
        <p:nvPicPr>
          <p:cNvPr id="5" name="Immagine 4" descr="terme di montecat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54087"/>
            <a:ext cx="3368737" cy="3079244"/>
          </a:xfrm>
          <a:prstGeom prst="rect">
            <a:avLst/>
          </a:prstGeom>
        </p:spPr>
      </p:pic>
      <p:pic>
        <p:nvPicPr>
          <p:cNvPr id="6" name="Immagine 5" descr="130_terme_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708920"/>
            <a:ext cx="403244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79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28596" y="642918"/>
            <a:ext cx="7929618" cy="1285884"/>
          </a:xfrm>
        </p:spPr>
        <p:txBody>
          <a:bodyPr/>
          <a:lstStyle/>
          <a:p>
            <a:pPr>
              <a:buNone/>
            </a:pPr>
            <a:r>
              <a:rPr lang="it-IT" dirty="0">
                <a:solidFill>
                  <a:srgbClr val="002060"/>
                </a:solidFill>
              </a:rPr>
              <a:t>Nei campi flegrei è situato una struttura storica e artistica delle città di Napoli, le terme di Agnano.</a:t>
            </a:r>
          </a:p>
        </p:txBody>
      </p:sp>
      <p:pic>
        <p:nvPicPr>
          <p:cNvPr id="6" name="Immagine 5" descr="ter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41" y="1988840"/>
            <a:ext cx="7740352" cy="43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3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2857488" cy="4500570"/>
          </a:xfrm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Nel 28 settembre avvenne il prosciugamento dell’antico lago di Agnano e cominciarono gli scavi del canale del canale Missario secondo un percorso rettilineo e sotterraneo lungo 1463 m . Completato il prosciugamento ci si accorse, furono scoperte decine di sorgenti termali disseminate su tutto il fondo </a:t>
            </a:r>
          </a:p>
        </p:txBody>
      </p:sp>
      <p:pic>
        <p:nvPicPr>
          <p:cNvPr id="5" name="Segnaposto immagine 4" descr="s-l22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44" r="2744"/>
          <a:stretch>
            <a:fillRect/>
          </a:stretch>
        </p:blipFill>
        <p:spPr>
          <a:xfrm rot="21219605">
            <a:off x="3756250" y="4064248"/>
            <a:ext cx="2569516" cy="2187905"/>
          </a:xfrm>
        </p:spPr>
      </p:pic>
      <p:pic>
        <p:nvPicPr>
          <p:cNvPr id="7" name="Immagine 6" descr="lago-agnano-lake-agnano-bellissimo-paesaggio-lago-8e03c4ff-1d92-4a42-bd0c-bcff67b74e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5658">
            <a:off x="3362487" y="1488179"/>
            <a:ext cx="4841406" cy="34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7352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>
                <a:solidFill>
                  <a:srgbClr val="002060"/>
                </a:solidFill>
              </a:rPr>
              <a:t>Il complesso fu al centro di temi di rilevanza nazionale e non, ospitando ad esempio, il convegno sull’idroclimatologia </a:t>
            </a:r>
          </a:p>
        </p:txBody>
      </p:sp>
      <p:pic>
        <p:nvPicPr>
          <p:cNvPr id="7" name="Immagine 6" descr="Oplontis-lucius-Crassiu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0" y="2501367"/>
            <a:ext cx="3878650" cy="3022266"/>
          </a:xfrm>
          <a:prstGeom prst="rect">
            <a:avLst/>
          </a:prstGeom>
        </p:spPr>
      </p:pic>
      <p:pic>
        <p:nvPicPr>
          <p:cNvPr id="9" name="Immagine 8" descr="2-Giardino-delle-Ter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384884"/>
            <a:ext cx="4104456" cy="32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76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32656"/>
            <a:ext cx="9161579" cy="854968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Algerian" panose="04020705040A02060702" pitchFamily="82" charset="0"/>
              </a:rPr>
              <a:t>Giorni nostri: Medicina termale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2069688"/>
          </a:xfrm>
        </p:spPr>
        <p:txBody>
          <a:bodyPr>
            <a:normAutofit/>
          </a:bodyPr>
          <a:lstStyle/>
          <a:p>
            <a:r>
              <a:rPr lang="de-DE" dirty="0"/>
              <a:t>Ai nostri giorni la medicina termale è una scienza che utilizza, al pari di ogni altra disciplina medica resi disponibili dal progresso tecnologico e delle conoscenze e che promuove e sviluppa la ricerca scientifica.</a:t>
            </a:r>
            <a:endParaRPr lang="it-IT" dirty="0"/>
          </a:p>
        </p:txBody>
      </p:sp>
      <p:pic>
        <p:nvPicPr>
          <p:cNvPr id="1026" name="Picture 2" descr="Risultati immagini per laborato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6" y="3356992"/>
            <a:ext cx="3986811" cy="260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95" y="3356992"/>
            <a:ext cx="3995167" cy="26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62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4114800" cy="969878"/>
          </a:xfrm>
        </p:spPr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Igiene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987" y="521296"/>
            <a:ext cx="8964488" cy="3240360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L'igiene è il ramo della medicina che tratta le interazioni tra l'ambiente e la salute umana. Elabora criteri, esigenze e misure riguardanti lo stato ambientale e il comportamento individuale e collettivo.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5"/>
            <a:ext cx="4248472" cy="30963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947357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32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sono le terme?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703652"/>
            <a:ext cx="7408333" cy="3450696"/>
          </a:xfrm>
        </p:spPr>
        <p:txBody>
          <a:bodyPr/>
          <a:lstStyle/>
          <a:p>
            <a:r>
              <a:rPr lang="it-IT" dirty="0"/>
              <a:t>Le terme, anche stabilimenti termali o spa, sono edifici situati in corrispondenza di sorgenti termali e dotati di impianti per la somministrazione di idroterapie.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1" y="3429000"/>
            <a:ext cx="3816424" cy="30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63" y="3429000"/>
            <a:ext cx="3810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5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692696" y="116632"/>
            <a:ext cx="8229600" cy="1143000"/>
          </a:xfrm>
        </p:spPr>
        <p:txBody>
          <a:bodyPr/>
          <a:lstStyle/>
          <a:p>
            <a:r>
              <a:rPr lang="it-IT" dirty="0">
                <a:latin typeface="Algerian"/>
              </a:rPr>
              <a:t>Vulcanologia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389120"/>
          </a:xfrm>
        </p:spPr>
        <p:txBody>
          <a:bodyPr/>
          <a:lstStyle/>
          <a:p>
            <a:r>
              <a:rPr lang="it-IT" dirty="0"/>
              <a:t>La vulcanologia è la specializzazione della geologia che studia i processi e fenomeni vulcanici, i loro prodotti (solidi e/o gassosi) le loro morfologie, gli eventi eruttivi a questi correlati, la pericolosità ed il rischio vulcanico.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24232"/>
            <a:ext cx="4032448" cy="31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7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pdklqwfj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3" name="Immagine 2" descr="asdasdfdsg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Quali sono i tipi di acque termali?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C’è una grande differenza fra quelle che sono terme dotate di vere e proprie proprietà terapeutiche a quelle che invece non sono che semplici acque calde in vasche.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5"/>
            <a:ext cx="5509019" cy="251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7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Cosa ha riconosciuto l’uomo nell’acqua?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3450696"/>
          </a:xfrm>
        </p:spPr>
        <p:txBody>
          <a:bodyPr/>
          <a:lstStyle/>
          <a:p>
            <a:r>
              <a:rPr lang="it-IT" dirty="0"/>
              <a:t>La nascita e lo sviluppo di molte popolazioni è stato strettamente legato alla presenza di corsi d’acqua, soprattutto i Romani.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5034136" cy="28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83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2976" y="2000240"/>
            <a:ext cx="7772400" cy="1470025"/>
          </a:xfrm>
        </p:spPr>
        <p:txBody>
          <a:bodyPr/>
          <a:lstStyle/>
          <a:p>
            <a:r>
              <a:rPr lang="it-IT" dirty="0" err="1"/>
              <a:t>vvcccccccccc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term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5" y="0"/>
            <a:ext cx="9163055" cy="707233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57290" y="1357298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FFC000"/>
                </a:solidFill>
                <a:latin typeface="Algerian" pitchFamily="82" charset="0"/>
              </a:rPr>
              <a:t>DALLE</a:t>
            </a:r>
            <a:r>
              <a:rPr lang="it-IT" sz="6000" dirty="0">
                <a:solidFill>
                  <a:srgbClr val="FF0000"/>
                </a:solidFill>
                <a:latin typeface="Algerian" pitchFamily="82" charset="0"/>
              </a:rPr>
              <a:t> TERME ROMANE </a:t>
            </a:r>
            <a:r>
              <a:rPr lang="it-IT" sz="6000" dirty="0">
                <a:solidFill>
                  <a:srgbClr val="FFC000"/>
                </a:solidFill>
                <a:latin typeface="Algerian" pitchFamily="82" charset="0"/>
              </a:rPr>
              <a:t>AI GIORNI NOSTRI</a:t>
            </a:r>
          </a:p>
        </p:txBody>
      </p:sp>
    </p:spTree>
    <p:extLst>
      <p:ext uri="{BB962C8B-B14F-4D97-AF65-F5344CB8AC3E}">
        <p14:creationId xmlns:p14="http://schemas.microsoft.com/office/powerpoint/2010/main" val="671682137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apiro.jpg"/>
          <p:cNvPicPr>
            <a:picLocks noChangeAspect="1"/>
          </p:cNvPicPr>
          <p:nvPr/>
        </p:nvPicPr>
        <p:blipFill>
          <a:blip r:embed="rId2"/>
          <a:srcRect l="5186" t="5135" r="4444" b="826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42910" y="571480"/>
            <a:ext cx="78581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0000"/>
                </a:solidFill>
                <a:latin typeface="Castellar" pitchFamily="18" charset="0"/>
              </a:rPr>
              <a:t>Le prime terme sorsero in epoca romana. erano edifici pubblici dotati di impianti che oggi chiameremmo igienico-sanitari. Sono i precursori degli impianti odierni E rappresentavano uno dei principali luoghi di ritrovo </a:t>
            </a:r>
          </a:p>
          <a:p>
            <a:r>
              <a:rPr lang="it-IT" sz="2800" dirty="0">
                <a:solidFill>
                  <a:srgbClr val="000000"/>
                </a:solidFill>
                <a:latin typeface="Castellar" pitchFamily="18" charset="0"/>
              </a:rPr>
              <a:t>a partire dal II secolo </a:t>
            </a:r>
            <a:r>
              <a:rPr lang="it-IT" sz="2800" dirty="0" err="1">
                <a:solidFill>
                  <a:srgbClr val="000000"/>
                </a:solidFill>
                <a:latin typeface="Castellar" pitchFamily="18" charset="0"/>
              </a:rPr>
              <a:t>a.C</a:t>
            </a:r>
            <a:r>
              <a:rPr lang="it-IT" sz="2800" dirty="0">
                <a:solidFill>
                  <a:srgbClr val="000000"/>
                </a:solidFill>
                <a:latin typeface="Castellar" pitchFamily="18" charset="0"/>
              </a:rPr>
              <a:t>..</a:t>
            </a:r>
          </a:p>
          <a:p>
            <a:r>
              <a:rPr lang="it-IT" sz="2800" dirty="0">
                <a:solidFill>
                  <a:srgbClr val="000000"/>
                </a:solidFill>
                <a:latin typeface="Castellar" pitchFamily="18" charset="0"/>
              </a:rPr>
              <a:t>Alle terme poteva avere accesso quasi chiunque, anche i più poveri, in quanto in molti stabilimenti l'entrata era gratuita.</a:t>
            </a:r>
            <a:endParaRPr lang="it-IT" sz="2000" dirty="0">
              <a:solidFill>
                <a:srgbClr val="000000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9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2 17"/>
          <p:cNvCxnSpPr/>
          <p:nvPr/>
        </p:nvCxnSpPr>
        <p:spPr>
          <a:xfrm rot="16200000" flipV="1">
            <a:off x="2964645" y="2178835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5400000" flipH="1" flipV="1">
            <a:off x="5036347" y="2178835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rot="16200000" flipH="1">
            <a:off x="5000628" y="3857628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rot="5400000">
            <a:off x="2928926" y="3857628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7" name="Immagine 26" descr="caraca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2714612" cy="1809035"/>
          </a:xfrm>
          <a:prstGeom prst="rect">
            <a:avLst/>
          </a:prstGeom>
        </p:spPr>
      </p:pic>
      <p:sp>
        <p:nvSpPr>
          <p:cNvPr id="29" name="Parentesi graffa aperta 28"/>
          <p:cNvSpPr/>
          <p:nvPr/>
        </p:nvSpPr>
        <p:spPr>
          <a:xfrm>
            <a:off x="1428728" y="571480"/>
            <a:ext cx="142876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Goccia 30"/>
          <p:cNvSpPr/>
          <p:nvPr/>
        </p:nvSpPr>
        <p:spPr>
          <a:xfrm rot="19060290">
            <a:off x="3580440" y="2544010"/>
            <a:ext cx="1643074" cy="1714512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428596" y="2143116"/>
            <a:ext cx="204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Castellar" pitchFamily="18" charset="0"/>
              </a:rPr>
              <a:t>storia</a:t>
            </a:r>
          </a:p>
        </p:txBody>
      </p:sp>
      <p:pic>
        <p:nvPicPr>
          <p:cNvPr id="59" name="Immagine 58" descr="9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14289"/>
            <a:ext cx="2992644" cy="1889641"/>
          </a:xfrm>
          <a:prstGeom prst="rect">
            <a:avLst/>
          </a:prstGeom>
        </p:spPr>
      </p:pic>
      <p:sp>
        <p:nvSpPr>
          <p:cNvPr id="62" name="CasellaDiTesto 61"/>
          <p:cNvSpPr txBox="1"/>
          <p:nvPr/>
        </p:nvSpPr>
        <p:spPr>
          <a:xfrm>
            <a:off x="5715008" y="2143116"/>
            <a:ext cx="328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Castellar" pitchFamily="18" charset="0"/>
              </a:rPr>
              <a:t>struttura</a:t>
            </a:r>
          </a:p>
        </p:txBody>
      </p:sp>
      <p:pic>
        <p:nvPicPr>
          <p:cNvPr id="66" name="Immagine 65" descr="profumo di vag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673795"/>
            <a:ext cx="2571736" cy="1898477"/>
          </a:xfrm>
          <a:prstGeom prst="rect">
            <a:avLst/>
          </a:prstGeom>
        </p:spPr>
      </p:pic>
      <p:sp>
        <p:nvSpPr>
          <p:cNvPr id="67" name="CasellaDiTesto 66"/>
          <p:cNvSpPr txBox="1"/>
          <p:nvPr/>
        </p:nvSpPr>
        <p:spPr>
          <a:xfrm>
            <a:off x="0" y="407194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Castellar" pitchFamily="18" charset="0"/>
              </a:rPr>
              <a:t>abitudini</a:t>
            </a:r>
          </a:p>
        </p:txBody>
      </p:sp>
      <p:pic>
        <p:nvPicPr>
          <p:cNvPr id="70" name="Immagine 69" descr="terme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4447109"/>
            <a:ext cx="3238506" cy="2106098"/>
          </a:xfrm>
          <a:prstGeom prst="rect">
            <a:avLst/>
          </a:prstGeom>
        </p:spPr>
      </p:pic>
      <p:sp>
        <p:nvSpPr>
          <p:cNvPr id="71" name="CasellaDiTesto 70"/>
          <p:cNvSpPr txBox="1"/>
          <p:nvPr/>
        </p:nvSpPr>
        <p:spPr>
          <a:xfrm>
            <a:off x="5500694" y="3857628"/>
            <a:ext cx="33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stellar" pitchFamily="18" charset="0"/>
              </a:rPr>
              <a:t>igiene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428992" y="300037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Castellar" pitchFamily="18" charset="0"/>
              </a:rPr>
              <a:t>TERME ROMANE</a:t>
            </a:r>
          </a:p>
        </p:txBody>
      </p:sp>
    </p:spTree>
    <p:extLst>
      <p:ext uri="{BB962C8B-B14F-4D97-AF65-F5344CB8AC3E}">
        <p14:creationId xmlns:p14="http://schemas.microsoft.com/office/powerpoint/2010/main" val="291607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racal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0"/>
            <a:ext cx="9144000" cy="70009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85786" y="385762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7158" y="4000504"/>
            <a:ext cx="4143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it-IT" sz="2400" b="1" dirty="0">
                <a:solidFill>
                  <a:srgbClr val="FFFF00"/>
                </a:solidFill>
              </a:rPr>
              <a:t>-Ispirazione dai</a:t>
            </a:r>
          </a:p>
          <a:p>
            <a:pPr marL="514350" indent="-514350"/>
            <a:r>
              <a:rPr lang="it-IT" sz="2400" b="1" dirty="0">
                <a:solidFill>
                  <a:srgbClr val="FFFF00"/>
                </a:solidFill>
              </a:rPr>
              <a:t>Greci</a:t>
            </a:r>
          </a:p>
          <a:p>
            <a:pPr marL="514350" indent="-514350"/>
            <a:r>
              <a:rPr lang="it-IT" sz="2400" b="1" dirty="0">
                <a:solidFill>
                  <a:srgbClr val="FFFF00"/>
                </a:solidFill>
              </a:rPr>
              <a:t>-Epoca di Augusto</a:t>
            </a:r>
          </a:p>
          <a:p>
            <a:pPr marL="514350" indent="-514350"/>
            <a:r>
              <a:rPr lang="it-IT" sz="2400" b="1" dirty="0">
                <a:solidFill>
                  <a:srgbClr val="FFFF00"/>
                </a:solidFill>
              </a:rPr>
              <a:t>-Taglio degli</a:t>
            </a:r>
          </a:p>
          <a:p>
            <a:pPr marL="514350" indent="-514350"/>
            <a:r>
              <a:rPr lang="it-IT" sz="2400" b="1" dirty="0">
                <a:solidFill>
                  <a:srgbClr val="FFFF00"/>
                </a:solidFill>
              </a:rPr>
              <a:t>acquedotti</a:t>
            </a:r>
          </a:p>
          <a:p>
            <a:pPr marL="514350" indent="-514350"/>
            <a:r>
              <a:rPr lang="it-IT" sz="2400" b="1" dirty="0">
                <a:solidFill>
                  <a:srgbClr val="FFFF00"/>
                </a:solidFill>
              </a:rPr>
              <a:t>-170 terme</a:t>
            </a:r>
          </a:p>
        </p:txBody>
      </p:sp>
    </p:spTree>
    <p:extLst>
      <p:ext uri="{BB962C8B-B14F-4D97-AF65-F5344CB8AC3E}">
        <p14:creationId xmlns:p14="http://schemas.microsoft.com/office/powerpoint/2010/main" val="33577197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906069" cy="74295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7158" y="64291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-Due classi di terme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28596" y="5500702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-Due tipologie di terme</a:t>
            </a:r>
          </a:p>
        </p:txBody>
      </p:sp>
    </p:spTree>
    <p:extLst>
      <p:ext uri="{BB962C8B-B14F-4D97-AF65-F5344CB8AC3E}">
        <p14:creationId xmlns:p14="http://schemas.microsoft.com/office/powerpoint/2010/main" val="116787869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</TotalTime>
  <Words>453</Words>
  <Application>Microsoft Office PowerPoint</Application>
  <PresentationFormat>Presentazione su schermo (4:3)</PresentationFormat>
  <Paragraphs>52</Paragraphs>
  <Slides>21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Algerian</vt:lpstr>
      <vt:lpstr>Calibri</vt:lpstr>
      <vt:lpstr>Candara</vt:lpstr>
      <vt:lpstr>Castellar</vt:lpstr>
      <vt:lpstr>Symbol</vt:lpstr>
      <vt:lpstr>Onde</vt:lpstr>
      <vt:lpstr>Presentazione standard di PowerPoint</vt:lpstr>
      <vt:lpstr>Cosa sono le terme?</vt:lpstr>
      <vt:lpstr>Quali sono i tipi di acque termali?</vt:lpstr>
      <vt:lpstr>Cosa ha riconosciuto l’uomo nell’acqua?</vt:lpstr>
      <vt:lpstr>vvcccccccccc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Terme nell’800’-900’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Giorni nostri: Medicina termale</vt:lpstr>
      <vt:lpstr>Igiene</vt:lpstr>
      <vt:lpstr>Vulcanologia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L3</dc:creator>
  <cp:lastModifiedBy>Di lorenzo Di Lorenzo</cp:lastModifiedBy>
  <cp:revision>9</cp:revision>
  <dcterms:created xsi:type="dcterms:W3CDTF">2018-12-12T01:20:51Z</dcterms:created>
  <dcterms:modified xsi:type="dcterms:W3CDTF">2018-12-12T10:14:33Z</dcterms:modified>
</cp:coreProperties>
</file>