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24"/>
  </p:notesMasterIdLst>
  <p:sldIdLst>
    <p:sldId id="256" r:id="rId2"/>
    <p:sldId id="257" r:id="rId3"/>
    <p:sldId id="266" r:id="rId4"/>
    <p:sldId id="265" r:id="rId5"/>
    <p:sldId id="263" r:id="rId6"/>
    <p:sldId id="390" r:id="rId7"/>
    <p:sldId id="264" r:id="rId8"/>
    <p:sldId id="324" r:id="rId9"/>
    <p:sldId id="260" r:id="rId10"/>
    <p:sldId id="267" r:id="rId11"/>
    <p:sldId id="329" r:id="rId12"/>
    <p:sldId id="391" r:id="rId13"/>
    <p:sldId id="392" r:id="rId14"/>
    <p:sldId id="268" r:id="rId15"/>
    <p:sldId id="291" r:id="rId16"/>
    <p:sldId id="327" r:id="rId17"/>
    <p:sldId id="293" r:id="rId18"/>
    <p:sldId id="289" r:id="rId19"/>
    <p:sldId id="262" r:id="rId20"/>
    <p:sldId id="292" r:id="rId21"/>
    <p:sldId id="294" r:id="rId22"/>
    <p:sldId id="299" r:id="rId23"/>
    <p:sldId id="325" r:id="rId24"/>
    <p:sldId id="300" r:id="rId25"/>
    <p:sldId id="301" r:id="rId26"/>
    <p:sldId id="303" r:id="rId27"/>
    <p:sldId id="326" r:id="rId28"/>
    <p:sldId id="393" r:id="rId29"/>
    <p:sldId id="273" r:id="rId30"/>
    <p:sldId id="277" r:id="rId31"/>
    <p:sldId id="278" r:id="rId32"/>
    <p:sldId id="279" r:id="rId33"/>
    <p:sldId id="280" r:id="rId34"/>
    <p:sldId id="328" r:id="rId35"/>
    <p:sldId id="281" r:id="rId36"/>
    <p:sldId id="282" r:id="rId37"/>
    <p:sldId id="283" r:id="rId38"/>
    <p:sldId id="285" r:id="rId39"/>
    <p:sldId id="284" r:id="rId40"/>
    <p:sldId id="287" r:id="rId41"/>
    <p:sldId id="295" r:id="rId42"/>
    <p:sldId id="297" r:id="rId43"/>
    <p:sldId id="296" r:id="rId44"/>
    <p:sldId id="307" r:id="rId45"/>
    <p:sldId id="310" r:id="rId46"/>
    <p:sldId id="308" r:id="rId47"/>
    <p:sldId id="311" r:id="rId48"/>
    <p:sldId id="313" r:id="rId49"/>
    <p:sldId id="312" r:id="rId50"/>
    <p:sldId id="314" r:id="rId51"/>
    <p:sldId id="305" r:id="rId52"/>
    <p:sldId id="306" r:id="rId53"/>
    <p:sldId id="315" r:id="rId54"/>
    <p:sldId id="316" r:id="rId55"/>
    <p:sldId id="332" r:id="rId56"/>
    <p:sldId id="330" r:id="rId57"/>
    <p:sldId id="333" r:id="rId58"/>
    <p:sldId id="334" r:id="rId59"/>
    <p:sldId id="335" r:id="rId60"/>
    <p:sldId id="337" r:id="rId61"/>
    <p:sldId id="338" r:id="rId62"/>
    <p:sldId id="339" r:id="rId63"/>
    <p:sldId id="274" r:id="rId64"/>
    <p:sldId id="386" r:id="rId65"/>
    <p:sldId id="340" r:id="rId66"/>
    <p:sldId id="341" r:id="rId67"/>
    <p:sldId id="343" r:id="rId68"/>
    <p:sldId id="344" r:id="rId69"/>
    <p:sldId id="346" r:id="rId70"/>
    <p:sldId id="347" r:id="rId71"/>
    <p:sldId id="368" r:id="rId72"/>
    <p:sldId id="348" r:id="rId73"/>
    <p:sldId id="345" r:id="rId74"/>
    <p:sldId id="350" r:id="rId75"/>
    <p:sldId id="351" r:id="rId76"/>
    <p:sldId id="349" r:id="rId77"/>
    <p:sldId id="370" r:id="rId78"/>
    <p:sldId id="352" r:id="rId79"/>
    <p:sldId id="353" r:id="rId80"/>
    <p:sldId id="365" r:id="rId81"/>
    <p:sldId id="366" r:id="rId82"/>
    <p:sldId id="355" r:id="rId83"/>
    <p:sldId id="358" r:id="rId84"/>
    <p:sldId id="356" r:id="rId85"/>
    <p:sldId id="357" r:id="rId86"/>
    <p:sldId id="359" r:id="rId87"/>
    <p:sldId id="360" r:id="rId88"/>
    <p:sldId id="361" r:id="rId89"/>
    <p:sldId id="362" r:id="rId90"/>
    <p:sldId id="363" r:id="rId91"/>
    <p:sldId id="371" r:id="rId92"/>
    <p:sldId id="364" r:id="rId93"/>
    <p:sldId id="354" r:id="rId94"/>
    <p:sldId id="369" r:id="rId95"/>
    <p:sldId id="318" r:id="rId96"/>
    <p:sldId id="321" r:id="rId97"/>
    <p:sldId id="322" r:id="rId98"/>
    <p:sldId id="323" r:id="rId99"/>
    <p:sldId id="319" r:id="rId100"/>
    <p:sldId id="320" r:id="rId101"/>
    <p:sldId id="373" r:id="rId102"/>
    <p:sldId id="374" r:id="rId103"/>
    <p:sldId id="367" r:id="rId104"/>
    <p:sldId id="336" r:id="rId105"/>
    <p:sldId id="375" r:id="rId106"/>
    <p:sldId id="395" r:id="rId107"/>
    <p:sldId id="396" r:id="rId108"/>
    <p:sldId id="372" r:id="rId109"/>
    <p:sldId id="378" r:id="rId110"/>
    <p:sldId id="376" r:id="rId111"/>
    <p:sldId id="380" r:id="rId112"/>
    <p:sldId id="379" r:id="rId113"/>
    <p:sldId id="381" r:id="rId114"/>
    <p:sldId id="382" r:id="rId115"/>
    <p:sldId id="385" r:id="rId116"/>
    <p:sldId id="383" r:id="rId117"/>
    <p:sldId id="377" r:id="rId118"/>
    <p:sldId id="387" r:id="rId119"/>
    <p:sldId id="388" r:id="rId120"/>
    <p:sldId id="389" r:id="rId121"/>
    <p:sldId id="394" r:id="rId122"/>
    <p:sldId id="397" r:id="rId12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 lorenzo Di Lorenzo" initials="DlD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3" autoAdjust="0"/>
    <p:restoredTop sz="95171" autoAdjust="0"/>
  </p:normalViewPr>
  <p:slideViewPr>
    <p:cSldViewPr>
      <p:cViewPr>
        <p:scale>
          <a:sx n="100" d="100"/>
          <a:sy n="100" d="100"/>
        </p:scale>
        <p:origin x="1086"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26T19:57:07.100" idx="1">
    <p:pos x="1338" y="2160"/>
    <p:text>solfato di sodio</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2-26T19:57:07.100" idx="1">
    <p:pos x="1338" y="2160"/>
    <p:text>solfato di sodio</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2-26T19:57:07.100" idx="1">
    <p:pos x="1338" y="2160"/>
    <p:text>solfato di sodio</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1-16T13:52:08.449" idx="2">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68C825F-129F-45D0-A00D-E997AF553578}" type="datetimeFigureOut">
              <a:rPr lang="it-IT"/>
              <a:pPr>
                <a:defRPr/>
              </a:pPr>
              <a:t>04/03/2020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A62340-AABA-4219-96D9-0968D153A2D6}" type="slidenum">
              <a:rPr lang="it-IT"/>
              <a:pPr>
                <a:defRPr/>
              </a:pPr>
              <a:t>‹N›</a:t>
            </a:fld>
            <a:endParaRPr lang="it-IT"/>
          </a:p>
        </p:txBody>
      </p:sp>
    </p:spTree>
    <p:extLst>
      <p:ext uri="{BB962C8B-B14F-4D97-AF65-F5344CB8AC3E}">
        <p14:creationId xmlns:p14="http://schemas.microsoft.com/office/powerpoint/2010/main" val="2439658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86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347B7-766F-40DC-8E3E-C7F02E2FD870}" type="slidenum">
              <a:rPr lang="it-IT" smtClean="0"/>
              <a:pPr/>
              <a:t>15</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51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https://iupac.org/</a:t>
            </a:r>
          </a:p>
          <a:p>
            <a:endParaRPr lang="it-IT"/>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52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54</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Appunti</a:t>
            </a:r>
            <a:r>
              <a:rPr lang="it-IT" baseline="0"/>
              <a:t> pon</a:t>
            </a:r>
            <a:endParaRPr lang="it-IT"/>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55</a:t>
            </a:fld>
            <a:endParaRPr lang="it-IT"/>
          </a:p>
        </p:txBody>
      </p:sp>
    </p:spTree>
    <p:extLst>
      <p:ext uri="{BB962C8B-B14F-4D97-AF65-F5344CB8AC3E}">
        <p14:creationId xmlns:p14="http://schemas.microsoft.com/office/powerpoint/2010/main" val="1216266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Appunti</a:t>
            </a:r>
            <a:r>
              <a:rPr lang="it-IT" baseline="0"/>
              <a:t> pon</a:t>
            </a:r>
            <a:endParaRPr lang="it-IT"/>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56</a:t>
            </a:fld>
            <a:endParaRPr lang="it-IT"/>
          </a:p>
        </p:txBody>
      </p:sp>
    </p:spTree>
    <p:extLst>
      <p:ext uri="{BB962C8B-B14F-4D97-AF65-F5344CB8AC3E}">
        <p14:creationId xmlns:p14="http://schemas.microsoft.com/office/powerpoint/2010/main" val="1129364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95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96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97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98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99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86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347B7-766F-40DC-8E3E-C7F02E2FD870}" type="slidenum">
              <a:rPr lang="it-IT" smtClean="0"/>
              <a:pPr/>
              <a:t>16</a:t>
            </a:fld>
            <a:endParaRPr lang="it-IT"/>
          </a:p>
        </p:txBody>
      </p:sp>
    </p:spTree>
    <p:extLst>
      <p:ext uri="{BB962C8B-B14F-4D97-AF65-F5344CB8AC3E}">
        <p14:creationId xmlns:p14="http://schemas.microsoft.com/office/powerpoint/2010/main" val="113092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100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101</a:t>
            </a:fld>
            <a:endParaRPr lang="it-IT"/>
          </a:p>
        </p:txBody>
      </p:sp>
    </p:spTree>
    <p:extLst>
      <p:ext uri="{BB962C8B-B14F-4D97-AF65-F5344CB8AC3E}">
        <p14:creationId xmlns:p14="http://schemas.microsoft.com/office/powerpoint/2010/main" val="3387710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102</a:t>
            </a:fld>
            <a:endParaRPr lang="it-IT"/>
          </a:p>
        </p:txBody>
      </p:sp>
    </p:spTree>
    <p:extLst>
      <p:ext uri="{BB962C8B-B14F-4D97-AF65-F5344CB8AC3E}">
        <p14:creationId xmlns:p14="http://schemas.microsoft.com/office/powerpoint/2010/main" val="835235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Immagine da rete</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103</a:t>
            </a:fld>
            <a:endParaRPr lang="it-IT"/>
          </a:p>
        </p:txBody>
      </p:sp>
    </p:spTree>
    <p:extLst>
      <p:ext uri="{BB962C8B-B14F-4D97-AF65-F5344CB8AC3E}">
        <p14:creationId xmlns:p14="http://schemas.microsoft.com/office/powerpoint/2010/main" val="168299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86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347B7-766F-40DC-8E3E-C7F02E2FD870}" type="slidenum">
              <a:rPr lang="it-IT" smtClean="0"/>
              <a:pPr/>
              <a:t>18</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97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725DD5-E985-412A-884B-750CE7D09864}" type="slidenum">
              <a:rPr lang="it-IT" smtClean="0"/>
              <a:pPr/>
              <a:t>19</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97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725DD5-E985-412A-884B-750CE7D09864}" type="slidenum">
              <a:rPr lang="it-IT" smtClean="0"/>
              <a:pPr/>
              <a:t>20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97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725DD5-E985-412A-884B-750CE7D09864}" type="slidenum">
              <a:rPr lang="it-IT" smtClean="0"/>
              <a:pPr/>
              <a:t>21</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97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725DD5-E985-412A-884B-750CE7D09864}" type="slidenum">
              <a:rPr lang="it-IT" smtClean="0"/>
              <a:pPr/>
              <a:t>22</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97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725DD5-E985-412A-884B-750CE7D09864}" type="slidenum">
              <a:rPr lang="it-IT" smtClean="0"/>
              <a:pPr/>
              <a:t>24</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documenti</a:t>
            </a:r>
          </a:p>
        </p:txBody>
      </p:sp>
      <p:sp>
        <p:nvSpPr>
          <p:cNvPr id="4" name="Segnaposto numero diapositiva 3"/>
          <p:cNvSpPr>
            <a:spLocks noGrp="1"/>
          </p:cNvSpPr>
          <p:nvPr>
            <p:ph type="sldNum" sz="quarter" idx="10"/>
          </p:nvPr>
        </p:nvSpPr>
        <p:spPr/>
        <p:txBody>
          <a:bodyPr/>
          <a:lstStyle/>
          <a:p>
            <a:pPr>
              <a:defRPr/>
            </a:pPr>
            <a:fld id="{28A62340-AABA-4219-96D9-0968D153A2D6}" type="slidenum">
              <a:rPr lang="it-IT" smtClean="0"/>
              <a:pPr>
                <a:defRPr/>
              </a:pPr>
              <a:t>48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4" name="Segnaposto data 29"/>
          <p:cNvSpPr>
            <a:spLocks noGrp="1"/>
          </p:cNvSpPr>
          <p:nvPr>
            <p:ph type="dt" sz="half" idx="10"/>
          </p:nvPr>
        </p:nvSpPr>
        <p:spPr/>
        <p:txBody>
          <a:bodyPr/>
          <a:lstStyle>
            <a:lvl1pPr>
              <a:defRPr/>
            </a:lvl1pPr>
          </a:lstStyle>
          <a:p>
            <a:pPr>
              <a:defRPr/>
            </a:pPr>
            <a:fld id="{4695ACC2-F130-4A98-8AD0-986C6E3D1B89}" type="datetimeFigureOut">
              <a:rPr lang="it-IT"/>
              <a:pPr>
                <a:defRPr/>
              </a:pPr>
              <a:t>04/03/2020</a:t>
            </a:fld>
            <a:endParaRPr lang="it-IT"/>
          </a:p>
        </p:txBody>
      </p:sp>
      <p:sp>
        <p:nvSpPr>
          <p:cNvPr id="5" name="Segnaposto piè di pagina 18"/>
          <p:cNvSpPr>
            <a:spLocks noGrp="1"/>
          </p:cNvSpPr>
          <p:nvPr>
            <p:ph type="ftr" sz="quarter" idx="11"/>
          </p:nvPr>
        </p:nvSpPr>
        <p:spPr/>
        <p:txBody>
          <a:bodyPr/>
          <a:lstStyle>
            <a:lvl1pPr>
              <a:defRPr/>
            </a:lvl1pPr>
          </a:lstStyle>
          <a:p>
            <a:pPr>
              <a:defRPr/>
            </a:pPr>
            <a:endParaRPr lang="it-IT"/>
          </a:p>
        </p:txBody>
      </p:sp>
      <p:sp>
        <p:nvSpPr>
          <p:cNvPr id="6" name="Segnaposto numero diapositiva 26"/>
          <p:cNvSpPr>
            <a:spLocks noGrp="1"/>
          </p:cNvSpPr>
          <p:nvPr>
            <p:ph type="sldNum" sz="quarter" idx="12"/>
          </p:nvPr>
        </p:nvSpPr>
        <p:spPr/>
        <p:txBody>
          <a:bodyPr/>
          <a:lstStyle>
            <a:lvl1pPr>
              <a:defRPr/>
            </a:lvl1pPr>
          </a:lstStyle>
          <a:p>
            <a:pPr>
              <a:defRPr/>
            </a:pPr>
            <a:fld id="{19B70A40-8DA1-4802-BEB9-62A6A1004E04}"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fld id="{9BC55633-7D4B-481E-AE6A-70AB4C13CF8E}" type="datetimeFigureOut">
              <a:rPr lang="it-IT"/>
              <a:pPr>
                <a:defRPr/>
              </a:pPr>
              <a:t>04/03/2020</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B2C63299-9DB8-4723-A4E3-A93B15ACA9A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fld id="{3699B258-A739-45ED-9C01-6EC733448444}" type="datetimeFigureOut">
              <a:rPr lang="it-IT"/>
              <a:pPr>
                <a:defRPr/>
              </a:pPr>
              <a:t>04/03/2020</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AFE1B349-D6CB-434D-93D3-ECC9BE3BA95B}"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pPr>
              <a:defRPr/>
            </a:pPr>
            <a:fld id="{CFA5F938-0C84-4FB8-B891-74C08AEE8597}" type="datetimeFigureOut">
              <a:rPr lang="it-IT"/>
              <a:pPr>
                <a:defRPr/>
              </a:pPr>
              <a:t>04/03/2020</a:t>
            </a:fld>
            <a:endParaRPr lang="it-IT"/>
          </a:p>
        </p:txBody>
      </p:sp>
      <p:sp>
        <p:nvSpPr>
          <p:cNvPr id="5" name="Segnaposto piè di pagina 21"/>
          <p:cNvSpPr>
            <a:spLocks noGrp="1"/>
          </p:cNvSpPr>
          <p:nvPr>
            <p:ph type="ftr" sz="quarter" idx="11"/>
          </p:nvPr>
        </p:nvSpPr>
        <p:spPr/>
        <p:txBody>
          <a:bodyPr/>
          <a:lstStyle>
            <a:lvl1pPr>
              <a:defRPr/>
            </a:lvl1pPr>
          </a:lstStyle>
          <a:p>
            <a:pPr>
              <a:defRPr/>
            </a:pPr>
            <a:endParaRPr lang="it-IT"/>
          </a:p>
        </p:txBody>
      </p:sp>
      <p:sp>
        <p:nvSpPr>
          <p:cNvPr id="6" name="Segnaposto numero diapositiva 17"/>
          <p:cNvSpPr>
            <a:spLocks noGrp="1"/>
          </p:cNvSpPr>
          <p:nvPr>
            <p:ph type="sldNum" sz="quarter" idx="12"/>
          </p:nvPr>
        </p:nvSpPr>
        <p:spPr/>
        <p:txBody>
          <a:bodyPr/>
          <a:lstStyle>
            <a:lvl1pPr>
              <a:defRPr/>
            </a:lvl1pPr>
          </a:lstStyle>
          <a:p>
            <a:pPr>
              <a:defRPr/>
            </a:pPr>
            <a:fld id="{F4FE602B-8342-45BF-AD57-B45DEC3F3A6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37A96B0-BF83-4481-BE04-419FDA7EE7BE}" type="datetimeFigureOut">
              <a:rPr lang="it-IT"/>
              <a:pPr>
                <a:defRPr/>
              </a:pPr>
              <a:t>04/03/2020</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2BAF29E-A628-46E3-9F57-C0E6BFDCD741}" type="slidenum">
              <a:rPr lang="it-IT"/>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pPr>
              <a:defRPr/>
            </a:pPr>
            <a:fld id="{30B5BEE7-22BA-4D99-A319-6302756E61A5}" type="datetimeFigureOut">
              <a:rPr lang="it-IT"/>
              <a:pPr>
                <a:defRPr/>
              </a:pPr>
              <a:t>04/03/2020</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382F9896-4570-4AFE-81D7-C35BF802818E}"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9"/>
          <p:cNvSpPr>
            <a:spLocks noGrp="1"/>
          </p:cNvSpPr>
          <p:nvPr>
            <p:ph type="dt" sz="half" idx="10"/>
          </p:nvPr>
        </p:nvSpPr>
        <p:spPr/>
        <p:txBody>
          <a:bodyPr/>
          <a:lstStyle>
            <a:lvl1pPr>
              <a:defRPr/>
            </a:lvl1pPr>
          </a:lstStyle>
          <a:p>
            <a:pPr>
              <a:defRPr/>
            </a:pPr>
            <a:fld id="{5CE332EB-1550-4460-92C6-8FDBF3FD792F}" type="datetimeFigureOut">
              <a:rPr lang="it-IT"/>
              <a:pPr>
                <a:defRPr/>
              </a:pPr>
              <a:t>04/03/2020</a:t>
            </a:fld>
            <a:endParaRPr lang="it-IT"/>
          </a:p>
        </p:txBody>
      </p:sp>
      <p:sp>
        <p:nvSpPr>
          <p:cNvPr id="8" name="Segnaposto piè di pagina 21"/>
          <p:cNvSpPr>
            <a:spLocks noGrp="1"/>
          </p:cNvSpPr>
          <p:nvPr>
            <p:ph type="ftr" sz="quarter" idx="11"/>
          </p:nvPr>
        </p:nvSpPr>
        <p:spPr/>
        <p:txBody>
          <a:bodyPr/>
          <a:lstStyle>
            <a:lvl1pPr>
              <a:defRPr/>
            </a:lvl1pPr>
          </a:lstStyle>
          <a:p>
            <a:pPr>
              <a:defRPr/>
            </a:pPr>
            <a:endParaRPr lang="it-IT"/>
          </a:p>
        </p:txBody>
      </p:sp>
      <p:sp>
        <p:nvSpPr>
          <p:cNvPr id="9" name="Segnaposto numero diapositiva 17"/>
          <p:cNvSpPr>
            <a:spLocks noGrp="1"/>
          </p:cNvSpPr>
          <p:nvPr>
            <p:ph type="sldNum" sz="quarter" idx="12"/>
          </p:nvPr>
        </p:nvSpPr>
        <p:spPr/>
        <p:txBody>
          <a:bodyPr/>
          <a:lstStyle>
            <a:lvl1pPr>
              <a:defRPr/>
            </a:lvl1pPr>
          </a:lstStyle>
          <a:p>
            <a:pPr>
              <a:defRPr/>
            </a:pPr>
            <a:fld id="{2BF98A10-4C0F-4A5A-8531-317C501AB802}"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pPr>
              <a:defRPr/>
            </a:pPr>
            <a:fld id="{FBE3A2E0-A8AC-45F7-996B-73C2DCDA26C3}" type="datetimeFigureOut">
              <a:rPr lang="it-IT"/>
              <a:pPr>
                <a:defRPr/>
              </a:pPr>
              <a:t>04/03/2020</a:t>
            </a:fld>
            <a:endParaRPr lang="it-IT"/>
          </a:p>
        </p:txBody>
      </p:sp>
      <p:sp>
        <p:nvSpPr>
          <p:cNvPr id="4" name="Segnaposto piè di pagina 21"/>
          <p:cNvSpPr>
            <a:spLocks noGrp="1"/>
          </p:cNvSpPr>
          <p:nvPr>
            <p:ph type="ftr" sz="quarter" idx="11"/>
          </p:nvPr>
        </p:nvSpPr>
        <p:spPr/>
        <p:txBody>
          <a:bodyPr/>
          <a:lstStyle>
            <a:lvl1pPr>
              <a:defRPr/>
            </a:lvl1pPr>
          </a:lstStyle>
          <a:p>
            <a:pPr>
              <a:defRPr/>
            </a:pPr>
            <a:endParaRPr lang="it-IT"/>
          </a:p>
        </p:txBody>
      </p:sp>
      <p:sp>
        <p:nvSpPr>
          <p:cNvPr id="5" name="Segnaposto numero diapositiva 17"/>
          <p:cNvSpPr>
            <a:spLocks noGrp="1"/>
          </p:cNvSpPr>
          <p:nvPr>
            <p:ph type="sldNum" sz="quarter" idx="12"/>
          </p:nvPr>
        </p:nvSpPr>
        <p:spPr/>
        <p:txBody>
          <a:bodyPr/>
          <a:lstStyle>
            <a:lvl1pPr>
              <a:defRPr/>
            </a:lvl1pPr>
          </a:lstStyle>
          <a:p>
            <a:pPr>
              <a:defRPr/>
            </a:pPr>
            <a:fld id="{E40B8C39-4CCB-45F1-A995-3080CA51C426}"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pPr>
              <a:defRPr/>
            </a:pPr>
            <a:fld id="{BC599B31-5D3C-4120-A4FA-54AC7E91D9CA}" type="datetimeFigureOut">
              <a:rPr lang="it-IT"/>
              <a:pPr>
                <a:defRPr/>
              </a:pPr>
              <a:t>04/03/2020</a:t>
            </a:fld>
            <a:endParaRPr lang="it-IT"/>
          </a:p>
        </p:txBody>
      </p:sp>
      <p:sp>
        <p:nvSpPr>
          <p:cNvPr id="3" name="Segnaposto piè di pagina 21"/>
          <p:cNvSpPr>
            <a:spLocks noGrp="1"/>
          </p:cNvSpPr>
          <p:nvPr>
            <p:ph type="ftr" sz="quarter" idx="11"/>
          </p:nvPr>
        </p:nvSpPr>
        <p:spPr/>
        <p:txBody>
          <a:bodyPr/>
          <a:lstStyle>
            <a:lvl1pPr>
              <a:defRPr/>
            </a:lvl1pPr>
          </a:lstStyle>
          <a:p>
            <a:pPr>
              <a:defRPr/>
            </a:pPr>
            <a:endParaRPr lang="it-IT"/>
          </a:p>
        </p:txBody>
      </p:sp>
      <p:sp>
        <p:nvSpPr>
          <p:cNvPr id="4" name="Segnaposto numero diapositiva 17"/>
          <p:cNvSpPr>
            <a:spLocks noGrp="1"/>
          </p:cNvSpPr>
          <p:nvPr>
            <p:ph type="sldNum" sz="quarter" idx="12"/>
          </p:nvPr>
        </p:nvSpPr>
        <p:spPr/>
        <p:txBody>
          <a:bodyPr/>
          <a:lstStyle>
            <a:lvl1pPr>
              <a:defRPr/>
            </a:lvl1pPr>
          </a:lstStyle>
          <a:p>
            <a:pPr>
              <a:defRPr/>
            </a:pPr>
            <a:fld id="{9ABF545E-264A-4651-A89E-6487A952B486}"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pPr>
              <a:defRPr/>
            </a:pPr>
            <a:fld id="{BE29A8D4-6D9D-436F-AB69-4B2BFA7CBE66}" type="datetimeFigureOut">
              <a:rPr lang="it-IT"/>
              <a:pPr>
                <a:defRPr/>
              </a:pPr>
              <a:t>04/03/2020</a:t>
            </a:fld>
            <a:endParaRPr lang="it-IT"/>
          </a:p>
        </p:txBody>
      </p:sp>
      <p:sp>
        <p:nvSpPr>
          <p:cNvPr id="6" name="Segnaposto piè di pagina 21"/>
          <p:cNvSpPr>
            <a:spLocks noGrp="1"/>
          </p:cNvSpPr>
          <p:nvPr>
            <p:ph type="ftr" sz="quarter" idx="11"/>
          </p:nvPr>
        </p:nvSpPr>
        <p:spPr/>
        <p:txBody>
          <a:bodyPr/>
          <a:lstStyle>
            <a:lvl1pPr>
              <a:defRPr/>
            </a:lvl1pPr>
          </a:lstStyle>
          <a:p>
            <a:pPr>
              <a:defRPr/>
            </a:pPr>
            <a:endParaRPr lang="it-IT"/>
          </a:p>
        </p:txBody>
      </p:sp>
      <p:sp>
        <p:nvSpPr>
          <p:cNvPr id="7" name="Segnaposto numero diapositiva 17"/>
          <p:cNvSpPr>
            <a:spLocks noGrp="1"/>
          </p:cNvSpPr>
          <p:nvPr>
            <p:ph type="sldNum" sz="quarter" idx="12"/>
          </p:nvPr>
        </p:nvSpPr>
        <p:spPr/>
        <p:txBody>
          <a:bodyPr/>
          <a:lstStyle>
            <a:lvl1pPr>
              <a:defRPr/>
            </a:lvl1pPr>
          </a:lstStyle>
          <a:p>
            <a:pPr>
              <a:defRPr/>
            </a:pPr>
            <a:fld id="{C5D1B853-C7E0-4836-A3C9-8D2AE522E6B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olo rettangolo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pPr>
              <a:defRPr/>
            </a:pPr>
            <a:fld id="{86C2EE63-34D0-4E86-8EA7-31EDDC73807E}" type="datetimeFigureOut">
              <a:rPr lang="it-IT"/>
              <a:pPr>
                <a:defRPr/>
              </a:pPr>
              <a:t>04/03/2020</a:t>
            </a:fld>
            <a:endParaRPr lang="it-IT"/>
          </a:p>
        </p:txBody>
      </p:sp>
      <p:sp>
        <p:nvSpPr>
          <p:cNvPr id="10" name="Segnaposto piè di pagina 5"/>
          <p:cNvSpPr>
            <a:spLocks noGrp="1"/>
          </p:cNvSpPr>
          <p:nvPr>
            <p:ph type="ftr" sz="quarter" idx="11"/>
          </p:nvPr>
        </p:nvSpPr>
        <p:spPr/>
        <p:txBody>
          <a:bodyPr/>
          <a:lstStyle>
            <a:lvl1pPr>
              <a:defRPr/>
            </a:lvl1pPr>
          </a:lstStyle>
          <a:p>
            <a:pPr>
              <a:defRPr/>
            </a:pPr>
            <a:endParaRPr lang="it-IT"/>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pPr>
              <a:defRPr/>
            </a:pPr>
            <a:fld id="{D46C14BE-7D9E-49A9-88E3-6A17EC589464}"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a:t>Fare clic per modificare lo stile del titolo</a:t>
            </a:r>
            <a:endParaRPr lang="en-US"/>
          </a:p>
        </p:txBody>
      </p:sp>
      <p:sp>
        <p:nvSpPr>
          <p:cNvPr id="1029"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060436D-888D-464B-A317-4FCB11919DEB}" type="datetimeFigureOut">
              <a:rPr lang="it-IT"/>
              <a:pPr>
                <a:defRPr/>
              </a:pPr>
              <a:t>04/03/2020</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63624037-DF1F-4979-8933-980D98F3EC5B}" type="slidenum">
              <a:rPr lang="it-IT"/>
              <a:pPr>
                <a:defRPr/>
              </a:pPr>
              <a:t>‹N›</a:t>
            </a:fld>
            <a:endParaRPr lang="it-IT"/>
          </a:p>
        </p:txBody>
      </p:sp>
      <p:grpSp>
        <p:nvGrpSpPr>
          <p:cNvPr id="1033"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09" r:id="rId1"/>
    <p:sldLayoutId id="2147483801" r:id="rId2"/>
    <p:sldLayoutId id="2147483810" r:id="rId3"/>
    <p:sldLayoutId id="2147483802" r:id="rId4"/>
    <p:sldLayoutId id="2147483803" r:id="rId5"/>
    <p:sldLayoutId id="2147483804" r:id="rId6"/>
    <p:sldLayoutId id="2147483805" r:id="rId7"/>
    <p:sldLayoutId id="2147483806" r:id="rId8"/>
    <p:sldLayoutId id="2147483811" r:id="rId9"/>
    <p:sldLayoutId id="2147483807" r:id="rId10"/>
    <p:sldLayoutId id="214748380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10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05.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9" Type="http://schemas.openxmlformats.org/officeDocument/2006/relationships/image" Target="../media/image132.jpe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38" Type="http://schemas.openxmlformats.org/officeDocument/2006/relationships/hyperlink" Target="https://ingvvulcani.com/2019/01/15/la-solfatara-di-pozzuoli-la-miniera-dei-minerali-flegrei/" TargetMode="External"/><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41" Type="http://schemas.openxmlformats.org/officeDocument/2006/relationships/image" Target="../media/image134.jpeg"/><Relationship Id="rId1" Type="http://schemas.openxmlformats.org/officeDocument/2006/relationships/slideLayout" Target="../slideLayouts/slideLayout1.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hyperlink" Target="http://ebook.scuola.zanichelli.it/lupiagloboblu/volume-minerali-e-rocce-vulcani-terremoti/la-crosta-terrestre-minerali-e-rocce" TargetMode="External"/><Relationship Id="rId40" Type="http://schemas.openxmlformats.org/officeDocument/2006/relationships/image" Target="../media/image133.jpe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image" Target="../media/image131.jpe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0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9" Type="http://schemas.openxmlformats.org/officeDocument/2006/relationships/image" Target="../media/image135.jpe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38" Type="http://schemas.openxmlformats.org/officeDocument/2006/relationships/image" Target="../media/image134.jpe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image" Target="../media/image133.jpeg"/><Relationship Id="rId40" Type="http://schemas.openxmlformats.org/officeDocument/2006/relationships/hyperlink" Target="http://www.iris-sostenibilita.net/iris/docs/formazione/cfd1-2005/cfdlezione01.pdf" TargetMode="External"/><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hyperlink" Target="https://ingvvulcani.com/2019/01/15/la-solfatara-di-pozzuoli-la-miniera-dei-minerali-flegrei/" TargetMode="External"/><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0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1.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image" Target="../media/image136.jpe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hyperlink" Target="https://ilblogdellasci.wordpress.com/" TargetMode="External"/><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0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image" Target="../media/image137.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hyperlink" Target="https://www.bipm.org/en/measurement-units/rev-si/" TargetMode="External"/><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0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image" Target="../media/image1290.pn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9" Type="http://schemas.openxmlformats.org/officeDocument/2006/relationships/hyperlink" Target="https://it.wikipedia.org/wiki/Miscela_gassosa" TargetMode="External"/><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42" Type="http://schemas.openxmlformats.org/officeDocument/2006/relationships/hyperlink" Target="https://it.wikipedia.org/wiki/Emulsione" TargetMode="External"/><Relationship Id="rId47" Type="http://schemas.openxmlformats.org/officeDocument/2006/relationships/hyperlink" Target="https://it.wikipedia.org/wiki/Aerosol" TargetMode="External"/><Relationship Id="rId50" Type="http://schemas.openxmlformats.org/officeDocument/2006/relationships/hyperlink" Target="https://it.wikipedia.org/w/index.php?title=Sospensione_solida&amp;action=edit&amp;redlink=1" TargetMode="External"/><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38" Type="http://schemas.openxmlformats.org/officeDocument/2006/relationships/hyperlink" Target="https://it.wikipedia.org/wiki/Lega_(metallurgia)" TargetMode="External"/><Relationship Id="rId46" Type="http://schemas.openxmlformats.org/officeDocument/2006/relationships/hyperlink" Target="https://it.wikipedia.org/wiki/Colloide" TargetMode="External"/><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41" Type="http://schemas.openxmlformats.org/officeDocument/2006/relationships/hyperlink" Target="https://it.wikipedia.org/wiki/Schiuma" TargetMode="Externa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hyperlink" Target="https://it.wikipedia.org/wiki/Soluzione_(chimica)" TargetMode="External"/><Relationship Id="rId40" Type="http://schemas.openxmlformats.org/officeDocument/2006/relationships/hyperlink" Target="https://it.wikipedia.org/wiki/Dispersione_(chimica)" TargetMode="External"/><Relationship Id="rId45" Type="http://schemas.openxmlformats.org/officeDocument/2006/relationships/hyperlink" Target="https://it.wikipedia.org/wiki/Fumo" TargetMode="External"/><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hyperlink" Target="https://it.wikipedia.org/wiki/Miscela#cite_note-Rol10-1" TargetMode="External"/><Relationship Id="rId49" Type="http://schemas.openxmlformats.org/officeDocument/2006/relationships/hyperlink" Target="https://it.wikipedia.org/wiki/Gel" TargetMode="External"/><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4" Type="http://schemas.openxmlformats.org/officeDocument/2006/relationships/hyperlink" Target="https://it.wikipedia.org/wiki/Nebbia" TargetMode="External"/><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 Id="rId43" Type="http://schemas.openxmlformats.org/officeDocument/2006/relationships/hyperlink" Target="https://it.wikipedia.org/wiki/Sospensione_(chimica)" TargetMode="External"/><Relationship Id="rId48" Type="http://schemas.openxmlformats.org/officeDocument/2006/relationships/hyperlink" Target="https://it.wikipedia.org/wiki/Sol_(chimica)" TargetMode="External"/><Relationship Id="rId8" Type="http://schemas.openxmlformats.org/officeDocument/2006/relationships/image" Target="../media/image103.png"/></Relationships>
</file>

<file path=ppt/slides/_rels/slide111.xml.rels><?xml version="1.0" encoding="UTF-8" standalone="yes"?>
<Relationships xmlns="http://schemas.openxmlformats.org/package/2006/relationships"><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9" Type="http://schemas.openxmlformats.org/officeDocument/2006/relationships/hyperlink" Target="https://it.wikipedia.org/wiki/Argentana" TargetMode="External"/><Relationship Id="rId21" Type="http://schemas.openxmlformats.org/officeDocument/2006/relationships/image" Target="../media/image116.png"/><Relationship Id="rId34" Type="http://schemas.openxmlformats.org/officeDocument/2006/relationships/image" Target="../media/image129.png"/><Relationship Id="rId42" Type="http://schemas.openxmlformats.org/officeDocument/2006/relationships/hyperlink" Target="https://it.wikipedia.org/wiki/Bronzo" TargetMode="External"/><Relationship Id="rId47" Type="http://schemas.openxmlformats.org/officeDocument/2006/relationships/hyperlink" Target="https://it.wikipedia.org/wiki/Berillio" TargetMode="External"/><Relationship Id="rId50" Type="http://schemas.openxmlformats.org/officeDocument/2006/relationships/hyperlink" Target="https://it.wikipedia.org/wiki/Ferrotitanio" TargetMode="External"/><Relationship Id="rId55" Type="http://schemas.openxmlformats.org/officeDocument/2006/relationships/hyperlink" Target="https://it.wikipedia.org/wiki/Piombo" TargetMode="External"/><Relationship Id="rId63" Type="http://schemas.openxmlformats.org/officeDocument/2006/relationships/hyperlink" Target="https://it.wikipedia.org/wiki/Carbonio" TargetMode="External"/><Relationship Id="rId7" Type="http://schemas.openxmlformats.org/officeDocument/2006/relationships/image" Target="../media/image102.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41" Type="http://schemas.openxmlformats.org/officeDocument/2006/relationships/hyperlink" Target="https://it.wikipedia.org/wiki/Mercurio_(elemento_chimico)" TargetMode="External"/><Relationship Id="rId54" Type="http://schemas.openxmlformats.org/officeDocument/2006/relationships/hyperlink" Target="https://it.wikipedia.org/wiki/Peltro" TargetMode="External"/><Relationship Id="rId62" Type="http://schemas.openxmlformats.org/officeDocument/2006/relationships/hyperlink" Target="https://it.wikipedia.org/wiki/Ferro" TargetMode="External"/><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hyperlink" Target="https://it.wikipedia.org/wiki/Acciaio_inossidabile" TargetMode="External"/><Relationship Id="rId40" Type="http://schemas.openxmlformats.org/officeDocument/2006/relationships/hyperlink" Target="https://it.wikipedia.org/wiki/Amalgama" TargetMode="External"/><Relationship Id="rId45" Type="http://schemas.openxmlformats.org/officeDocument/2006/relationships/hyperlink" Target="https://it.wikipedia.org/wiki/Alluminio" TargetMode="External"/><Relationship Id="rId53" Type="http://schemas.openxmlformats.org/officeDocument/2006/relationships/hyperlink" Target="https://it.wikipedia.org/wiki/Mu-metal" TargetMode="External"/><Relationship Id="rId58" Type="http://schemas.openxmlformats.org/officeDocument/2006/relationships/hyperlink" Target="https://it.wikipedia.org/wiki/GeSbTe" TargetMode="External"/><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hyperlink" Target="https://it.wikipedia.org/wiki/Acciaio" TargetMode="External"/><Relationship Id="rId49" Type="http://schemas.openxmlformats.org/officeDocument/2006/relationships/hyperlink" Target="https://it.wikipedia.org/wiki/Elettro" TargetMode="External"/><Relationship Id="rId57" Type="http://schemas.openxmlformats.org/officeDocument/2006/relationships/hyperlink" Target="https://it.wikipedia.org/wiki/Princisbecco" TargetMode="External"/><Relationship Id="rId61" Type="http://schemas.openxmlformats.org/officeDocument/2006/relationships/hyperlink" Target="https://it.wikipedia.org/wiki/Ghisa" TargetMode="External"/><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4" Type="http://schemas.openxmlformats.org/officeDocument/2006/relationships/hyperlink" Target="https://it.wikipedia.org/wiki/Stagno_(elemento_chimico)" TargetMode="External"/><Relationship Id="rId52" Type="http://schemas.openxmlformats.org/officeDocument/2006/relationships/hyperlink" Target="https://it.wikipedia.org/wiki/Zinco" TargetMode="External"/><Relationship Id="rId60" Type="http://schemas.openxmlformats.org/officeDocument/2006/relationships/hyperlink" Target="https://it.wikipedia.org/wiki/Liquidmetal" TargetMode="External"/><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 Id="rId43" Type="http://schemas.openxmlformats.org/officeDocument/2006/relationships/hyperlink" Target="https://it.wikipedia.org/wiki/Rame" TargetMode="External"/><Relationship Id="rId48" Type="http://schemas.openxmlformats.org/officeDocument/2006/relationships/hyperlink" Target="https://it.wikipedia.org/wiki/Duralluminio" TargetMode="External"/><Relationship Id="rId56" Type="http://schemas.openxmlformats.org/officeDocument/2006/relationships/hyperlink" Target="https://it.wikipedia.org/wiki/Antimonio" TargetMode="External"/><Relationship Id="rId8" Type="http://schemas.openxmlformats.org/officeDocument/2006/relationships/image" Target="../media/image103.png"/><Relationship Id="rId51" Type="http://schemas.openxmlformats.org/officeDocument/2006/relationships/hyperlink" Target="https://it.wikipedia.org/wiki/Ottone_(lega)" TargetMode="External"/><Relationship Id="rId3" Type="http://schemas.openxmlformats.org/officeDocument/2006/relationships/image" Target="../media/image98.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38" Type="http://schemas.openxmlformats.org/officeDocument/2006/relationships/hyperlink" Target="https://it.wikipedia.org/wiki/Alpacca" TargetMode="External"/><Relationship Id="rId46" Type="http://schemas.openxmlformats.org/officeDocument/2006/relationships/hyperlink" Target="https://it.wikipedia.org/wiki/Nichel" TargetMode="External"/><Relationship Id="rId59" Type="http://schemas.openxmlformats.org/officeDocument/2006/relationships/hyperlink" Target="https://it.wikipedia.org/wiki/Zamak" TargetMode="External"/></Relationships>
</file>

<file path=ppt/slides/_rels/slide112.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13.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9" Type="http://schemas.openxmlformats.org/officeDocument/2006/relationships/image" Target="../media/image141.gif"/><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38" Type="http://schemas.openxmlformats.org/officeDocument/2006/relationships/image" Target="../media/image140.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37" Type="http://schemas.openxmlformats.org/officeDocument/2006/relationships/image" Target="../media/image139.gif"/><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image" Target="../media/image138.gif"/><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14.xml.rels><?xml version="1.0" encoding="UTF-8" standalone="yes"?>
<Relationships xmlns="http://schemas.openxmlformats.org/package/2006/relationships"><Relationship Id="rId3" Type="http://schemas.openxmlformats.org/officeDocument/2006/relationships/image" Target="../media/image1330.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goldbook.iupac.org/html/M/M03970.html" TargetMode="External"/><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142.jpeg"/></Relationships>
</file>

<file path=ppt/slides/_rels/slide116.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36" Type="http://schemas.openxmlformats.org/officeDocument/2006/relationships/hyperlink" Target="https://it.wikipedia.org/wiki/Potassio" TargetMode="External"/><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17.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18" Type="http://schemas.openxmlformats.org/officeDocument/2006/relationships/image" Target="../media/image113.png"/><Relationship Id="rId26" Type="http://schemas.openxmlformats.org/officeDocument/2006/relationships/image" Target="../media/image121.png"/><Relationship Id="rId3" Type="http://schemas.openxmlformats.org/officeDocument/2006/relationships/image" Target="../media/image98.png"/><Relationship Id="rId21" Type="http://schemas.openxmlformats.org/officeDocument/2006/relationships/image" Target="../media/image116.png"/><Relationship Id="rId34" Type="http://schemas.openxmlformats.org/officeDocument/2006/relationships/image" Target="../media/image129.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2.png"/><Relationship Id="rId25" Type="http://schemas.openxmlformats.org/officeDocument/2006/relationships/image" Target="../media/image120.png"/><Relationship Id="rId33" Type="http://schemas.openxmlformats.org/officeDocument/2006/relationships/image" Target="../media/image128.png"/><Relationship Id="rId2" Type="http://schemas.openxmlformats.org/officeDocument/2006/relationships/image" Target="../media/image97.png"/><Relationship Id="rId16" Type="http://schemas.openxmlformats.org/officeDocument/2006/relationships/image" Target="../media/image111.png"/><Relationship Id="rId20" Type="http://schemas.openxmlformats.org/officeDocument/2006/relationships/image" Target="../media/image115.png"/><Relationship Id="rId29"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png"/><Relationship Id="rId32" Type="http://schemas.openxmlformats.org/officeDocument/2006/relationships/image" Target="../media/image127.png"/><Relationship Id="rId5" Type="http://schemas.openxmlformats.org/officeDocument/2006/relationships/image" Target="../media/image100.pn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35" Type="http://schemas.openxmlformats.org/officeDocument/2006/relationships/image" Target="../media/image130.png"/></Relationships>
</file>

<file path=ppt/slides/_rels/slide118.xml.rels><?xml version="1.0" encoding="UTF-8" standalone="yes"?>
<Relationships xmlns="http://schemas.openxmlformats.org/package/2006/relationships"><Relationship Id="rId3" Type="http://schemas.openxmlformats.org/officeDocument/2006/relationships/hyperlink" Target="https://goldbook.iupac.org/html/M/M03970.html" TargetMode="External"/><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hyperlink" Target="https://www.museogalileo.it/it/museo/impara/online/56-video-didattici-di-storia-della-scienza/514-tavolechimiche-it.html" TargetMode="External"/><Relationship Id="rId4" Type="http://schemas.openxmlformats.org/officeDocument/2006/relationships/image" Target="../media/image142.jpeg"/></Relationships>
</file>

<file path=ppt/slides/_rels/slide119.xml.rels><?xml version="1.0" encoding="UTF-8" standalone="yes"?>
<Relationships xmlns="http://schemas.openxmlformats.org/package/2006/relationships"><Relationship Id="rId3" Type="http://schemas.openxmlformats.org/officeDocument/2006/relationships/hyperlink" Target="https://www.museogalileo.it/it/museo/impara/online/56-video-didattici-di-storia-della-scienza/514-tavolechimiche-it.html" TargetMode="External"/><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44.jpeg"/><Relationship Id="rId4" Type="http://schemas.openxmlformats.org/officeDocument/2006/relationships/image" Target="../media/image14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slide" Target="slide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image" Target="../media/image148.gif"/><Relationship Id="rId3" Type="http://schemas.openxmlformats.org/officeDocument/2006/relationships/hyperlink" Target="https://avogadro.cc/docs/getting-started/introduction/" TargetMode="External"/><Relationship Id="rId7" Type="http://schemas.openxmlformats.org/officeDocument/2006/relationships/hyperlink" Target="https://www.acdlabs.com/resources/freeware/index.php" TargetMode="External"/><Relationship Id="rId12" Type="http://schemas.openxmlformats.org/officeDocument/2006/relationships/comments" Target="../comments/comment4.xml"/><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47.png"/><Relationship Id="rId11" Type="http://schemas.openxmlformats.org/officeDocument/2006/relationships/image" Target="../media/image149.png"/><Relationship Id="rId5" Type="http://schemas.openxmlformats.org/officeDocument/2006/relationships/hyperlink" Target="http://avogadro.cc/" TargetMode="External"/><Relationship Id="rId10" Type="http://schemas.openxmlformats.org/officeDocument/2006/relationships/hyperlink" Target="http://molview.org/" TargetMode="External"/><Relationship Id="rId4" Type="http://schemas.openxmlformats.org/officeDocument/2006/relationships/image" Target="../media/image146.jpeg"/><Relationship Id="rId9" Type="http://schemas.openxmlformats.org/officeDocument/2006/relationships/hyperlink" Target="https://mdl-chime.updatestar.com/" TargetMode="External"/></Relationships>
</file>

<file path=ppt/slides/_rels/slide122.xml.rels><?xml version="1.0" encoding="UTF-8" standalone="yes"?>
<Relationships xmlns="http://schemas.openxmlformats.org/package/2006/relationships"><Relationship Id="rId2" Type="http://schemas.openxmlformats.org/officeDocument/2006/relationships/hyperlink" Target="https://www.meta-synthesis.com/webbook/35_pt/pt_database.php?PT_id=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himicare.org/blog/filosofia/dallalchimia-alla-chimica-la-teoria-del-flogist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fr.wikipedia.org/wiki/Pierre_Auguste_Adet" TargetMode="External"/><Relationship Id="rId3" Type="http://schemas.openxmlformats.org/officeDocument/2006/relationships/image" Target="../media/image20.jpeg"/><Relationship Id="rId7" Type="http://schemas.openxmlformats.org/officeDocument/2006/relationships/hyperlink" Target="https://fr.wikipedia.org/wiki/Louis-Bernard_Guyton-Morvea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fr.wikipedia.org/wiki/Antoine_Lavoisier" TargetMode="External"/><Relationship Id="rId5" Type="http://schemas.openxmlformats.org/officeDocument/2006/relationships/hyperlink" Target="https://fr.wikipedia.org/wiki/Nomenclature_chimique" TargetMode="External"/><Relationship Id="rId4" Type="http://schemas.openxmlformats.org/officeDocument/2006/relationships/image" Target="../media/image21.jpeg"/><Relationship Id="rId9" Type="http://schemas.openxmlformats.org/officeDocument/2006/relationships/hyperlink" Target="https://fr.wikipedia.org/wiki/1787_en_scienc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scienzeascuola.it/laboratorio/chimica/determinazione-sperimentale-della-legge-di-prous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online.scuola.zanichelli.it/esploriamolachimica/files/2010/05/Valitutti_BLU_soluz_04.pdf" TargetMode="External"/><Relationship Id="rId2" Type="http://schemas.openxmlformats.org/officeDocument/2006/relationships/hyperlink" Target="http://www.uniroma2.it/didattica/Chimica-Medica/deposito/lavoisierproust_dalton.pdf" TargetMode="External"/><Relationship Id="rId1" Type="http://schemas.openxmlformats.org/officeDocument/2006/relationships/slideLayout" Target="../slideLayouts/slideLayout2.xml"/><Relationship Id="rId4" Type="http://schemas.openxmlformats.org/officeDocument/2006/relationships/hyperlink" Target="http://multimedia.bovolentaeditore.com/la-chimica-di-rippa-versione-blu-1/quiz-e-ripass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it.wikipedia.org/wiki/Tavola_periodica_degli_elementi"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3.bp.blogspot.com/-XNGavyfXHZI/UoT_ZklPveI/AAAAAAAAAE8/YZ5Rh1ILfPs/s1600/triads_PT4.png"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it.wikipedia.org/wiki/File:Tableau_des_substances_simples_of_Antoine_Lavoisier.jp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books.google.it/books?hl=it&amp;lr=&amp;id=RVHCAgAAQBAJ&amp;oi=fnd&amp;pg=PT12&amp;dq=dmitri+ivanovi%C4%8D+mendeleev+the+principles+of+chemistry&amp;ots=Q_fjR2CBTk&amp;sig=CiJwwqDY7rZTuVSm__oLsRTM-rA" TargetMode="External"/><Relationship Id="rId5" Type="http://schemas.openxmlformats.org/officeDocument/2006/relationships/hyperlink" Target="https://it.wikipedia.org/wiki/1886" TargetMode="External"/><Relationship Id="rId4" Type="http://schemas.openxmlformats.org/officeDocument/2006/relationships/hyperlink" Target="https://it.wikipedia.org/wiki/Clemens_Winkler"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hyperlink" Target="https://it.wikipedia.org/wiki/Raggio_covalente" TargetMode="External"/><Relationship Id="rId13" Type="http://schemas.openxmlformats.org/officeDocument/2006/relationships/hyperlink" Target="https://it.wikipedia.org/wiki/Carica_elettrica" TargetMode="External"/><Relationship Id="rId18" Type="http://schemas.openxmlformats.org/officeDocument/2006/relationships/hyperlink" Target="https://it.wikipedia.org/wiki/Proporzionalit%C3%A0_(matematica)" TargetMode="External"/><Relationship Id="rId3" Type="http://schemas.openxmlformats.org/officeDocument/2006/relationships/hyperlink" Target="https://it.wikipedia.org/wiki/1932" TargetMode="External"/><Relationship Id="rId7" Type="http://schemas.openxmlformats.org/officeDocument/2006/relationships/hyperlink" Target="https://it.wikipedia.org/wiki/Raggio_di_Van_der_Waals" TargetMode="External"/><Relationship Id="rId12" Type="http://schemas.openxmlformats.org/officeDocument/2006/relationships/hyperlink" Target="https://it.wikipedia.org/wiki/%C3%85ngstr%C3%B6m" TargetMode="External"/><Relationship Id="rId17" Type="http://schemas.openxmlformats.org/officeDocument/2006/relationships/hyperlink" Target="https://it.wikipedia.org/wiki/Dipolo_elettrico" TargetMode="External"/><Relationship Id="rId2" Type="http://schemas.openxmlformats.org/officeDocument/2006/relationships/hyperlink" Target="https://it.wikipedia.org/wiki/Elettroni_di_legame" TargetMode="External"/><Relationship Id="rId16" Type="http://schemas.openxmlformats.org/officeDocument/2006/relationships/hyperlink" Target="https://it.wikipedia.org/wiki/Campo_elettrico" TargetMode="External"/><Relationship Id="rId1" Type="http://schemas.openxmlformats.org/officeDocument/2006/relationships/slideLayout" Target="../slideLayouts/slideLayout2.xml"/><Relationship Id="rId6" Type="http://schemas.openxmlformats.org/officeDocument/2006/relationships/hyperlink" Target="https://it.wikipedia.org/wiki/Elemento_chimico" TargetMode="External"/><Relationship Id="rId11" Type="http://schemas.openxmlformats.org/officeDocument/2006/relationships/hyperlink" Target="https://it.wikipedia.org/wiki/Picometro" TargetMode="External"/><Relationship Id="rId5" Type="http://schemas.openxmlformats.org/officeDocument/2006/relationships/hyperlink" Target="https://it.wikipedia.org/wiki/Linus_Pauling" TargetMode="External"/><Relationship Id="rId15" Type="http://schemas.openxmlformats.org/officeDocument/2006/relationships/hyperlink" Target="https://it.wikipedia.org/wiki/Molecola" TargetMode="External"/><Relationship Id="rId10" Type="http://schemas.openxmlformats.org/officeDocument/2006/relationships/hyperlink" Target="https://it.wikipedia.org/wiki/Raggio_atomico" TargetMode="External"/><Relationship Id="rId4" Type="http://schemas.openxmlformats.org/officeDocument/2006/relationships/hyperlink" Target="https://it.wikipedia.org/wiki/Premio_Nobel_per_la_chimica" TargetMode="External"/><Relationship Id="rId9" Type="http://schemas.openxmlformats.org/officeDocument/2006/relationships/hyperlink" Target="https://it.wikipedia.org/wiki/Raggio_ionico" TargetMode="External"/><Relationship Id="rId14" Type="http://schemas.openxmlformats.org/officeDocument/2006/relationships/hyperlink" Target="https://it.wikipedia.org/wiki/Atomo"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www.reteissa.it/issa/quiz/proprietaperiodiche.htm" TargetMode="External"/><Relationship Id="rId3" Type="http://schemas.openxmlformats.org/officeDocument/2006/relationships/hyperlink" Target="http://www.reteissa.it/chimica/esercizi/tabellaperiodica/tabellaNA.htm" TargetMode="External"/><Relationship Id="rId7" Type="http://schemas.openxmlformats.org/officeDocument/2006/relationships/hyperlink" Target="http://www.ptable.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www.sheppardsoftware.com/" TargetMode="External"/><Relationship Id="rId5" Type="http://schemas.openxmlformats.org/officeDocument/2006/relationships/hyperlink" Target="http://www.reteissa.it/issa/quiz/cruciverba/tabellaperiodica1.html" TargetMode="External"/><Relationship Id="rId4" Type="http://schemas.openxmlformats.org/officeDocument/2006/relationships/hyperlink" Target="http://www.reteissa.it/issa/quiz/tabellaNA1.htm"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iupac.or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hyperlink" Target="http://dx.doi.org/10.1515/pac-2014-0718" TargetMode="External"/><Relationship Id="rId7" Type="http://schemas.openxmlformats.org/officeDocument/2006/relationships/hyperlink" Target="http://iupac.org/projects/project-details?project_nr=2001-043-1-800" TargetMode="External"/><Relationship Id="rId2" Type="http://schemas.openxmlformats.org/officeDocument/2006/relationships/hyperlink" Target="http://www.iupac.org/project/1999-001-1-200" TargetMode="External"/><Relationship Id="rId1" Type="http://schemas.openxmlformats.org/officeDocument/2006/relationships/slideLayout" Target="../slideLayouts/slideLayout1.xml"/><Relationship Id="rId6" Type="http://schemas.openxmlformats.org/officeDocument/2006/relationships/hyperlink" Target="http://acdlabs.com/iupac/nomenclature/" TargetMode="External"/><Relationship Id="rId5" Type="http://schemas.openxmlformats.org/officeDocument/2006/relationships/hyperlink" Target="http://www.iupac.org/project/2001-043-1-800" TargetMode="External"/><Relationship Id="rId4" Type="http://schemas.openxmlformats.org/officeDocument/2006/relationships/hyperlink" Target="https://iupac.org/project/2010-055-1-800"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old.iupac.org/publications/books/principles/principles_of_nomenclature.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books.google.it/books?id=TTQ6AAAAcAAJ&amp;printsec=frontcover&amp;hl=it&amp;source=gbs_ge_summary_r&amp;cad=0#v=onepage&amp;q&amp;f=false" TargetMode="External"/><Relationship Id="rId3" Type="http://schemas.openxmlformats.org/officeDocument/2006/relationships/hyperlink" Target="https://it.wikipedia.org/wiki/De_la_pirotechnia" TargetMode="External"/><Relationship Id="rId7" Type="http://schemas.openxmlformats.org/officeDocument/2006/relationships/hyperlink" Target="https://it.wikipedia.org/wiki/1539"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it.wikipedia.org/wiki/1480" TargetMode="External"/><Relationship Id="rId5" Type="http://schemas.openxmlformats.org/officeDocument/2006/relationships/hyperlink" Target="https://it.wikipedia.org/wiki/Siena" TargetMode="External"/><Relationship Id="rId4" Type="http://schemas.openxmlformats.org/officeDocument/2006/relationships/hyperlink" Target="https://it.wikipedia.org/wiki/1540"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3" Type="http://schemas.openxmlformats.org/officeDocument/2006/relationships/hyperlink" Target="https://it.wikipedia.org/wiki/Aragonite" TargetMode="External"/><Relationship Id="rId18" Type="http://schemas.openxmlformats.org/officeDocument/2006/relationships/hyperlink" Target="https://it.wikipedia.org/wiki/Utah" TargetMode="External"/><Relationship Id="rId26" Type="http://schemas.openxmlformats.org/officeDocument/2006/relationships/hyperlink" Target="https://it.wikipedia.org/wiki/Alogenuro" TargetMode="External"/><Relationship Id="rId39" Type="http://schemas.openxmlformats.org/officeDocument/2006/relationships/hyperlink" Target="https://it.wikipedia.org/wiki/Mantello_terrestre" TargetMode="External"/><Relationship Id="rId21" Type="http://schemas.openxmlformats.org/officeDocument/2006/relationships/hyperlink" Target="https://it.wikipedia.org/wiki/Stalagmite" TargetMode="External"/><Relationship Id="rId34" Type="http://schemas.openxmlformats.org/officeDocument/2006/relationships/hyperlink" Target="https://it.wikipedia.org/wiki/Quarzo" TargetMode="External"/><Relationship Id="rId42" Type="http://schemas.openxmlformats.org/officeDocument/2006/relationships/hyperlink" Target="https://it.wikipedia.org/wiki/Calcopirite" TargetMode="External"/><Relationship Id="rId47" Type="http://schemas.openxmlformats.org/officeDocument/2006/relationships/hyperlink" Target="https://it.wikipedia.org/wiki/Arsenico" TargetMode="External"/><Relationship Id="rId50" Type="http://schemas.openxmlformats.org/officeDocument/2006/relationships/hyperlink" Target="https://it.wikipedia.org/wiki/Biologia" TargetMode="External"/><Relationship Id="rId55" Type="http://schemas.openxmlformats.org/officeDocument/2006/relationships/hyperlink" Target="https://it.wikipedia.org/wiki/Bismuto" TargetMode="External"/><Relationship Id="rId63" Type="http://schemas.openxmlformats.org/officeDocument/2006/relationships/hyperlink" Target="https://it.wikipedia.org/wiki/Stato_gassoso" TargetMode="External"/><Relationship Id="rId7" Type="http://schemas.openxmlformats.org/officeDocument/2006/relationships/hyperlink" Target="https://it.wikipedia.org/wiki/Pirosseno" TargetMode="External"/><Relationship Id="rId2" Type="http://schemas.openxmlformats.org/officeDocument/2006/relationships/hyperlink" Target="https://it.wikipedia.org/wiki/Piropo" TargetMode="External"/><Relationship Id="rId16" Type="http://schemas.openxmlformats.org/officeDocument/2006/relationships/hyperlink" Target="https://it.wikipedia.org/wiki/Plancton" TargetMode="External"/><Relationship Id="rId20" Type="http://schemas.openxmlformats.org/officeDocument/2006/relationships/hyperlink" Target="https://it.wikipedia.org/wiki/Stalattite" TargetMode="External"/><Relationship Id="rId29" Type="http://schemas.openxmlformats.org/officeDocument/2006/relationships/hyperlink" Target="https://it.wikipedia.org/wiki/Halite" TargetMode="External"/><Relationship Id="rId41" Type="http://schemas.openxmlformats.org/officeDocument/2006/relationships/hyperlink" Target="https://it.wikipedia.org/wiki/Pirite" TargetMode="External"/><Relationship Id="rId54" Type="http://schemas.openxmlformats.org/officeDocument/2006/relationships/hyperlink" Target="https://it.wikipedia.org/wiki/Rame" TargetMode="External"/><Relationship Id="rId62" Type="http://schemas.openxmlformats.org/officeDocument/2006/relationships/hyperlink" Target="https://it.wikipedia.org/wiki/Stato_liquido" TargetMode="External"/><Relationship Id="rId1" Type="http://schemas.openxmlformats.org/officeDocument/2006/relationships/slideLayout" Target="../slideLayouts/slideLayout1.xml"/><Relationship Id="rId6" Type="http://schemas.openxmlformats.org/officeDocument/2006/relationships/hyperlink" Target="https://it.wikipedia.org/wiki/Olivina" TargetMode="External"/><Relationship Id="rId11" Type="http://schemas.openxmlformats.org/officeDocument/2006/relationships/hyperlink" Target="https://it.wikipedia.org/wiki/Anione" TargetMode="External"/><Relationship Id="rId24" Type="http://schemas.openxmlformats.org/officeDocument/2006/relationships/hyperlink" Target="https://it.wikipedia.org/wiki/Celestina" TargetMode="External"/><Relationship Id="rId32" Type="http://schemas.openxmlformats.org/officeDocument/2006/relationships/hyperlink" Target="https://it.wikipedia.org/wiki/Mar_Rosso" TargetMode="External"/><Relationship Id="rId37" Type="http://schemas.openxmlformats.org/officeDocument/2006/relationships/hyperlink" Target="https://it.wikipedia.org/wiki/Magnesio" TargetMode="External"/><Relationship Id="rId40" Type="http://schemas.openxmlformats.org/officeDocument/2006/relationships/hyperlink" Target="https://it.wikipedia.org/wiki/Solfuro" TargetMode="External"/><Relationship Id="rId45" Type="http://schemas.openxmlformats.org/officeDocument/2006/relationships/hyperlink" Target="https://it.wikipedia.org/wiki/Fosforo" TargetMode="External"/><Relationship Id="rId53" Type="http://schemas.openxmlformats.org/officeDocument/2006/relationships/hyperlink" Target="https://it.wikipedia.org/wiki/Argento" TargetMode="External"/><Relationship Id="rId58" Type="http://schemas.openxmlformats.org/officeDocument/2006/relationships/hyperlink" Target="https://it.wikipedia.org/wiki/Meteorite" TargetMode="External"/><Relationship Id="rId66" Type="http://schemas.openxmlformats.org/officeDocument/2006/relationships/hyperlink" Target="https://it.wikipedia.org/wiki/Acqua_minerale" TargetMode="External"/><Relationship Id="rId5" Type="http://schemas.openxmlformats.org/officeDocument/2006/relationships/hyperlink" Target="https://it.wikipedia.org/wiki/Feldspato" TargetMode="External"/><Relationship Id="rId15" Type="http://schemas.openxmlformats.org/officeDocument/2006/relationships/hyperlink" Target="https://it.wikipedia.org/wiki/Siderite" TargetMode="External"/><Relationship Id="rId23" Type="http://schemas.openxmlformats.org/officeDocument/2006/relationships/hyperlink" Target="https://it.wikipedia.org/wiki/Anidrite" TargetMode="External"/><Relationship Id="rId28" Type="http://schemas.openxmlformats.org/officeDocument/2006/relationships/hyperlink" Target="https://it.wikipedia.org/wiki/Fluorite" TargetMode="External"/><Relationship Id="rId36" Type="http://schemas.openxmlformats.org/officeDocument/2006/relationships/hyperlink" Target="https://it.wikipedia.org/wiki/Spinello_(mineralogia)" TargetMode="External"/><Relationship Id="rId49" Type="http://schemas.openxmlformats.org/officeDocument/2006/relationships/hyperlink" Target="https://it.wikipedia.org/wiki/Apatite" TargetMode="External"/><Relationship Id="rId57" Type="http://schemas.openxmlformats.org/officeDocument/2006/relationships/hyperlink" Target="https://it.wikipedia.org/wiki/Elettro" TargetMode="External"/><Relationship Id="rId61" Type="http://schemas.openxmlformats.org/officeDocument/2006/relationships/hyperlink" Target="https://it.wikipedia.org/wiki/Industria_estrattiva" TargetMode="External"/><Relationship Id="rId10" Type="http://schemas.openxmlformats.org/officeDocument/2006/relationships/hyperlink" Target="https://it.wikipedia.org/wiki/Carbonato" TargetMode="External"/><Relationship Id="rId19" Type="http://schemas.openxmlformats.org/officeDocument/2006/relationships/hyperlink" Target="https://it.wikipedia.org/wiki/Grotta" TargetMode="External"/><Relationship Id="rId31" Type="http://schemas.openxmlformats.org/officeDocument/2006/relationships/hyperlink" Target="https://it.wikipedia.org/wiki/Sale_di_ammonio" TargetMode="External"/><Relationship Id="rId44" Type="http://schemas.openxmlformats.org/officeDocument/2006/relationships/hyperlink" Target="https://it.wikipedia.org/wiki/Fosfato" TargetMode="External"/><Relationship Id="rId52" Type="http://schemas.openxmlformats.org/officeDocument/2006/relationships/hyperlink" Target="https://it.wikipedia.org/wiki/Oro" TargetMode="External"/><Relationship Id="rId60" Type="http://schemas.openxmlformats.org/officeDocument/2006/relationships/hyperlink" Target="https://it.wikipedia.org/w/index.php?title=Minerale&amp;action=edit&amp;section=13" TargetMode="External"/><Relationship Id="rId65" Type="http://schemas.openxmlformats.org/officeDocument/2006/relationships/hyperlink" Target="https://it.wikipedia.org/wiki/Metano" TargetMode="External"/><Relationship Id="rId4" Type="http://schemas.openxmlformats.org/officeDocument/2006/relationships/hyperlink" Target="https://it.wikipedia.org/wiki/Silicati" TargetMode="External"/><Relationship Id="rId9" Type="http://schemas.openxmlformats.org/officeDocument/2006/relationships/hyperlink" Target="https://it.wikipedia.org/wiki/Mica" TargetMode="External"/><Relationship Id="rId14" Type="http://schemas.openxmlformats.org/officeDocument/2006/relationships/hyperlink" Target="https://it.wikipedia.org/wiki/Dolomite" TargetMode="External"/><Relationship Id="rId22" Type="http://schemas.openxmlformats.org/officeDocument/2006/relationships/hyperlink" Target="https://it.wikipedia.org/wiki/Solfato" TargetMode="External"/><Relationship Id="rId27" Type="http://schemas.openxmlformats.org/officeDocument/2006/relationships/hyperlink" Target="https://it.wikipedia.org/wiki/Sale" TargetMode="External"/><Relationship Id="rId30" Type="http://schemas.openxmlformats.org/officeDocument/2006/relationships/hyperlink" Target="https://it.wikipedia.org/wiki/Salgemma" TargetMode="External"/><Relationship Id="rId35" Type="http://schemas.openxmlformats.org/officeDocument/2006/relationships/hyperlink" Target="https://it.wikipedia.org/wiki/Ematite" TargetMode="External"/><Relationship Id="rId43" Type="http://schemas.openxmlformats.org/officeDocument/2006/relationships/hyperlink" Target="https://it.wikipedia.org/wiki/Galena" TargetMode="External"/><Relationship Id="rId48" Type="http://schemas.openxmlformats.org/officeDocument/2006/relationships/hyperlink" Target="https://it.wikipedia.org/wiki/Vanadio" TargetMode="External"/><Relationship Id="rId56" Type="http://schemas.openxmlformats.org/officeDocument/2006/relationships/hyperlink" Target="https://it.wikipedia.org/wiki/Zolfo" TargetMode="External"/><Relationship Id="rId64" Type="http://schemas.openxmlformats.org/officeDocument/2006/relationships/hyperlink" Target="https://it.wikipedia.org/wiki/Sottosuolo" TargetMode="External"/><Relationship Id="rId8" Type="http://schemas.openxmlformats.org/officeDocument/2006/relationships/hyperlink" Target="https://it.wikipedia.org/wiki/Granato" TargetMode="External"/><Relationship Id="rId51" Type="http://schemas.openxmlformats.org/officeDocument/2006/relationships/hyperlink" Target="https://it.wikipedia.org/wiki/Elementi_nativi" TargetMode="External"/><Relationship Id="rId3" Type="http://schemas.openxmlformats.org/officeDocument/2006/relationships/hyperlink" Target="https://it.wikipedia.org/wiki/Muscovite" TargetMode="External"/><Relationship Id="rId12" Type="http://schemas.openxmlformats.org/officeDocument/2006/relationships/hyperlink" Target="https://it.wikipedia.org/wiki/Calcite" TargetMode="External"/><Relationship Id="rId17" Type="http://schemas.openxmlformats.org/officeDocument/2006/relationships/hyperlink" Target="https://it.wikipedia.org/wiki/Gran_Lago_Salato" TargetMode="External"/><Relationship Id="rId25" Type="http://schemas.openxmlformats.org/officeDocument/2006/relationships/hyperlink" Target="https://it.wikipedia.org/wiki/Gesso_(minerale)" TargetMode="External"/><Relationship Id="rId33" Type="http://schemas.openxmlformats.org/officeDocument/2006/relationships/hyperlink" Target="https://it.wikipedia.org/wiki/Ossido" TargetMode="External"/><Relationship Id="rId38" Type="http://schemas.openxmlformats.org/officeDocument/2006/relationships/hyperlink" Target="https://it.wikipedia.org/wiki/Alluminio" TargetMode="External"/><Relationship Id="rId46" Type="http://schemas.openxmlformats.org/officeDocument/2006/relationships/hyperlink" Target="https://it.wikipedia.org/wiki/Antimonio" TargetMode="External"/><Relationship Id="rId59" Type="http://schemas.openxmlformats.org/officeDocument/2006/relationships/hyperlink" Target="https://it.wikipedia.org/w/index.php?title=Minerale&amp;veaction=edit&amp;vesection=13"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it.wikipedia.org/wiki/Ossidi" TargetMode="External"/><Relationship Id="rId13" Type="http://schemas.openxmlformats.org/officeDocument/2006/relationships/hyperlink" Target="https://it.wikipedia.org/wiki/Solfati" TargetMode="External"/><Relationship Id="rId18" Type="http://schemas.openxmlformats.org/officeDocument/2006/relationships/hyperlink" Target="https://it.wikipedia.org/wiki/Composti_organici" TargetMode="External"/><Relationship Id="rId3" Type="http://schemas.openxmlformats.org/officeDocument/2006/relationships/hyperlink" Target="https://it.wikipedia.org/wiki/Classificazione_Nickel-Strunz" TargetMode="External"/><Relationship Id="rId7" Type="http://schemas.openxmlformats.org/officeDocument/2006/relationships/hyperlink" Target="https://it.wikipedia.org/wiki/Alogenuri" TargetMode="External"/><Relationship Id="rId12" Type="http://schemas.openxmlformats.org/officeDocument/2006/relationships/hyperlink" Target="https://it.wikipedia.org/wiki/Borati" TargetMode="External"/><Relationship Id="rId17" Type="http://schemas.openxmlformats.org/officeDocument/2006/relationships/hyperlink" Target="https://it.wikipedia.org/wiki/Silicati" TargetMode="External"/><Relationship Id="rId2" Type="http://schemas.openxmlformats.org/officeDocument/2006/relationships/hyperlink" Target="https://it.wikipedia.org/wiki/Associazione_Mineralogica_Internazionale" TargetMode="External"/><Relationship Id="rId16" Type="http://schemas.openxmlformats.org/officeDocument/2006/relationships/hyperlink" Target="https://it.wikipedia.org/w/index.php?title=Arseniati&amp;action=edit&amp;redlink=1" TargetMode="External"/><Relationship Id="rId1" Type="http://schemas.openxmlformats.org/officeDocument/2006/relationships/slideLayout" Target="../slideLayouts/slideLayout1.xml"/><Relationship Id="rId6" Type="http://schemas.openxmlformats.org/officeDocument/2006/relationships/hyperlink" Target="https://it.wikipedia.org/wiki/Solfuri" TargetMode="External"/><Relationship Id="rId11" Type="http://schemas.openxmlformats.org/officeDocument/2006/relationships/hyperlink" Target="https://it.wikipedia.org/wiki/Nitrati" TargetMode="External"/><Relationship Id="rId5" Type="http://schemas.openxmlformats.org/officeDocument/2006/relationships/hyperlink" Target="https://it.wikipedia.org/wiki/Elemento_nativo" TargetMode="External"/><Relationship Id="rId15" Type="http://schemas.openxmlformats.org/officeDocument/2006/relationships/hyperlink" Target="https://it.wikipedia.org/wiki/Fosfati" TargetMode="External"/><Relationship Id="rId10" Type="http://schemas.openxmlformats.org/officeDocument/2006/relationships/hyperlink" Target="https://it.wikipedia.org/wiki/Carbonati" TargetMode="External"/><Relationship Id="rId4" Type="http://schemas.openxmlformats.org/officeDocument/2006/relationships/hyperlink" Target="https://it.wikipedia.org/wiki/Hugo_Strunz" TargetMode="External"/><Relationship Id="rId9" Type="http://schemas.openxmlformats.org/officeDocument/2006/relationships/hyperlink" Target="https://it.wikipedia.org/wiki/Idrossidi" TargetMode="External"/><Relationship Id="rId14" Type="http://schemas.openxmlformats.org/officeDocument/2006/relationships/hyperlink" Target="https://it.wikipedia.org/wiki/Cromati"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hyperlink" Target="https://it.wikipedia.org/wiki/Unione_europea" TargetMode="External"/><Relationship Id="rId3" Type="http://schemas.openxmlformats.org/officeDocument/2006/relationships/package" Target="../embeddings/Microsoft_Word_Document.docx"/><Relationship Id="rId7" Type="http://schemas.openxmlformats.org/officeDocument/2006/relationships/hyperlink" Target="https://it.wikipedia.org/wiki/American_Chemical_Society"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s://it.wikipedia.org/wiki/Chemical_Abstracts_Service" TargetMode="External"/><Relationship Id="rId11" Type="http://schemas.openxmlformats.org/officeDocument/2006/relationships/image" Target="../media/image57.emf"/><Relationship Id="rId5" Type="http://schemas.openxmlformats.org/officeDocument/2006/relationships/hyperlink" Target="https://it.wikipedia.org/wiki/Sostanza_chimica" TargetMode="External"/><Relationship Id="rId10" Type="http://schemas.openxmlformats.org/officeDocument/2006/relationships/package" Target="../embeddings/Microsoft_Word_Document1.docx"/><Relationship Id="rId4" Type="http://schemas.openxmlformats.org/officeDocument/2006/relationships/image" Target="../media/image56.emf"/><Relationship Id="rId9" Type="http://schemas.openxmlformats.org/officeDocument/2006/relationships/hyperlink" Target="https://pubchem.ncbi.nlm.nih.gov/"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it.wikipedia.org/wiki/Idrossido_di_potassio" TargetMode="External"/><Relationship Id="rId2" Type="http://schemas.openxmlformats.org/officeDocument/2006/relationships/hyperlink" Target="https://it.wikipedia.org/wiki/Idrossido_di_sodio" TargetMode="External"/><Relationship Id="rId1" Type="http://schemas.openxmlformats.org/officeDocument/2006/relationships/slideLayout" Target="../slideLayouts/slideLayout1.xml"/><Relationship Id="rId4" Type="http://schemas.openxmlformats.org/officeDocument/2006/relationships/hyperlink" Target="https://it.wikipedia.org/wiki/Idrossido_di_calcio"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it.wikipedia.org/wiki/Temperatura_di_fusione" TargetMode="External"/><Relationship Id="rId3" Type="http://schemas.openxmlformats.org/officeDocument/2006/relationships/image" Target="../media/image59.png"/><Relationship Id="rId7" Type="http://schemas.openxmlformats.org/officeDocument/2006/relationships/hyperlink" Target="https://it.wikipedia.org/wiki/Acqua" TargetMode="External"/><Relationship Id="rId2" Type="http://schemas.openxmlformats.org/officeDocument/2006/relationships/image" Target="../media/image58.jpeg"/><Relationship Id="rId1" Type="http://schemas.openxmlformats.org/officeDocument/2006/relationships/slideLayout" Target="../slideLayouts/slideLayout1.xml"/><Relationship Id="rId6" Type="http://schemas.openxmlformats.org/officeDocument/2006/relationships/hyperlink" Target="https://it.wikipedia.org/wiki/Solubilit%C3%A0" TargetMode="External"/><Relationship Id="rId5" Type="http://schemas.openxmlformats.org/officeDocument/2006/relationships/hyperlink" Target="https://it.wikipedia.org/wiki/Condizioni_standard" TargetMode="External"/><Relationship Id="rId4" Type="http://schemas.openxmlformats.org/officeDocument/2006/relationships/hyperlink" Target="https://it.wikipedia.org/wiki/Densit%C3%A0" TargetMode="External"/><Relationship Id="rId9" Type="http://schemas.openxmlformats.org/officeDocument/2006/relationships/hyperlink" Target="https://it.wikipedia.org/wiki/Temperatura_di_ebollizion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old.iupac.org/publications/books/principles/principles_of_nomenclature.pdf" TargetMode="External"/><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64.jpeg"/><Relationship Id="rId4" Type="http://schemas.openxmlformats.org/officeDocument/2006/relationships/image" Target="../media/image63.jpeg"/></Relationships>
</file>

<file path=ppt/slides/_rels/slide77.xml.rels><?xml version="1.0" encoding="UTF-8" standalone="yes"?>
<Relationships xmlns="http://schemas.openxmlformats.org/package/2006/relationships"><Relationship Id="rId3" Type="http://schemas.openxmlformats.org/officeDocument/2006/relationships/hyperlink" Target="https://sites.google.com/site/chimicachimica/esercizi-nomenclatura" TargetMode="External"/><Relationship Id="rId2" Type="http://schemas.openxmlformats.org/officeDocument/2006/relationships/hyperlink" Target="https://www.chimica-online.it/test/esercizi-nomenclatura-chimica.htm" TargetMode="External"/><Relationship Id="rId1" Type="http://schemas.openxmlformats.org/officeDocument/2006/relationships/slideLayout" Target="../slideLayouts/slideLayout1.xml"/><Relationship Id="rId6" Type="http://schemas.openxmlformats.org/officeDocument/2006/relationships/comments" Target="../comments/comment2.xml"/><Relationship Id="rId5" Type="http://schemas.openxmlformats.org/officeDocument/2006/relationships/hyperlink" Target="https://online.scuola.zanichelli.it/esploriamolachimica/files/2010/05/Valitutti_Esploriamo_soluzioni_12.pdf" TargetMode="External"/><Relationship Id="rId4" Type="http://schemas.openxmlformats.org/officeDocument/2006/relationships/hyperlink" Target="2%20Esercizi%20nomenclatura%20composti%20inorganic"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chimica-online.it/quiz/quiz-sulla-nomenclatura-chimica.htm" TargetMode="External"/><Relationship Id="rId2" Type="http://schemas.openxmlformats.org/officeDocument/2006/relationships/hyperlink" Target="https://iupac.org/wp-content/uploads/2018/05/Inorganic-Brief-Guide-V1-3.pdf" TargetMode="Externa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www.uniroma2.it/didattica/Chimica-Medica/deposito/formule_percentuali.pdf" TargetMode="External"/><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66.png"/><Relationship Id="rId2" Type="http://schemas.openxmlformats.org/officeDocument/2006/relationships/image" Target="../media/image66.jpeg"/><Relationship Id="rId1" Type="http://schemas.openxmlformats.org/officeDocument/2006/relationships/slideLayout" Target="../slideLayouts/slideLayout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hyperlink" Target="https://ilblogdellasci.wordpress.com/tag/analisi-elementare/"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hyperlink" Target="https://www.acdlabs.com/iupac/nomenclature/79/r79_5.htm"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76.gif"/><Relationship Id="rId2" Type="http://schemas.openxmlformats.org/officeDocument/2006/relationships/image" Target="../media/image75.gif"/><Relationship Id="rId1" Type="http://schemas.openxmlformats.org/officeDocument/2006/relationships/slideLayout" Target="../slideLayouts/slideLayout1.xml"/><Relationship Id="rId4" Type="http://schemas.openxmlformats.org/officeDocument/2006/relationships/image" Target="../media/image77.gif"/></Relationships>
</file>

<file path=ppt/slides/_rels/slide87.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gif"/><Relationship Id="rId1" Type="http://schemas.openxmlformats.org/officeDocument/2006/relationships/slideLayout" Target="../slideLayouts/slideLayout1.xml"/><Relationship Id="rId6" Type="http://schemas.openxmlformats.org/officeDocument/2006/relationships/image" Target="../media/image82.gif"/><Relationship Id="rId5" Type="http://schemas.openxmlformats.org/officeDocument/2006/relationships/image" Target="../media/image81.gif"/><Relationship Id="rId4" Type="http://schemas.openxmlformats.org/officeDocument/2006/relationships/image" Target="../media/image80.gif"/></Relationships>
</file>

<file path=ppt/slides/_rels/slide88.xml.rels><?xml version="1.0" encoding="UTF-8" standalone="yes"?>
<Relationships xmlns="http://schemas.openxmlformats.org/package/2006/relationships"><Relationship Id="rId3" Type="http://schemas.openxmlformats.org/officeDocument/2006/relationships/hyperlink" Target="https://www.acdlabs.com/iupac/nomenclature/93/r93_299.htm" TargetMode="External"/><Relationship Id="rId2" Type="http://schemas.openxmlformats.org/officeDocument/2006/relationships/hyperlink" Target="https://www.acdlabs.com/iupac/nomenclature/93/r93_298.htm" TargetMode="External"/><Relationship Id="rId1" Type="http://schemas.openxmlformats.org/officeDocument/2006/relationships/slideLayout" Target="../slideLayouts/slideLayout1.xml"/><Relationship Id="rId5" Type="http://schemas.openxmlformats.org/officeDocument/2006/relationships/hyperlink" Target="https://www.acdlabs.com/iupac/nomenclature/93/r93_302.htm" TargetMode="External"/><Relationship Id="rId4" Type="http://schemas.openxmlformats.org/officeDocument/2006/relationships/hyperlink" Target="https://www.acdlabs.com/iupac/nomenclature/93/r93_300.htm"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image" Target="../media/image85.gif"/><Relationship Id="rId3" Type="http://schemas.openxmlformats.org/officeDocument/2006/relationships/image" Target="../media/image72.gif"/><Relationship Id="rId7" Type="http://schemas.openxmlformats.org/officeDocument/2006/relationships/image" Target="../media/image84.gif"/><Relationship Id="rId2" Type="http://schemas.openxmlformats.org/officeDocument/2006/relationships/hyperlink" Target="https://www.acdlabs.com/iupac/nomenclature/93/r93_7.htm" TargetMode="External"/><Relationship Id="rId1" Type="http://schemas.openxmlformats.org/officeDocument/2006/relationships/slideLayout" Target="../slideLayouts/slideLayout1.xml"/><Relationship Id="rId6" Type="http://schemas.openxmlformats.org/officeDocument/2006/relationships/image" Target="../media/image83.gif"/><Relationship Id="rId5" Type="http://schemas.openxmlformats.org/officeDocument/2006/relationships/hyperlink" Target="https://www.acdlabs.com/iupac/nomenclature/93/r93_316.htm" TargetMode="External"/><Relationship Id="rId4" Type="http://schemas.openxmlformats.org/officeDocument/2006/relationships/hyperlink" Target="https://www.acdlabs.com/iupac/nomenclature/93/r93_293.htm"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acdlabs.com/iupac/nomenclature/79/r79_933.htm#ID_73zo0o" TargetMode="External"/><Relationship Id="rId7" Type="http://schemas.openxmlformats.org/officeDocument/2006/relationships/hyperlink" Target="https://www.acdlabs.com/iupac/nomenclature/93/r93_316.htm" TargetMode="External"/><Relationship Id="rId2" Type="http://schemas.openxmlformats.org/officeDocument/2006/relationships/hyperlink" Target="https://www.acdlabs.com/iupac/nomenclature/93/r93_296.htm" TargetMode="External"/><Relationship Id="rId1" Type="http://schemas.openxmlformats.org/officeDocument/2006/relationships/slideLayout" Target="../slideLayouts/slideLayout1.xml"/><Relationship Id="rId6" Type="http://schemas.openxmlformats.org/officeDocument/2006/relationships/image" Target="../media/image72.gif"/><Relationship Id="rId5" Type="http://schemas.openxmlformats.org/officeDocument/2006/relationships/hyperlink" Target="https://www.acdlabs.com/iupac/nomenclature/93/r93_7.htm" TargetMode="External"/><Relationship Id="rId4" Type="http://schemas.openxmlformats.org/officeDocument/2006/relationships/hyperlink" Target="https://www.acdlabs.com/iupac/nomenclature/93/r93_15.htm"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http://molview.org/"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8" Type="http://schemas.openxmlformats.org/officeDocument/2006/relationships/hyperlink" Target="https://it.wikipedia.org/wiki/Isaac_Newton" TargetMode="External"/><Relationship Id="rId3" Type="http://schemas.openxmlformats.org/officeDocument/2006/relationships/hyperlink" Target="https://it.wikipedia.org/wiki/25_dicembre" TargetMode="External"/><Relationship Id="rId7" Type="http://schemas.openxmlformats.org/officeDocument/2006/relationships/hyperlink" Target="https://it.wikipedia.org/wiki/1727"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it.wikipedia.org/wiki/20_marzo" TargetMode="External"/><Relationship Id="rId5" Type="http://schemas.openxmlformats.org/officeDocument/2006/relationships/hyperlink" Target="https://it.wikipedia.org/wiki/Londra" TargetMode="External"/><Relationship Id="rId10" Type="http://schemas.openxmlformats.org/officeDocument/2006/relationships/image" Target="../media/image93.jpeg"/><Relationship Id="rId4" Type="http://schemas.openxmlformats.org/officeDocument/2006/relationships/hyperlink" Target="https://it.wikipedia.org/wiki/1642" TargetMode="External"/><Relationship Id="rId9" Type="http://schemas.openxmlformats.org/officeDocument/2006/relationships/image" Target="../media/image92.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hyperlink" Target="https://catalogo.museogalileo.it/multimedia/TavoleAffinita.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714357"/>
            <a:ext cx="7772400" cy="2143139"/>
          </a:xfrm>
        </p:spPr>
        <p:txBody>
          <a:bodyPr>
            <a:normAutofit fontScale="90000"/>
          </a:bodyPr>
          <a:lstStyle/>
          <a:p>
            <a:pPr algn="ctr" eaLnBrk="1" fontAlgn="auto" hangingPunct="1">
              <a:spcAft>
                <a:spcPts val="0"/>
              </a:spcAft>
              <a:defRPr/>
            </a:pPr>
            <a:r>
              <a:rPr lang="it-IT" dirty="0">
                <a:solidFill>
                  <a:srgbClr val="FF0000"/>
                </a:solidFill>
              </a:rPr>
              <a:t>Corso</a:t>
            </a:r>
            <a:br>
              <a:rPr lang="it-IT" dirty="0">
                <a:solidFill>
                  <a:srgbClr val="FF0000"/>
                </a:solidFill>
              </a:rPr>
            </a:br>
            <a:r>
              <a:rPr lang="it-IT" dirty="0"/>
              <a:t>“Il laboratorio di Chimica come strumento di pensiero”</a:t>
            </a:r>
            <a:br>
              <a:rPr lang="it-IT" dirty="0"/>
            </a:br>
            <a:endParaRPr lang="it-IT" dirty="0"/>
          </a:p>
        </p:txBody>
      </p:sp>
      <p:sp>
        <p:nvSpPr>
          <p:cNvPr id="5123" name="Sottotitolo 2"/>
          <p:cNvSpPr>
            <a:spLocks noGrp="1"/>
          </p:cNvSpPr>
          <p:nvPr>
            <p:ph type="subTitle" idx="1"/>
          </p:nvPr>
        </p:nvSpPr>
        <p:spPr>
          <a:xfrm>
            <a:off x="827584" y="2204864"/>
            <a:ext cx="8181975" cy="4572000"/>
          </a:xfrm>
        </p:spPr>
        <p:txBody>
          <a:bodyPr/>
          <a:lstStyle/>
          <a:p>
            <a:pPr marR="0" algn="l" eaLnBrk="1" hangingPunct="1"/>
            <a:r>
              <a:rPr lang="it-IT" sz="2400" dirty="0"/>
              <a:t>Premessa </a:t>
            </a:r>
          </a:p>
          <a:p>
            <a:pPr marR="0" algn="just"/>
            <a:r>
              <a:rPr lang="it-IT" sz="2000" dirty="0"/>
              <a:t>  gli </a:t>
            </a:r>
            <a:r>
              <a:rPr lang="it-IT" sz="2000" dirty="0" err="1"/>
              <a:t>argomrnti</a:t>
            </a:r>
            <a:r>
              <a:rPr lang="it-IT" sz="2000" dirty="0"/>
              <a:t> che tratteremo in questo corso sono riportati in tutti i libri di testo, noi seguiremo un percorso </a:t>
            </a:r>
            <a:r>
              <a:rPr lang="it-IT" sz="2000" u="sng" dirty="0">
                <a:solidFill>
                  <a:srgbClr val="FFC000"/>
                </a:solidFill>
              </a:rPr>
              <a:t>costruttivo-integrativo</a:t>
            </a:r>
            <a:r>
              <a:rPr lang="it-IT" sz="2000" dirty="0"/>
              <a:t>  chiedendoti partecipazione  e impegno, con gli obiettivi di </a:t>
            </a:r>
            <a:r>
              <a:rPr lang="it-IT" sz="2400" dirty="0"/>
              <a:t>: </a:t>
            </a:r>
          </a:p>
          <a:p>
            <a:pPr marR="0" algn="l"/>
            <a:r>
              <a:rPr lang="it-IT" sz="2400" dirty="0"/>
              <a:t>	✓	</a:t>
            </a:r>
            <a:r>
              <a:rPr lang="it-IT" sz="1800" dirty="0"/>
              <a:t>Coltivare la conoscenza come valore collettivo</a:t>
            </a:r>
          </a:p>
          <a:p>
            <a:pPr marR="0" algn="l"/>
            <a:r>
              <a:rPr lang="it-IT" sz="1800" dirty="0"/>
              <a:t>	✓	Liberare la curiosità e la capacità di porsi domande</a:t>
            </a:r>
          </a:p>
          <a:p>
            <a:pPr marR="0" algn="l"/>
            <a:r>
              <a:rPr lang="it-IT" sz="1800" dirty="0"/>
              <a:t>	✓	Incoraggiare il confronto critico e cooperativo</a:t>
            </a:r>
          </a:p>
          <a:p>
            <a:pPr marR="0" algn="l"/>
            <a:r>
              <a:rPr lang="it-IT" sz="1800" dirty="0"/>
              <a:t>	✓	Migliorare la capacità di osservare e descrivere fenomeni                 	 ✓           Costruzioni di modelli interpretativi</a:t>
            </a:r>
          </a:p>
          <a:p>
            <a:pPr marR="0" algn="l" eaLnBrk="1" hangingPunct="1"/>
            <a:endParaRPr lang="it-IT"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371600"/>
            <a:ext cx="7851648" cy="842954"/>
          </a:xfrm>
        </p:spPr>
        <p:txBody>
          <a:bodyPr/>
          <a:lstStyle/>
          <a:p>
            <a:pPr algn="ctr" eaLnBrk="1" hangingPunct="1">
              <a:defRPr/>
            </a:pPr>
            <a:r>
              <a:rPr lang="it-IT" sz="4800">
                <a:solidFill>
                  <a:srgbClr val="FF0000"/>
                </a:solidFill>
              </a:rPr>
              <a:t>La chimica pneumatica</a:t>
            </a:r>
          </a:p>
        </p:txBody>
      </p:sp>
      <p:sp>
        <p:nvSpPr>
          <p:cNvPr id="12291" name="Sottotitolo 2"/>
          <p:cNvSpPr>
            <a:spLocks noGrp="1"/>
          </p:cNvSpPr>
          <p:nvPr>
            <p:ph type="subTitle" idx="1"/>
          </p:nvPr>
        </p:nvSpPr>
        <p:spPr>
          <a:xfrm>
            <a:off x="500063" y="2286000"/>
            <a:ext cx="7854950" cy="4286250"/>
          </a:xfrm>
        </p:spPr>
        <p:txBody>
          <a:bodyPr/>
          <a:lstStyle/>
          <a:p>
            <a:pPr marR="0" algn="just" eaLnBrk="1" hangingPunct="1"/>
            <a:r>
              <a:rPr lang="it-IT" sz="2000" dirty="0">
                <a:solidFill>
                  <a:schemeClr val="bg1"/>
                </a:solidFill>
              </a:rPr>
              <a:t>Nel Settecento si è avuta una grande svolta nella chimica e nella concezione stessa della struttura chimica della materia e della natura in conseguenza della scoperta e delle successive ricerche sulla reattività </a:t>
            </a:r>
          </a:p>
          <a:p>
            <a:pPr marR="0" algn="just" eaLnBrk="1" hangingPunct="1"/>
            <a:r>
              <a:rPr lang="it-IT" sz="2000" dirty="0">
                <a:solidFill>
                  <a:schemeClr val="bg1"/>
                </a:solidFill>
              </a:rPr>
              <a:t> dell'</a:t>
            </a:r>
            <a:r>
              <a:rPr lang="it-IT" sz="2000" i="1" dirty="0">
                <a:solidFill>
                  <a:schemeClr val="bg1"/>
                </a:solidFill>
              </a:rPr>
              <a:t>aria</a:t>
            </a:r>
            <a:r>
              <a:rPr lang="it-IT" sz="2000" dirty="0">
                <a:solidFill>
                  <a:schemeClr val="bg1"/>
                </a:solidFill>
              </a:rPr>
              <a:t>, ritenuta fino ad allora una sostanza chimicamente inerte.</a:t>
            </a:r>
          </a:p>
          <a:p>
            <a:pPr marR="0" algn="just" eaLnBrk="1" hangingPunct="1"/>
            <a:r>
              <a:rPr lang="it-IT" sz="2000" dirty="0">
                <a:solidFill>
                  <a:schemeClr val="bg1"/>
                </a:solidFill>
              </a:rPr>
              <a:t>Gli studi di Stephen Hales, e gli esperimenti di Joseph Black consentirono di scoprire e ottenere un gas,  </a:t>
            </a:r>
            <a:r>
              <a:rPr lang="it-IT" sz="2000" i="1" dirty="0">
                <a:solidFill>
                  <a:schemeClr val="bg1"/>
                </a:solidFill>
              </a:rPr>
              <a:t>aria fissa</a:t>
            </a:r>
            <a:r>
              <a:rPr lang="it-IT" sz="2000" dirty="0">
                <a:solidFill>
                  <a:schemeClr val="bg1"/>
                </a:solidFill>
              </a:rPr>
              <a:t> (anidride carbonica) molto diversa dall'aria comune. . Nel 1774 Pierre </a:t>
            </a:r>
            <a:r>
              <a:rPr lang="it-IT" sz="2000" dirty="0" err="1">
                <a:solidFill>
                  <a:schemeClr val="bg1"/>
                </a:solidFill>
              </a:rPr>
              <a:t>Bayen</a:t>
            </a:r>
            <a:r>
              <a:rPr lang="it-IT" sz="2000" dirty="0">
                <a:solidFill>
                  <a:schemeClr val="bg1"/>
                </a:solidFill>
              </a:rPr>
              <a:t> decomponendo col calore l'ossido di mercurio ottenne un gas di cui non riuscì a determinare la natura e le proprietà, fu </a:t>
            </a:r>
            <a:r>
              <a:rPr lang="it-IT" sz="2000" dirty="0"/>
              <a:t> </a:t>
            </a:r>
            <a:r>
              <a:rPr lang="it-IT" sz="2000" dirty="0">
                <a:solidFill>
                  <a:schemeClr val="bg1"/>
                </a:solidFill>
              </a:rPr>
              <a:t>Priestley </a:t>
            </a:r>
            <a:r>
              <a:rPr lang="it-IT" sz="2000" dirty="0" err="1">
                <a:solidFill>
                  <a:schemeClr val="bg1"/>
                </a:solidFill>
              </a:rPr>
              <a:t>revivificando</a:t>
            </a:r>
            <a:r>
              <a:rPr lang="it-IT" sz="2000" dirty="0">
                <a:solidFill>
                  <a:schemeClr val="bg1"/>
                </a:solidFill>
              </a:rPr>
              <a:t> con una lente ustoria l'ossido rosso del mercurio ottenne un'</a:t>
            </a:r>
            <a:r>
              <a:rPr lang="it-IT" sz="2000" i="1" dirty="0">
                <a:solidFill>
                  <a:schemeClr val="bg1"/>
                </a:solidFill>
              </a:rPr>
              <a:t>aria</a:t>
            </a:r>
            <a:r>
              <a:rPr lang="it-IT" sz="2000" dirty="0">
                <a:solidFill>
                  <a:schemeClr val="bg1"/>
                </a:solidFill>
              </a:rPr>
              <a:t> che manteneva molto vivacemente la combustione di una candela. </a:t>
            </a:r>
            <a:r>
              <a:rPr lang="it-IT" sz="2000" i="1" u="sng" dirty="0">
                <a:solidFill>
                  <a:schemeClr val="bg1"/>
                </a:solidFill>
              </a:rPr>
              <a:t>Egli pensò che si trattasse di aria deflogisticata, cioè priva del flogisto</a:t>
            </a:r>
          </a:p>
          <a:p>
            <a:pPr marR="0" algn="just" eaLnBrk="1" hangingPunct="1"/>
            <a:endParaRPr lang="it-IT" dirty="0"/>
          </a:p>
          <a:p>
            <a:pPr marR="0" algn="l" eaLnBrk="1" hangingPunct="1"/>
            <a:endParaRPr lang="it-IT"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116633"/>
            <a:ext cx="7851775" cy="731076"/>
          </a:xfrm>
        </p:spPr>
        <p:txBody>
          <a:bodyPr>
            <a:normAutofit/>
          </a:bodyPr>
          <a:lstStyle/>
          <a:p>
            <a:pPr algn="ctr">
              <a:defRPr/>
            </a:pPr>
            <a:r>
              <a:rPr lang="it-IT" sz="3600" dirty="0">
                <a:solidFill>
                  <a:srgbClr val="FF0000"/>
                </a:solidFill>
              </a:rPr>
              <a:t>Reazioni chimiche</a:t>
            </a:r>
          </a:p>
        </p:txBody>
      </p:sp>
      <p:sp>
        <p:nvSpPr>
          <p:cNvPr id="26627" name="Sottotitolo 2"/>
          <p:cNvSpPr>
            <a:spLocks noGrp="1"/>
          </p:cNvSpPr>
          <p:nvPr>
            <p:ph type="subTitle" idx="1"/>
          </p:nvPr>
        </p:nvSpPr>
        <p:spPr>
          <a:xfrm>
            <a:off x="142844" y="1000108"/>
            <a:ext cx="8643998" cy="5500726"/>
          </a:xfrm>
        </p:spPr>
        <p:txBody>
          <a:bodyPr/>
          <a:lstStyle/>
          <a:p>
            <a:endParaRPr lang="it-IT" sz="2000" dirty="0"/>
          </a:p>
          <a:p>
            <a:pPr marR="0" algn="l"/>
            <a:endParaRPr lang="it-IT" sz="2000" dirty="0"/>
          </a:p>
        </p:txBody>
      </p:sp>
      <p:sp>
        <p:nvSpPr>
          <p:cNvPr id="6" name="CasellaDiTesto 5"/>
          <p:cNvSpPr txBox="1"/>
          <p:nvPr/>
        </p:nvSpPr>
        <p:spPr>
          <a:xfrm>
            <a:off x="428596" y="1142984"/>
            <a:ext cx="8286808" cy="5170646"/>
          </a:xfrm>
          <a:prstGeom prst="rect">
            <a:avLst/>
          </a:prstGeom>
          <a:noFill/>
        </p:spPr>
        <p:txBody>
          <a:bodyPr wrap="square" rtlCol="0">
            <a:spAutoFit/>
          </a:bodyPr>
          <a:lstStyle/>
          <a:p>
            <a:pPr algn="just"/>
            <a:r>
              <a:rPr lang="it-IT" dirty="0">
                <a:solidFill>
                  <a:srgbClr val="FFC000"/>
                </a:solidFill>
              </a:rPr>
              <a:t>Una reazione chimica è la trasformazione di una o più sostanze, chiamate reagenti, in una o più sostanze chiamate prodotti.</a:t>
            </a:r>
          </a:p>
          <a:p>
            <a:pPr algn="just"/>
            <a:r>
              <a:rPr lang="it-IT" sz="1400" dirty="0"/>
              <a:t>La reazione è descritta  con le formule dei reagenti e dei prodotti separati dal segno di uguale o da una freccia ,reazione irreversibile, da doppia freccia reazione reversibile</a:t>
            </a:r>
            <a:r>
              <a:rPr lang="it-IT" sz="1600" dirty="0"/>
              <a:t>.</a:t>
            </a:r>
          </a:p>
          <a:p>
            <a:pPr algn="just"/>
            <a:r>
              <a:rPr lang="it-IT" sz="1600" dirty="0"/>
              <a:t>A+ B        C + D       A+ B        C + D </a:t>
            </a:r>
          </a:p>
          <a:p>
            <a:pPr algn="just"/>
            <a:r>
              <a:rPr lang="it-IT" sz="1200" dirty="0"/>
              <a:t>Reazione irreversibile              reazione reversibile</a:t>
            </a:r>
          </a:p>
          <a:p>
            <a:pPr algn="just"/>
            <a:endParaRPr lang="it-IT" sz="1200" dirty="0"/>
          </a:p>
          <a:p>
            <a:pPr algn="just"/>
            <a:r>
              <a:rPr lang="it-IT" sz="1600" dirty="0"/>
              <a:t>Le reazioni possono essere scritte in forma molecolare o in forma ionica, con pedici indicanti lo stato di aggregazione s =solido, l =liquido, g =gassoso, in soluzione acquosa </a:t>
            </a:r>
            <a:r>
              <a:rPr lang="it-IT" sz="1600" dirty="0" err="1"/>
              <a:t>aq</a:t>
            </a:r>
            <a:r>
              <a:rPr lang="it-IT" sz="1600" dirty="0"/>
              <a:t>. </a:t>
            </a:r>
          </a:p>
          <a:p>
            <a:pPr algn="just"/>
            <a:r>
              <a:rPr lang="it-IT" sz="1600" dirty="0"/>
              <a:t>Una reazione è detta anche </a:t>
            </a:r>
            <a:r>
              <a:rPr lang="it-IT" sz="1600" dirty="0">
                <a:solidFill>
                  <a:srgbClr val="FFC000"/>
                </a:solidFill>
              </a:rPr>
              <a:t>equazione</a:t>
            </a:r>
            <a:r>
              <a:rPr lang="it-IT" sz="1600" dirty="0"/>
              <a:t> chimica. La scrittura di una reazione è il risultato di secoli di scoperte, leggi , teorie, con contributi di moltissimi studiosi da Boyle a </a:t>
            </a:r>
            <a:r>
              <a:rPr lang="it-IT" sz="1600" dirty="0" err="1"/>
              <a:t>Lavoisier</a:t>
            </a:r>
            <a:r>
              <a:rPr lang="it-IT" sz="1600" dirty="0"/>
              <a:t>, da Dalton a </a:t>
            </a:r>
            <a:r>
              <a:rPr lang="it-IT" sz="1600" dirty="0" err="1"/>
              <a:t>Berzelius</a:t>
            </a:r>
            <a:r>
              <a:rPr lang="it-IT" sz="1600" dirty="0"/>
              <a:t>.  Una reazione  chimica soddisfa i principi delle equazioni, devono soddisfare le leggi ponderali, la massa complessiva dei reagenti deve essere uguale alla massa complessiva dei prodotti, il numero di atomi di ciascun elemento deve essere uguale nei reagenti e nei prodotti, operazione che viene detta </a:t>
            </a:r>
            <a:r>
              <a:rPr lang="it-IT" sz="1600" dirty="0">
                <a:solidFill>
                  <a:srgbClr val="FFC000"/>
                </a:solidFill>
              </a:rPr>
              <a:t>bilancio.</a:t>
            </a:r>
          </a:p>
          <a:p>
            <a:pPr algn="just"/>
            <a:r>
              <a:rPr lang="it-IT" sz="1600" dirty="0"/>
              <a:t> Una reazione può essere letta sia come numero di molecole sia come </a:t>
            </a:r>
            <a:r>
              <a:rPr lang="it-IT" sz="1600" dirty="0" err="1"/>
              <a:t>come</a:t>
            </a:r>
            <a:r>
              <a:rPr lang="it-IT" sz="1600" dirty="0"/>
              <a:t> numero di moli, i numeri sono detti coefficienti stechiometrici . </a:t>
            </a:r>
          </a:p>
          <a:p>
            <a:pPr algn="just"/>
            <a:r>
              <a:rPr lang="it-IT" sz="1600" dirty="0"/>
              <a:t>I coefficienti stechiometrici sono  numeri interi che indicano il numero di ciascuna specie chimica partecipante alla reazione in modo da soddisfare le leggi ponderali, possono essere moltiplicati per qualsiasi numero intero. </a:t>
            </a:r>
          </a:p>
        </p:txBody>
      </p:sp>
      <p:cxnSp>
        <p:nvCxnSpPr>
          <p:cNvPr id="4" name="Connettore 2 3">
            <a:extLst>
              <a:ext uri="{FF2B5EF4-FFF2-40B4-BE49-F238E27FC236}">
                <a16:creationId xmlns:a16="http://schemas.microsoft.com/office/drawing/2014/main" id="{FC9A1924-0712-45C7-B5A4-33D6F149BA82}"/>
              </a:ext>
            </a:extLst>
          </p:cNvPr>
          <p:cNvCxnSpPr>
            <a:cxnSpLocks/>
          </p:cNvCxnSpPr>
          <p:nvPr/>
        </p:nvCxnSpPr>
        <p:spPr>
          <a:xfrm>
            <a:off x="1043608" y="234888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76A75103-B7E5-4B21-A859-08663BED330B}"/>
              </a:ext>
            </a:extLst>
          </p:cNvPr>
          <p:cNvCxnSpPr>
            <a:cxnSpLocks/>
          </p:cNvCxnSpPr>
          <p:nvPr/>
        </p:nvCxnSpPr>
        <p:spPr>
          <a:xfrm>
            <a:off x="2804580" y="234888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B2E14F1A-F4CA-49D4-A10C-AD8202A832B8}"/>
              </a:ext>
            </a:extLst>
          </p:cNvPr>
          <p:cNvCxnSpPr>
            <a:cxnSpLocks/>
          </p:cNvCxnSpPr>
          <p:nvPr/>
        </p:nvCxnSpPr>
        <p:spPr>
          <a:xfrm flipH="1">
            <a:off x="2804580" y="242088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98599094-B61B-432E-9623-F8CE31EC4C0F}"/>
              </a:ext>
            </a:extLst>
          </p:cNvPr>
          <p:cNvCxnSpPr>
            <a:cxnSpLocks/>
          </p:cNvCxnSpPr>
          <p:nvPr/>
        </p:nvCxnSpPr>
        <p:spPr>
          <a:xfrm>
            <a:off x="1196008" y="250128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A4F01C03-E683-408F-BB54-40477124F935}"/>
              </a:ext>
            </a:extLst>
          </p:cNvPr>
          <p:cNvCxnSpPr>
            <a:cxnSpLocks/>
          </p:cNvCxnSpPr>
          <p:nvPr/>
        </p:nvCxnSpPr>
        <p:spPr>
          <a:xfrm>
            <a:off x="2976562" y="4509120"/>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dirty="0">
                <a:solidFill>
                  <a:srgbClr val="FF0000"/>
                </a:solidFill>
              </a:rPr>
              <a:t>Reazioni chimiche</a:t>
            </a:r>
          </a:p>
        </p:txBody>
      </p:sp>
      <p:sp>
        <p:nvSpPr>
          <p:cNvPr id="26627" name="Sottotitolo 2"/>
          <p:cNvSpPr>
            <a:spLocks noGrp="1"/>
          </p:cNvSpPr>
          <p:nvPr>
            <p:ph type="subTitle" idx="1"/>
          </p:nvPr>
        </p:nvSpPr>
        <p:spPr>
          <a:xfrm>
            <a:off x="142844" y="1000108"/>
            <a:ext cx="8643998" cy="5500726"/>
          </a:xfrm>
        </p:spPr>
        <p:txBody>
          <a:bodyPr/>
          <a:lstStyle/>
          <a:p>
            <a:endParaRPr lang="it-IT" sz="2000" dirty="0"/>
          </a:p>
          <a:p>
            <a:pPr algn="just"/>
            <a:r>
              <a:rPr lang="it-IT" sz="1800" dirty="0"/>
              <a:t>Coefficienti stechiometrici 2H</a:t>
            </a:r>
            <a:r>
              <a:rPr lang="it-IT" sz="1800" baseline="-25000" dirty="0"/>
              <a:t>2</a:t>
            </a:r>
            <a:r>
              <a:rPr lang="it-IT" sz="1800" dirty="0"/>
              <a:t> +1 O</a:t>
            </a:r>
            <a:r>
              <a:rPr lang="it-IT" sz="1800" baseline="-25000" dirty="0"/>
              <a:t>2</a:t>
            </a:r>
            <a:r>
              <a:rPr lang="it-IT" sz="1800" dirty="0"/>
              <a:t>            2H</a:t>
            </a:r>
            <a:r>
              <a:rPr lang="it-IT" sz="1800" baseline="-25000" dirty="0"/>
              <a:t>2</a:t>
            </a:r>
            <a:r>
              <a:rPr lang="it-IT" sz="1800" dirty="0"/>
              <a:t>O</a:t>
            </a:r>
          </a:p>
          <a:p>
            <a:pPr algn="just"/>
            <a:r>
              <a:rPr lang="it-IT" sz="2000" dirty="0"/>
              <a:t>2 – 1 e 2 sono i coefficienti stechiometrici, il coefficiente 1 si sottintende. La reazione può essere letta : due  molecola di idrogeno reagiscono  con una molecola di ossigeno, o due moli di idrogeno reagiscono con una mole di ossigeno, o </a:t>
            </a:r>
            <a:r>
              <a:rPr lang="it-IT" sz="2000" dirty="0" err="1"/>
              <a:t>ccon</a:t>
            </a:r>
            <a:r>
              <a:rPr lang="it-IT" sz="2000" dirty="0"/>
              <a:t> qualsiasi multiplo. </a:t>
            </a:r>
          </a:p>
          <a:p>
            <a:pPr algn="just"/>
            <a:endParaRPr lang="it-IT" sz="2000" dirty="0"/>
          </a:p>
          <a:p>
            <a:pPr algn="just"/>
            <a:endParaRPr lang="it-IT" sz="2000" dirty="0"/>
          </a:p>
          <a:p>
            <a:pPr algn="just"/>
            <a:r>
              <a:rPr lang="it-IT" sz="2000" dirty="0"/>
              <a:t>Bilancio di una reazione</a:t>
            </a:r>
          </a:p>
          <a:p>
            <a:pPr algn="just"/>
            <a:r>
              <a:rPr lang="it-IT" sz="2000" dirty="0"/>
              <a:t>Si scrivono le formule dei reagenti e dei prodotti, i coefficienti stechiometrici sono le incognite, il problema è risolvibile con un sistema di equazioni, tale procedura pur corretta è laboriosa, per alcune reazioni il bilancio è immediato, per altre si procede scegliendo opportunamente un elemento, ad esempio presente solo in un reagente e solo in un prodotto prodotto, e lo si bilancia e poi si procede con un secondo ecc. Per le reazioni redox si procede applicando bilancio di carica, bilancio di massa.  Esempi</a:t>
            </a:r>
          </a:p>
          <a:p>
            <a:pPr marR="0" algn="l"/>
            <a:endParaRPr lang="it-IT" sz="2000" dirty="0"/>
          </a:p>
        </p:txBody>
      </p:sp>
    </p:spTree>
    <p:extLst>
      <p:ext uri="{BB962C8B-B14F-4D97-AF65-F5344CB8AC3E}">
        <p14:creationId xmlns:p14="http://schemas.microsoft.com/office/powerpoint/2010/main" val="184754890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dirty="0">
                <a:solidFill>
                  <a:srgbClr val="FF0000"/>
                </a:solidFill>
              </a:rPr>
              <a:t>Reazioni chimiche</a:t>
            </a:r>
          </a:p>
        </p:txBody>
      </p:sp>
      <p:sp>
        <p:nvSpPr>
          <p:cNvPr id="26627" name="Sottotitolo 2"/>
          <p:cNvSpPr>
            <a:spLocks noGrp="1"/>
          </p:cNvSpPr>
          <p:nvPr>
            <p:ph type="subTitle" idx="1"/>
          </p:nvPr>
        </p:nvSpPr>
        <p:spPr>
          <a:xfrm>
            <a:off x="142844" y="1000108"/>
            <a:ext cx="8643998" cy="5500726"/>
          </a:xfrm>
        </p:spPr>
        <p:txBody>
          <a:bodyPr/>
          <a:lstStyle/>
          <a:p>
            <a:endParaRPr lang="it-IT" sz="2000" dirty="0"/>
          </a:p>
          <a:p>
            <a:pPr marR="0" algn="l"/>
            <a:r>
              <a:rPr lang="it-IT" sz="2000" dirty="0"/>
              <a:t>Bilancio esempi</a:t>
            </a:r>
          </a:p>
        </p:txBody>
      </p:sp>
    </p:spTree>
    <p:extLst>
      <p:ext uri="{BB962C8B-B14F-4D97-AF65-F5344CB8AC3E}">
        <p14:creationId xmlns:p14="http://schemas.microsoft.com/office/powerpoint/2010/main" val="40307264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dirty="0">
                <a:solidFill>
                  <a:srgbClr val="FF0000"/>
                </a:solidFill>
              </a:rPr>
              <a:t>Reazioni chimiche</a:t>
            </a:r>
          </a:p>
        </p:txBody>
      </p:sp>
      <p:sp>
        <p:nvSpPr>
          <p:cNvPr id="5" name="CasellaDiTesto 4">
            <a:extLst>
              <a:ext uri="{FF2B5EF4-FFF2-40B4-BE49-F238E27FC236}">
                <a16:creationId xmlns:a16="http://schemas.microsoft.com/office/drawing/2014/main" id="{F23D00C7-23F7-41CB-A023-FA65728E396F}"/>
              </a:ext>
            </a:extLst>
          </p:cNvPr>
          <p:cNvSpPr txBox="1"/>
          <p:nvPr/>
        </p:nvSpPr>
        <p:spPr>
          <a:xfrm>
            <a:off x="428625" y="1292567"/>
            <a:ext cx="7995803" cy="4401205"/>
          </a:xfrm>
          <a:prstGeom prst="rect">
            <a:avLst/>
          </a:prstGeom>
          <a:noFill/>
        </p:spPr>
        <p:txBody>
          <a:bodyPr wrap="square" rtlCol="0">
            <a:spAutoFit/>
          </a:bodyPr>
          <a:lstStyle/>
          <a:p>
            <a:r>
              <a:rPr lang="it-IT" sz="1400" dirty="0"/>
              <a:t>Le reazioni si possono manifestare con cambiamenti vistosi; sviluppo o assorbimento di calore (</a:t>
            </a:r>
            <a:r>
              <a:rPr lang="it-IT" sz="1400" dirty="0" err="1"/>
              <a:t>reaazioni</a:t>
            </a:r>
            <a:r>
              <a:rPr lang="it-IT" sz="1400" dirty="0"/>
              <a:t> esotermiche e reazioni endotermiche)  formazione di gas, formazioni di precipitati, variazione di colore, </a:t>
            </a:r>
            <a:r>
              <a:rPr lang="it-IT" sz="1400" dirty="0" err="1"/>
              <a:t>ecc</a:t>
            </a:r>
            <a:endParaRPr lang="it-IT" sz="1400" dirty="0"/>
          </a:p>
          <a:p>
            <a:endParaRPr lang="it-IT" sz="1400" dirty="0"/>
          </a:p>
          <a:p>
            <a:endParaRPr lang="it-IT" sz="1400" dirty="0"/>
          </a:p>
          <a:p>
            <a:endParaRPr lang="it-IT" sz="1400" dirty="0"/>
          </a:p>
          <a:p>
            <a:r>
              <a:rPr lang="it-IT" sz="1400" dirty="0"/>
              <a:t>                                   </a:t>
            </a:r>
          </a:p>
          <a:p>
            <a:endParaRPr lang="it-IT" sz="1400" dirty="0"/>
          </a:p>
          <a:p>
            <a:endParaRPr lang="it-IT" sz="1400" dirty="0"/>
          </a:p>
          <a:p>
            <a:endParaRPr lang="it-IT" sz="1400" dirty="0"/>
          </a:p>
          <a:p>
            <a:endParaRPr lang="it-IT" sz="1400" dirty="0"/>
          </a:p>
          <a:p>
            <a:r>
              <a:rPr lang="it-IT" sz="1400" dirty="0"/>
              <a:t>Le reazioni si possono classificare</a:t>
            </a:r>
          </a:p>
          <a:p>
            <a:r>
              <a:rPr lang="it-IT" sz="1400" dirty="0"/>
              <a:t>di  sintesi</a:t>
            </a:r>
          </a:p>
          <a:p>
            <a:r>
              <a:rPr lang="it-IT" sz="1400" dirty="0"/>
              <a:t>decomposizione</a:t>
            </a:r>
          </a:p>
          <a:p>
            <a:r>
              <a:rPr lang="it-IT" sz="1400" dirty="0"/>
              <a:t>scambio semplice</a:t>
            </a:r>
          </a:p>
          <a:p>
            <a:r>
              <a:rPr lang="it-IT" sz="1400" dirty="0"/>
              <a:t>doppio scambio</a:t>
            </a:r>
          </a:p>
          <a:p>
            <a:r>
              <a:rPr lang="it-IT" sz="1400" dirty="0"/>
              <a:t>acido-base</a:t>
            </a:r>
          </a:p>
          <a:p>
            <a:r>
              <a:rPr lang="it-IT" sz="1400" dirty="0"/>
              <a:t>Redox</a:t>
            </a:r>
          </a:p>
          <a:p>
            <a:endParaRPr lang="it-IT" sz="1400" dirty="0"/>
          </a:p>
          <a:p>
            <a:r>
              <a:rPr lang="it-IT" sz="1400" dirty="0"/>
              <a:t>Esercizi </a:t>
            </a:r>
          </a:p>
        </p:txBody>
      </p:sp>
      <p:pic>
        <p:nvPicPr>
          <p:cNvPr id="11266" name="Picture 2" descr="Risultati immagini per reazioni combustione metano">
            <a:extLst>
              <a:ext uri="{FF2B5EF4-FFF2-40B4-BE49-F238E27FC236}">
                <a16:creationId xmlns:a16="http://schemas.microsoft.com/office/drawing/2014/main" id="{84C789FB-E336-4A71-9317-6DDFE7631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230737"/>
            <a:ext cx="1669057" cy="100143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Risultati immagini per bicarbonato piÃ¹ acido">
            <a:extLst>
              <a:ext uri="{FF2B5EF4-FFF2-40B4-BE49-F238E27FC236}">
                <a16:creationId xmlns:a16="http://schemas.microsoft.com/office/drawing/2014/main" id="{EBF5540D-C870-4A76-B982-A942DC9119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926" y="2183586"/>
            <a:ext cx="1475138" cy="110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9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89F93F5-2B4A-4789-A6D2-06D5F1016EA0}"/>
              </a:ext>
            </a:extLst>
          </p:cNvPr>
          <p:cNvSpPr>
            <a:spLocks noGrp="1"/>
          </p:cNvSpPr>
          <p:nvPr>
            <p:ph type="ctrTitle"/>
          </p:nvPr>
        </p:nvSpPr>
        <p:spPr>
          <a:xfrm>
            <a:off x="533400" y="214290"/>
            <a:ext cx="7896252" cy="1000132"/>
          </a:xfrm>
          <a:ln>
            <a:miter lim="800000"/>
            <a:headEnd/>
            <a:tailEnd/>
          </a:ln>
        </p:spPr>
        <p:txBody>
          <a:bodyPr/>
          <a:lstStyle/>
          <a:p>
            <a:pPr algn="ctr">
              <a:defRPr/>
            </a:pPr>
            <a:r>
              <a:rPr lang="it-IT" sz="4400" dirty="0">
                <a:solidFill>
                  <a:srgbClr val="FF0000"/>
                </a:solidFill>
              </a:rPr>
              <a:t>Reazioni di Elementi e Composti</a:t>
            </a:r>
          </a:p>
        </p:txBody>
      </p:sp>
      <p:sp>
        <p:nvSpPr>
          <p:cNvPr id="11267" name="CasellaDiTesto 5">
            <a:extLst>
              <a:ext uri="{FF2B5EF4-FFF2-40B4-BE49-F238E27FC236}">
                <a16:creationId xmlns:a16="http://schemas.microsoft.com/office/drawing/2014/main" id="{6EDCF3A1-22A1-4DA9-B632-FCD2EF490132}"/>
              </a:ext>
            </a:extLst>
          </p:cNvPr>
          <p:cNvSpPr txBox="1">
            <a:spLocks noChangeArrowheads="1"/>
          </p:cNvSpPr>
          <p:nvPr/>
        </p:nvSpPr>
        <p:spPr bwMode="auto">
          <a:xfrm>
            <a:off x="357188" y="1285875"/>
            <a:ext cx="8643937"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2000" dirty="0"/>
              <a:t>Prima di iniziare lo studio di un argomento è utile chiedersi:</a:t>
            </a:r>
          </a:p>
          <a:p>
            <a:pPr eaLnBrk="1" hangingPunct="1"/>
            <a:r>
              <a:rPr lang="it-IT" altLang="it-IT" sz="2000" b="1" dirty="0">
                <a:solidFill>
                  <a:srgbClr val="FFC000"/>
                </a:solidFill>
              </a:rPr>
              <a:t>                                    cosa conosco?</a:t>
            </a:r>
          </a:p>
          <a:p>
            <a:pPr eaLnBrk="1" hangingPunct="1"/>
            <a:endParaRPr lang="it-IT" altLang="it-IT" sz="2000" b="1" dirty="0">
              <a:solidFill>
                <a:srgbClr val="002060"/>
              </a:solidFill>
            </a:endParaRPr>
          </a:p>
          <a:p>
            <a:pPr eaLnBrk="1" hangingPunct="1"/>
            <a:r>
              <a:rPr lang="it-IT" altLang="it-IT" sz="2000" b="1" dirty="0"/>
              <a:t>Nel caso degli elementi e delle classi  di composti :</a:t>
            </a:r>
          </a:p>
          <a:p>
            <a:pPr eaLnBrk="1" hangingPunct="1"/>
            <a:r>
              <a:rPr lang="it-IT" altLang="it-IT" sz="2000" b="1" dirty="0"/>
              <a:t>   sono presenti in natura? </a:t>
            </a:r>
          </a:p>
          <a:p>
            <a:pPr eaLnBrk="1" hangingPunct="1"/>
            <a:r>
              <a:rPr lang="it-IT" altLang="it-IT" sz="2000" b="1" dirty="0"/>
              <a:t>   conosco per esperienza il comportamento chimico  per esposizione     all’aria, all’acqua, …?</a:t>
            </a:r>
          </a:p>
          <a:p>
            <a:pPr eaLnBrk="1" hangingPunct="1"/>
            <a:r>
              <a:rPr lang="it-IT" altLang="it-IT" sz="2000" b="1" dirty="0"/>
              <a:t>  cosa ho studiato ( chimica generale, analitica, …)?</a:t>
            </a:r>
          </a:p>
          <a:p>
            <a:pPr eaLnBrk="1" hangingPunct="1"/>
            <a:r>
              <a:rPr lang="it-IT" altLang="it-IT" sz="2000" b="1" dirty="0"/>
              <a:t> </a:t>
            </a:r>
          </a:p>
          <a:p>
            <a:pPr eaLnBrk="1" hangingPunct="1"/>
            <a:endParaRPr lang="it-IT" altLang="it-IT" sz="2000" b="1" dirty="0"/>
          </a:p>
          <a:p>
            <a:pPr eaLnBrk="1" hangingPunct="1"/>
            <a:endParaRPr lang="it-IT" altLang="it-IT" sz="2000" b="1" dirty="0"/>
          </a:p>
          <a:p>
            <a:pPr eaLnBrk="1" hangingPunct="1"/>
            <a:r>
              <a:rPr lang="it-IT" altLang="it-IT" b="1" dirty="0">
                <a:solidFill>
                  <a:srgbClr val="002060"/>
                </a:solidFill>
              </a:rPr>
              <a:t> </a:t>
            </a: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p>
        </p:txBody>
      </p:sp>
      <p:pic>
        <p:nvPicPr>
          <p:cNvPr id="12289" name="Picture 1" descr="bm120">
            <a:extLst>
              <a:ext uri="{FF2B5EF4-FFF2-40B4-BE49-F238E27FC236}">
                <a16:creationId xmlns:a16="http://schemas.microsoft.com/office/drawing/2014/main" id="{9955E74D-0A3E-4C45-AB01-793094962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line">
            <a:extLst>
              <a:ext uri="{FF2B5EF4-FFF2-40B4-BE49-F238E27FC236}">
                <a16:creationId xmlns:a16="http://schemas.microsoft.com/office/drawing/2014/main" id="{F84E412A-6F5A-4D9E-A81E-0FB3B68F7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bm3770">
            <a:extLst>
              <a:ext uri="{FF2B5EF4-FFF2-40B4-BE49-F238E27FC236}">
                <a16:creationId xmlns:a16="http://schemas.microsoft.com/office/drawing/2014/main" id="{F54C7C6B-B0BF-4C3A-A3F4-EA3B71411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m120">
            <a:extLst>
              <a:ext uri="{FF2B5EF4-FFF2-40B4-BE49-F238E27FC236}">
                <a16:creationId xmlns:a16="http://schemas.microsoft.com/office/drawing/2014/main" id="{E277E873-90C3-482D-86C8-B809AAE22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bm3780">
            <a:extLst>
              <a:ext uri="{FF2B5EF4-FFF2-40B4-BE49-F238E27FC236}">
                <a16:creationId xmlns:a16="http://schemas.microsoft.com/office/drawing/2014/main" id="{E4053BFB-07D6-45BB-96B9-5D34161AF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m3800">
            <a:extLst>
              <a:ext uri="{FF2B5EF4-FFF2-40B4-BE49-F238E27FC236}">
                <a16:creationId xmlns:a16="http://schemas.microsoft.com/office/drawing/2014/main" id="{E61CFB7B-DA2E-4701-A0DE-9033B10528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l_oh_lng">
            <a:extLst>
              <a:ext uri="{FF2B5EF4-FFF2-40B4-BE49-F238E27FC236}">
                <a16:creationId xmlns:a16="http://schemas.microsoft.com/office/drawing/2014/main" id="{385B6425-48F2-441F-BD29-8DBB10789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bm3820">
            <a:extLst>
              <a:ext uri="{FF2B5EF4-FFF2-40B4-BE49-F238E27FC236}">
                <a16:creationId xmlns:a16="http://schemas.microsoft.com/office/drawing/2014/main" id="{0A432D72-43F9-431F-B122-B2F4D1765D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bm3830">
            <a:extLst>
              <a:ext uri="{FF2B5EF4-FFF2-40B4-BE49-F238E27FC236}">
                <a16:creationId xmlns:a16="http://schemas.microsoft.com/office/drawing/2014/main" id="{8AE04EEA-9ADC-4D39-9966-504269821C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bm3840">
            <a:extLst>
              <a:ext uri="{FF2B5EF4-FFF2-40B4-BE49-F238E27FC236}">
                <a16:creationId xmlns:a16="http://schemas.microsoft.com/office/drawing/2014/main" id="{876ED81C-E3A1-4C9D-9675-C7B626F151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bm3850">
            <a:extLst>
              <a:ext uri="{FF2B5EF4-FFF2-40B4-BE49-F238E27FC236}">
                <a16:creationId xmlns:a16="http://schemas.microsoft.com/office/drawing/2014/main" id="{F1A42F99-D8F6-41A1-9B79-3FEC2391F8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bm3870">
            <a:extLst>
              <a:ext uri="{FF2B5EF4-FFF2-40B4-BE49-F238E27FC236}">
                <a16:creationId xmlns:a16="http://schemas.microsoft.com/office/drawing/2014/main" id="{0288C373-6304-43E3-9E8A-8FF940CEE6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bm120">
            <a:extLst>
              <a:ext uri="{FF2B5EF4-FFF2-40B4-BE49-F238E27FC236}">
                <a16:creationId xmlns:a16="http://schemas.microsoft.com/office/drawing/2014/main" id="{0B449E29-9893-4BAB-88CB-D850F3EC6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bm120">
            <a:extLst>
              <a:ext uri="{FF2B5EF4-FFF2-40B4-BE49-F238E27FC236}">
                <a16:creationId xmlns:a16="http://schemas.microsoft.com/office/drawing/2014/main" id="{55A3F673-4B70-404C-BF6F-ACFF97E2D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bm3880">
            <a:extLst>
              <a:ext uri="{FF2B5EF4-FFF2-40B4-BE49-F238E27FC236}">
                <a16:creationId xmlns:a16="http://schemas.microsoft.com/office/drawing/2014/main" id="{435D0F93-EC45-4072-B346-34EABB9D07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bm120">
            <a:extLst>
              <a:ext uri="{FF2B5EF4-FFF2-40B4-BE49-F238E27FC236}">
                <a16:creationId xmlns:a16="http://schemas.microsoft.com/office/drawing/2014/main" id="{63FE76B2-063C-46A4-B913-F19C99FBC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5" name="Picture 17" descr="bm3900">
            <a:extLst>
              <a:ext uri="{FF2B5EF4-FFF2-40B4-BE49-F238E27FC236}">
                <a16:creationId xmlns:a16="http://schemas.microsoft.com/office/drawing/2014/main" id="{EDD1601C-2FD3-47A1-8EF7-A73B1C63E22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bm3910">
            <a:extLst>
              <a:ext uri="{FF2B5EF4-FFF2-40B4-BE49-F238E27FC236}">
                <a16:creationId xmlns:a16="http://schemas.microsoft.com/office/drawing/2014/main" id="{B1052CC0-3A80-492A-B9CC-D2A6D7BD9C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7" name="Picture 19" descr="bm3920">
            <a:extLst>
              <a:ext uri="{FF2B5EF4-FFF2-40B4-BE49-F238E27FC236}">
                <a16:creationId xmlns:a16="http://schemas.microsoft.com/office/drawing/2014/main" id="{F671A6C0-6C66-4313-9412-82025EF33F2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l_cooh">
            <a:extLst>
              <a:ext uri="{FF2B5EF4-FFF2-40B4-BE49-F238E27FC236}">
                <a16:creationId xmlns:a16="http://schemas.microsoft.com/office/drawing/2014/main" id="{8A21791D-758A-4775-A6CE-69953059466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9" name="Picture 21" descr="bm3950">
            <a:extLst>
              <a:ext uri="{FF2B5EF4-FFF2-40B4-BE49-F238E27FC236}">
                <a16:creationId xmlns:a16="http://schemas.microsoft.com/office/drawing/2014/main" id="{DE117728-E65E-4010-B085-169454A1E80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bm3970">
            <a:extLst>
              <a:ext uri="{FF2B5EF4-FFF2-40B4-BE49-F238E27FC236}">
                <a16:creationId xmlns:a16="http://schemas.microsoft.com/office/drawing/2014/main" id="{02CBFB85-87E0-4287-9D80-82080FE3950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descr="bm120">
            <a:extLst>
              <a:ext uri="{FF2B5EF4-FFF2-40B4-BE49-F238E27FC236}">
                <a16:creationId xmlns:a16="http://schemas.microsoft.com/office/drawing/2014/main" id="{C454F7C6-8AB9-4B01-8E5C-86B6AC0F9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bm3990">
            <a:extLst>
              <a:ext uri="{FF2B5EF4-FFF2-40B4-BE49-F238E27FC236}">
                <a16:creationId xmlns:a16="http://schemas.microsoft.com/office/drawing/2014/main" id="{FFBE73C3-483C-45D1-BFAC-AD03516AEA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bm120">
            <a:extLst>
              <a:ext uri="{FF2B5EF4-FFF2-40B4-BE49-F238E27FC236}">
                <a16:creationId xmlns:a16="http://schemas.microsoft.com/office/drawing/2014/main" id="{E99BA3D3-E357-49F2-9324-66A0B9C8D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bm4000">
            <a:extLst>
              <a:ext uri="{FF2B5EF4-FFF2-40B4-BE49-F238E27FC236}">
                <a16:creationId xmlns:a16="http://schemas.microsoft.com/office/drawing/2014/main" id="{406A484D-CBF7-443C-9A55-63C93B851B6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5" name="Picture 27" descr="bm120">
            <a:extLst>
              <a:ext uri="{FF2B5EF4-FFF2-40B4-BE49-F238E27FC236}">
                <a16:creationId xmlns:a16="http://schemas.microsoft.com/office/drawing/2014/main" id="{BA5D70D2-C6D5-4E1F-8835-6E05769D8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descr="bm4020">
            <a:extLst>
              <a:ext uri="{FF2B5EF4-FFF2-40B4-BE49-F238E27FC236}">
                <a16:creationId xmlns:a16="http://schemas.microsoft.com/office/drawing/2014/main" id="{80D6D088-7453-4A48-98BB-7EF52CA5859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7" name="Picture 29" descr="bm4040">
            <a:extLst>
              <a:ext uri="{FF2B5EF4-FFF2-40B4-BE49-F238E27FC236}">
                <a16:creationId xmlns:a16="http://schemas.microsoft.com/office/drawing/2014/main" id="{20582053-79E0-413E-9E46-E34518D0E38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8" name="Picture 30" descr="bm4050">
            <a:extLst>
              <a:ext uri="{FF2B5EF4-FFF2-40B4-BE49-F238E27FC236}">
                <a16:creationId xmlns:a16="http://schemas.microsoft.com/office/drawing/2014/main" id="{81DE2890-BA54-44F5-A682-453581BCBB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9" name="Picture 31" descr="bm4070">
            <a:extLst>
              <a:ext uri="{FF2B5EF4-FFF2-40B4-BE49-F238E27FC236}">
                <a16:creationId xmlns:a16="http://schemas.microsoft.com/office/drawing/2014/main" id="{D54E80F2-0BAC-4ECF-85E9-2C4CA761D56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0" name="Picture 32" descr="l_cn">
            <a:extLst>
              <a:ext uri="{FF2B5EF4-FFF2-40B4-BE49-F238E27FC236}">
                <a16:creationId xmlns:a16="http://schemas.microsoft.com/office/drawing/2014/main" id="{9A0870DC-BB2D-4407-948F-5403DB64B37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1" name="Picture 33" descr="bm4090">
            <a:extLst>
              <a:ext uri="{FF2B5EF4-FFF2-40B4-BE49-F238E27FC236}">
                <a16:creationId xmlns:a16="http://schemas.microsoft.com/office/drawing/2014/main" id="{BCAA0881-4298-47D7-9212-5CBD74CE351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2" name="Picture 34" descr="bm4110">
            <a:extLst>
              <a:ext uri="{FF2B5EF4-FFF2-40B4-BE49-F238E27FC236}">
                <a16:creationId xmlns:a16="http://schemas.microsoft.com/office/drawing/2014/main" id="{58116439-9D42-4E4E-B73C-EEBE8370196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3" name="Picture 35" descr="bm120">
            <a:extLst>
              <a:ext uri="{FF2B5EF4-FFF2-40B4-BE49-F238E27FC236}">
                <a16:creationId xmlns:a16="http://schemas.microsoft.com/office/drawing/2014/main" id="{3F328B9F-90EE-4D53-84DF-AE0CA2DF0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bm4130">
            <a:extLst>
              <a:ext uri="{FF2B5EF4-FFF2-40B4-BE49-F238E27FC236}">
                <a16:creationId xmlns:a16="http://schemas.microsoft.com/office/drawing/2014/main" id="{109AF014-2091-424C-935A-340BCAB0A9C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5" name="Picture 37" descr="bm4150">
            <a:extLst>
              <a:ext uri="{FF2B5EF4-FFF2-40B4-BE49-F238E27FC236}">
                <a16:creationId xmlns:a16="http://schemas.microsoft.com/office/drawing/2014/main" id="{20FEACAE-D99B-445D-AA8C-52348C31C7F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6" name="Picture 38" descr="bm4170">
            <a:extLst>
              <a:ext uri="{FF2B5EF4-FFF2-40B4-BE49-F238E27FC236}">
                <a16:creationId xmlns:a16="http://schemas.microsoft.com/office/drawing/2014/main" id="{69F8D544-EAF6-4744-B49B-DE70200AD0E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7" name="Picture 39" descr="bm120">
            <a:extLst>
              <a:ext uri="{FF2B5EF4-FFF2-40B4-BE49-F238E27FC236}">
                <a16:creationId xmlns:a16="http://schemas.microsoft.com/office/drawing/2014/main" id="{8F7C10FC-E415-42E2-8020-FA26392C3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28" name="Picture 40" descr="bm4190">
            <a:extLst>
              <a:ext uri="{FF2B5EF4-FFF2-40B4-BE49-F238E27FC236}">
                <a16:creationId xmlns:a16="http://schemas.microsoft.com/office/drawing/2014/main" id="{61506797-F90D-43E0-815B-DAEECE8F112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9" name="Picture 41" descr="bm4200">
            <a:extLst>
              <a:ext uri="{FF2B5EF4-FFF2-40B4-BE49-F238E27FC236}">
                <a16:creationId xmlns:a16="http://schemas.microsoft.com/office/drawing/2014/main" id="{EA39F288-97CD-4298-840B-E1A1028CD34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0" name="Picture 42" descr="bm4210">
            <a:extLst>
              <a:ext uri="{FF2B5EF4-FFF2-40B4-BE49-F238E27FC236}">
                <a16:creationId xmlns:a16="http://schemas.microsoft.com/office/drawing/2014/main" id="{CD44C70C-5B26-4B7A-BDFA-D5F03B44FFC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1" name="Picture 43" descr="bm4220">
            <a:extLst>
              <a:ext uri="{FF2B5EF4-FFF2-40B4-BE49-F238E27FC236}">
                <a16:creationId xmlns:a16="http://schemas.microsoft.com/office/drawing/2014/main" id="{78411044-BD86-49E8-BE92-6CCAA3967EE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2" name="Picture 44" descr="bm120">
            <a:extLst>
              <a:ext uri="{FF2B5EF4-FFF2-40B4-BE49-F238E27FC236}">
                <a16:creationId xmlns:a16="http://schemas.microsoft.com/office/drawing/2014/main" id="{0D0A7459-5A2A-4C06-9DEC-280ABC374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80579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89F93F5-2B4A-4789-A6D2-06D5F1016EA0}"/>
              </a:ext>
            </a:extLst>
          </p:cNvPr>
          <p:cNvSpPr>
            <a:spLocks noGrp="1"/>
          </p:cNvSpPr>
          <p:nvPr>
            <p:ph type="ctrTitle"/>
          </p:nvPr>
        </p:nvSpPr>
        <p:spPr>
          <a:xfrm>
            <a:off x="533400" y="214290"/>
            <a:ext cx="7896252" cy="1000132"/>
          </a:xfrm>
          <a:ln>
            <a:miter lim="800000"/>
            <a:headEnd/>
            <a:tailEnd/>
          </a:ln>
        </p:spPr>
        <p:txBody>
          <a:bodyPr>
            <a:normAutofit fontScale="90000"/>
          </a:bodyPr>
          <a:lstStyle/>
          <a:p>
            <a:pPr algn="ctr">
              <a:defRPr/>
            </a:pPr>
            <a:r>
              <a:rPr lang="it-IT" sz="4400" dirty="0">
                <a:solidFill>
                  <a:srgbClr val="FF0000"/>
                </a:solidFill>
              </a:rPr>
              <a:t>Reazioni di Elementi e Composti</a:t>
            </a:r>
            <a:br>
              <a:rPr lang="it-IT" sz="4400" dirty="0">
                <a:solidFill>
                  <a:srgbClr val="FF0000"/>
                </a:solidFill>
              </a:rPr>
            </a:br>
            <a:r>
              <a:rPr lang="it-IT" sz="3600" dirty="0">
                <a:solidFill>
                  <a:srgbClr val="FF0000"/>
                </a:solidFill>
              </a:rPr>
              <a:t>all’interno della terra</a:t>
            </a:r>
            <a:endParaRPr lang="it-IT" sz="4400" dirty="0">
              <a:solidFill>
                <a:srgbClr val="FF0000"/>
              </a:solidFill>
            </a:endParaRPr>
          </a:p>
        </p:txBody>
      </p:sp>
      <p:sp>
        <p:nvSpPr>
          <p:cNvPr id="11267" name="CasellaDiTesto 5">
            <a:extLst>
              <a:ext uri="{FF2B5EF4-FFF2-40B4-BE49-F238E27FC236}">
                <a16:creationId xmlns:a16="http://schemas.microsoft.com/office/drawing/2014/main" id="{6EDCF3A1-22A1-4DA9-B632-FCD2EF490132}"/>
              </a:ext>
            </a:extLst>
          </p:cNvPr>
          <p:cNvSpPr txBox="1">
            <a:spLocks noChangeArrowheads="1"/>
          </p:cNvSpPr>
          <p:nvPr/>
        </p:nvSpPr>
        <p:spPr bwMode="auto">
          <a:xfrm>
            <a:off x="248669" y="2214141"/>
            <a:ext cx="102646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sz="2000" b="1" dirty="0"/>
          </a:p>
          <a:p>
            <a:pPr eaLnBrk="1" hangingPunct="1"/>
            <a:endParaRPr lang="it-IT" altLang="it-IT" sz="2000" b="1" dirty="0"/>
          </a:p>
          <a:p>
            <a:pPr eaLnBrk="1" hangingPunct="1"/>
            <a:r>
              <a:rPr lang="it-IT" altLang="it-IT" b="1" dirty="0">
                <a:solidFill>
                  <a:srgbClr val="002060"/>
                </a:solidFill>
              </a:rPr>
              <a:t> </a:t>
            </a: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p>
        </p:txBody>
      </p:sp>
      <p:pic>
        <p:nvPicPr>
          <p:cNvPr id="12289" name="Picture 1" descr="bm120">
            <a:extLst>
              <a:ext uri="{FF2B5EF4-FFF2-40B4-BE49-F238E27FC236}">
                <a16:creationId xmlns:a16="http://schemas.microsoft.com/office/drawing/2014/main" id="{9955E74D-0A3E-4C45-AB01-793094962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line">
            <a:extLst>
              <a:ext uri="{FF2B5EF4-FFF2-40B4-BE49-F238E27FC236}">
                <a16:creationId xmlns:a16="http://schemas.microsoft.com/office/drawing/2014/main" id="{F84E412A-6F5A-4D9E-A81E-0FB3B68F7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bm3770">
            <a:extLst>
              <a:ext uri="{FF2B5EF4-FFF2-40B4-BE49-F238E27FC236}">
                <a16:creationId xmlns:a16="http://schemas.microsoft.com/office/drawing/2014/main" id="{F54C7C6B-B0BF-4C3A-A3F4-EA3B71411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m120">
            <a:extLst>
              <a:ext uri="{FF2B5EF4-FFF2-40B4-BE49-F238E27FC236}">
                <a16:creationId xmlns:a16="http://schemas.microsoft.com/office/drawing/2014/main" id="{E277E873-90C3-482D-86C8-B809AAE22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bm3780">
            <a:extLst>
              <a:ext uri="{FF2B5EF4-FFF2-40B4-BE49-F238E27FC236}">
                <a16:creationId xmlns:a16="http://schemas.microsoft.com/office/drawing/2014/main" id="{E4053BFB-07D6-45BB-96B9-5D34161AF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m3800">
            <a:extLst>
              <a:ext uri="{FF2B5EF4-FFF2-40B4-BE49-F238E27FC236}">
                <a16:creationId xmlns:a16="http://schemas.microsoft.com/office/drawing/2014/main" id="{E61CFB7B-DA2E-4701-A0DE-9033B10528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l_oh_lng">
            <a:extLst>
              <a:ext uri="{FF2B5EF4-FFF2-40B4-BE49-F238E27FC236}">
                <a16:creationId xmlns:a16="http://schemas.microsoft.com/office/drawing/2014/main" id="{385B6425-48F2-441F-BD29-8DBB10789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bm3820">
            <a:extLst>
              <a:ext uri="{FF2B5EF4-FFF2-40B4-BE49-F238E27FC236}">
                <a16:creationId xmlns:a16="http://schemas.microsoft.com/office/drawing/2014/main" id="{0A432D72-43F9-431F-B122-B2F4D1765D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bm3830">
            <a:extLst>
              <a:ext uri="{FF2B5EF4-FFF2-40B4-BE49-F238E27FC236}">
                <a16:creationId xmlns:a16="http://schemas.microsoft.com/office/drawing/2014/main" id="{8AE04EEA-9ADC-4D39-9966-504269821C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bm3840">
            <a:extLst>
              <a:ext uri="{FF2B5EF4-FFF2-40B4-BE49-F238E27FC236}">
                <a16:creationId xmlns:a16="http://schemas.microsoft.com/office/drawing/2014/main" id="{876ED81C-E3A1-4C9D-9675-C7B626F151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bm3850">
            <a:extLst>
              <a:ext uri="{FF2B5EF4-FFF2-40B4-BE49-F238E27FC236}">
                <a16:creationId xmlns:a16="http://schemas.microsoft.com/office/drawing/2014/main" id="{F1A42F99-D8F6-41A1-9B79-3FEC2391F8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bm3870">
            <a:extLst>
              <a:ext uri="{FF2B5EF4-FFF2-40B4-BE49-F238E27FC236}">
                <a16:creationId xmlns:a16="http://schemas.microsoft.com/office/drawing/2014/main" id="{0288C373-6304-43E3-9E8A-8FF940CEE6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bm120">
            <a:extLst>
              <a:ext uri="{FF2B5EF4-FFF2-40B4-BE49-F238E27FC236}">
                <a16:creationId xmlns:a16="http://schemas.microsoft.com/office/drawing/2014/main" id="{0B449E29-9893-4BAB-88CB-D850F3EC6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bm120">
            <a:extLst>
              <a:ext uri="{FF2B5EF4-FFF2-40B4-BE49-F238E27FC236}">
                <a16:creationId xmlns:a16="http://schemas.microsoft.com/office/drawing/2014/main" id="{55A3F673-4B70-404C-BF6F-ACFF97E2D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bm3880">
            <a:extLst>
              <a:ext uri="{FF2B5EF4-FFF2-40B4-BE49-F238E27FC236}">
                <a16:creationId xmlns:a16="http://schemas.microsoft.com/office/drawing/2014/main" id="{435D0F93-EC45-4072-B346-34EABB9D07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bm120">
            <a:extLst>
              <a:ext uri="{FF2B5EF4-FFF2-40B4-BE49-F238E27FC236}">
                <a16:creationId xmlns:a16="http://schemas.microsoft.com/office/drawing/2014/main" id="{63FE76B2-063C-46A4-B913-F19C99FBC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5" name="Picture 17" descr="bm3900">
            <a:extLst>
              <a:ext uri="{FF2B5EF4-FFF2-40B4-BE49-F238E27FC236}">
                <a16:creationId xmlns:a16="http://schemas.microsoft.com/office/drawing/2014/main" id="{EDD1601C-2FD3-47A1-8EF7-A73B1C63E22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bm3910">
            <a:extLst>
              <a:ext uri="{FF2B5EF4-FFF2-40B4-BE49-F238E27FC236}">
                <a16:creationId xmlns:a16="http://schemas.microsoft.com/office/drawing/2014/main" id="{B1052CC0-3A80-492A-B9CC-D2A6D7BD9C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7" name="Picture 19" descr="bm3920">
            <a:extLst>
              <a:ext uri="{FF2B5EF4-FFF2-40B4-BE49-F238E27FC236}">
                <a16:creationId xmlns:a16="http://schemas.microsoft.com/office/drawing/2014/main" id="{F671A6C0-6C66-4313-9412-82025EF33F2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l_cooh">
            <a:extLst>
              <a:ext uri="{FF2B5EF4-FFF2-40B4-BE49-F238E27FC236}">
                <a16:creationId xmlns:a16="http://schemas.microsoft.com/office/drawing/2014/main" id="{8A21791D-758A-4775-A6CE-69953059466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9" name="Picture 21" descr="bm3950">
            <a:extLst>
              <a:ext uri="{FF2B5EF4-FFF2-40B4-BE49-F238E27FC236}">
                <a16:creationId xmlns:a16="http://schemas.microsoft.com/office/drawing/2014/main" id="{DE117728-E65E-4010-B085-169454A1E80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bm3970">
            <a:extLst>
              <a:ext uri="{FF2B5EF4-FFF2-40B4-BE49-F238E27FC236}">
                <a16:creationId xmlns:a16="http://schemas.microsoft.com/office/drawing/2014/main" id="{02CBFB85-87E0-4287-9D80-82080FE3950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descr="bm120">
            <a:extLst>
              <a:ext uri="{FF2B5EF4-FFF2-40B4-BE49-F238E27FC236}">
                <a16:creationId xmlns:a16="http://schemas.microsoft.com/office/drawing/2014/main" id="{C454F7C6-8AB9-4B01-8E5C-86B6AC0F9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bm3990">
            <a:extLst>
              <a:ext uri="{FF2B5EF4-FFF2-40B4-BE49-F238E27FC236}">
                <a16:creationId xmlns:a16="http://schemas.microsoft.com/office/drawing/2014/main" id="{FFBE73C3-483C-45D1-BFAC-AD03516AEA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bm120">
            <a:extLst>
              <a:ext uri="{FF2B5EF4-FFF2-40B4-BE49-F238E27FC236}">
                <a16:creationId xmlns:a16="http://schemas.microsoft.com/office/drawing/2014/main" id="{E99BA3D3-E357-49F2-9324-66A0B9C8D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bm4000">
            <a:extLst>
              <a:ext uri="{FF2B5EF4-FFF2-40B4-BE49-F238E27FC236}">
                <a16:creationId xmlns:a16="http://schemas.microsoft.com/office/drawing/2014/main" id="{406A484D-CBF7-443C-9A55-63C93B851B6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5" name="Picture 27" descr="bm120">
            <a:extLst>
              <a:ext uri="{FF2B5EF4-FFF2-40B4-BE49-F238E27FC236}">
                <a16:creationId xmlns:a16="http://schemas.microsoft.com/office/drawing/2014/main" id="{BA5D70D2-C6D5-4E1F-8835-6E05769D8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descr="bm4020">
            <a:extLst>
              <a:ext uri="{FF2B5EF4-FFF2-40B4-BE49-F238E27FC236}">
                <a16:creationId xmlns:a16="http://schemas.microsoft.com/office/drawing/2014/main" id="{80D6D088-7453-4A48-98BB-7EF52CA5859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7" name="Picture 29" descr="bm4040">
            <a:extLst>
              <a:ext uri="{FF2B5EF4-FFF2-40B4-BE49-F238E27FC236}">
                <a16:creationId xmlns:a16="http://schemas.microsoft.com/office/drawing/2014/main" id="{20582053-79E0-413E-9E46-E34518D0E38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8" name="Picture 30" descr="bm4050">
            <a:extLst>
              <a:ext uri="{FF2B5EF4-FFF2-40B4-BE49-F238E27FC236}">
                <a16:creationId xmlns:a16="http://schemas.microsoft.com/office/drawing/2014/main" id="{81DE2890-BA54-44F5-A682-453581BCBB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9" name="Picture 31" descr="bm4070">
            <a:extLst>
              <a:ext uri="{FF2B5EF4-FFF2-40B4-BE49-F238E27FC236}">
                <a16:creationId xmlns:a16="http://schemas.microsoft.com/office/drawing/2014/main" id="{D54E80F2-0BAC-4ECF-85E9-2C4CA761D56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0" name="Picture 32" descr="l_cn">
            <a:extLst>
              <a:ext uri="{FF2B5EF4-FFF2-40B4-BE49-F238E27FC236}">
                <a16:creationId xmlns:a16="http://schemas.microsoft.com/office/drawing/2014/main" id="{9A0870DC-BB2D-4407-948F-5403DB64B37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1" name="Picture 33" descr="bm4090">
            <a:extLst>
              <a:ext uri="{FF2B5EF4-FFF2-40B4-BE49-F238E27FC236}">
                <a16:creationId xmlns:a16="http://schemas.microsoft.com/office/drawing/2014/main" id="{BCAA0881-4298-47D7-9212-5CBD74CE351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2" name="Picture 34" descr="bm4110">
            <a:extLst>
              <a:ext uri="{FF2B5EF4-FFF2-40B4-BE49-F238E27FC236}">
                <a16:creationId xmlns:a16="http://schemas.microsoft.com/office/drawing/2014/main" id="{58116439-9D42-4E4E-B73C-EEBE8370196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3" name="Picture 35" descr="bm120">
            <a:extLst>
              <a:ext uri="{FF2B5EF4-FFF2-40B4-BE49-F238E27FC236}">
                <a16:creationId xmlns:a16="http://schemas.microsoft.com/office/drawing/2014/main" id="{3F328B9F-90EE-4D53-84DF-AE0CA2DF0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bm4130">
            <a:extLst>
              <a:ext uri="{FF2B5EF4-FFF2-40B4-BE49-F238E27FC236}">
                <a16:creationId xmlns:a16="http://schemas.microsoft.com/office/drawing/2014/main" id="{109AF014-2091-424C-935A-340BCAB0A9C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5" name="Picture 37" descr="bm4150">
            <a:extLst>
              <a:ext uri="{FF2B5EF4-FFF2-40B4-BE49-F238E27FC236}">
                <a16:creationId xmlns:a16="http://schemas.microsoft.com/office/drawing/2014/main" id="{20FEACAE-D99B-445D-AA8C-52348C31C7F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6" name="Picture 38" descr="bm4170">
            <a:extLst>
              <a:ext uri="{FF2B5EF4-FFF2-40B4-BE49-F238E27FC236}">
                <a16:creationId xmlns:a16="http://schemas.microsoft.com/office/drawing/2014/main" id="{69F8D544-EAF6-4744-B49B-DE70200AD0E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7" name="Picture 39" descr="bm120">
            <a:extLst>
              <a:ext uri="{FF2B5EF4-FFF2-40B4-BE49-F238E27FC236}">
                <a16:creationId xmlns:a16="http://schemas.microsoft.com/office/drawing/2014/main" id="{8F7C10FC-E415-42E2-8020-FA26392C3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28" name="Picture 40" descr="bm4190">
            <a:extLst>
              <a:ext uri="{FF2B5EF4-FFF2-40B4-BE49-F238E27FC236}">
                <a16:creationId xmlns:a16="http://schemas.microsoft.com/office/drawing/2014/main" id="{61506797-F90D-43E0-815B-DAEECE8F112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9" name="Picture 41" descr="bm4200">
            <a:extLst>
              <a:ext uri="{FF2B5EF4-FFF2-40B4-BE49-F238E27FC236}">
                <a16:creationId xmlns:a16="http://schemas.microsoft.com/office/drawing/2014/main" id="{EA39F288-97CD-4298-840B-E1A1028CD34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0" name="Picture 42" descr="bm4210">
            <a:extLst>
              <a:ext uri="{FF2B5EF4-FFF2-40B4-BE49-F238E27FC236}">
                <a16:creationId xmlns:a16="http://schemas.microsoft.com/office/drawing/2014/main" id="{CD44C70C-5B26-4B7A-BDFA-D5F03B44FFC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1" name="Picture 43" descr="bm4220">
            <a:extLst>
              <a:ext uri="{FF2B5EF4-FFF2-40B4-BE49-F238E27FC236}">
                <a16:creationId xmlns:a16="http://schemas.microsoft.com/office/drawing/2014/main" id="{78411044-BD86-49E8-BE92-6CCAA3967EE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2" name="Picture 44" descr="bm120">
            <a:extLst>
              <a:ext uri="{FF2B5EF4-FFF2-40B4-BE49-F238E27FC236}">
                <a16:creationId xmlns:a16="http://schemas.microsoft.com/office/drawing/2014/main" id="{0D0A7459-5A2A-4C06-9DEC-280ABC374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6103DDA0-3D9A-4494-87B8-9B1EDFC22E50}"/>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53655" y="1508702"/>
            <a:ext cx="4444615" cy="251244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30388590-9D6A-412A-81CE-065E8718B95B}"/>
              </a:ext>
            </a:extLst>
          </p:cNvPr>
          <p:cNvSpPr txBox="1"/>
          <p:nvPr/>
        </p:nvSpPr>
        <p:spPr>
          <a:xfrm>
            <a:off x="5083036" y="1519631"/>
            <a:ext cx="3672408" cy="3108543"/>
          </a:xfrm>
          <a:prstGeom prst="rect">
            <a:avLst/>
          </a:prstGeom>
          <a:noFill/>
        </p:spPr>
        <p:txBody>
          <a:bodyPr wrap="square" rtlCol="0">
            <a:spAutoFit/>
          </a:bodyPr>
          <a:lstStyle/>
          <a:p>
            <a:pPr algn="just"/>
            <a:r>
              <a:rPr lang="it-IT" sz="1400" dirty="0"/>
              <a:t>Pressione e temperatura </a:t>
            </a:r>
            <a:r>
              <a:rPr lang="it-IT" sz="1400" dirty="0" err="1"/>
              <a:t>al’interno</a:t>
            </a:r>
            <a:r>
              <a:rPr lang="it-IT" sz="1400" dirty="0"/>
              <a:t> della Terra sono elevatissime, ed è quasi impossibile riprodurre  tali condizioni in laboratorio, le reazioni chimiche sono poco conosciute Nella litosfera e nel mantello si formano e  si trasformano  rocce e minerali .</a:t>
            </a:r>
          </a:p>
          <a:p>
            <a:endParaRPr lang="it-IT" sz="1400" dirty="0"/>
          </a:p>
          <a:p>
            <a:r>
              <a:rPr lang="it-IT" sz="1400" dirty="0"/>
              <a:t> in rete </a:t>
            </a:r>
            <a:r>
              <a:rPr lang="it-IT" sz="1400" dirty="0">
                <a:hlinkClick r:id="rId37"/>
              </a:rPr>
              <a:t>scuola</a:t>
            </a:r>
            <a:endParaRPr lang="it-IT" sz="1400" dirty="0"/>
          </a:p>
          <a:p>
            <a:endParaRPr lang="it-IT" sz="1400" dirty="0"/>
          </a:p>
          <a:p>
            <a:r>
              <a:rPr lang="it-IT" sz="1400" dirty="0"/>
              <a:t>Approfondimento </a:t>
            </a:r>
            <a:r>
              <a:rPr lang="it-IT" sz="1400" dirty="0">
                <a:hlinkClick r:id="rId38"/>
              </a:rPr>
              <a:t>La Solfatara di Pozzuoli, la miniera dei minerali flegrei.</a:t>
            </a:r>
            <a:endParaRPr lang="it-IT" sz="1400" dirty="0"/>
          </a:p>
          <a:p>
            <a:endParaRPr lang="it-IT" sz="1400" dirty="0"/>
          </a:p>
          <a:p>
            <a:endParaRPr lang="it-IT" sz="1400" dirty="0"/>
          </a:p>
          <a:p>
            <a:endParaRPr lang="it-IT" sz="1400" dirty="0"/>
          </a:p>
        </p:txBody>
      </p:sp>
      <p:pic>
        <p:nvPicPr>
          <p:cNvPr id="5" name="Picture 2">
            <a:extLst>
              <a:ext uri="{FF2B5EF4-FFF2-40B4-BE49-F238E27FC236}">
                <a16:creationId xmlns:a16="http://schemas.microsoft.com/office/drawing/2014/main" id="{8A185E97-437D-45C7-BAF2-0467F5ABFC13}"/>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19742" y="4315424"/>
            <a:ext cx="1684150" cy="147947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a:extLst>
              <a:ext uri="{FF2B5EF4-FFF2-40B4-BE49-F238E27FC236}">
                <a16:creationId xmlns:a16="http://schemas.microsoft.com/office/drawing/2014/main" id="{80383D1D-A5B5-4E53-8685-E7DC1FB6C1E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2442358" y="4201326"/>
            <a:ext cx="2255912" cy="153684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ee the source image">
            <a:extLst>
              <a:ext uri="{FF2B5EF4-FFF2-40B4-BE49-F238E27FC236}">
                <a16:creationId xmlns:a16="http://schemas.microsoft.com/office/drawing/2014/main" id="{D5113717-A9D9-438B-9067-88BCE1EC98E1}"/>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5099272" y="4197287"/>
            <a:ext cx="1904769" cy="1428577"/>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81460135-F8F8-4F99-86E1-002F381E1C07}"/>
              </a:ext>
            </a:extLst>
          </p:cNvPr>
          <p:cNvSpPr/>
          <p:nvPr/>
        </p:nvSpPr>
        <p:spPr>
          <a:xfrm>
            <a:off x="261937" y="5920859"/>
            <a:ext cx="2188703" cy="276999"/>
          </a:xfrm>
          <a:prstGeom prst="rect">
            <a:avLst/>
          </a:prstGeom>
        </p:spPr>
        <p:txBody>
          <a:bodyPr wrap="square">
            <a:spAutoFit/>
          </a:bodyPr>
          <a:lstStyle/>
          <a:p>
            <a:r>
              <a:rPr lang="it-IT" sz="1200" b="1" dirty="0"/>
              <a:t>rocce ignee o magmatiche</a:t>
            </a:r>
            <a:endParaRPr lang="it-IT" sz="1200" dirty="0"/>
          </a:p>
        </p:txBody>
      </p:sp>
      <p:sp>
        <p:nvSpPr>
          <p:cNvPr id="7" name="Rettangolo 6">
            <a:extLst>
              <a:ext uri="{FF2B5EF4-FFF2-40B4-BE49-F238E27FC236}">
                <a16:creationId xmlns:a16="http://schemas.microsoft.com/office/drawing/2014/main" id="{FBC2698E-8F38-4464-AAFB-78680EDEA4C3}"/>
              </a:ext>
            </a:extLst>
          </p:cNvPr>
          <p:cNvSpPr/>
          <p:nvPr/>
        </p:nvSpPr>
        <p:spPr>
          <a:xfrm>
            <a:off x="2450640" y="5987534"/>
            <a:ext cx="2081422" cy="276999"/>
          </a:xfrm>
          <a:prstGeom prst="rect">
            <a:avLst/>
          </a:prstGeom>
        </p:spPr>
        <p:txBody>
          <a:bodyPr wrap="square">
            <a:spAutoFit/>
          </a:bodyPr>
          <a:lstStyle/>
          <a:p>
            <a:r>
              <a:rPr lang="it-IT" sz="1200" b="1" dirty="0"/>
              <a:t>rocce metamorfiche</a:t>
            </a:r>
            <a:endParaRPr lang="it-IT" sz="1200" dirty="0"/>
          </a:p>
        </p:txBody>
      </p:sp>
      <p:sp>
        <p:nvSpPr>
          <p:cNvPr id="8" name="Rettangolo 7">
            <a:extLst>
              <a:ext uri="{FF2B5EF4-FFF2-40B4-BE49-F238E27FC236}">
                <a16:creationId xmlns:a16="http://schemas.microsoft.com/office/drawing/2014/main" id="{9AF6ED9C-5028-4106-8942-E1D181E82A44}"/>
              </a:ext>
            </a:extLst>
          </p:cNvPr>
          <p:cNvSpPr/>
          <p:nvPr/>
        </p:nvSpPr>
        <p:spPr>
          <a:xfrm>
            <a:off x="5076055" y="5987534"/>
            <a:ext cx="1644709" cy="261610"/>
          </a:xfrm>
          <a:prstGeom prst="rect">
            <a:avLst/>
          </a:prstGeom>
        </p:spPr>
        <p:txBody>
          <a:bodyPr wrap="square">
            <a:spAutoFit/>
          </a:bodyPr>
          <a:lstStyle/>
          <a:p>
            <a:r>
              <a:rPr lang="it-IT" sz="1100" b="1" dirty="0"/>
              <a:t>rocce sedimentarie</a:t>
            </a:r>
            <a:endParaRPr lang="it-IT" sz="1100" dirty="0"/>
          </a:p>
        </p:txBody>
      </p:sp>
    </p:spTree>
    <p:extLst>
      <p:ext uri="{BB962C8B-B14F-4D97-AF65-F5344CB8AC3E}">
        <p14:creationId xmlns:p14="http://schemas.microsoft.com/office/powerpoint/2010/main" val="12291537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89F93F5-2B4A-4789-A6D2-06D5F1016EA0}"/>
              </a:ext>
            </a:extLst>
          </p:cNvPr>
          <p:cNvSpPr>
            <a:spLocks noGrp="1"/>
          </p:cNvSpPr>
          <p:nvPr>
            <p:ph type="ctrTitle"/>
          </p:nvPr>
        </p:nvSpPr>
        <p:spPr>
          <a:xfrm>
            <a:off x="533400" y="214290"/>
            <a:ext cx="7896252" cy="1000132"/>
          </a:xfrm>
          <a:ln>
            <a:miter lim="800000"/>
            <a:headEnd/>
            <a:tailEnd/>
          </a:ln>
        </p:spPr>
        <p:txBody>
          <a:bodyPr>
            <a:normAutofit fontScale="90000"/>
          </a:bodyPr>
          <a:lstStyle/>
          <a:p>
            <a:pPr algn="ctr">
              <a:defRPr/>
            </a:pPr>
            <a:r>
              <a:rPr lang="it-IT" sz="4400" dirty="0">
                <a:solidFill>
                  <a:srgbClr val="FF0000"/>
                </a:solidFill>
              </a:rPr>
              <a:t>Reazioni di Elementi e Composti</a:t>
            </a:r>
            <a:br>
              <a:rPr lang="it-IT" sz="4400" dirty="0">
                <a:solidFill>
                  <a:srgbClr val="FF0000"/>
                </a:solidFill>
              </a:rPr>
            </a:br>
            <a:endParaRPr lang="it-IT" sz="4400" dirty="0">
              <a:solidFill>
                <a:srgbClr val="FF0000"/>
              </a:solidFill>
            </a:endParaRPr>
          </a:p>
        </p:txBody>
      </p:sp>
      <p:pic>
        <p:nvPicPr>
          <p:cNvPr id="12289" name="Picture 1" descr="bm120">
            <a:extLst>
              <a:ext uri="{FF2B5EF4-FFF2-40B4-BE49-F238E27FC236}">
                <a16:creationId xmlns:a16="http://schemas.microsoft.com/office/drawing/2014/main" id="{9955E74D-0A3E-4C45-AB01-793094962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line">
            <a:extLst>
              <a:ext uri="{FF2B5EF4-FFF2-40B4-BE49-F238E27FC236}">
                <a16:creationId xmlns:a16="http://schemas.microsoft.com/office/drawing/2014/main" id="{F84E412A-6F5A-4D9E-A81E-0FB3B68F7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bm3770">
            <a:extLst>
              <a:ext uri="{FF2B5EF4-FFF2-40B4-BE49-F238E27FC236}">
                <a16:creationId xmlns:a16="http://schemas.microsoft.com/office/drawing/2014/main" id="{F54C7C6B-B0BF-4C3A-A3F4-EA3B71411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m120">
            <a:extLst>
              <a:ext uri="{FF2B5EF4-FFF2-40B4-BE49-F238E27FC236}">
                <a16:creationId xmlns:a16="http://schemas.microsoft.com/office/drawing/2014/main" id="{E277E873-90C3-482D-86C8-B809AAE22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bm3780">
            <a:extLst>
              <a:ext uri="{FF2B5EF4-FFF2-40B4-BE49-F238E27FC236}">
                <a16:creationId xmlns:a16="http://schemas.microsoft.com/office/drawing/2014/main" id="{E4053BFB-07D6-45BB-96B9-5D34161AF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m3800">
            <a:extLst>
              <a:ext uri="{FF2B5EF4-FFF2-40B4-BE49-F238E27FC236}">
                <a16:creationId xmlns:a16="http://schemas.microsoft.com/office/drawing/2014/main" id="{E61CFB7B-DA2E-4701-A0DE-9033B10528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l_oh_lng">
            <a:extLst>
              <a:ext uri="{FF2B5EF4-FFF2-40B4-BE49-F238E27FC236}">
                <a16:creationId xmlns:a16="http://schemas.microsoft.com/office/drawing/2014/main" id="{385B6425-48F2-441F-BD29-8DBB10789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bm3820">
            <a:extLst>
              <a:ext uri="{FF2B5EF4-FFF2-40B4-BE49-F238E27FC236}">
                <a16:creationId xmlns:a16="http://schemas.microsoft.com/office/drawing/2014/main" id="{0A432D72-43F9-431F-B122-B2F4D1765D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bm3830">
            <a:extLst>
              <a:ext uri="{FF2B5EF4-FFF2-40B4-BE49-F238E27FC236}">
                <a16:creationId xmlns:a16="http://schemas.microsoft.com/office/drawing/2014/main" id="{8AE04EEA-9ADC-4D39-9966-504269821C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bm3840">
            <a:extLst>
              <a:ext uri="{FF2B5EF4-FFF2-40B4-BE49-F238E27FC236}">
                <a16:creationId xmlns:a16="http://schemas.microsoft.com/office/drawing/2014/main" id="{876ED81C-E3A1-4C9D-9675-C7B626F151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bm3850">
            <a:extLst>
              <a:ext uri="{FF2B5EF4-FFF2-40B4-BE49-F238E27FC236}">
                <a16:creationId xmlns:a16="http://schemas.microsoft.com/office/drawing/2014/main" id="{F1A42F99-D8F6-41A1-9B79-3FEC2391F8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bm3870">
            <a:extLst>
              <a:ext uri="{FF2B5EF4-FFF2-40B4-BE49-F238E27FC236}">
                <a16:creationId xmlns:a16="http://schemas.microsoft.com/office/drawing/2014/main" id="{0288C373-6304-43E3-9E8A-8FF940CEE6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bm120">
            <a:extLst>
              <a:ext uri="{FF2B5EF4-FFF2-40B4-BE49-F238E27FC236}">
                <a16:creationId xmlns:a16="http://schemas.microsoft.com/office/drawing/2014/main" id="{0B449E29-9893-4BAB-88CB-D850F3EC6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bm120">
            <a:extLst>
              <a:ext uri="{FF2B5EF4-FFF2-40B4-BE49-F238E27FC236}">
                <a16:creationId xmlns:a16="http://schemas.microsoft.com/office/drawing/2014/main" id="{55A3F673-4B70-404C-BF6F-ACFF97E2D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bm3880">
            <a:extLst>
              <a:ext uri="{FF2B5EF4-FFF2-40B4-BE49-F238E27FC236}">
                <a16:creationId xmlns:a16="http://schemas.microsoft.com/office/drawing/2014/main" id="{435D0F93-EC45-4072-B346-34EABB9D07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bm120">
            <a:extLst>
              <a:ext uri="{FF2B5EF4-FFF2-40B4-BE49-F238E27FC236}">
                <a16:creationId xmlns:a16="http://schemas.microsoft.com/office/drawing/2014/main" id="{63FE76B2-063C-46A4-B913-F19C99FBC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5" name="Picture 17" descr="bm3900">
            <a:extLst>
              <a:ext uri="{FF2B5EF4-FFF2-40B4-BE49-F238E27FC236}">
                <a16:creationId xmlns:a16="http://schemas.microsoft.com/office/drawing/2014/main" id="{EDD1601C-2FD3-47A1-8EF7-A73B1C63E22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bm3910">
            <a:extLst>
              <a:ext uri="{FF2B5EF4-FFF2-40B4-BE49-F238E27FC236}">
                <a16:creationId xmlns:a16="http://schemas.microsoft.com/office/drawing/2014/main" id="{B1052CC0-3A80-492A-B9CC-D2A6D7BD9C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7" name="Picture 19" descr="bm3920">
            <a:extLst>
              <a:ext uri="{FF2B5EF4-FFF2-40B4-BE49-F238E27FC236}">
                <a16:creationId xmlns:a16="http://schemas.microsoft.com/office/drawing/2014/main" id="{F671A6C0-6C66-4313-9412-82025EF33F2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l_cooh">
            <a:extLst>
              <a:ext uri="{FF2B5EF4-FFF2-40B4-BE49-F238E27FC236}">
                <a16:creationId xmlns:a16="http://schemas.microsoft.com/office/drawing/2014/main" id="{8A21791D-758A-4775-A6CE-69953059466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9" name="Picture 21" descr="bm3950">
            <a:extLst>
              <a:ext uri="{FF2B5EF4-FFF2-40B4-BE49-F238E27FC236}">
                <a16:creationId xmlns:a16="http://schemas.microsoft.com/office/drawing/2014/main" id="{DE117728-E65E-4010-B085-169454A1E80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bm3970">
            <a:extLst>
              <a:ext uri="{FF2B5EF4-FFF2-40B4-BE49-F238E27FC236}">
                <a16:creationId xmlns:a16="http://schemas.microsoft.com/office/drawing/2014/main" id="{02CBFB85-87E0-4287-9D80-82080FE3950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descr="bm120">
            <a:extLst>
              <a:ext uri="{FF2B5EF4-FFF2-40B4-BE49-F238E27FC236}">
                <a16:creationId xmlns:a16="http://schemas.microsoft.com/office/drawing/2014/main" id="{C454F7C6-8AB9-4B01-8E5C-86B6AC0F9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bm3990">
            <a:extLst>
              <a:ext uri="{FF2B5EF4-FFF2-40B4-BE49-F238E27FC236}">
                <a16:creationId xmlns:a16="http://schemas.microsoft.com/office/drawing/2014/main" id="{FFBE73C3-483C-45D1-BFAC-AD03516AEA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bm120">
            <a:extLst>
              <a:ext uri="{FF2B5EF4-FFF2-40B4-BE49-F238E27FC236}">
                <a16:creationId xmlns:a16="http://schemas.microsoft.com/office/drawing/2014/main" id="{E99BA3D3-E357-49F2-9324-66A0B9C8D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bm4000">
            <a:extLst>
              <a:ext uri="{FF2B5EF4-FFF2-40B4-BE49-F238E27FC236}">
                <a16:creationId xmlns:a16="http://schemas.microsoft.com/office/drawing/2014/main" id="{406A484D-CBF7-443C-9A55-63C93B851B6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5" name="Picture 27" descr="bm120">
            <a:extLst>
              <a:ext uri="{FF2B5EF4-FFF2-40B4-BE49-F238E27FC236}">
                <a16:creationId xmlns:a16="http://schemas.microsoft.com/office/drawing/2014/main" id="{BA5D70D2-C6D5-4E1F-8835-6E05769D8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descr="bm4020">
            <a:extLst>
              <a:ext uri="{FF2B5EF4-FFF2-40B4-BE49-F238E27FC236}">
                <a16:creationId xmlns:a16="http://schemas.microsoft.com/office/drawing/2014/main" id="{80D6D088-7453-4A48-98BB-7EF52CA5859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7" name="Picture 29" descr="bm4040">
            <a:extLst>
              <a:ext uri="{FF2B5EF4-FFF2-40B4-BE49-F238E27FC236}">
                <a16:creationId xmlns:a16="http://schemas.microsoft.com/office/drawing/2014/main" id="{20582053-79E0-413E-9E46-E34518D0E38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8" name="Picture 30" descr="bm4050">
            <a:extLst>
              <a:ext uri="{FF2B5EF4-FFF2-40B4-BE49-F238E27FC236}">
                <a16:creationId xmlns:a16="http://schemas.microsoft.com/office/drawing/2014/main" id="{81DE2890-BA54-44F5-A682-453581BCBB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9" name="Picture 31" descr="bm4070">
            <a:extLst>
              <a:ext uri="{FF2B5EF4-FFF2-40B4-BE49-F238E27FC236}">
                <a16:creationId xmlns:a16="http://schemas.microsoft.com/office/drawing/2014/main" id="{D54E80F2-0BAC-4ECF-85E9-2C4CA761D56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0" name="Picture 32" descr="l_cn">
            <a:extLst>
              <a:ext uri="{FF2B5EF4-FFF2-40B4-BE49-F238E27FC236}">
                <a16:creationId xmlns:a16="http://schemas.microsoft.com/office/drawing/2014/main" id="{9A0870DC-BB2D-4407-948F-5403DB64B37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1" name="Picture 33" descr="bm4090">
            <a:extLst>
              <a:ext uri="{FF2B5EF4-FFF2-40B4-BE49-F238E27FC236}">
                <a16:creationId xmlns:a16="http://schemas.microsoft.com/office/drawing/2014/main" id="{BCAA0881-4298-47D7-9212-5CBD74CE351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2" name="Picture 34" descr="bm4110">
            <a:extLst>
              <a:ext uri="{FF2B5EF4-FFF2-40B4-BE49-F238E27FC236}">
                <a16:creationId xmlns:a16="http://schemas.microsoft.com/office/drawing/2014/main" id="{58116439-9D42-4E4E-B73C-EEBE8370196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3" name="Picture 35" descr="bm120">
            <a:extLst>
              <a:ext uri="{FF2B5EF4-FFF2-40B4-BE49-F238E27FC236}">
                <a16:creationId xmlns:a16="http://schemas.microsoft.com/office/drawing/2014/main" id="{3F328B9F-90EE-4D53-84DF-AE0CA2DF0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bm4130">
            <a:extLst>
              <a:ext uri="{FF2B5EF4-FFF2-40B4-BE49-F238E27FC236}">
                <a16:creationId xmlns:a16="http://schemas.microsoft.com/office/drawing/2014/main" id="{109AF014-2091-424C-935A-340BCAB0A9C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5" name="Picture 37" descr="bm4150">
            <a:extLst>
              <a:ext uri="{FF2B5EF4-FFF2-40B4-BE49-F238E27FC236}">
                <a16:creationId xmlns:a16="http://schemas.microsoft.com/office/drawing/2014/main" id="{20FEACAE-D99B-445D-AA8C-52348C31C7F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6" name="Picture 38" descr="bm4170">
            <a:extLst>
              <a:ext uri="{FF2B5EF4-FFF2-40B4-BE49-F238E27FC236}">
                <a16:creationId xmlns:a16="http://schemas.microsoft.com/office/drawing/2014/main" id="{69F8D544-EAF6-4744-B49B-DE70200AD0E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7" name="Picture 39" descr="bm120">
            <a:extLst>
              <a:ext uri="{FF2B5EF4-FFF2-40B4-BE49-F238E27FC236}">
                <a16:creationId xmlns:a16="http://schemas.microsoft.com/office/drawing/2014/main" id="{8F7C10FC-E415-42E2-8020-FA26392C3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28" name="Picture 40" descr="bm4190">
            <a:extLst>
              <a:ext uri="{FF2B5EF4-FFF2-40B4-BE49-F238E27FC236}">
                <a16:creationId xmlns:a16="http://schemas.microsoft.com/office/drawing/2014/main" id="{61506797-F90D-43E0-815B-DAEECE8F112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9" name="Picture 41" descr="bm4200">
            <a:extLst>
              <a:ext uri="{FF2B5EF4-FFF2-40B4-BE49-F238E27FC236}">
                <a16:creationId xmlns:a16="http://schemas.microsoft.com/office/drawing/2014/main" id="{EA39F288-97CD-4298-840B-E1A1028CD34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0" name="Picture 42" descr="bm4210">
            <a:extLst>
              <a:ext uri="{FF2B5EF4-FFF2-40B4-BE49-F238E27FC236}">
                <a16:creationId xmlns:a16="http://schemas.microsoft.com/office/drawing/2014/main" id="{CD44C70C-5B26-4B7A-BDFA-D5F03B44FFC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1" name="Picture 43" descr="bm4220">
            <a:extLst>
              <a:ext uri="{FF2B5EF4-FFF2-40B4-BE49-F238E27FC236}">
                <a16:creationId xmlns:a16="http://schemas.microsoft.com/office/drawing/2014/main" id="{78411044-BD86-49E8-BE92-6CCAA3967EE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2" name="Picture 44" descr="bm120">
            <a:extLst>
              <a:ext uri="{FF2B5EF4-FFF2-40B4-BE49-F238E27FC236}">
                <a16:creationId xmlns:a16="http://schemas.microsoft.com/office/drawing/2014/main" id="{0D0A7459-5A2A-4C06-9DEC-280ABC374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30388590-9D6A-412A-81CE-065E8718B95B}"/>
              </a:ext>
            </a:extLst>
          </p:cNvPr>
          <p:cNvSpPr txBox="1"/>
          <p:nvPr/>
        </p:nvSpPr>
        <p:spPr>
          <a:xfrm>
            <a:off x="5083036" y="1519631"/>
            <a:ext cx="3672408" cy="3970318"/>
          </a:xfrm>
          <a:prstGeom prst="rect">
            <a:avLst/>
          </a:prstGeom>
          <a:noFill/>
        </p:spPr>
        <p:txBody>
          <a:bodyPr wrap="square" rtlCol="0">
            <a:spAutoFit/>
          </a:bodyPr>
          <a:lstStyle/>
          <a:p>
            <a:r>
              <a:rPr lang="it-IT" sz="1400" dirty="0"/>
              <a:t>Le reazioni chimiche sulla superficie terrestre coinvolgono i quattro elementi antichi : aria, terra, acqua ,fuoco .  Gli elementi si compongono  e si decompongono, soggetti a trasformazioni cicliche I più importanti cicli biogeochimici sono quelli del carbonio, dell’ossigeno, dell’azoto e del fosforo</a:t>
            </a:r>
          </a:p>
          <a:p>
            <a:r>
              <a:rPr lang="it-IT" sz="1400" dirty="0"/>
              <a:t>Approfondimento </a:t>
            </a:r>
            <a:r>
              <a:rPr lang="it-IT" sz="1400" dirty="0">
                <a:hlinkClick r:id="rId36"/>
              </a:rPr>
              <a:t>La Solfatara di Pozzuoli, la miniera dei minerali flegrei.</a:t>
            </a:r>
            <a:r>
              <a:rPr lang="it-IT" sz="1400" dirty="0"/>
              <a:t> Osservatorio nazionale del paesaggio </a:t>
            </a:r>
            <a:r>
              <a:rPr lang="it-IT" sz="1400" dirty="0" err="1"/>
              <a:t>ruraleI</a:t>
            </a:r>
            <a:r>
              <a:rPr lang="it-IT" sz="1400" dirty="0"/>
              <a:t> </a:t>
            </a:r>
            <a:r>
              <a:rPr lang="it-IT" sz="1400" b="1" dirty="0"/>
              <a:t>principali cicli biogeochimici</a:t>
            </a:r>
            <a:endParaRPr lang="it-IT" sz="1400" dirty="0"/>
          </a:p>
          <a:p>
            <a:endParaRPr lang="it-IT" sz="1400" dirty="0"/>
          </a:p>
          <a:p>
            <a:endParaRPr lang="it-IT" sz="1400" dirty="0"/>
          </a:p>
          <a:p>
            <a:endParaRPr lang="it-IT" sz="1400" dirty="0"/>
          </a:p>
          <a:p>
            <a:endParaRPr lang="it-IT" sz="1400" dirty="0"/>
          </a:p>
          <a:p>
            <a:endParaRPr lang="it-IT" sz="1400" dirty="0"/>
          </a:p>
          <a:p>
            <a:endParaRPr lang="it-IT" sz="1400" dirty="0"/>
          </a:p>
        </p:txBody>
      </p:sp>
      <p:pic>
        <p:nvPicPr>
          <p:cNvPr id="11268" name="Picture 4">
            <a:extLst>
              <a:ext uri="{FF2B5EF4-FFF2-40B4-BE49-F238E27FC236}">
                <a16:creationId xmlns:a16="http://schemas.microsoft.com/office/drawing/2014/main" id="{80383D1D-A5B5-4E53-8685-E7DC1FB6C1E1}"/>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442358" y="4201326"/>
            <a:ext cx="2255912" cy="153684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ee the source image">
            <a:extLst>
              <a:ext uri="{FF2B5EF4-FFF2-40B4-BE49-F238E27FC236}">
                <a16:creationId xmlns:a16="http://schemas.microsoft.com/office/drawing/2014/main" id="{D5113717-A9D9-438B-9067-88BCE1EC98E1}"/>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5099272" y="4197287"/>
            <a:ext cx="1904769" cy="1428577"/>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81460135-F8F8-4F99-86E1-002F381E1C07}"/>
              </a:ext>
            </a:extLst>
          </p:cNvPr>
          <p:cNvSpPr/>
          <p:nvPr/>
        </p:nvSpPr>
        <p:spPr>
          <a:xfrm>
            <a:off x="261937" y="5920859"/>
            <a:ext cx="2188703" cy="276999"/>
          </a:xfrm>
          <a:prstGeom prst="rect">
            <a:avLst/>
          </a:prstGeom>
        </p:spPr>
        <p:txBody>
          <a:bodyPr wrap="square">
            <a:spAutoFit/>
          </a:bodyPr>
          <a:lstStyle/>
          <a:p>
            <a:r>
              <a:rPr lang="it-IT" sz="1200" b="1" dirty="0"/>
              <a:t>rocce ignee o magmatiche</a:t>
            </a:r>
            <a:endParaRPr lang="it-IT" sz="1200" dirty="0"/>
          </a:p>
        </p:txBody>
      </p:sp>
      <p:sp>
        <p:nvSpPr>
          <p:cNvPr id="7" name="Rettangolo 6">
            <a:extLst>
              <a:ext uri="{FF2B5EF4-FFF2-40B4-BE49-F238E27FC236}">
                <a16:creationId xmlns:a16="http://schemas.microsoft.com/office/drawing/2014/main" id="{FBC2698E-8F38-4464-AAFB-78680EDEA4C3}"/>
              </a:ext>
            </a:extLst>
          </p:cNvPr>
          <p:cNvSpPr/>
          <p:nvPr/>
        </p:nvSpPr>
        <p:spPr>
          <a:xfrm>
            <a:off x="2450640" y="5987534"/>
            <a:ext cx="2081422" cy="276999"/>
          </a:xfrm>
          <a:prstGeom prst="rect">
            <a:avLst/>
          </a:prstGeom>
        </p:spPr>
        <p:txBody>
          <a:bodyPr wrap="square">
            <a:spAutoFit/>
          </a:bodyPr>
          <a:lstStyle/>
          <a:p>
            <a:r>
              <a:rPr lang="it-IT" sz="1200" b="1" dirty="0"/>
              <a:t>rocce metamorfiche</a:t>
            </a:r>
            <a:endParaRPr lang="it-IT" sz="1200" dirty="0"/>
          </a:p>
        </p:txBody>
      </p:sp>
      <p:sp>
        <p:nvSpPr>
          <p:cNvPr id="8" name="Rettangolo 7">
            <a:extLst>
              <a:ext uri="{FF2B5EF4-FFF2-40B4-BE49-F238E27FC236}">
                <a16:creationId xmlns:a16="http://schemas.microsoft.com/office/drawing/2014/main" id="{9AF6ED9C-5028-4106-8942-E1D181E82A44}"/>
              </a:ext>
            </a:extLst>
          </p:cNvPr>
          <p:cNvSpPr/>
          <p:nvPr/>
        </p:nvSpPr>
        <p:spPr>
          <a:xfrm>
            <a:off x="5076055" y="5987534"/>
            <a:ext cx="1644709" cy="261610"/>
          </a:xfrm>
          <a:prstGeom prst="rect">
            <a:avLst/>
          </a:prstGeom>
        </p:spPr>
        <p:txBody>
          <a:bodyPr wrap="square">
            <a:spAutoFit/>
          </a:bodyPr>
          <a:lstStyle/>
          <a:p>
            <a:r>
              <a:rPr lang="it-IT" sz="1100" b="1" dirty="0"/>
              <a:t>rocce sedimentarie</a:t>
            </a:r>
            <a:endParaRPr lang="it-IT" sz="1100" dirty="0"/>
          </a:p>
        </p:txBody>
      </p:sp>
      <p:pic>
        <p:nvPicPr>
          <p:cNvPr id="3" name="Picture 2">
            <a:extLst>
              <a:ext uri="{FF2B5EF4-FFF2-40B4-BE49-F238E27FC236}">
                <a16:creationId xmlns:a16="http://schemas.microsoft.com/office/drawing/2014/main" id="{9DF49EE2-8392-454D-B6E2-ED2B73D3A1E6}"/>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223837" y="1119834"/>
            <a:ext cx="4846687" cy="2544511"/>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B36C43D8-5154-44DA-8179-B280B146ED8E}"/>
              </a:ext>
            </a:extLst>
          </p:cNvPr>
          <p:cNvSpPr/>
          <p:nvPr/>
        </p:nvSpPr>
        <p:spPr>
          <a:xfrm>
            <a:off x="33337" y="6118339"/>
            <a:ext cx="4572000" cy="369332"/>
          </a:xfrm>
          <a:prstGeom prst="rect">
            <a:avLst/>
          </a:prstGeom>
        </p:spPr>
        <p:txBody>
          <a:bodyPr>
            <a:spAutoFit/>
          </a:bodyPr>
          <a:lstStyle/>
          <a:p>
            <a:r>
              <a:rPr lang="it-IT" dirty="0">
                <a:hlinkClick r:id="rId40"/>
              </a:rPr>
              <a:t>Risorse in rete</a:t>
            </a:r>
            <a:r>
              <a:rPr lang="it-IT" dirty="0"/>
              <a:t> </a:t>
            </a:r>
            <a:r>
              <a:rPr lang="it-IT" dirty="0">
                <a:hlinkClick r:id="rId40"/>
              </a:rPr>
              <a:t>cicli biogeochimici  </a:t>
            </a:r>
            <a:endParaRPr lang="it-IT" dirty="0"/>
          </a:p>
        </p:txBody>
      </p:sp>
    </p:spTree>
    <p:extLst>
      <p:ext uri="{BB962C8B-B14F-4D97-AF65-F5344CB8AC3E}">
        <p14:creationId xmlns:p14="http://schemas.microsoft.com/office/powerpoint/2010/main" val="20815194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89F93F5-2B4A-4789-A6D2-06D5F1016EA0}"/>
              </a:ext>
            </a:extLst>
          </p:cNvPr>
          <p:cNvSpPr>
            <a:spLocks noGrp="1"/>
          </p:cNvSpPr>
          <p:nvPr>
            <p:ph type="ctrTitle"/>
          </p:nvPr>
        </p:nvSpPr>
        <p:spPr>
          <a:xfrm>
            <a:off x="533400" y="214290"/>
            <a:ext cx="7896252" cy="1000132"/>
          </a:xfrm>
          <a:ln>
            <a:miter lim="800000"/>
            <a:headEnd/>
            <a:tailEnd/>
          </a:ln>
        </p:spPr>
        <p:txBody>
          <a:bodyPr>
            <a:normAutofit fontScale="90000"/>
          </a:bodyPr>
          <a:lstStyle/>
          <a:p>
            <a:pPr algn="ctr">
              <a:defRPr/>
            </a:pPr>
            <a:r>
              <a:rPr lang="it-IT" sz="4400" dirty="0">
                <a:solidFill>
                  <a:srgbClr val="FF0000"/>
                </a:solidFill>
              </a:rPr>
              <a:t>Reazioni</a:t>
            </a:r>
            <a:br>
              <a:rPr lang="it-IT" sz="4400" dirty="0">
                <a:solidFill>
                  <a:srgbClr val="FF0000"/>
                </a:solidFill>
              </a:rPr>
            </a:br>
            <a:r>
              <a:rPr lang="it-IT" sz="4400" dirty="0">
                <a:solidFill>
                  <a:srgbClr val="FF0000"/>
                </a:solidFill>
              </a:rPr>
              <a:t>attività umane</a:t>
            </a:r>
          </a:p>
        </p:txBody>
      </p:sp>
      <p:pic>
        <p:nvPicPr>
          <p:cNvPr id="12289" name="Picture 1" descr="bm120">
            <a:extLst>
              <a:ext uri="{FF2B5EF4-FFF2-40B4-BE49-F238E27FC236}">
                <a16:creationId xmlns:a16="http://schemas.microsoft.com/office/drawing/2014/main" id="{9955E74D-0A3E-4C45-AB01-793094962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line">
            <a:extLst>
              <a:ext uri="{FF2B5EF4-FFF2-40B4-BE49-F238E27FC236}">
                <a16:creationId xmlns:a16="http://schemas.microsoft.com/office/drawing/2014/main" id="{F84E412A-6F5A-4D9E-A81E-0FB3B68F7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bm3770">
            <a:extLst>
              <a:ext uri="{FF2B5EF4-FFF2-40B4-BE49-F238E27FC236}">
                <a16:creationId xmlns:a16="http://schemas.microsoft.com/office/drawing/2014/main" id="{F54C7C6B-B0BF-4C3A-A3F4-EA3B71411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m120">
            <a:extLst>
              <a:ext uri="{FF2B5EF4-FFF2-40B4-BE49-F238E27FC236}">
                <a16:creationId xmlns:a16="http://schemas.microsoft.com/office/drawing/2014/main" id="{E277E873-90C3-482D-86C8-B809AAE22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bm3780">
            <a:extLst>
              <a:ext uri="{FF2B5EF4-FFF2-40B4-BE49-F238E27FC236}">
                <a16:creationId xmlns:a16="http://schemas.microsoft.com/office/drawing/2014/main" id="{E4053BFB-07D6-45BB-96B9-5D34161AF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m3800">
            <a:extLst>
              <a:ext uri="{FF2B5EF4-FFF2-40B4-BE49-F238E27FC236}">
                <a16:creationId xmlns:a16="http://schemas.microsoft.com/office/drawing/2014/main" id="{E61CFB7B-DA2E-4701-A0DE-9033B10528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l_oh_lng">
            <a:extLst>
              <a:ext uri="{FF2B5EF4-FFF2-40B4-BE49-F238E27FC236}">
                <a16:creationId xmlns:a16="http://schemas.microsoft.com/office/drawing/2014/main" id="{385B6425-48F2-441F-BD29-8DBB107891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bm3820">
            <a:extLst>
              <a:ext uri="{FF2B5EF4-FFF2-40B4-BE49-F238E27FC236}">
                <a16:creationId xmlns:a16="http://schemas.microsoft.com/office/drawing/2014/main" id="{0A432D72-43F9-431F-B122-B2F4D1765D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descr="bm3830">
            <a:extLst>
              <a:ext uri="{FF2B5EF4-FFF2-40B4-BE49-F238E27FC236}">
                <a16:creationId xmlns:a16="http://schemas.microsoft.com/office/drawing/2014/main" id="{8AE04EEA-9ADC-4D39-9966-504269821C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bm3840">
            <a:extLst>
              <a:ext uri="{FF2B5EF4-FFF2-40B4-BE49-F238E27FC236}">
                <a16:creationId xmlns:a16="http://schemas.microsoft.com/office/drawing/2014/main" id="{876ED81C-E3A1-4C9D-9675-C7B626F151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bm3850">
            <a:extLst>
              <a:ext uri="{FF2B5EF4-FFF2-40B4-BE49-F238E27FC236}">
                <a16:creationId xmlns:a16="http://schemas.microsoft.com/office/drawing/2014/main" id="{F1A42F99-D8F6-41A1-9B79-3FEC2391F8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0" name="Picture 12" descr="bm3870">
            <a:extLst>
              <a:ext uri="{FF2B5EF4-FFF2-40B4-BE49-F238E27FC236}">
                <a16:creationId xmlns:a16="http://schemas.microsoft.com/office/drawing/2014/main" id="{0288C373-6304-43E3-9E8A-8FF940CEE6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bm120">
            <a:extLst>
              <a:ext uri="{FF2B5EF4-FFF2-40B4-BE49-F238E27FC236}">
                <a16:creationId xmlns:a16="http://schemas.microsoft.com/office/drawing/2014/main" id="{0B449E29-9893-4BAB-88CB-D850F3EC6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bm120">
            <a:extLst>
              <a:ext uri="{FF2B5EF4-FFF2-40B4-BE49-F238E27FC236}">
                <a16:creationId xmlns:a16="http://schemas.microsoft.com/office/drawing/2014/main" id="{55A3F673-4B70-404C-BF6F-ACFF97E2D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bm3880">
            <a:extLst>
              <a:ext uri="{FF2B5EF4-FFF2-40B4-BE49-F238E27FC236}">
                <a16:creationId xmlns:a16="http://schemas.microsoft.com/office/drawing/2014/main" id="{435D0F93-EC45-4072-B346-34EABB9D079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bm120">
            <a:extLst>
              <a:ext uri="{FF2B5EF4-FFF2-40B4-BE49-F238E27FC236}">
                <a16:creationId xmlns:a16="http://schemas.microsoft.com/office/drawing/2014/main" id="{63FE76B2-063C-46A4-B913-F19C99FBC8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05" name="Picture 17" descr="bm3900">
            <a:extLst>
              <a:ext uri="{FF2B5EF4-FFF2-40B4-BE49-F238E27FC236}">
                <a16:creationId xmlns:a16="http://schemas.microsoft.com/office/drawing/2014/main" id="{EDD1601C-2FD3-47A1-8EF7-A73B1C63E22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6" name="Picture 18" descr="bm3910">
            <a:extLst>
              <a:ext uri="{FF2B5EF4-FFF2-40B4-BE49-F238E27FC236}">
                <a16:creationId xmlns:a16="http://schemas.microsoft.com/office/drawing/2014/main" id="{B1052CC0-3A80-492A-B9CC-D2A6D7BD9CE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7" name="Picture 19" descr="bm3920">
            <a:extLst>
              <a:ext uri="{FF2B5EF4-FFF2-40B4-BE49-F238E27FC236}">
                <a16:creationId xmlns:a16="http://schemas.microsoft.com/office/drawing/2014/main" id="{F671A6C0-6C66-4313-9412-82025EF33F2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l_cooh">
            <a:extLst>
              <a:ext uri="{FF2B5EF4-FFF2-40B4-BE49-F238E27FC236}">
                <a16:creationId xmlns:a16="http://schemas.microsoft.com/office/drawing/2014/main" id="{8A21791D-758A-4775-A6CE-69953059466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09" name="Picture 21" descr="bm3950">
            <a:extLst>
              <a:ext uri="{FF2B5EF4-FFF2-40B4-BE49-F238E27FC236}">
                <a16:creationId xmlns:a16="http://schemas.microsoft.com/office/drawing/2014/main" id="{DE117728-E65E-4010-B085-169454A1E80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0" name="Picture 22" descr="bm3970">
            <a:extLst>
              <a:ext uri="{FF2B5EF4-FFF2-40B4-BE49-F238E27FC236}">
                <a16:creationId xmlns:a16="http://schemas.microsoft.com/office/drawing/2014/main" id="{02CBFB85-87E0-4287-9D80-82080FE3950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1" name="Picture 23" descr="bm120">
            <a:extLst>
              <a:ext uri="{FF2B5EF4-FFF2-40B4-BE49-F238E27FC236}">
                <a16:creationId xmlns:a16="http://schemas.microsoft.com/office/drawing/2014/main" id="{C454F7C6-8AB9-4B01-8E5C-86B6AC0F9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2" name="Picture 24" descr="bm3990">
            <a:extLst>
              <a:ext uri="{FF2B5EF4-FFF2-40B4-BE49-F238E27FC236}">
                <a16:creationId xmlns:a16="http://schemas.microsoft.com/office/drawing/2014/main" id="{FFBE73C3-483C-45D1-BFAC-AD03516AEA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3" name="Picture 25" descr="bm120">
            <a:extLst>
              <a:ext uri="{FF2B5EF4-FFF2-40B4-BE49-F238E27FC236}">
                <a16:creationId xmlns:a16="http://schemas.microsoft.com/office/drawing/2014/main" id="{E99BA3D3-E357-49F2-9324-66A0B9C8D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4" name="Picture 26" descr="bm4000">
            <a:extLst>
              <a:ext uri="{FF2B5EF4-FFF2-40B4-BE49-F238E27FC236}">
                <a16:creationId xmlns:a16="http://schemas.microsoft.com/office/drawing/2014/main" id="{406A484D-CBF7-443C-9A55-63C93B851B68}"/>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5" name="Picture 27" descr="bm120">
            <a:extLst>
              <a:ext uri="{FF2B5EF4-FFF2-40B4-BE49-F238E27FC236}">
                <a16:creationId xmlns:a16="http://schemas.microsoft.com/office/drawing/2014/main" id="{BA5D70D2-C6D5-4E1F-8835-6E05769D8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16" name="Picture 28" descr="bm4020">
            <a:extLst>
              <a:ext uri="{FF2B5EF4-FFF2-40B4-BE49-F238E27FC236}">
                <a16:creationId xmlns:a16="http://schemas.microsoft.com/office/drawing/2014/main" id="{80D6D088-7453-4A48-98BB-7EF52CA5859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7" name="Picture 29" descr="bm4040">
            <a:extLst>
              <a:ext uri="{FF2B5EF4-FFF2-40B4-BE49-F238E27FC236}">
                <a16:creationId xmlns:a16="http://schemas.microsoft.com/office/drawing/2014/main" id="{20582053-79E0-413E-9E46-E34518D0E38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8" name="Picture 30" descr="bm4050">
            <a:extLst>
              <a:ext uri="{FF2B5EF4-FFF2-40B4-BE49-F238E27FC236}">
                <a16:creationId xmlns:a16="http://schemas.microsoft.com/office/drawing/2014/main" id="{81DE2890-BA54-44F5-A682-453581BCBB8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19" name="Picture 31" descr="bm4070">
            <a:extLst>
              <a:ext uri="{FF2B5EF4-FFF2-40B4-BE49-F238E27FC236}">
                <a16:creationId xmlns:a16="http://schemas.microsoft.com/office/drawing/2014/main" id="{D54E80F2-0BAC-4ECF-85E9-2C4CA761D56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0" name="Picture 32" descr="l_cn">
            <a:extLst>
              <a:ext uri="{FF2B5EF4-FFF2-40B4-BE49-F238E27FC236}">
                <a16:creationId xmlns:a16="http://schemas.microsoft.com/office/drawing/2014/main" id="{9A0870DC-BB2D-4407-948F-5403DB64B37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1" name="Picture 33" descr="bm4090">
            <a:extLst>
              <a:ext uri="{FF2B5EF4-FFF2-40B4-BE49-F238E27FC236}">
                <a16:creationId xmlns:a16="http://schemas.microsoft.com/office/drawing/2014/main" id="{BCAA0881-4298-47D7-9212-5CBD74CE351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2" name="Picture 34" descr="bm4110">
            <a:extLst>
              <a:ext uri="{FF2B5EF4-FFF2-40B4-BE49-F238E27FC236}">
                <a16:creationId xmlns:a16="http://schemas.microsoft.com/office/drawing/2014/main" id="{58116439-9D42-4E4E-B73C-EEBE83701961}"/>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3" name="Picture 35" descr="bm120">
            <a:extLst>
              <a:ext uri="{FF2B5EF4-FFF2-40B4-BE49-F238E27FC236}">
                <a16:creationId xmlns:a16="http://schemas.microsoft.com/office/drawing/2014/main" id="{3F328B9F-90EE-4D53-84DF-AE0CA2DF0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24" name="Picture 36" descr="bm4130">
            <a:extLst>
              <a:ext uri="{FF2B5EF4-FFF2-40B4-BE49-F238E27FC236}">
                <a16:creationId xmlns:a16="http://schemas.microsoft.com/office/drawing/2014/main" id="{109AF014-2091-424C-935A-340BCAB0A9CE}"/>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5" name="Picture 37" descr="bm4150">
            <a:extLst>
              <a:ext uri="{FF2B5EF4-FFF2-40B4-BE49-F238E27FC236}">
                <a16:creationId xmlns:a16="http://schemas.microsoft.com/office/drawing/2014/main" id="{20FEACAE-D99B-445D-AA8C-52348C31C7F2}"/>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6" name="Picture 38" descr="bm4170">
            <a:extLst>
              <a:ext uri="{FF2B5EF4-FFF2-40B4-BE49-F238E27FC236}">
                <a16:creationId xmlns:a16="http://schemas.microsoft.com/office/drawing/2014/main" id="{69F8D544-EAF6-4744-B49B-DE70200AD0E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7" name="Picture 39" descr="bm120">
            <a:extLst>
              <a:ext uri="{FF2B5EF4-FFF2-40B4-BE49-F238E27FC236}">
                <a16:creationId xmlns:a16="http://schemas.microsoft.com/office/drawing/2014/main" id="{8F7C10FC-E415-42E2-8020-FA26392C3B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2328" name="Picture 40" descr="bm4190">
            <a:extLst>
              <a:ext uri="{FF2B5EF4-FFF2-40B4-BE49-F238E27FC236}">
                <a16:creationId xmlns:a16="http://schemas.microsoft.com/office/drawing/2014/main" id="{61506797-F90D-43E0-815B-DAEECE8F1122}"/>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29" name="Picture 41" descr="bm4200">
            <a:extLst>
              <a:ext uri="{FF2B5EF4-FFF2-40B4-BE49-F238E27FC236}">
                <a16:creationId xmlns:a16="http://schemas.microsoft.com/office/drawing/2014/main" id="{EA39F288-97CD-4298-840B-E1A1028CD346}"/>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0" name="Picture 42" descr="bm4210">
            <a:extLst>
              <a:ext uri="{FF2B5EF4-FFF2-40B4-BE49-F238E27FC236}">
                <a16:creationId xmlns:a16="http://schemas.microsoft.com/office/drawing/2014/main" id="{CD44C70C-5B26-4B7A-BDFA-D5F03B44FFC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1" name="Picture 43" descr="bm4220">
            <a:extLst>
              <a:ext uri="{FF2B5EF4-FFF2-40B4-BE49-F238E27FC236}">
                <a16:creationId xmlns:a16="http://schemas.microsoft.com/office/drawing/2014/main" id="{78411044-BD86-49E8-BE92-6CCAA3967EE2}"/>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2332" name="Picture 44" descr="bm120">
            <a:extLst>
              <a:ext uri="{FF2B5EF4-FFF2-40B4-BE49-F238E27FC236}">
                <a16:creationId xmlns:a16="http://schemas.microsoft.com/office/drawing/2014/main" id="{0D0A7459-5A2A-4C06-9DEC-280ABC374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30388590-9D6A-412A-81CE-065E8718B95B}"/>
              </a:ext>
            </a:extLst>
          </p:cNvPr>
          <p:cNvSpPr txBox="1"/>
          <p:nvPr/>
        </p:nvSpPr>
        <p:spPr>
          <a:xfrm>
            <a:off x="5083036" y="1519631"/>
            <a:ext cx="3672408" cy="2462213"/>
          </a:xfrm>
          <a:prstGeom prst="rect">
            <a:avLst/>
          </a:prstGeom>
          <a:noFill/>
        </p:spPr>
        <p:txBody>
          <a:bodyPr wrap="square" rtlCol="0">
            <a:spAutoFit/>
          </a:bodyPr>
          <a:lstStyle/>
          <a:p>
            <a:r>
              <a:rPr lang="it-IT" sz="1400" dirty="0"/>
              <a:t>Le attività umane sono diffuse su tutto il pianeta, e l’impatto ambientale diventa determinante.  </a:t>
            </a:r>
          </a:p>
          <a:p>
            <a:r>
              <a:rPr lang="it-IT" sz="1400" dirty="0">
                <a:hlinkClick r:id="rId36"/>
              </a:rPr>
              <a:t> Chimica e la Società</a:t>
            </a:r>
            <a:endParaRPr lang="it-IT" sz="1400" dirty="0"/>
          </a:p>
          <a:p>
            <a:r>
              <a:rPr lang="it-IT" sz="1400" dirty="0"/>
              <a:t>Nell’</a:t>
            </a:r>
            <a:r>
              <a:rPr lang="it-IT" sz="1400" dirty="0" err="1"/>
              <a:t>Antropocene</a:t>
            </a:r>
            <a:r>
              <a:rPr lang="it-IT" sz="1400" dirty="0"/>
              <a:t>, l’epoca geologica attuale fortemente caratterizzata dalle attività dell’uomo, la Chimica ha il compito di custodire il pianeta e aiutare a ridurre le diseguaglianze mediante l’uso delle energie rinnovabili e dell’economia circolare. Blog della SCI Società Chimica Italiana</a:t>
            </a:r>
          </a:p>
        </p:txBody>
      </p:sp>
      <p:sp>
        <p:nvSpPr>
          <p:cNvPr id="6" name="Rettangolo 5">
            <a:extLst>
              <a:ext uri="{FF2B5EF4-FFF2-40B4-BE49-F238E27FC236}">
                <a16:creationId xmlns:a16="http://schemas.microsoft.com/office/drawing/2014/main" id="{81460135-F8F8-4F99-86E1-002F381E1C07}"/>
              </a:ext>
            </a:extLst>
          </p:cNvPr>
          <p:cNvSpPr/>
          <p:nvPr/>
        </p:nvSpPr>
        <p:spPr>
          <a:xfrm>
            <a:off x="261937" y="5920859"/>
            <a:ext cx="2188703" cy="276999"/>
          </a:xfrm>
          <a:prstGeom prst="rect">
            <a:avLst/>
          </a:prstGeom>
        </p:spPr>
        <p:txBody>
          <a:bodyPr wrap="square">
            <a:spAutoFit/>
          </a:bodyPr>
          <a:lstStyle/>
          <a:p>
            <a:r>
              <a:rPr lang="it-IT" sz="1200" b="1" dirty="0"/>
              <a:t>rocce ignee o magmatiche</a:t>
            </a:r>
            <a:endParaRPr lang="it-IT" sz="1200" dirty="0"/>
          </a:p>
        </p:txBody>
      </p:sp>
      <p:sp>
        <p:nvSpPr>
          <p:cNvPr id="7" name="Rettangolo 6">
            <a:extLst>
              <a:ext uri="{FF2B5EF4-FFF2-40B4-BE49-F238E27FC236}">
                <a16:creationId xmlns:a16="http://schemas.microsoft.com/office/drawing/2014/main" id="{FBC2698E-8F38-4464-AAFB-78680EDEA4C3}"/>
              </a:ext>
            </a:extLst>
          </p:cNvPr>
          <p:cNvSpPr/>
          <p:nvPr/>
        </p:nvSpPr>
        <p:spPr>
          <a:xfrm>
            <a:off x="2450640" y="5987534"/>
            <a:ext cx="2081422" cy="276999"/>
          </a:xfrm>
          <a:prstGeom prst="rect">
            <a:avLst/>
          </a:prstGeom>
        </p:spPr>
        <p:txBody>
          <a:bodyPr wrap="square">
            <a:spAutoFit/>
          </a:bodyPr>
          <a:lstStyle/>
          <a:p>
            <a:r>
              <a:rPr lang="it-IT" sz="1200" b="1" dirty="0"/>
              <a:t>rocce metamorfiche</a:t>
            </a:r>
            <a:endParaRPr lang="it-IT" sz="1200" dirty="0"/>
          </a:p>
        </p:txBody>
      </p:sp>
      <p:sp>
        <p:nvSpPr>
          <p:cNvPr id="8" name="Rettangolo 7">
            <a:extLst>
              <a:ext uri="{FF2B5EF4-FFF2-40B4-BE49-F238E27FC236}">
                <a16:creationId xmlns:a16="http://schemas.microsoft.com/office/drawing/2014/main" id="{9AF6ED9C-5028-4106-8942-E1D181E82A44}"/>
              </a:ext>
            </a:extLst>
          </p:cNvPr>
          <p:cNvSpPr/>
          <p:nvPr/>
        </p:nvSpPr>
        <p:spPr>
          <a:xfrm>
            <a:off x="5076055" y="5987534"/>
            <a:ext cx="1644709" cy="261610"/>
          </a:xfrm>
          <a:prstGeom prst="rect">
            <a:avLst/>
          </a:prstGeom>
        </p:spPr>
        <p:txBody>
          <a:bodyPr wrap="square">
            <a:spAutoFit/>
          </a:bodyPr>
          <a:lstStyle/>
          <a:p>
            <a:r>
              <a:rPr lang="it-IT" sz="1100" b="1" dirty="0"/>
              <a:t>rocce sedimentarie</a:t>
            </a:r>
            <a:endParaRPr lang="it-IT" sz="1100" dirty="0"/>
          </a:p>
        </p:txBody>
      </p:sp>
      <p:pic>
        <p:nvPicPr>
          <p:cNvPr id="3" name="Picture 2" descr="2">
            <a:extLst>
              <a:ext uri="{FF2B5EF4-FFF2-40B4-BE49-F238E27FC236}">
                <a16:creationId xmlns:a16="http://schemas.microsoft.com/office/drawing/2014/main" id="{D6E34FE3-3DC5-4BAB-9F88-573189E1F979}"/>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2329" y="1443265"/>
            <a:ext cx="4501203" cy="3015806"/>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676C1B2B-A47A-4CAC-9840-ABCCF8D5E52C}"/>
              </a:ext>
            </a:extLst>
          </p:cNvPr>
          <p:cNvSpPr txBox="1"/>
          <p:nvPr/>
        </p:nvSpPr>
        <p:spPr>
          <a:xfrm>
            <a:off x="323528" y="4581128"/>
            <a:ext cx="1728192" cy="261610"/>
          </a:xfrm>
          <a:prstGeom prst="rect">
            <a:avLst/>
          </a:prstGeom>
          <a:noFill/>
        </p:spPr>
        <p:txBody>
          <a:bodyPr wrap="square" rtlCol="0">
            <a:spAutoFit/>
          </a:bodyPr>
          <a:lstStyle/>
          <a:p>
            <a:r>
              <a:rPr lang="it-IT" sz="1100" dirty="0"/>
              <a:t>DZERSHINSK, RUSSIA</a:t>
            </a:r>
          </a:p>
        </p:txBody>
      </p:sp>
      <p:sp>
        <p:nvSpPr>
          <p:cNvPr id="10" name="CasellaDiTesto 9">
            <a:extLst>
              <a:ext uri="{FF2B5EF4-FFF2-40B4-BE49-F238E27FC236}">
                <a16:creationId xmlns:a16="http://schemas.microsoft.com/office/drawing/2014/main" id="{4893B6B4-1E5D-4323-BA89-F1308309E4FE}"/>
              </a:ext>
            </a:extLst>
          </p:cNvPr>
          <p:cNvSpPr txBox="1"/>
          <p:nvPr/>
        </p:nvSpPr>
        <p:spPr>
          <a:xfrm>
            <a:off x="390525" y="4941168"/>
            <a:ext cx="7421835" cy="979691"/>
          </a:xfrm>
          <a:prstGeom prst="rect">
            <a:avLst/>
          </a:prstGeom>
          <a:noFill/>
        </p:spPr>
        <p:txBody>
          <a:bodyPr wrap="square" rtlCol="0">
            <a:spAutoFit/>
          </a:bodyPr>
          <a:lstStyle/>
          <a:p>
            <a:endParaRPr lang="it-IT" dirty="0"/>
          </a:p>
        </p:txBody>
      </p:sp>
      <p:sp>
        <p:nvSpPr>
          <p:cNvPr id="59" name="CasellaDiTesto 58">
            <a:extLst>
              <a:ext uri="{FF2B5EF4-FFF2-40B4-BE49-F238E27FC236}">
                <a16:creationId xmlns:a16="http://schemas.microsoft.com/office/drawing/2014/main" id="{B16AACC8-B37A-45BF-BD6E-F3ABD8C2EA9A}"/>
              </a:ext>
            </a:extLst>
          </p:cNvPr>
          <p:cNvSpPr txBox="1"/>
          <p:nvPr/>
        </p:nvSpPr>
        <p:spPr>
          <a:xfrm>
            <a:off x="261937" y="5740411"/>
            <a:ext cx="7702823" cy="5632311"/>
          </a:xfrm>
          <a:prstGeom prst="rect">
            <a:avLst/>
          </a:prstGeom>
          <a:noFill/>
        </p:spPr>
        <p:txBody>
          <a:bodyPr wrap="square" rtlCol="0">
            <a:spAutoFit/>
          </a:bodyPr>
          <a:lstStyle/>
          <a:p>
            <a:r>
              <a:rPr lang="it-IT"/>
              <a:t>La composizione dell'atmosfera attuale è molto diversa da quella che si presume sia stata l'</a:t>
            </a:r>
            <a:r>
              <a:rPr lang="it-IT" b="1"/>
              <a:t>atmosfera primordiale</a:t>
            </a:r>
            <a:r>
              <a:rPr lang="it-IT"/>
              <a:t>. Si ritiene che essa contenesse metano, idrogeno, ammoniaca, anidride carbonica, anidride solforosa, vapore acqueo, mentre l'ossigeno era pressoché assente. Esso si è accumulato grazie all'azione delle prime forme di vita fotosintetiche. Probabilmente si è formata dall'emissione di gas avvenuta durante antichissime eruzioni vulcaniche.</a:t>
            </a:r>
          </a:p>
          <a:p>
            <a:r>
              <a:rPr lang="it-IT"/>
              <a:t>In base alla </a:t>
            </a:r>
            <a:r>
              <a:rPr lang="it-IT" b="1"/>
              <a:t>composizione chimica</a:t>
            </a:r>
            <a:r>
              <a:rPr lang="it-IT"/>
              <a:t>, l'attuale atmosfera viene divisa nelle seguenti zone.</a:t>
            </a:r>
          </a:p>
          <a:p>
            <a:r>
              <a:rPr lang="it-IT"/>
              <a:t> </a:t>
            </a:r>
          </a:p>
          <a:p>
            <a:r>
              <a:rPr lang="it-IT" b="1"/>
              <a:t>Omosfera</a:t>
            </a:r>
          </a:p>
          <a:p>
            <a:r>
              <a:rPr lang="it-IT"/>
              <a:t>È compresa tra il suolo e l'altezza di circa 80 km e la sua composizione rimane percentualmente </a:t>
            </a:r>
            <a:r>
              <a:rPr lang="it-IT" b="1"/>
              <a:t>omogenea</a:t>
            </a:r>
            <a:r>
              <a:rPr lang="it-IT"/>
              <a:t> a causa dei moti convettivi.</a:t>
            </a:r>
            <a:br>
              <a:rPr lang="it-IT"/>
            </a:br>
            <a:r>
              <a:rPr lang="it-IT"/>
              <a:t>Essa contiene il 78% di </a:t>
            </a:r>
            <a:r>
              <a:rPr lang="it-IT" b="1"/>
              <a:t>azoto</a:t>
            </a:r>
            <a:r>
              <a:rPr lang="it-IT"/>
              <a:t>, il 21% di </a:t>
            </a:r>
            <a:r>
              <a:rPr lang="it-IT" b="1"/>
              <a:t>ossigeno</a:t>
            </a:r>
            <a:r>
              <a:rPr lang="it-IT"/>
              <a:t>, lo 0.94% di </a:t>
            </a:r>
            <a:r>
              <a:rPr lang="it-IT" b="1"/>
              <a:t>gas nobili </a:t>
            </a:r>
            <a:r>
              <a:rPr lang="it-IT"/>
              <a:t>(fra cui il principale è l'</a:t>
            </a:r>
            <a:r>
              <a:rPr lang="it-IT" b="1"/>
              <a:t>argon</a:t>
            </a:r>
            <a:r>
              <a:rPr lang="it-IT"/>
              <a:t>), lo 0.033% di </a:t>
            </a:r>
            <a:r>
              <a:rPr lang="it-IT" b="1"/>
              <a:t>anidride carbonica</a:t>
            </a:r>
            <a:r>
              <a:rPr lang="it-IT"/>
              <a:t> e tracce di </a:t>
            </a:r>
            <a:r>
              <a:rPr lang="it-IT" b="1"/>
              <a:t>altri gas</a:t>
            </a:r>
            <a:r>
              <a:rPr lang="it-IT"/>
              <a:t>.</a:t>
            </a:r>
            <a:br>
              <a:rPr lang="it-IT"/>
            </a:br>
            <a:r>
              <a:rPr lang="it-IT"/>
              <a:t>In quantità variabile è presente </a:t>
            </a:r>
            <a:r>
              <a:rPr lang="it-IT" b="1"/>
              <a:t>vapore acqueo</a:t>
            </a:r>
            <a:r>
              <a:rPr lang="it-IT"/>
              <a:t>, soprattutto a bassa quota, in prossimità degli oceani e nella zona equatoriale, e </a:t>
            </a:r>
            <a:r>
              <a:rPr lang="it-IT" b="1"/>
              <a:t>pulviscolo atmosferico</a:t>
            </a:r>
            <a:r>
              <a:rPr lang="it-IT"/>
              <a:t>, costituito da particelle minerali, polline, spore, sale, batteri, cenere e particelle di origine antropica.</a:t>
            </a:r>
          </a:p>
        </p:txBody>
      </p:sp>
    </p:spTree>
    <p:extLst>
      <p:ext uri="{BB962C8B-B14F-4D97-AF65-F5344CB8AC3E}">
        <p14:creationId xmlns:p14="http://schemas.microsoft.com/office/powerpoint/2010/main" val="39491075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457200" y="704850"/>
            <a:ext cx="8229600" cy="607343"/>
          </a:xfrm>
        </p:spPr>
        <p:txBody>
          <a:bodyPr/>
          <a:lstStyle/>
          <a:p>
            <a:pPr algn="ctr"/>
            <a:r>
              <a:rPr lang="it-IT" sz="3600" dirty="0">
                <a:solidFill>
                  <a:srgbClr val="FF0000"/>
                </a:solidFill>
              </a:rPr>
              <a:t>Stechiometria</a:t>
            </a:r>
          </a:p>
        </p:txBody>
      </p:sp>
      <p:pic>
        <p:nvPicPr>
          <p:cNvPr id="13313" name="Picture 1" descr="bm120">
            <a:extLst>
              <a:ext uri="{FF2B5EF4-FFF2-40B4-BE49-F238E27FC236}">
                <a16:creationId xmlns:a16="http://schemas.microsoft.com/office/drawing/2014/main" id="{EE9DD6C0-5FCB-4C84-A317-ADF84A536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bm3770">
            <a:extLst>
              <a:ext uri="{FF2B5EF4-FFF2-40B4-BE49-F238E27FC236}">
                <a16:creationId xmlns:a16="http://schemas.microsoft.com/office/drawing/2014/main" id="{2451F317-A05A-4B70-8797-99A9E97AA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m120">
            <a:extLst>
              <a:ext uri="{FF2B5EF4-FFF2-40B4-BE49-F238E27FC236}">
                <a16:creationId xmlns:a16="http://schemas.microsoft.com/office/drawing/2014/main" id="{0A6B25EC-E408-4FDB-8EDE-2C8DA69BA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m3780">
            <a:extLst>
              <a:ext uri="{FF2B5EF4-FFF2-40B4-BE49-F238E27FC236}">
                <a16:creationId xmlns:a16="http://schemas.microsoft.com/office/drawing/2014/main" id="{9FF509A6-DCBC-4426-9195-BA30C2896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m3800">
            <a:extLst>
              <a:ext uri="{FF2B5EF4-FFF2-40B4-BE49-F238E27FC236}">
                <a16:creationId xmlns:a16="http://schemas.microsoft.com/office/drawing/2014/main" id="{9AA48D57-248B-45EE-8B82-2943E4306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l_oh_lng">
            <a:extLst>
              <a:ext uri="{FF2B5EF4-FFF2-40B4-BE49-F238E27FC236}">
                <a16:creationId xmlns:a16="http://schemas.microsoft.com/office/drawing/2014/main" id="{0E063435-7685-45EA-AC1E-00C13DB06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m3820">
            <a:extLst>
              <a:ext uri="{FF2B5EF4-FFF2-40B4-BE49-F238E27FC236}">
                <a16:creationId xmlns:a16="http://schemas.microsoft.com/office/drawing/2014/main" id="{C0458F37-ED5F-4271-90BB-2B7E5DB2CD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bm3830">
            <a:extLst>
              <a:ext uri="{FF2B5EF4-FFF2-40B4-BE49-F238E27FC236}">
                <a16:creationId xmlns:a16="http://schemas.microsoft.com/office/drawing/2014/main" id="{36B14405-0C87-46BA-B076-351DFE1D3B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bm3840">
            <a:extLst>
              <a:ext uri="{FF2B5EF4-FFF2-40B4-BE49-F238E27FC236}">
                <a16:creationId xmlns:a16="http://schemas.microsoft.com/office/drawing/2014/main" id="{2060C72A-97CE-469E-8E78-CA3A64D12A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bm3850">
            <a:extLst>
              <a:ext uri="{FF2B5EF4-FFF2-40B4-BE49-F238E27FC236}">
                <a16:creationId xmlns:a16="http://schemas.microsoft.com/office/drawing/2014/main" id="{BA108CE8-993A-463D-8A30-E18B6E97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bm3870">
            <a:extLst>
              <a:ext uri="{FF2B5EF4-FFF2-40B4-BE49-F238E27FC236}">
                <a16:creationId xmlns:a16="http://schemas.microsoft.com/office/drawing/2014/main" id="{195FB4B9-2F49-48E2-9F26-33351CC487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bm120">
            <a:extLst>
              <a:ext uri="{FF2B5EF4-FFF2-40B4-BE49-F238E27FC236}">
                <a16:creationId xmlns:a16="http://schemas.microsoft.com/office/drawing/2014/main" id="{6B733601-01F3-4C47-967F-6CDC2E381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m120">
            <a:extLst>
              <a:ext uri="{FF2B5EF4-FFF2-40B4-BE49-F238E27FC236}">
                <a16:creationId xmlns:a16="http://schemas.microsoft.com/office/drawing/2014/main" id="{6EAE9600-BB66-494C-9C4F-FD84EE3D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bm3880">
            <a:extLst>
              <a:ext uri="{FF2B5EF4-FFF2-40B4-BE49-F238E27FC236}">
                <a16:creationId xmlns:a16="http://schemas.microsoft.com/office/drawing/2014/main" id="{1E75E770-B3BD-44C8-85AC-B632BBF87B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bm120">
            <a:extLst>
              <a:ext uri="{FF2B5EF4-FFF2-40B4-BE49-F238E27FC236}">
                <a16:creationId xmlns:a16="http://schemas.microsoft.com/office/drawing/2014/main" id="{81BC6742-ACD2-4244-B8DF-560BF13D2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bm3900">
            <a:extLst>
              <a:ext uri="{FF2B5EF4-FFF2-40B4-BE49-F238E27FC236}">
                <a16:creationId xmlns:a16="http://schemas.microsoft.com/office/drawing/2014/main" id="{C455988A-D707-4845-AC44-ADA2917447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bm3910">
            <a:extLst>
              <a:ext uri="{FF2B5EF4-FFF2-40B4-BE49-F238E27FC236}">
                <a16:creationId xmlns:a16="http://schemas.microsoft.com/office/drawing/2014/main" id="{71236772-77E2-469C-8B6B-FAEC8463BA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bm3920">
            <a:extLst>
              <a:ext uri="{FF2B5EF4-FFF2-40B4-BE49-F238E27FC236}">
                <a16:creationId xmlns:a16="http://schemas.microsoft.com/office/drawing/2014/main" id="{339F1D1D-1E51-405C-A02C-BF9D9FCE9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l_cooh">
            <a:extLst>
              <a:ext uri="{FF2B5EF4-FFF2-40B4-BE49-F238E27FC236}">
                <a16:creationId xmlns:a16="http://schemas.microsoft.com/office/drawing/2014/main" id="{9B823AEB-6CFB-4D90-AA6F-9B922600F8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3" name="Picture 21" descr="bm3950">
            <a:extLst>
              <a:ext uri="{FF2B5EF4-FFF2-40B4-BE49-F238E27FC236}">
                <a16:creationId xmlns:a16="http://schemas.microsoft.com/office/drawing/2014/main" id="{0E5EFE88-679C-45AD-9C03-AC2913818A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bm3970">
            <a:extLst>
              <a:ext uri="{FF2B5EF4-FFF2-40B4-BE49-F238E27FC236}">
                <a16:creationId xmlns:a16="http://schemas.microsoft.com/office/drawing/2014/main" id="{D79DF812-5FCE-40F6-B8DE-48DA4960EE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bm120">
            <a:extLst>
              <a:ext uri="{FF2B5EF4-FFF2-40B4-BE49-F238E27FC236}">
                <a16:creationId xmlns:a16="http://schemas.microsoft.com/office/drawing/2014/main" id="{A1A837F4-229F-469D-A0A7-11557E064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bm3990">
            <a:extLst>
              <a:ext uri="{FF2B5EF4-FFF2-40B4-BE49-F238E27FC236}">
                <a16:creationId xmlns:a16="http://schemas.microsoft.com/office/drawing/2014/main" id="{8BDAB931-B30A-4BCE-BE2B-FA18FB8029E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descr="bm120">
            <a:extLst>
              <a:ext uri="{FF2B5EF4-FFF2-40B4-BE49-F238E27FC236}">
                <a16:creationId xmlns:a16="http://schemas.microsoft.com/office/drawing/2014/main" id="{3AEDCE3B-4AE7-4BE5-9F33-E42A18391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bm4000">
            <a:extLst>
              <a:ext uri="{FF2B5EF4-FFF2-40B4-BE49-F238E27FC236}">
                <a16:creationId xmlns:a16="http://schemas.microsoft.com/office/drawing/2014/main" id="{3F07567C-D1F2-4A5C-BC63-93C1F2A977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9" name="Picture 27" descr="bm120">
            <a:extLst>
              <a:ext uri="{FF2B5EF4-FFF2-40B4-BE49-F238E27FC236}">
                <a16:creationId xmlns:a16="http://schemas.microsoft.com/office/drawing/2014/main" id="{A979F900-F1DC-4457-8C72-02A0DB9F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bm4020">
            <a:extLst>
              <a:ext uri="{FF2B5EF4-FFF2-40B4-BE49-F238E27FC236}">
                <a16:creationId xmlns:a16="http://schemas.microsoft.com/office/drawing/2014/main" id="{41E8E5EE-A663-47B4-A6A4-EF3FFD3E9F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1" name="Picture 29" descr="bm4040">
            <a:extLst>
              <a:ext uri="{FF2B5EF4-FFF2-40B4-BE49-F238E27FC236}">
                <a16:creationId xmlns:a16="http://schemas.microsoft.com/office/drawing/2014/main" id="{5F1A9AC2-16E9-4F20-A64F-B4A9EB84B7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bm4050">
            <a:extLst>
              <a:ext uri="{FF2B5EF4-FFF2-40B4-BE49-F238E27FC236}">
                <a16:creationId xmlns:a16="http://schemas.microsoft.com/office/drawing/2014/main" id="{7A10B3B0-3806-45A8-BD4F-F74016649FA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3" name="Picture 31" descr="bm4070">
            <a:extLst>
              <a:ext uri="{FF2B5EF4-FFF2-40B4-BE49-F238E27FC236}">
                <a16:creationId xmlns:a16="http://schemas.microsoft.com/office/drawing/2014/main" id="{A338DBF4-3B35-4D79-BEF5-31002917E9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l_cn">
            <a:extLst>
              <a:ext uri="{FF2B5EF4-FFF2-40B4-BE49-F238E27FC236}">
                <a16:creationId xmlns:a16="http://schemas.microsoft.com/office/drawing/2014/main" id="{8D8B01A7-8610-4C47-8F42-443DC133441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5" name="Picture 33" descr="bm4090">
            <a:extLst>
              <a:ext uri="{FF2B5EF4-FFF2-40B4-BE49-F238E27FC236}">
                <a16:creationId xmlns:a16="http://schemas.microsoft.com/office/drawing/2014/main" id="{29F2E660-16FC-4619-B84D-F92C18F1609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bm4110">
            <a:extLst>
              <a:ext uri="{FF2B5EF4-FFF2-40B4-BE49-F238E27FC236}">
                <a16:creationId xmlns:a16="http://schemas.microsoft.com/office/drawing/2014/main" id="{8AC1A46B-C15D-4EDB-A6C0-58933BF3F9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7" name="Picture 35" descr="bm120">
            <a:extLst>
              <a:ext uri="{FF2B5EF4-FFF2-40B4-BE49-F238E27FC236}">
                <a16:creationId xmlns:a16="http://schemas.microsoft.com/office/drawing/2014/main" id="{309C3C00-CC1B-425D-AF13-76795AF0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bm4130">
            <a:extLst>
              <a:ext uri="{FF2B5EF4-FFF2-40B4-BE49-F238E27FC236}">
                <a16:creationId xmlns:a16="http://schemas.microsoft.com/office/drawing/2014/main" id="{FC030D25-1D65-4D6A-8F7B-113950F33C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9" name="Picture 37" descr="bm4150">
            <a:extLst>
              <a:ext uri="{FF2B5EF4-FFF2-40B4-BE49-F238E27FC236}">
                <a16:creationId xmlns:a16="http://schemas.microsoft.com/office/drawing/2014/main" id="{1D2442D7-8550-4D77-AC45-29F9B0FF769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descr="bm4170">
            <a:extLst>
              <a:ext uri="{FF2B5EF4-FFF2-40B4-BE49-F238E27FC236}">
                <a16:creationId xmlns:a16="http://schemas.microsoft.com/office/drawing/2014/main" id="{3F214197-A3B5-481A-A6E4-EC74785F139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39" descr="bm120">
            <a:extLst>
              <a:ext uri="{FF2B5EF4-FFF2-40B4-BE49-F238E27FC236}">
                <a16:creationId xmlns:a16="http://schemas.microsoft.com/office/drawing/2014/main" id="{F6C904A5-353B-4B3A-AA17-F401738A6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bm4190">
            <a:extLst>
              <a:ext uri="{FF2B5EF4-FFF2-40B4-BE49-F238E27FC236}">
                <a16:creationId xmlns:a16="http://schemas.microsoft.com/office/drawing/2014/main" id="{AE1C7EB8-5029-4059-A9FA-981A1ED8C22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3" name="Picture 41" descr="bm4200">
            <a:extLst>
              <a:ext uri="{FF2B5EF4-FFF2-40B4-BE49-F238E27FC236}">
                <a16:creationId xmlns:a16="http://schemas.microsoft.com/office/drawing/2014/main" id="{E53E08B9-63FD-416A-85B7-13725A09A99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bm4210">
            <a:extLst>
              <a:ext uri="{FF2B5EF4-FFF2-40B4-BE49-F238E27FC236}">
                <a16:creationId xmlns:a16="http://schemas.microsoft.com/office/drawing/2014/main" id="{A0817371-FA01-49A1-A7C8-0EBD0770639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5" name="Picture 43" descr="bm4220">
            <a:extLst>
              <a:ext uri="{FF2B5EF4-FFF2-40B4-BE49-F238E27FC236}">
                <a16:creationId xmlns:a16="http://schemas.microsoft.com/office/drawing/2014/main" id="{CDBDF225-4F74-4C4A-AC54-BFC4BDFA4D2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bm120">
            <a:extLst>
              <a:ext uri="{FF2B5EF4-FFF2-40B4-BE49-F238E27FC236}">
                <a16:creationId xmlns:a16="http://schemas.microsoft.com/office/drawing/2014/main" id="{893B096B-6D32-4DCD-AF7A-15DF8090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457200" y="1312193"/>
            <a:ext cx="8229600" cy="5012407"/>
          </a:xfrm>
        </p:spPr>
        <p:txBody>
          <a:bodyPr/>
          <a:lstStyle/>
          <a:p>
            <a:pPr marL="0" indent="0">
              <a:buNone/>
            </a:pPr>
            <a:r>
              <a:rPr lang="it-IT" sz="2000" b="1" dirty="0"/>
              <a:t>Stechiometria</a:t>
            </a:r>
            <a:r>
              <a:rPr lang="it-IT" sz="2000" dirty="0"/>
              <a:t> dal greco </a:t>
            </a:r>
            <a:r>
              <a:rPr lang="it-IT" sz="2000" dirty="0" err="1">
                <a:solidFill>
                  <a:srgbClr val="FFC000"/>
                </a:solidFill>
              </a:rPr>
              <a:t>στοιχεῖον</a:t>
            </a:r>
            <a:r>
              <a:rPr lang="it-IT" sz="2000" dirty="0"/>
              <a:t> "elemento" e </a:t>
            </a:r>
            <a:r>
              <a:rPr lang="it-IT" sz="2000" dirty="0" err="1">
                <a:solidFill>
                  <a:srgbClr val="FFC000"/>
                </a:solidFill>
              </a:rPr>
              <a:t>μέτρον</a:t>
            </a:r>
            <a:r>
              <a:rPr lang="it-IT" sz="2000" dirty="0"/>
              <a:t> "misura"   studia i rapporti quantitativi delle sostanze chimiche nei fenomeni chimici</a:t>
            </a:r>
            <a:r>
              <a:rPr lang="it-IT" dirty="0"/>
              <a:t>.</a:t>
            </a:r>
          </a:p>
          <a:p>
            <a:pPr marL="0" indent="0">
              <a:buNone/>
            </a:pPr>
            <a:r>
              <a:rPr lang="it-IT" sz="2000" b="1" i="1" dirty="0"/>
              <a:t>                  La grandezza che descrive le quantità nei fenomeni   </a:t>
            </a:r>
          </a:p>
          <a:p>
            <a:pPr marL="0" indent="0">
              <a:buNone/>
            </a:pPr>
            <a:r>
              <a:rPr lang="it-IT" sz="2000" b="1" i="1" dirty="0"/>
              <a:t>                   chimici è  la mole</a:t>
            </a:r>
          </a:p>
          <a:p>
            <a:pPr marL="0" indent="0">
              <a:buNone/>
            </a:pPr>
            <a:endParaRPr lang="it-IT" sz="2000" b="1" i="1" dirty="0"/>
          </a:p>
          <a:p>
            <a:pPr marL="0" indent="0">
              <a:buNone/>
            </a:pPr>
            <a:r>
              <a:rPr lang="it-IT" sz="1800" dirty="0"/>
              <a:t>la mole è l’unità di misura della quantità di sostanza di un sistema che contiene un numero di entità pari al numero degli atomi presenti in 0.012 chilogrammi di carbonio 12.</a:t>
            </a:r>
            <a:br>
              <a:rPr lang="it-IT" sz="1400" dirty="0"/>
            </a:br>
            <a:r>
              <a:rPr lang="it-IT" sz="1800" dirty="0"/>
              <a:t>nuova definizione : la mole è l’unità di misura della quantità di materia. Una mole contiene esattamente 6,022214076 x 10</a:t>
            </a:r>
            <a:r>
              <a:rPr lang="it-IT" sz="1800" baseline="30000" dirty="0"/>
              <a:t>23  </a:t>
            </a:r>
            <a:r>
              <a:rPr lang="it-IT" sz="1800" dirty="0"/>
              <a:t>entità elementari (atomi, molecole, ioni...). </a:t>
            </a:r>
            <a:r>
              <a:rPr lang="it-IT" sz="1600" dirty="0"/>
              <a:t>Questo numero è il valore fissato </a:t>
            </a:r>
            <a:r>
              <a:rPr lang="it-IT" sz="1200" dirty="0"/>
              <a:t>d</a:t>
            </a:r>
            <a:r>
              <a:rPr lang="it-IT" sz="1800" dirty="0"/>
              <a:t>ella costante di Avogadro, </a:t>
            </a:r>
            <a:r>
              <a:rPr lang="it-IT" sz="1800" i="1" dirty="0"/>
              <a:t>N (A)</a:t>
            </a:r>
            <a:r>
              <a:rPr lang="it-IT" sz="1800" dirty="0"/>
              <a:t>, espresso in mol</a:t>
            </a:r>
            <a:r>
              <a:rPr lang="it-IT" sz="1800" baseline="30000" dirty="0"/>
              <a:t>-1</a:t>
            </a:r>
            <a:r>
              <a:rPr lang="it-IT" sz="1800" dirty="0"/>
              <a:t> </a:t>
            </a:r>
          </a:p>
          <a:p>
            <a:pPr marL="0" indent="0">
              <a:buNone/>
            </a:pPr>
            <a:r>
              <a:rPr lang="it-IT" sz="1800" dirty="0"/>
              <a:t>Le conoscenze matematiche necessarie per risolvere gli esercizi stechiometrici sono  in molti casi nozioni elementari.</a:t>
            </a:r>
          </a:p>
          <a:p>
            <a:pPr marL="0" indent="0">
              <a:buNone/>
            </a:pPr>
            <a:r>
              <a:rPr lang="it-IT" sz="1800" dirty="0"/>
              <a:t>Stechiometria leggi ponderali, reazioni </a:t>
            </a:r>
          </a:p>
          <a:p>
            <a:pPr marL="0" indent="0">
              <a:buNone/>
            </a:pPr>
            <a:endParaRPr lang="it-IT" sz="1800" dirty="0"/>
          </a:p>
        </p:txBody>
      </p:sp>
      <p:pic>
        <p:nvPicPr>
          <p:cNvPr id="50" name="Picture 2" descr="https://www.bipm.org/utils/common/img/logos/revised-SI-logo.png">
            <a:hlinkClick r:id="rId36"/>
            <a:extLst>
              <a:ext uri="{FF2B5EF4-FFF2-40B4-BE49-F238E27FC236}">
                <a16:creationId xmlns:a16="http://schemas.microsoft.com/office/drawing/2014/main" id="{26F2A753-775A-45E0-8D11-E70E900F77F1}"/>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42925" y="2004695"/>
            <a:ext cx="971608" cy="97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6295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457200" y="704850"/>
            <a:ext cx="8229600" cy="607343"/>
          </a:xfrm>
        </p:spPr>
        <p:txBody>
          <a:bodyPr/>
          <a:lstStyle/>
          <a:p>
            <a:pPr algn="ctr"/>
            <a:r>
              <a:rPr lang="it-IT" sz="3600" dirty="0">
                <a:solidFill>
                  <a:srgbClr val="FF0000"/>
                </a:solidFill>
              </a:rPr>
              <a:t>Stechiometria</a:t>
            </a:r>
          </a:p>
        </p:txBody>
      </p:sp>
      <p:pic>
        <p:nvPicPr>
          <p:cNvPr id="13313" name="Picture 1" descr="bm120">
            <a:extLst>
              <a:ext uri="{FF2B5EF4-FFF2-40B4-BE49-F238E27FC236}">
                <a16:creationId xmlns:a16="http://schemas.microsoft.com/office/drawing/2014/main" id="{EE9DD6C0-5FCB-4C84-A317-ADF84A536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bm3770">
            <a:extLst>
              <a:ext uri="{FF2B5EF4-FFF2-40B4-BE49-F238E27FC236}">
                <a16:creationId xmlns:a16="http://schemas.microsoft.com/office/drawing/2014/main" id="{2451F317-A05A-4B70-8797-99A9E97AA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m120">
            <a:extLst>
              <a:ext uri="{FF2B5EF4-FFF2-40B4-BE49-F238E27FC236}">
                <a16:creationId xmlns:a16="http://schemas.microsoft.com/office/drawing/2014/main" id="{0A6B25EC-E408-4FDB-8EDE-2C8DA69BA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m3780">
            <a:extLst>
              <a:ext uri="{FF2B5EF4-FFF2-40B4-BE49-F238E27FC236}">
                <a16:creationId xmlns:a16="http://schemas.microsoft.com/office/drawing/2014/main" id="{9FF509A6-DCBC-4426-9195-BA30C2896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m3800">
            <a:extLst>
              <a:ext uri="{FF2B5EF4-FFF2-40B4-BE49-F238E27FC236}">
                <a16:creationId xmlns:a16="http://schemas.microsoft.com/office/drawing/2014/main" id="{9AA48D57-248B-45EE-8B82-2943E4306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l_oh_lng">
            <a:extLst>
              <a:ext uri="{FF2B5EF4-FFF2-40B4-BE49-F238E27FC236}">
                <a16:creationId xmlns:a16="http://schemas.microsoft.com/office/drawing/2014/main" id="{0E063435-7685-45EA-AC1E-00C13DB06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m3820">
            <a:extLst>
              <a:ext uri="{FF2B5EF4-FFF2-40B4-BE49-F238E27FC236}">
                <a16:creationId xmlns:a16="http://schemas.microsoft.com/office/drawing/2014/main" id="{C0458F37-ED5F-4271-90BB-2B7E5DB2CD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bm3830">
            <a:extLst>
              <a:ext uri="{FF2B5EF4-FFF2-40B4-BE49-F238E27FC236}">
                <a16:creationId xmlns:a16="http://schemas.microsoft.com/office/drawing/2014/main" id="{36B14405-0C87-46BA-B076-351DFE1D3B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bm3840">
            <a:extLst>
              <a:ext uri="{FF2B5EF4-FFF2-40B4-BE49-F238E27FC236}">
                <a16:creationId xmlns:a16="http://schemas.microsoft.com/office/drawing/2014/main" id="{2060C72A-97CE-469E-8E78-CA3A64D12A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bm3850">
            <a:extLst>
              <a:ext uri="{FF2B5EF4-FFF2-40B4-BE49-F238E27FC236}">
                <a16:creationId xmlns:a16="http://schemas.microsoft.com/office/drawing/2014/main" id="{BA108CE8-993A-463D-8A30-E18B6E97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bm3870">
            <a:extLst>
              <a:ext uri="{FF2B5EF4-FFF2-40B4-BE49-F238E27FC236}">
                <a16:creationId xmlns:a16="http://schemas.microsoft.com/office/drawing/2014/main" id="{195FB4B9-2F49-48E2-9F26-33351CC487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bm120">
            <a:extLst>
              <a:ext uri="{FF2B5EF4-FFF2-40B4-BE49-F238E27FC236}">
                <a16:creationId xmlns:a16="http://schemas.microsoft.com/office/drawing/2014/main" id="{6B733601-01F3-4C47-967F-6CDC2E381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m120">
            <a:extLst>
              <a:ext uri="{FF2B5EF4-FFF2-40B4-BE49-F238E27FC236}">
                <a16:creationId xmlns:a16="http://schemas.microsoft.com/office/drawing/2014/main" id="{6EAE9600-BB66-494C-9C4F-FD84EE3D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bm3880">
            <a:extLst>
              <a:ext uri="{FF2B5EF4-FFF2-40B4-BE49-F238E27FC236}">
                <a16:creationId xmlns:a16="http://schemas.microsoft.com/office/drawing/2014/main" id="{1E75E770-B3BD-44C8-85AC-B632BBF87B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bm120">
            <a:extLst>
              <a:ext uri="{FF2B5EF4-FFF2-40B4-BE49-F238E27FC236}">
                <a16:creationId xmlns:a16="http://schemas.microsoft.com/office/drawing/2014/main" id="{81BC6742-ACD2-4244-B8DF-560BF13D2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bm3900">
            <a:extLst>
              <a:ext uri="{FF2B5EF4-FFF2-40B4-BE49-F238E27FC236}">
                <a16:creationId xmlns:a16="http://schemas.microsoft.com/office/drawing/2014/main" id="{C455988A-D707-4845-AC44-ADA2917447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bm3910">
            <a:extLst>
              <a:ext uri="{FF2B5EF4-FFF2-40B4-BE49-F238E27FC236}">
                <a16:creationId xmlns:a16="http://schemas.microsoft.com/office/drawing/2014/main" id="{71236772-77E2-469C-8B6B-FAEC8463BA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bm3920">
            <a:extLst>
              <a:ext uri="{FF2B5EF4-FFF2-40B4-BE49-F238E27FC236}">
                <a16:creationId xmlns:a16="http://schemas.microsoft.com/office/drawing/2014/main" id="{339F1D1D-1E51-405C-A02C-BF9D9FCE9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l_cooh">
            <a:extLst>
              <a:ext uri="{FF2B5EF4-FFF2-40B4-BE49-F238E27FC236}">
                <a16:creationId xmlns:a16="http://schemas.microsoft.com/office/drawing/2014/main" id="{9B823AEB-6CFB-4D90-AA6F-9B922600F8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3" name="Picture 21" descr="bm3950">
            <a:extLst>
              <a:ext uri="{FF2B5EF4-FFF2-40B4-BE49-F238E27FC236}">
                <a16:creationId xmlns:a16="http://schemas.microsoft.com/office/drawing/2014/main" id="{0E5EFE88-679C-45AD-9C03-AC2913818A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bm3970">
            <a:extLst>
              <a:ext uri="{FF2B5EF4-FFF2-40B4-BE49-F238E27FC236}">
                <a16:creationId xmlns:a16="http://schemas.microsoft.com/office/drawing/2014/main" id="{D79DF812-5FCE-40F6-B8DE-48DA4960EE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bm120">
            <a:extLst>
              <a:ext uri="{FF2B5EF4-FFF2-40B4-BE49-F238E27FC236}">
                <a16:creationId xmlns:a16="http://schemas.microsoft.com/office/drawing/2014/main" id="{A1A837F4-229F-469D-A0A7-11557E064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bm3990">
            <a:extLst>
              <a:ext uri="{FF2B5EF4-FFF2-40B4-BE49-F238E27FC236}">
                <a16:creationId xmlns:a16="http://schemas.microsoft.com/office/drawing/2014/main" id="{8BDAB931-B30A-4BCE-BE2B-FA18FB8029E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descr="bm120">
            <a:extLst>
              <a:ext uri="{FF2B5EF4-FFF2-40B4-BE49-F238E27FC236}">
                <a16:creationId xmlns:a16="http://schemas.microsoft.com/office/drawing/2014/main" id="{3AEDCE3B-4AE7-4BE5-9F33-E42A18391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bm4000">
            <a:extLst>
              <a:ext uri="{FF2B5EF4-FFF2-40B4-BE49-F238E27FC236}">
                <a16:creationId xmlns:a16="http://schemas.microsoft.com/office/drawing/2014/main" id="{3F07567C-D1F2-4A5C-BC63-93C1F2A977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9" name="Picture 27" descr="bm120">
            <a:extLst>
              <a:ext uri="{FF2B5EF4-FFF2-40B4-BE49-F238E27FC236}">
                <a16:creationId xmlns:a16="http://schemas.microsoft.com/office/drawing/2014/main" id="{A979F900-F1DC-4457-8C72-02A0DB9F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bm4020">
            <a:extLst>
              <a:ext uri="{FF2B5EF4-FFF2-40B4-BE49-F238E27FC236}">
                <a16:creationId xmlns:a16="http://schemas.microsoft.com/office/drawing/2014/main" id="{41E8E5EE-A663-47B4-A6A4-EF3FFD3E9F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1" name="Picture 29" descr="bm4040">
            <a:extLst>
              <a:ext uri="{FF2B5EF4-FFF2-40B4-BE49-F238E27FC236}">
                <a16:creationId xmlns:a16="http://schemas.microsoft.com/office/drawing/2014/main" id="{5F1A9AC2-16E9-4F20-A64F-B4A9EB84B7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bm4050">
            <a:extLst>
              <a:ext uri="{FF2B5EF4-FFF2-40B4-BE49-F238E27FC236}">
                <a16:creationId xmlns:a16="http://schemas.microsoft.com/office/drawing/2014/main" id="{7A10B3B0-3806-45A8-BD4F-F74016649FA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3" name="Picture 31" descr="bm4070">
            <a:extLst>
              <a:ext uri="{FF2B5EF4-FFF2-40B4-BE49-F238E27FC236}">
                <a16:creationId xmlns:a16="http://schemas.microsoft.com/office/drawing/2014/main" id="{A338DBF4-3B35-4D79-BEF5-31002917E9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l_cn">
            <a:extLst>
              <a:ext uri="{FF2B5EF4-FFF2-40B4-BE49-F238E27FC236}">
                <a16:creationId xmlns:a16="http://schemas.microsoft.com/office/drawing/2014/main" id="{8D8B01A7-8610-4C47-8F42-443DC133441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5" name="Picture 33" descr="bm4090">
            <a:extLst>
              <a:ext uri="{FF2B5EF4-FFF2-40B4-BE49-F238E27FC236}">
                <a16:creationId xmlns:a16="http://schemas.microsoft.com/office/drawing/2014/main" id="{29F2E660-16FC-4619-B84D-F92C18F1609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bm4110">
            <a:extLst>
              <a:ext uri="{FF2B5EF4-FFF2-40B4-BE49-F238E27FC236}">
                <a16:creationId xmlns:a16="http://schemas.microsoft.com/office/drawing/2014/main" id="{8AC1A46B-C15D-4EDB-A6C0-58933BF3F9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7" name="Picture 35" descr="bm120">
            <a:extLst>
              <a:ext uri="{FF2B5EF4-FFF2-40B4-BE49-F238E27FC236}">
                <a16:creationId xmlns:a16="http://schemas.microsoft.com/office/drawing/2014/main" id="{309C3C00-CC1B-425D-AF13-76795AF0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bm4130">
            <a:extLst>
              <a:ext uri="{FF2B5EF4-FFF2-40B4-BE49-F238E27FC236}">
                <a16:creationId xmlns:a16="http://schemas.microsoft.com/office/drawing/2014/main" id="{FC030D25-1D65-4D6A-8F7B-113950F33C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9" name="Picture 37" descr="bm4150">
            <a:extLst>
              <a:ext uri="{FF2B5EF4-FFF2-40B4-BE49-F238E27FC236}">
                <a16:creationId xmlns:a16="http://schemas.microsoft.com/office/drawing/2014/main" id="{1D2442D7-8550-4D77-AC45-29F9B0FF769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descr="bm4170">
            <a:extLst>
              <a:ext uri="{FF2B5EF4-FFF2-40B4-BE49-F238E27FC236}">
                <a16:creationId xmlns:a16="http://schemas.microsoft.com/office/drawing/2014/main" id="{3F214197-A3B5-481A-A6E4-EC74785F139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39" descr="bm120">
            <a:extLst>
              <a:ext uri="{FF2B5EF4-FFF2-40B4-BE49-F238E27FC236}">
                <a16:creationId xmlns:a16="http://schemas.microsoft.com/office/drawing/2014/main" id="{F6C904A5-353B-4B3A-AA17-F401738A6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bm4190">
            <a:extLst>
              <a:ext uri="{FF2B5EF4-FFF2-40B4-BE49-F238E27FC236}">
                <a16:creationId xmlns:a16="http://schemas.microsoft.com/office/drawing/2014/main" id="{AE1C7EB8-5029-4059-A9FA-981A1ED8C22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3" name="Picture 41" descr="bm4200">
            <a:extLst>
              <a:ext uri="{FF2B5EF4-FFF2-40B4-BE49-F238E27FC236}">
                <a16:creationId xmlns:a16="http://schemas.microsoft.com/office/drawing/2014/main" id="{E53E08B9-63FD-416A-85B7-13725A09A99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bm4210">
            <a:extLst>
              <a:ext uri="{FF2B5EF4-FFF2-40B4-BE49-F238E27FC236}">
                <a16:creationId xmlns:a16="http://schemas.microsoft.com/office/drawing/2014/main" id="{A0817371-FA01-49A1-A7C8-0EBD0770639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5" name="Picture 43" descr="bm4220">
            <a:extLst>
              <a:ext uri="{FF2B5EF4-FFF2-40B4-BE49-F238E27FC236}">
                <a16:creationId xmlns:a16="http://schemas.microsoft.com/office/drawing/2014/main" id="{CDBDF225-4F74-4C4A-AC54-BFC4BDFA4D2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bm120">
            <a:extLst>
              <a:ext uri="{FF2B5EF4-FFF2-40B4-BE49-F238E27FC236}">
                <a16:creationId xmlns:a16="http://schemas.microsoft.com/office/drawing/2014/main" id="{893B096B-6D32-4DCD-AF7A-15DF8090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457200" y="1312193"/>
                <a:ext cx="8229600" cy="5012407"/>
              </a:xfrm>
            </p:spPr>
            <p:txBody>
              <a:bodyPr/>
              <a:lstStyle/>
              <a:p>
                <a:pPr marL="0" indent="0">
                  <a:buNone/>
                </a:pPr>
                <a:r>
                  <a:rPr lang="it-IT" sz="1800" dirty="0"/>
                  <a:t>Formule</a:t>
                </a:r>
              </a:p>
              <a:p>
                <a:pPr marL="0" indent="0">
                  <a:buNone/>
                </a:pPr>
                <a:r>
                  <a:rPr lang="it-IT" sz="1600" dirty="0" err="1"/>
                  <a:t>mol</a:t>
                </a:r>
                <a14:m>
                  <m:oMath xmlns:m="http://schemas.openxmlformats.org/officeDocument/2006/math">
                    <m:r>
                      <a:rPr lang="en-US" sz="1600" i="1" smtClean="0">
                        <a:latin typeface="Cambria Math" panose="02040503050406030204" pitchFamily="18" charset="0"/>
                      </a:rPr>
                      <m:t>=</m:t>
                    </m:r>
                    <m:f>
                      <m:fPr>
                        <m:ctrlPr>
                          <a:rPr lang="en-US" sz="1600" i="1" smtClean="0">
                            <a:latin typeface="Cambria Math" panose="02040503050406030204" pitchFamily="18" charset="0"/>
                          </a:rPr>
                        </m:ctrlPr>
                      </m:fPr>
                      <m:num>
                        <m:r>
                          <a:rPr lang="it-IT" sz="1600" b="0" i="1" smtClean="0">
                            <a:latin typeface="Cambria Math" panose="02040503050406030204" pitchFamily="18" charset="0"/>
                          </a:rPr>
                          <m:t>𝑚𝑎𝑠𝑠𝑎</m:t>
                        </m:r>
                        <m:r>
                          <a:rPr lang="it-IT" sz="1600" b="0" i="1" smtClean="0">
                            <a:latin typeface="Cambria Math" panose="02040503050406030204" pitchFamily="18" charset="0"/>
                          </a:rPr>
                          <m:t> </m:t>
                        </m:r>
                        <m:r>
                          <a:rPr lang="it-IT" sz="1600" b="0" i="1" smtClean="0">
                            <a:latin typeface="Cambria Math" panose="02040503050406030204" pitchFamily="18" charset="0"/>
                          </a:rPr>
                          <m:t>𝑖𝑛</m:t>
                        </m:r>
                        <m:r>
                          <a:rPr lang="it-IT" sz="1600" b="0" i="1" smtClean="0">
                            <a:latin typeface="Cambria Math" panose="02040503050406030204" pitchFamily="18" charset="0"/>
                          </a:rPr>
                          <m:t> </m:t>
                        </m:r>
                        <m:r>
                          <a:rPr lang="it-IT" sz="1600" b="0" i="1" smtClean="0">
                            <a:latin typeface="Cambria Math" panose="02040503050406030204" pitchFamily="18" charset="0"/>
                          </a:rPr>
                          <m:t>𝑔𝑟𝑎𝑚𝑚𝑖</m:t>
                        </m:r>
                      </m:num>
                      <m:den>
                        <m:r>
                          <a:rPr lang="it-IT" sz="1600" b="0" i="1" smtClean="0">
                            <a:latin typeface="Cambria Math" panose="02040503050406030204" pitchFamily="18" charset="0"/>
                          </a:rPr>
                          <m:t>𝑚𝑎𝑠𝑠𝑎</m:t>
                        </m:r>
                        <m:r>
                          <a:rPr lang="it-IT" sz="1600" b="0" i="1" smtClean="0">
                            <a:latin typeface="Cambria Math" panose="02040503050406030204" pitchFamily="18" charset="0"/>
                          </a:rPr>
                          <m:t> </m:t>
                        </m:r>
                        <m:r>
                          <a:rPr lang="it-IT" sz="1600" b="0" i="1" smtClean="0">
                            <a:latin typeface="Cambria Math" panose="02040503050406030204" pitchFamily="18" charset="0"/>
                          </a:rPr>
                          <m:t>𝑚𝑜𝑙𝑎𝑟𝑒</m:t>
                        </m:r>
                        <m:r>
                          <a:rPr lang="it-IT" sz="1600" b="0" i="1" smtClean="0">
                            <a:latin typeface="Cambria Math" panose="02040503050406030204" pitchFamily="18" charset="0"/>
                          </a:rPr>
                          <m:t> </m:t>
                        </m:r>
                        <m:r>
                          <a:rPr lang="it-IT" sz="1600" b="0" i="1" smtClean="0">
                            <a:latin typeface="Cambria Math" panose="02040503050406030204" pitchFamily="18" charset="0"/>
                          </a:rPr>
                          <m:t>𝑔𝑙</m:t>
                        </m:r>
                        <m:r>
                          <a:rPr lang="it-IT" sz="1600" b="0" i="1" smtClean="0">
                            <a:latin typeface="Cambria Math" panose="02040503050406030204" pitchFamily="18" charset="0"/>
                          </a:rPr>
                          <m:t>/</m:t>
                        </m:r>
                        <m:r>
                          <a:rPr lang="it-IT" sz="1600" b="0" i="1" smtClean="0">
                            <a:latin typeface="Cambria Math" panose="02040503050406030204" pitchFamily="18" charset="0"/>
                          </a:rPr>
                          <m:t>𝑚𝑜𝑙</m:t>
                        </m:r>
                      </m:den>
                    </m:f>
                  </m:oMath>
                </a14:m>
                <a:r>
                  <a:rPr lang="it-IT" sz="1800" dirty="0"/>
                  <a:t>   </a:t>
                </a:r>
                <a:r>
                  <a:rPr lang="it-IT" sz="1600" dirty="0" err="1"/>
                  <a:t>mol</a:t>
                </a:r>
                <a14:m>
                  <m:oMath xmlns:m="http://schemas.openxmlformats.org/officeDocument/2006/math">
                    <m:r>
                      <a:rPr lang="en-US" sz="1600" i="1" smtClean="0">
                        <a:latin typeface="Cambria Math" panose="02040503050406030204" pitchFamily="18" charset="0"/>
                      </a:rPr>
                      <m:t>=</m:t>
                    </m:r>
                    <m:f>
                      <m:fPr>
                        <m:ctrlPr>
                          <a:rPr lang="en-US" sz="1600" i="1" smtClean="0">
                            <a:latin typeface="Cambria Math" panose="02040503050406030204" pitchFamily="18" charset="0"/>
                          </a:rPr>
                        </m:ctrlPr>
                      </m:fPr>
                      <m:num>
                        <m:r>
                          <a:rPr lang="it-IT" sz="1600" b="0" i="1" smtClean="0">
                            <a:latin typeface="Cambria Math" panose="02040503050406030204" pitchFamily="18" charset="0"/>
                          </a:rPr>
                          <m:t>𝑛</m:t>
                        </m:r>
                        <m:r>
                          <a:rPr lang="it-IT" sz="1600" b="0" i="1" smtClean="0">
                            <a:latin typeface="Cambria Math" panose="02040503050406030204" pitchFamily="18" charset="0"/>
                          </a:rPr>
                          <m:t>.</m:t>
                        </m:r>
                        <m:r>
                          <a:rPr lang="it-IT" sz="1600" b="0" i="1" smtClean="0">
                            <a:latin typeface="Cambria Math" panose="02040503050406030204" pitchFamily="18" charset="0"/>
                          </a:rPr>
                          <m:t>𝑚𝑜𝑙𝑒𝑐𝑜𝑙𝑒</m:t>
                        </m:r>
                      </m:num>
                      <m:den>
                        <m:r>
                          <a:rPr lang="it-IT" sz="1600" b="0" i="1" smtClean="0">
                            <a:latin typeface="Cambria Math" panose="02040503050406030204" pitchFamily="18" charset="0"/>
                          </a:rPr>
                          <m:t>𝑐𝑜𝑠𝑡𝑎𝑛𝑡𝑒</m:t>
                        </m:r>
                        <m:r>
                          <a:rPr lang="it-IT" sz="1600" b="0" i="1" smtClean="0">
                            <a:latin typeface="Cambria Math" panose="02040503050406030204" pitchFamily="18" charset="0"/>
                          </a:rPr>
                          <m:t> </m:t>
                        </m:r>
                        <m:r>
                          <a:rPr lang="it-IT" sz="1600" b="0" i="1" smtClean="0">
                            <a:latin typeface="Cambria Math" panose="02040503050406030204" pitchFamily="18" charset="0"/>
                          </a:rPr>
                          <m:t>𝑑𝑖</m:t>
                        </m:r>
                        <m:r>
                          <a:rPr lang="it-IT" sz="1600" b="0" i="1" smtClean="0">
                            <a:latin typeface="Cambria Math" panose="02040503050406030204" pitchFamily="18" charset="0"/>
                          </a:rPr>
                          <m:t> </m:t>
                        </m:r>
                        <m:r>
                          <a:rPr lang="it-IT" sz="1600" b="0" i="1" smtClean="0">
                            <a:latin typeface="Cambria Math" panose="02040503050406030204" pitchFamily="18" charset="0"/>
                          </a:rPr>
                          <m:t>𝐴𝑣𝑜𝑔𝑎𝑑𝑟𝑜𝑁</m:t>
                        </m:r>
                        <m:r>
                          <a:rPr lang="it-IT" sz="1600" b="0" i="1" smtClean="0">
                            <a:latin typeface="Cambria Math" panose="02040503050406030204" pitchFamily="18" charset="0"/>
                          </a:rPr>
                          <m:t> </m:t>
                        </m:r>
                        <m:r>
                          <a:rPr lang="it-IT" sz="1600" b="0" i="1" smtClean="0">
                            <a:latin typeface="Cambria Math" panose="02040503050406030204" pitchFamily="18" charset="0"/>
                          </a:rPr>
                          <m:t>𝑚𝑜𝑙</m:t>
                        </m:r>
                        <m:r>
                          <a:rPr lang="it-IT" sz="1600" b="0" i="1" smtClean="0">
                            <a:latin typeface="Cambria Math" panose="02040503050406030204" pitchFamily="18" charset="0"/>
                          </a:rPr>
                          <m:t>−1</m:t>
                        </m:r>
                      </m:den>
                    </m:f>
                  </m:oMath>
                </a14:m>
                <a:r>
                  <a:rPr lang="it-IT" sz="1800" dirty="0"/>
                  <a:t>    % </a:t>
                </a:r>
                <a14:m>
                  <m:oMath xmlns:m="http://schemas.openxmlformats.org/officeDocument/2006/math">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r>
                          <a:rPr lang="it-IT" sz="1800" b="0" i="1" smtClean="0">
                            <a:latin typeface="Cambria Math" panose="02040503050406030204" pitchFamily="18" charset="0"/>
                          </a:rPr>
                          <m:t>𝑝𝑎𝑟𝑡𝑖</m:t>
                        </m:r>
                      </m:num>
                      <m:den>
                        <m:r>
                          <a:rPr lang="it-IT" sz="1800" b="0" i="1" smtClean="0">
                            <a:latin typeface="Cambria Math" panose="02040503050406030204" pitchFamily="18" charset="0"/>
                          </a:rPr>
                          <m:t>𝑡𝑜𝑡𝑎𝑙𝑒</m:t>
                        </m:r>
                      </m:den>
                    </m:f>
                  </m:oMath>
                </a14:m>
                <a:r>
                  <a:rPr lang="it-IT" sz="1800" dirty="0"/>
                  <a:t> </a:t>
                </a:r>
                <a:r>
                  <a:rPr lang="it-IT" sz="1400" dirty="0"/>
                  <a:t>x</a:t>
                </a:r>
                <a:r>
                  <a:rPr lang="it-IT" sz="1800" dirty="0"/>
                  <a:t>100</a:t>
                </a:r>
              </a:p>
              <a:p>
                <a:pPr marL="0" indent="0">
                  <a:buNone/>
                </a:pPr>
                <a:endParaRPr lang="it-IT" sz="1800" dirty="0"/>
              </a:p>
              <a:p>
                <a:pPr marL="0" indent="0">
                  <a:buNone/>
                </a:pPr>
                <a:r>
                  <a:rPr lang="it-IT" sz="1800" dirty="0"/>
                  <a:t>Consigli </a:t>
                </a:r>
              </a:p>
              <a:p>
                <a:pPr marL="0" indent="0">
                  <a:buNone/>
                </a:pPr>
                <a:r>
                  <a:rPr lang="it-IT" sz="1400" dirty="0"/>
                  <a:t>Leggere attentamente la traccia</a:t>
                </a:r>
              </a:p>
              <a:p>
                <a:pPr marL="0" indent="0">
                  <a:buNone/>
                </a:pPr>
                <a:r>
                  <a:rPr lang="it-IT" sz="1400" dirty="0"/>
                  <a:t>Riportare i dati e le grandezze da calcolare utilizzando i simboli SI </a:t>
                </a:r>
              </a:p>
              <a:p>
                <a:pPr marL="0" indent="0">
                  <a:buNone/>
                </a:pPr>
                <a:r>
                  <a:rPr lang="it-IT" sz="1400" dirty="0"/>
                  <a:t>Trasformare in unità equivalenti </a:t>
                </a:r>
              </a:p>
              <a:p>
                <a:pPr marL="0" indent="0">
                  <a:buNone/>
                </a:pPr>
                <a:r>
                  <a:rPr lang="it-IT" sz="1400" dirty="0"/>
                  <a:t>Scrivere le reazioni e bilanciare </a:t>
                </a:r>
              </a:p>
              <a:p>
                <a:pPr marL="0" indent="0">
                  <a:buNone/>
                </a:pPr>
                <a:r>
                  <a:rPr lang="it-IT" sz="1400" dirty="0"/>
                  <a:t>Indicare i passaggi per la risoluzione</a:t>
                </a:r>
              </a:p>
              <a:p>
                <a:pPr marL="0" indent="0">
                  <a:buNone/>
                </a:pPr>
                <a:r>
                  <a:rPr lang="it-IT" sz="1400" dirty="0"/>
                  <a:t>Svolgere i calcoli</a:t>
                </a:r>
              </a:p>
              <a:p>
                <a:pPr marL="0" indent="0">
                  <a:buNone/>
                </a:pPr>
                <a:r>
                  <a:rPr lang="it-IT" sz="1400" dirty="0"/>
                  <a:t>Stimare i risultati</a:t>
                </a:r>
              </a:p>
              <a:p>
                <a:pPr marL="0" indent="0">
                  <a:buNone/>
                </a:pPr>
                <a:r>
                  <a:rPr lang="it-IT" sz="1400" dirty="0"/>
                  <a:t>Conoscenze chimiche della reazione </a:t>
                </a:r>
              </a:p>
              <a:p>
                <a:pPr marL="0" indent="0">
                  <a:buNone/>
                </a:pPr>
                <a:r>
                  <a:rPr lang="it-IT" sz="1400" dirty="0"/>
                  <a:t>In  generale trasformare le masse in moli e le moli in massa     </a:t>
                </a:r>
              </a:p>
              <a:p>
                <a:pPr marL="0" indent="0">
                  <a:buNone/>
                </a:pPr>
                <a:r>
                  <a:rPr lang="it-IT" sz="1400" dirty="0"/>
                  <a:t>        </a:t>
                </a:r>
                <a:r>
                  <a:rPr lang="it-IT" sz="1400" dirty="0" err="1"/>
                  <a:t>massa</a:t>
                </a:r>
                <a:r>
                  <a:rPr lang="it-IT" sz="1400" baseline="-25000" dirty="0" err="1"/>
                  <a:t>a</a:t>
                </a:r>
                <a:r>
                  <a:rPr lang="it-IT" sz="1400" baseline="-25000" dirty="0"/>
                  <a:t>                  </a:t>
                </a:r>
                <a:r>
                  <a:rPr lang="it-IT" sz="1400" dirty="0" err="1"/>
                  <a:t>moli</a:t>
                </a:r>
                <a:r>
                  <a:rPr lang="it-IT" sz="1400" baseline="-25000" dirty="0" err="1"/>
                  <a:t>a</a:t>
                </a:r>
                <a:r>
                  <a:rPr lang="it-IT" sz="1400" baseline="-25000" dirty="0"/>
                  <a:t> </a:t>
                </a:r>
                <a:r>
                  <a:rPr lang="it-IT" sz="1400" dirty="0"/>
                  <a:t>           </a:t>
                </a:r>
                <a:r>
                  <a:rPr lang="it-IT" sz="1400" dirty="0" err="1"/>
                  <a:t>massa</a:t>
                </a:r>
                <a:r>
                  <a:rPr lang="it-IT" sz="1400" baseline="-25000" dirty="0" err="1"/>
                  <a:t>b</a:t>
                </a:r>
                <a:r>
                  <a:rPr lang="it-IT" sz="1400" baseline="-25000" dirty="0"/>
                  <a:t>                  </a:t>
                </a:r>
                <a:r>
                  <a:rPr lang="it-IT" sz="1400" dirty="0" err="1"/>
                  <a:t>moli</a:t>
                </a:r>
                <a:r>
                  <a:rPr lang="it-IT" sz="1400" baseline="-25000" dirty="0" err="1"/>
                  <a:t>b</a:t>
                </a:r>
                <a:r>
                  <a:rPr lang="it-IT" sz="1400" baseline="-25000" dirty="0"/>
                  <a:t>    </a:t>
                </a:r>
              </a:p>
              <a:p>
                <a:pPr marL="0" indent="0">
                  <a:buNone/>
                </a:pPr>
                <a:r>
                  <a:rPr lang="it-IT" sz="1400" baseline="-25000" dirty="0"/>
                  <a:t>         </a:t>
                </a:r>
              </a:p>
              <a:p>
                <a:pPr marL="0" indent="0">
                  <a:buNone/>
                </a:pPr>
                <a:endParaRPr lang="it-IT" sz="1800" dirty="0"/>
              </a:p>
            </p:txBody>
          </p:sp>
        </mc:Choice>
        <mc:Fallback xmlns="">
          <p:sp>
            <p:nvSpPr>
              <p:cNvPr id="4" name="Segnaposto contenuto 3">
                <a:extLst>
                  <a:ext uri="{FF2B5EF4-FFF2-40B4-BE49-F238E27FC236}">
                    <a16:creationId xmlns:a16="http://schemas.microsoft.com/office/drawing/2014/main" id="{C00C79C2-01C0-4350-BC19-B576B776D14B}"/>
                  </a:ext>
                </a:extLst>
              </p:cNvPr>
              <p:cNvSpPr>
                <a:spLocks noGrp="1" noRot="1" noChangeAspect="1" noMove="1" noResize="1" noEditPoints="1" noAdjustHandles="1" noChangeArrowheads="1" noChangeShapeType="1" noTextEdit="1"/>
              </p:cNvSpPr>
              <p:nvPr>
                <p:ph idx="1"/>
              </p:nvPr>
            </p:nvSpPr>
            <p:spPr>
              <a:xfrm>
                <a:off x="457200" y="1312193"/>
                <a:ext cx="8229600" cy="5012407"/>
              </a:xfrm>
              <a:blipFill>
                <a:blip r:embed="rId36"/>
                <a:stretch>
                  <a:fillRect l="-593" t="-608"/>
                </a:stretch>
              </a:blipFill>
            </p:spPr>
            <p:txBody>
              <a:bodyPr/>
              <a:lstStyle/>
              <a:p>
                <a:r>
                  <a:rPr lang="it-IT">
                    <a:noFill/>
                  </a:rPr>
                  <a:t> </a:t>
                </a:r>
              </a:p>
            </p:txBody>
          </p:sp>
        </mc:Fallback>
      </mc:AlternateContent>
      <p:cxnSp>
        <p:nvCxnSpPr>
          <p:cNvPr id="5" name="Connettore 2 4">
            <a:extLst>
              <a:ext uri="{FF2B5EF4-FFF2-40B4-BE49-F238E27FC236}">
                <a16:creationId xmlns:a16="http://schemas.microsoft.com/office/drawing/2014/main" id="{9C820C2E-DA11-4C2D-8A48-4FE22D796A40}"/>
              </a:ext>
            </a:extLst>
          </p:cNvPr>
          <p:cNvCxnSpPr>
            <a:cxnSpLocks/>
          </p:cNvCxnSpPr>
          <p:nvPr/>
        </p:nvCxnSpPr>
        <p:spPr>
          <a:xfrm>
            <a:off x="1547664" y="530120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ttore 2 51">
            <a:extLst>
              <a:ext uri="{FF2B5EF4-FFF2-40B4-BE49-F238E27FC236}">
                <a16:creationId xmlns:a16="http://schemas.microsoft.com/office/drawing/2014/main" id="{38979CC9-2F1E-49E4-9C43-F6477EAFD91A}"/>
              </a:ext>
            </a:extLst>
          </p:cNvPr>
          <p:cNvCxnSpPr>
            <a:cxnSpLocks/>
          </p:cNvCxnSpPr>
          <p:nvPr/>
        </p:nvCxnSpPr>
        <p:spPr>
          <a:xfrm>
            <a:off x="2411760" y="530120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nettore 2 52">
            <a:extLst>
              <a:ext uri="{FF2B5EF4-FFF2-40B4-BE49-F238E27FC236}">
                <a16:creationId xmlns:a16="http://schemas.microsoft.com/office/drawing/2014/main" id="{D8BF8E81-96C8-4388-A559-95530DEE38E2}"/>
              </a:ext>
            </a:extLst>
          </p:cNvPr>
          <p:cNvCxnSpPr>
            <a:cxnSpLocks/>
          </p:cNvCxnSpPr>
          <p:nvPr/>
        </p:nvCxnSpPr>
        <p:spPr>
          <a:xfrm>
            <a:off x="3491880" y="5301208"/>
            <a:ext cx="36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55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DA6531-732A-43EF-8FFB-9A73814E095E}"/>
              </a:ext>
            </a:extLst>
          </p:cNvPr>
          <p:cNvSpPr>
            <a:spLocks noGrp="1"/>
          </p:cNvSpPr>
          <p:nvPr>
            <p:ph type="title"/>
          </p:nvPr>
        </p:nvSpPr>
        <p:spPr/>
        <p:txBody>
          <a:bodyPr/>
          <a:lstStyle/>
          <a:p>
            <a:r>
              <a:rPr lang="it-IT" dirty="0"/>
              <a:t>Esercizi</a:t>
            </a:r>
          </a:p>
        </p:txBody>
      </p:sp>
      <p:sp>
        <p:nvSpPr>
          <p:cNvPr id="3" name="Segnaposto contenuto 2">
            <a:extLst>
              <a:ext uri="{FF2B5EF4-FFF2-40B4-BE49-F238E27FC236}">
                <a16:creationId xmlns:a16="http://schemas.microsoft.com/office/drawing/2014/main" id="{70346B34-EAD7-4189-A6C8-C020C42A07CE}"/>
              </a:ext>
            </a:extLst>
          </p:cNvPr>
          <p:cNvSpPr>
            <a:spLocks noGrp="1"/>
          </p:cNvSpPr>
          <p:nvPr>
            <p:ph idx="1"/>
          </p:nvPr>
        </p:nvSpPr>
        <p:spPr/>
        <p:txBody>
          <a:bodyPr/>
          <a:lstStyle/>
          <a:p>
            <a:r>
              <a:rPr lang="it-IT" dirty="0"/>
              <a:t>Tabella in </a:t>
            </a:r>
            <a:r>
              <a:rPr lang="it-IT" dirty="0" err="1"/>
              <a:t>excell</a:t>
            </a:r>
            <a:endParaRPr lang="it-IT" dirty="0"/>
          </a:p>
          <a:p>
            <a:r>
              <a:rPr lang="it-IT" dirty="0"/>
              <a:t>nome, simbolo, calore specifico, densità, abbondanza, scoperta, produzione, costo, minerali</a:t>
            </a:r>
            <a:r>
              <a:rPr lang="it-IT"/>
              <a:t>, conducibilità, </a:t>
            </a:r>
            <a:endParaRPr lang="it-IT" dirty="0"/>
          </a:p>
        </p:txBody>
      </p:sp>
    </p:spTree>
    <p:extLst>
      <p:ext uri="{BB962C8B-B14F-4D97-AF65-F5344CB8AC3E}">
        <p14:creationId xmlns:p14="http://schemas.microsoft.com/office/powerpoint/2010/main" val="12734483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457200" y="704850"/>
            <a:ext cx="8229600" cy="607343"/>
          </a:xfrm>
        </p:spPr>
        <p:txBody>
          <a:bodyPr/>
          <a:lstStyle/>
          <a:p>
            <a:pPr algn="ctr"/>
            <a:r>
              <a:rPr lang="it-IT" sz="3600" dirty="0">
                <a:solidFill>
                  <a:srgbClr val="FF0000"/>
                </a:solidFill>
              </a:rPr>
              <a:t>Stechiometria</a:t>
            </a:r>
            <a:br>
              <a:rPr lang="it-IT" sz="3600" dirty="0">
                <a:solidFill>
                  <a:srgbClr val="FF0000"/>
                </a:solidFill>
              </a:rPr>
            </a:br>
            <a:endParaRPr lang="it-IT" sz="3600" dirty="0">
              <a:solidFill>
                <a:srgbClr val="FF0000"/>
              </a:solidFill>
            </a:endParaRPr>
          </a:p>
        </p:txBody>
      </p:sp>
      <p:pic>
        <p:nvPicPr>
          <p:cNvPr id="13313" name="Picture 1" descr="bm120">
            <a:extLst>
              <a:ext uri="{FF2B5EF4-FFF2-40B4-BE49-F238E27FC236}">
                <a16:creationId xmlns:a16="http://schemas.microsoft.com/office/drawing/2014/main" id="{EE9DD6C0-5FCB-4C84-A317-ADF84A536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bm3770">
            <a:extLst>
              <a:ext uri="{FF2B5EF4-FFF2-40B4-BE49-F238E27FC236}">
                <a16:creationId xmlns:a16="http://schemas.microsoft.com/office/drawing/2014/main" id="{2451F317-A05A-4B70-8797-99A9E97AA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m120">
            <a:extLst>
              <a:ext uri="{FF2B5EF4-FFF2-40B4-BE49-F238E27FC236}">
                <a16:creationId xmlns:a16="http://schemas.microsoft.com/office/drawing/2014/main" id="{0A6B25EC-E408-4FDB-8EDE-2C8DA69BA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m3780">
            <a:extLst>
              <a:ext uri="{FF2B5EF4-FFF2-40B4-BE49-F238E27FC236}">
                <a16:creationId xmlns:a16="http://schemas.microsoft.com/office/drawing/2014/main" id="{9FF509A6-DCBC-4426-9195-BA30C2896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m3800">
            <a:extLst>
              <a:ext uri="{FF2B5EF4-FFF2-40B4-BE49-F238E27FC236}">
                <a16:creationId xmlns:a16="http://schemas.microsoft.com/office/drawing/2014/main" id="{9AA48D57-248B-45EE-8B82-2943E4306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l_oh_lng">
            <a:extLst>
              <a:ext uri="{FF2B5EF4-FFF2-40B4-BE49-F238E27FC236}">
                <a16:creationId xmlns:a16="http://schemas.microsoft.com/office/drawing/2014/main" id="{0E063435-7685-45EA-AC1E-00C13DB06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m3820">
            <a:extLst>
              <a:ext uri="{FF2B5EF4-FFF2-40B4-BE49-F238E27FC236}">
                <a16:creationId xmlns:a16="http://schemas.microsoft.com/office/drawing/2014/main" id="{C0458F37-ED5F-4271-90BB-2B7E5DB2CD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bm3830">
            <a:extLst>
              <a:ext uri="{FF2B5EF4-FFF2-40B4-BE49-F238E27FC236}">
                <a16:creationId xmlns:a16="http://schemas.microsoft.com/office/drawing/2014/main" id="{36B14405-0C87-46BA-B076-351DFE1D3B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bm3840">
            <a:extLst>
              <a:ext uri="{FF2B5EF4-FFF2-40B4-BE49-F238E27FC236}">
                <a16:creationId xmlns:a16="http://schemas.microsoft.com/office/drawing/2014/main" id="{2060C72A-97CE-469E-8E78-CA3A64D12A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bm3850">
            <a:extLst>
              <a:ext uri="{FF2B5EF4-FFF2-40B4-BE49-F238E27FC236}">
                <a16:creationId xmlns:a16="http://schemas.microsoft.com/office/drawing/2014/main" id="{BA108CE8-993A-463D-8A30-E18B6E97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bm3870">
            <a:extLst>
              <a:ext uri="{FF2B5EF4-FFF2-40B4-BE49-F238E27FC236}">
                <a16:creationId xmlns:a16="http://schemas.microsoft.com/office/drawing/2014/main" id="{195FB4B9-2F49-48E2-9F26-33351CC487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bm120">
            <a:extLst>
              <a:ext uri="{FF2B5EF4-FFF2-40B4-BE49-F238E27FC236}">
                <a16:creationId xmlns:a16="http://schemas.microsoft.com/office/drawing/2014/main" id="{6B733601-01F3-4C47-967F-6CDC2E381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m120">
            <a:extLst>
              <a:ext uri="{FF2B5EF4-FFF2-40B4-BE49-F238E27FC236}">
                <a16:creationId xmlns:a16="http://schemas.microsoft.com/office/drawing/2014/main" id="{6EAE9600-BB66-494C-9C4F-FD84EE3D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bm3880">
            <a:extLst>
              <a:ext uri="{FF2B5EF4-FFF2-40B4-BE49-F238E27FC236}">
                <a16:creationId xmlns:a16="http://schemas.microsoft.com/office/drawing/2014/main" id="{1E75E770-B3BD-44C8-85AC-B632BBF87B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bm120">
            <a:extLst>
              <a:ext uri="{FF2B5EF4-FFF2-40B4-BE49-F238E27FC236}">
                <a16:creationId xmlns:a16="http://schemas.microsoft.com/office/drawing/2014/main" id="{81BC6742-ACD2-4244-B8DF-560BF13D2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bm3900">
            <a:extLst>
              <a:ext uri="{FF2B5EF4-FFF2-40B4-BE49-F238E27FC236}">
                <a16:creationId xmlns:a16="http://schemas.microsoft.com/office/drawing/2014/main" id="{C455988A-D707-4845-AC44-ADA2917447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bm3910">
            <a:extLst>
              <a:ext uri="{FF2B5EF4-FFF2-40B4-BE49-F238E27FC236}">
                <a16:creationId xmlns:a16="http://schemas.microsoft.com/office/drawing/2014/main" id="{71236772-77E2-469C-8B6B-FAEC8463BA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bm3920">
            <a:extLst>
              <a:ext uri="{FF2B5EF4-FFF2-40B4-BE49-F238E27FC236}">
                <a16:creationId xmlns:a16="http://schemas.microsoft.com/office/drawing/2014/main" id="{339F1D1D-1E51-405C-A02C-BF9D9FCE9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l_cooh">
            <a:extLst>
              <a:ext uri="{FF2B5EF4-FFF2-40B4-BE49-F238E27FC236}">
                <a16:creationId xmlns:a16="http://schemas.microsoft.com/office/drawing/2014/main" id="{9B823AEB-6CFB-4D90-AA6F-9B922600F8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3" name="Picture 21" descr="bm3950">
            <a:extLst>
              <a:ext uri="{FF2B5EF4-FFF2-40B4-BE49-F238E27FC236}">
                <a16:creationId xmlns:a16="http://schemas.microsoft.com/office/drawing/2014/main" id="{0E5EFE88-679C-45AD-9C03-AC2913818A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bm3970">
            <a:extLst>
              <a:ext uri="{FF2B5EF4-FFF2-40B4-BE49-F238E27FC236}">
                <a16:creationId xmlns:a16="http://schemas.microsoft.com/office/drawing/2014/main" id="{D79DF812-5FCE-40F6-B8DE-48DA4960EE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bm120">
            <a:extLst>
              <a:ext uri="{FF2B5EF4-FFF2-40B4-BE49-F238E27FC236}">
                <a16:creationId xmlns:a16="http://schemas.microsoft.com/office/drawing/2014/main" id="{A1A837F4-229F-469D-A0A7-11557E064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bm3990">
            <a:extLst>
              <a:ext uri="{FF2B5EF4-FFF2-40B4-BE49-F238E27FC236}">
                <a16:creationId xmlns:a16="http://schemas.microsoft.com/office/drawing/2014/main" id="{8BDAB931-B30A-4BCE-BE2B-FA18FB8029E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descr="bm120">
            <a:extLst>
              <a:ext uri="{FF2B5EF4-FFF2-40B4-BE49-F238E27FC236}">
                <a16:creationId xmlns:a16="http://schemas.microsoft.com/office/drawing/2014/main" id="{3AEDCE3B-4AE7-4BE5-9F33-E42A18391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bm4000">
            <a:extLst>
              <a:ext uri="{FF2B5EF4-FFF2-40B4-BE49-F238E27FC236}">
                <a16:creationId xmlns:a16="http://schemas.microsoft.com/office/drawing/2014/main" id="{3F07567C-D1F2-4A5C-BC63-93C1F2A977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9" name="Picture 27" descr="bm120">
            <a:extLst>
              <a:ext uri="{FF2B5EF4-FFF2-40B4-BE49-F238E27FC236}">
                <a16:creationId xmlns:a16="http://schemas.microsoft.com/office/drawing/2014/main" id="{A979F900-F1DC-4457-8C72-02A0DB9F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bm4020">
            <a:extLst>
              <a:ext uri="{FF2B5EF4-FFF2-40B4-BE49-F238E27FC236}">
                <a16:creationId xmlns:a16="http://schemas.microsoft.com/office/drawing/2014/main" id="{41E8E5EE-A663-47B4-A6A4-EF3FFD3E9F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1" name="Picture 29" descr="bm4040">
            <a:extLst>
              <a:ext uri="{FF2B5EF4-FFF2-40B4-BE49-F238E27FC236}">
                <a16:creationId xmlns:a16="http://schemas.microsoft.com/office/drawing/2014/main" id="{5F1A9AC2-16E9-4F20-A64F-B4A9EB84B7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bm4050">
            <a:extLst>
              <a:ext uri="{FF2B5EF4-FFF2-40B4-BE49-F238E27FC236}">
                <a16:creationId xmlns:a16="http://schemas.microsoft.com/office/drawing/2014/main" id="{7A10B3B0-3806-45A8-BD4F-F74016649FA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3" name="Picture 31" descr="bm4070">
            <a:extLst>
              <a:ext uri="{FF2B5EF4-FFF2-40B4-BE49-F238E27FC236}">
                <a16:creationId xmlns:a16="http://schemas.microsoft.com/office/drawing/2014/main" id="{A338DBF4-3B35-4D79-BEF5-31002917E9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l_cn">
            <a:extLst>
              <a:ext uri="{FF2B5EF4-FFF2-40B4-BE49-F238E27FC236}">
                <a16:creationId xmlns:a16="http://schemas.microsoft.com/office/drawing/2014/main" id="{8D8B01A7-8610-4C47-8F42-443DC133441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5" name="Picture 33" descr="bm4090">
            <a:extLst>
              <a:ext uri="{FF2B5EF4-FFF2-40B4-BE49-F238E27FC236}">
                <a16:creationId xmlns:a16="http://schemas.microsoft.com/office/drawing/2014/main" id="{29F2E660-16FC-4619-B84D-F92C18F1609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bm4110">
            <a:extLst>
              <a:ext uri="{FF2B5EF4-FFF2-40B4-BE49-F238E27FC236}">
                <a16:creationId xmlns:a16="http://schemas.microsoft.com/office/drawing/2014/main" id="{8AC1A46B-C15D-4EDB-A6C0-58933BF3F9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7" name="Picture 35" descr="bm120">
            <a:extLst>
              <a:ext uri="{FF2B5EF4-FFF2-40B4-BE49-F238E27FC236}">
                <a16:creationId xmlns:a16="http://schemas.microsoft.com/office/drawing/2014/main" id="{309C3C00-CC1B-425D-AF13-76795AF0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bm4130">
            <a:extLst>
              <a:ext uri="{FF2B5EF4-FFF2-40B4-BE49-F238E27FC236}">
                <a16:creationId xmlns:a16="http://schemas.microsoft.com/office/drawing/2014/main" id="{FC030D25-1D65-4D6A-8F7B-113950F33C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9" name="Picture 37" descr="bm4150">
            <a:extLst>
              <a:ext uri="{FF2B5EF4-FFF2-40B4-BE49-F238E27FC236}">
                <a16:creationId xmlns:a16="http://schemas.microsoft.com/office/drawing/2014/main" id="{1D2442D7-8550-4D77-AC45-29F9B0FF769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descr="bm4170">
            <a:extLst>
              <a:ext uri="{FF2B5EF4-FFF2-40B4-BE49-F238E27FC236}">
                <a16:creationId xmlns:a16="http://schemas.microsoft.com/office/drawing/2014/main" id="{3F214197-A3B5-481A-A6E4-EC74785F139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39" descr="bm120">
            <a:extLst>
              <a:ext uri="{FF2B5EF4-FFF2-40B4-BE49-F238E27FC236}">
                <a16:creationId xmlns:a16="http://schemas.microsoft.com/office/drawing/2014/main" id="{F6C904A5-353B-4B3A-AA17-F401738A6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bm4190">
            <a:extLst>
              <a:ext uri="{FF2B5EF4-FFF2-40B4-BE49-F238E27FC236}">
                <a16:creationId xmlns:a16="http://schemas.microsoft.com/office/drawing/2014/main" id="{AE1C7EB8-5029-4059-A9FA-981A1ED8C22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3" name="Picture 41" descr="bm4200">
            <a:extLst>
              <a:ext uri="{FF2B5EF4-FFF2-40B4-BE49-F238E27FC236}">
                <a16:creationId xmlns:a16="http://schemas.microsoft.com/office/drawing/2014/main" id="{E53E08B9-63FD-416A-85B7-13725A09A99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bm4210">
            <a:extLst>
              <a:ext uri="{FF2B5EF4-FFF2-40B4-BE49-F238E27FC236}">
                <a16:creationId xmlns:a16="http://schemas.microsoft.com/office/drawing/2014/main" id="{A0817371-FA01-49A1-A7C8-0EBD0770639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5" name="Picture 43" descr="bm4220">
            <a:extLst>
              <a:ext uri="{FF2B5EF4-FFF2-40B4-BE49-F238E27FC236}">
                <a16:creationId xmlns:a16="http://schemas.microsoft.com/office/drawing/2014/main" id="{CDBDF225-4F74-4C4A-AC54-BFC4BDFA4D2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bm120">
            <a:extLst>
              <a:ext uri="{FF2B5EF4-FFF2-40B4-BE49-F238E27FC236}">
                <a16:creationId xmlns:a16="http://schemas.microsoft.com/office/drawing/2014/main" id="{893B096B-6D32-4DCD-AF7A-15DF8090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457200" y="1312193"/>
            <a:ext cx="8229600" cy="5012407"/>
          </a:xfrm>
        </p:spPr>
        <p:txBody>
          <a:bodyPr/>
          <a:lstStyle/>
          <a:p>
            <a:pPr marL="0" indent="0">
              <a:buNone/>
            </a:pPr>
            <a:r>
              <a:rPr lang="it-IT" sz="1800" dirty="0"/>
              <a:t>Miscugli </a:t>
            </a:r>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p:txBody>
      </p:sp>
      <p:sp>
        <p:nvSpPr>
          <p:cNvPr id="7" name="Rectangle 4">
            <a:extLst>
              <a:ext uri="{FF2B5EF4-FFF2-40B4-BE49-F238E27FC236}">
                <a16:creationId xmlns:a16="http://schemas.microsoft.com/office/drawing/2014/main" id="{9D1DA883-EFA6-4558-A4EB-03D71E34035B}"/>
              </a:ext>
            </a:extLst>
          </p:cNvPr>
          <p:cNvSpPr>
            <a:spLocks noChangeArrowheads="1"/>
          </p:cNvSpPr>
          <p:nvPr/>
        </p:nvSpPr>
        <p:spPr bwMode="auto">
          <a:xfrm>
            <a:off x="0" y="1366585"/>
            <a:ext cx="8532440" cy="49417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4761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Una miscela è detta </a:t>
            </a:r>
            <a:r>
              <a:rPr kumimoji="0" lang="it-IT" altLang="it-IT"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omogenea</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se è costituita da un'unica </a:t>
            </a: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rPr>
              <a:t>fase</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e i suoi componenti non sono più distinguibili all'osservazione diretta.</a:t>
            </a:r>
            <a:r>
              <a:rPr kumimoji="0" lang="it-IT" altLang="it-IT" sz="1000" b="0" i="0" u="none" strike="noStrike" cap="none" normalizeH="0" baseline="30000" dirty="0">
                <a:ln>
                  <a:noFill/>
                </a:ln>
                <a:solidFill>
                  <a:srgbClr val="0B0080"/>
                </a:solidFill>
                <a:effectLst/>
                <a:latin typeface="Arial" panose="020B0604020202020204" pitchFamily="34" charset="0"/>
                <a:cs typeface="Arial" panose="020B0604020202020204" pitchFamily="34" charset="0"/>
              </a:rPr>
              <a:t>[1]</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Una miscela omogenea prende il nome di </a:t>
            </a: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rPr>
              <a:t>soluzione</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Un esempio di miscele omogenee è Una miscela è </a:t>
            </a:r>
            <a:r>
              <a:rPr kumimoji="0" lang="it-IT" altLang="it-IT" sz="1000" b="1" i="0" u="none" strike="noStrike" cap="none" normalizeH="0" baseline="0" dirty="0">
                <a:ln>
                  <a:noFill/>
                </a:ln>
                <a:solidFill>
                  <a:srgbClr val="222222"/>
                </a:solidFill>
                <a:effectLst/>
                <a:latin typeface="Arial" panose="020B0604020202020204" pitchFamily="34" charset="0"/>
                <a:cs typeface="Arial" panose="020B0604020202020204" pitchFamily="34" charset="0"/>
              </a:rPr>
              <a:t>eterogenea</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se è costituita da due o più </a:t>
            </a: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rPr>
              <a:t>fasi</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e i suoi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componenti</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sono facilmente distinguibili.</a:t>
            </a:r>
            <a:r>
              <a:rPr kumimoji="0" lang="it-IT" altLang="it-IT" sz="1000" b="0" i="0" u="none" strike="noStrike" cap="none" normalizeH="0" baseline="30000" dirty="0">
                <a:ln>
                  <a:noFill/>
                </a:ln>
                <a:solidFill>
                  <a:srgbClr val="0B0080"/>
                </a:solidFill>
                <a:effectLst/>
                <a:latin typeface="Arial" panose="020B0604020202020204" pitchFamily="34" charset="0"/>
                <a:cs typeface="Arial" panose="020B0604020202020204" pitchFamily="34" charset="0"/>
              </a:rPr>
              <a:t>[1]</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Una miscela eterogenea prende il nome di miscuglio. La </a:t>
            </a: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rPr>
              <a:t>sospensione</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è un esempio di miscela eterogenea. Le miscele eterogenee possono essere separate più facilmente delle miscele omogenee, anche attraverso metodi meccanici.</a:t>
            </a:r>
            <a:r>
              <a:rPr kumimoji="0" lang="it-IT" altLang="it-IT" sz="1000" b="0" i="0" u="none" strike="noStrike" cap="none" normalizeH="0" baseline="30000" dirty="0">
                <a:ln>
                  <a:noFill/>
                </a:ln>
                <a:solidFill>
                  <a:srgbClr val="0B0080"/>
                </a:solidFill>
                <a:effectLst/>
                <a:latin typeface="Arial" panose="020B0604020202020204" pitchFamily="34" charset="0"/>
                <a:cs typeface="Arial" panose="020B0604020202020204" pitchFamily="34" charset="0"/>
                <a:hlinkClick r:id="rId36"/>
              </a:rPr>
              <a:t>[1]</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Quando due o più sostanze si uniscono per formare un miscuglio, queste non modificano la loro intima struttura, come avviene invece nelle </a:t>
            </a: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rPr>
              <a:t>reazioni chimiche</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it-IT" altLang="it-IT"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In ogni miscela ci sono sempre i SOLVENTI e i SOLUTI . Il solvente è la sostanza presente in maggiore quantità mentre i soluti sono le sostanze presenti in minori quantità. Per esempio se si mescola acqua e sale (miscela eterogenea detta anche miscuglio) l'acqua (presente in maggiore quantità) allora è un solvente, mentre il sale è un soluto (presente in minore quantità).</a:t>
            </a:r>
            <a:endParaRPr kumimoji="0" lang="it-IT" altLang="it-IT"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Di seguito viene riportata una classificazione più dettagliata delle miscele:</a:t>
            </a:r>
            <a:endParaRPr kumimoji="0" lang="it-IT" altLang="it-IT"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Miscele omogenee</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si presentano in un'unica fase (diametro delle particelle &lt;1 nm)</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FF0000"/>
                </a:solidFill>
                <a:effectLst/>
                <a:latin typeface="Arial" panose="020B0604020202020204" pitchFamily="34" charset="0"/>
                <a:cs typeface="Arial" panose="020B0604020202020204" pitchFamily="34" charset="0"/>
                <a:hlinkClick r:id="rId37" tooltip="Soluzione (chimica)">
                  <a:extLst>
                    <a:ext uri="{A12FA001-AC4F-418D-AE19-62706E023703}">
                      <ahyp:hlinkClr xmlns:ahyp="http://schemas.microsoft.com/office/drawing/2018/hyperlinkcolor" val="tx"/>
                    </a:ext>
                  </a:extLst>
                </a:hlinkClick>
              </a:rPr>
              <a:t>Soluzioni</a:t>
            </a:r>
            <a:endParaRPr kumimoji="0" lang="it-IT" altLang="it-IT" sz="1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FF0000"/>
                </a:solidFill>
                <a:effectLst/>
                <a:latin typeface="Arial" panose="020B0604020202020204" pitchFamily="34" charset="0"/>
                <a:cs typeface="Arial" panose="020B0604020202020204" pitchFamily="34" charset="0"/>
                <a:hlinkClick r:id="rId38" tooltip="Lega (metallurgia)">
                  <a:extLst>
                    <a:ext uri="{A12FA001-AC4F-418D-AE19-62706E023703}">
                      <ahyp:hlinkClr xmlns:ahyp="http://schemas.microsoft.com/office/drawing/2018/hyperlinkcolor" val="tx"/>
                    </a:ext>
                  </a:extLst>
                </a:hlinkClick>
              </a:rPr>
              <a:t>leghe</a:t>
            </a:r>
            <a:endParaRPr kumimoji="0" lang="it-IT" altLang="it-IT" sz="1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FF0000"/>
                </a:solidFill>
                <a:effectLst/>
                <a:latin typeface="Arial" panose="020B0604020202020204" pitchFamily="34" charset="0"/>
                <a:cs typeface="Arial" panose="020B0604020202020204" pitchFamily="34" charset="0"/>
                <a:hlinkClick r:id="rId39" tooltip="Miscela gassosa">
                  <a:extLst>
                    <a:ext uri="{A12FA001-AC4F-418D-AE19-62706E023703}">
                      <ahyp:hlinkClr xmlns:ahyp="http://schemas.microsoft.com/office/drawing/2018/hyperlinkcolor" val="tx"/>
                    </a:ext>
                  </a:extLst>
                </a:hlinkClick>
              </a:rPr>
              <a:t>Miscele gassose</a:t>
            </a:r>
            <a:endParaRPr kumimoji="0" lang="it-IT" altLang="it-IT" sz="1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Miscele eterogenee</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si presentano in più fasi (diametro delle particelle &gt;1 nm)</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0" tooltip="Dispersione (chimica)"/>
              </a:rPr>
              <a:t>Dispersioni</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(diametro delle particelle &gt;1 µm)</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1" tooltip="Schiuma"/>
              </a:rPr>
              <a:t>schiume</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:gas</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2" tooltip="Emulsione"/>
              </a:rPr>
              <a:t>emulsioni</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3" tooltip="Sospensione (chimica)"/>
              </a:rPr>
              <a:t>sospensioni</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:solido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4" tooltip="Nebbia"/>
              </a:rPr>
              <a:t>nebbie</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:gas</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5" tooltip="Fumo"/>
              </a:rPr>
              <a:t>fumi</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:solido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:gas</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371600" marR="0" lvl="3" indent="-13716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6" tooltip="Colloide"/>
              </a:rPr>
              <a:t>Colloidi</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(diametro delle particelle &lt;1 µm)</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2" tooltip="Emulsione"/>
              </a:rPr>
              <a:t>emulsione</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colloidale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7" tooltip="Aerosol"/>
              </a:rPr>
              <a:t>aerosol</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liquido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:gas</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7" tooltip="Aerosol"/>
              </a:rPr>
              <a:t>aerosol</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solido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:solido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:gas</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1" tooltip="Schiuma"/>
              </a:rPr>
              <a:t>schiuma</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colloidale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:gas</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8" tooltip="Sol (chimica)"/>
              </a:rPr>
              <a:t>sol</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:solido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1" tooltip="Schiuma"/>
              </a:rPr>
              <a:t>schiuma</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solida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:gas</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:solido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0B0080"/>
                </a:solidFill>
                <a:effectLst/>
                <a:latin typeface="Arial" panose="020B0604020202020204" pitchFamily="34" charset="0"/>
                <a:cs typeface="Arial" panose="020B0604020202020204" pitchFamily="34" charset="0"/>
                <a:hlinkClick r:id="rId49" tooltip="Gel"/>
              </a:rPr>
              <a:t>gel</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:liquido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:solido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1828800" marR="0" lvl="4" indent="-1828800" algn="l" defTabSz="914400" rtl="0" eaLnBrk="0" fontAlgn="base" latinLnBrk="0" hangingPunct="0">
              <a:lnSpc>
                <a:spcPct val="100000"/>
              </a:lnSpc>
              <a:spcBef>
                <a:spcPct val="0"/>
              </a:spcBef>
              <a:spcAft>
                <a:spcPct val="0"/>
              </a:spcAft>
              <a:buClrTx/>
              <a:buSzTx/>
              <a:buFontTx/>
              <a:buChar char="•"/>
              <a:tabLst/>
            </a:pPr>
            <a:r>
              <a:rPr kumimoji="0" lang="it-IT" altLang="it-IT" sz="1000" b="0" i="0" u="none" strike="noStrike" cap="none" normalizeH="0" baseline="0" dirty="0">
                <a:ln>
                  <a:noFill/>
                </a:ln>
                <a:solidFill>
                  <a:srgbClr val="A55858"/>
                </a:solidFill>
                <a:effectLst/>
                <a:latin typeface="Arial" panose="020B0604020202020204" pitchFamily="34" charset="0"/>
                <a:cs typeface="Arial" panose="020B0604020202020204" pitchFamily="34" charset="0"/>
                <a:hlinkClick r:id="rId50" tooltip="Sospensione solida (la pagina non esiste)"/>
              </a:rPr>
              <a:t>sospensione solida</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colloidale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dispersa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:solido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it-IT" altLang="it-IT" sz="1000" b="0" i="1" u="none" strike="noStrike" cap="none" normalizeH="0" baseline="0" dirty="0">
                <a:ln>
                  <a:noFill/>
                </a:ln>
                <a:solidFill>
                  <a:srgbClr val="222222"/>
                </a:solidFill>
                <a:effectLst/>
                <a:latin typeface="Arial" panose="020B0604020202020204" pitchFamily="34" charset="0"/>
                <a:cs typeface="Arial" panose="020B0604020202020204" pitchFamily="34" charset="0"/>
              </a:rPr>
              <a:t>fase </a:t>
            </a:r>
            <a:r>
              <a:rPr kumimoji="0" lang="it-IT" altLang="it-IT" sz="1000" b="0" i="1" u="none" strike="noStrike" cap="none" normalizeH="0" baseline="0" dirty="0" err="1">
                <a:ln>
                  <a:noFill/>
                </a:ln>
                <a:solidFill>
                  <a:srgbClr val="222222"/>
                </a:solidFill>
                <a:effectLst/>
                <a:latin typeface="Arial" panose="020B0604020202020204" pitchFamily="34" charset="0"/>
                <a:cs typeface="Arial" panose="020B0604020202020204" pitchFamily="34" charset="0"/>
              </a:rPr>
              <a:t>continua</a:t>
            </a:r>
            <a:r>
              <a:rPr kumimoji="0" lang="it-IT" altLang="it-IT" sz="10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:solido</a:t>
            </a:r>
            <a:r>
              <a:rPr kumimoji="0" lang="it-IT" altLang="it-IT"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395153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457200" y="704850"/>
            <a:ext cx="8229600" cy="607343"/>
          </a:xfrm>
        </p:spPr>
        <p:txBody>
          <a:bodyPr/>
          <a:lstStyle/>
          <a:p>
            <a:pPr algn="ctr"/>
            <a:r>
              <a:rPr lang="it-IT" sz="3600" dirty="0">
                <a:solidFill>
                  <a:srgbClr val="FF0000"/>
                </a:solidFill>
              </a:rPr>
              <a:t>Stechiometria</a:t>
            </a:r>
          </a:p>
        </p:txBody>
      </p:sp>
      <p:pic>
        <p:nvPicPr>
          <p:cNvPr id="13313" name="Picture 1" descr="bm120">
            <a:extLst>
              <a:ext uri="{FF2B5EF4-FFF2-40B4-BE49-F238E27FC236}">
                <a16:creationId xmlns:a16="http://schemas.microsoft.com/office/drawing/2014/main" id="{EE9DD6C0-5FCB-4C84-A317-ADF84A536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bm3770">
            <a:extLst>
              <a:ext uri="{FF2B5EF4-FFF2-40B4-BE49-F238E27FC236}">
                <a16:creationId xmlns:a16="http://schemas.microsoft.com/office/drawing/2014/main" id="{2451F317-A05A-4B70-8797-99A9E97AA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m120">
            <a:extLst>
              <a:ext uri="{FF2B5EF4-FFF2-40B4-BE49-F238E27FC236}">
                <a16:creationId xmlns:a16="http://schemas.microsoft.com/office/drawing/2014/main" id="{0A6B25EC-E408-4FDB-8EDE-2C8DA69BA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m3780">
            <a:extLst>
              <a:ext uri="{FF2B5EF4-FFF2-40B4-BE49-F238E27FC236}">
                <a16:creationId xmlns:a16="http://schemas.microsoft.com/office/drawing/2014/main" id="{9FF509A6-DCBC-4426-9195-BA30C2896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m3800">
            <a:extLst>
              <a:ext uri="{FF2B5EF4-FFF2-40B4-BE49-F238E27FC236}">
                <a16:creationId xmlns:a16="http://schemas.microsoft.com/office/drawing/2014/main" id="{9AA48D57-248B-45EE-8B82-2943E4306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l_oh_lng">
            <a:extLst>
              <a:ext uri="{FF2B5EF4-FFF2-40B4-BE49-F238E27FC236}">
                <a16:creationId xmlns:a16="http://schemas.microsoft.com/office/drawing/2014/main" id="{0E063435-7685-45EA-AC1E-00C13DB06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m3820">
            <a:extLst>
              <a:ext uri="{FF2B5EF4-FFF2-40B4-BE49-F238E27FC236}">
                <a16:creationId xmlns:a16="http://schemas.microsoft.com/office/drawing/2014/main" id="{C0458F37-ED5F-4271-90BB-2B7E5DB2CD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bm3830">
            <a:extLst>
              <a:ext uri="{FF2B5EF4-FFF2-40B4-BE49-F238E27FC236}">
                <a16:creationId xmlns:a16="http://schemas.microsoft.com/office/drawing/2014/main" id="{36B14405-0C87-46BA-B076-351DFE1D3B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bm3840">
            <a:extLst>
              <a:ext uri="{FF2B5EF4-FFF2-40B4-BE49-F238E27FC236}">
                <a16:creationId xmlns:a16="http://schemas.microsoft.com/office/drawing/2014/main" id="{2060C72A-97CE-469E-8E78-CA3A64D12A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bm3850">
            <a:extLst>
              <a:ext uri="{FF2B5EF4-FFF2-40B4-BE49-F238E27FC236}">
                <a16:creationId xmlns:a16="http://schemas.microsoft.com/office/drawing/2014/main" id="{BA108CE8-993A-463D-8A30-E18B6E97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bm3870">
            <a:extLst>
              <a:ext uri="{FF2B5EF4-FFF2-40B4-BE49-F238E27FC236}">
                <a16:creationId xmlns:a16="http://schemas.microsoft.com/office/drawing/2014/main" id="{195FB4B9-2F49-48E2-9F26-33351CC487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bm120">
            <a:extLst>
              <a:ext uri="{FF2B5EF4-FFF2-40B4-BE49-F238E27FC236}">
                <a16:creationId xmlns:a16="http://schemas.microsoft.com/office/drawing/2014/main" id="{6B733601-01F3-4C47-967F-6CDC2E381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m120">
            <a:extLst>
              <a:ext uri="{FF2B5EF4-FFF2-40B4-BE49-F238E27FC236}">
                <a16:creationId xmlns:a16="http://schemas.microsoft.com/office/drawing/2014/main" id="{6EAE9600-BB66-494C-9C4F-FD84EE3D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bm3880">
            <a:extLst>
              <a:ext uri="{FF2B5EF4-FFF2-40B4-BE49-F238E27FC236}">
                <a16:creationId xmlns:a16="http://schemas.microsoft.com/office/drawing/2014/main" id="{1E75E770-B3BD-44C8-85AC-B632BBF87B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bm120">
            <a:extLst>
              <a:ext uri="{FF2B5EF4-FFF2-40B4-BE49-F238E27FC236}">
                <a16:creationId xmlns:a16="http://schemas.microsoft.com/office/drawing/2014/main" id="{81BC6742-ACD2-4244-B8DF-560BF13D2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bm3900">
            <a:extLst>
              <a:ext uri="{FF2B5EF4-FFF2-40B4-BE49-F238E27FC236}">
                <a16:creationId xmlns:a16="http://schemas.microsoft.com/office/drawing/2014/main" id="{C455988A-D707-4845-AC44-ADA2917447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bm3910">
            <a:extLst>
              <a:ext uri="{FF2B5EF4-FFF2-40B4-BE49-F238E27FC236}">
                <a16:creationId xmlns:a16="http://schemas.microsoft.com/office/drawing/2014/main" id="{71236772-77E2-469C-8B6B-FAEC8463BA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bm3920">
            <a:extLst>
              <a:ext uri="{FF2B5EF4-FFF2-40B4-BE49-F238E27FC236}">
                <a16:creationId xmlns:a16="http://schemas.microsoft.com/office/drawing/2014/main" id="{339F1D1D-1E51-405C-A02C-BF9D9FCE9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l_cooh">
            <a:extLst>
              <a:ext uri="{FF2B5EF4-FFF2-40B4-BE49-F238E27FC236}">
                <a16:creationId xmlns:a16="http://schemas.microsoft.com/office/drawing/2014/main" id="{9B823AEB-6CFB-4D90-AA6F-9B922600F8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3" name="Picture 21" descr="bm3950">
            <a:extLst>
              <a:ext uri="{FF2B5EF4-FFF2-40B4-BE49-F238E27FC236}">
                <a16:creationId xmlns:a16="http://schemas.microsoft.com/office/drawing/2014/main" id="{0E5EFE88-679C-45AD-9C03-AC2913818A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bm3970">
            <a:extLst>
              <a:ext uri="{FF2B5EF4-FFF2-40B4-BE49-F238E27FC236}">
                <a16:creationId xmlns:a16="http://schemas.microsoft.com/office/drawing/2014/main" id="{D79DF812-5FCE-40F6-B8DE-48DA4960EE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bm120">
            <a:extLst>
              <a:ext uri="{FF2B5EF4-FFF2-40B4-BE49-F238E27FC236}">
                <a16:creationId xmlns:a16="http://schemas.microsoft.com/office/drawing/2014/main" id="{A1A837F4-229F-469D-A0A7-11557E064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bm3990">
            <a:extLst>
              <a:ext uri="{FF2B5EF4-FFF2-40B4-BE49-F238E27FC236}">
                <a16:creationId xmlns:a16="http://schemas.microsoft.com/office/drawing/2014/main" id="{8BDAB931-B30A-4BCE-BE2B-FA18FB8029E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descr="bm120">
            <a:extLst>
              <a:ext uri="{FF2B5EF4-FFF2-40B4-BE49-F238E27FC236}">
                <a16:creationId xmlns:a16="http://schemas.microsoft.com/office/drawing/2014/main" id="{3AEDCE3B-4AE7-4BE5-9F33-E42A18391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bm4000">
            <a:extLst>
              <a:ext uri="{FF2B5EF4-FFF2-40B4-BE49-F238E27FC236}">
                <a16:creationId xmlns:a16="http://schemas.microsoft.com/office/drawing/2014/main" id="{3F07567C-D1F2-4A5C-BC63-93C1F2A977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9" name="Picture 27" descr="bm120">
            <a:extLst>
              <a:ext uri="{FF2B5EF4-FFF2-40B4-BE49-F238E27FC236}">
                <a16:creationId xmlns:a16="http://schemas.microsoft.com/office/drawing/2014/main" id="{A979F900-F1DC-4457-8C72-02A0DB9F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bm4020">
            <a:extLst>
              <a:ext uri="{FF2B5EF4-FFF2-40B4-BE49-F238E27FC236}">
                <a16:creationId xmlns:a16="http://schemas.microsoft.com/office/drawing/2014/main" id="{41E8E5EE-A663-47B4-A6A4-EF3FFD3E9F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1" name="Picture 29" descr="bm4040">
            <a:extLst>
              <a:ext uri="{FF2B5EF4-FFF2-40B4-BE49-F238E27FC236}">
                <a16:creationId xmlns:a16="http://schemas.microsoft.com/office/drawing/2014/main" id="{5F1A9AC2-16E9-4F20-A64F-B4A9EB84B7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bm4050">
            <a:extLst>
              <a:ext uri="{FF2B5EF4-FFF2-40B4-BE49-F238E27FC236}">
                <a16:creationId xmlns:a16="http://schemas.microsoft.com/office/drawing/2014/main" id="{7A10B3B0-3806-45A8-BD4F-F74016649FA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3" name="Picture 31" descr="bm4070">
            <a:extLst>
              <a:ext uri="{FF2B5EF4-FFF2-40B4-BE49-F238E27FC236}">
                <a16:creationId xmlns:a16="http://schemas.microsoft.com/office/drawing/2014/main" id="{A338DBF4-3B35-4D79-BEF5-31002917E9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l_cn">
            <a:extLst>
              <a:ext uri="{FF2B5EF4-FFF2-40B4-BE49-F238E27FC236}">
                <a16:creationId xmlns:a16="http://schemas.microsoft.com/office/drawing/2014/main" id="{8D8B01A7-8610-4C47-8F42-443DC133441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5" name="Picture 33" descr="bm4090">
            <a:extLst>
              <a:ext uri="{FF2B5EF4-FFF2-40B4-BE49-F238E27FC236}">
                <a16:creationId xmlns:a16="http://schemas.microsoft.com/office/drawing/2014/main" id="{29F2E660-16FC-4619-B84D-F92C18F1609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bm4110">
            <a:extLst>
              <a:ext uri="{FF2B5EF4-FFF2-40B4-BE49-F238E27FC236}">
                <a16:creationId xmlns:a16="http://schemas.microsoft.com/office/drawing/2014/main" id="{8AC1A46B-C15D-4EDB-A6C0-58933BF3F9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7" name="Picture 35" descr="bm120">
            <a:extLst>
              <a:ext uri="{FF2B5EF4-FFF2-40B4-BE49-F238E27FC236}">
                <a16:creationId xmlns:a16="http://schemas.microsoft.com/office/drawing/2014/main" id="{309C3C00-CC1B-425D-AF13-76795AF0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bm4130">
            <a:extLst>
              <a:ext uri="{FF2B5EF4-FFF2-40B4-BE49-F238E27FC236}">
                <a16:creationId xmlns:a16="http://schemas.microsoft.com/office/drawing/2014/main" id="{FC030D25-1D65-4D6A-8F7B-113950F33C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9" name="Picture 37" descr="bm4150">
            <a:extLst>
              <a:ext uri="{FF2B5EF4-FFF2-40B4-BE49-F238E27FC236}">
                <a16:creationId xmlns:a16="http://schemas.microsoft.com/office/drawing/2014/main" id="{1D2442D7-8550-4D77-AC45-29F9B0FF769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descr="bm4170">
            <a:extLst>
              <a:ext uri="{FF2B5EF4-FFF2-40B4-BE49-F238E27FC236}">
                <a16:creationId xmlns:a16="http://schemas.microsoft.com/office/drawing/2014/main" id="{3F214197-A3B5-481A-A6E4-EC74785F139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39" descr="bm120">
            <a:extLst>
              <a:ext uri="{FF2B5EF4-FFF2-40B4-BE49-F238E27FC236}">
                <a16:creationId xmlns:a16="http://schemas.microsoft.com/office/drawing/2014/main" id="{F6C904A5-353B-4B3A-AA17-F401738A6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bm4190">
            <a:extLst>
              <a:ext uri="{FF2B5EF4-FFF2-40B4-BE49-F238E27FC236}">
                <a16:creationId xmlns:a16="http://schemas.microsoft.com/office/drawing/2014/main" id="{AE1C7EB8-5029-4059-A9FA-981A1ED8C22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3" name="Picture 41" descr="bm4200">
            <a:extLst>
              <a:ext uri="{FF2B5EF4-FFF2-40B4-BE49-F238E27FC236}">
                <a16:creationId xmlns:a16="http://schemas.microsoft.com/office/drawing/2014/main" id="{E53E08B9-63FD-416A-85B7-13725A09A99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bm4210">
            <a:extLst>
              <a:ext uri="{FF2B5EF4-FFF2-40B4-BE49-F238E27FC236}">
                <a16:creationId xmlns:a16="http://schemas.microsoft.com/office/drawing/2014/main" id="{A0817371-FA01-49A1-A7C8-0EBD0770639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5" name="Picture 43" descr="bm4220">
            <a:extLst>
              <a:ext uri="{FF2B5EF4-FFF2-40B4-BE49-F238E27FC236}">
                <a16:creationId xmlns:a16="http://schemas.microsoft.com/office/drawing/2014/main" id="{CDBDF225-4F74-4C4A-AC54-BFC4BDFA4D2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bm120">
            <a:extLst>
              <a:ext uri="{FF2B5EF4-FFF2-40B4-BE49-F238E27FC236}">
                <a16:creationId xmlns:a16="http://schemas.microsoft.com/office/drawing/2014/main" id="{893B096B-6D32-4DCD-AF7A-15DF8090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457200" y="1312193"/>
            <a:ext cx="8229600" cy="5012407"/>
          </a:xfrm>
        </p:spPr>
        <p:txBody>
          <a:bodyPr/>
          <a:lstStyle/>
          <a:p>
            <a:pPr marL="0" indent="0">
              <a:buNone/>
            </a:pPr>
            <a:r>
              <a:rPr lang="it-IT" sz="1800" dirty="0"/>
              <a:t>Leghe  </a:t>
            </a:r>
          </a:p>
          <a:p>
            <a:pPr marL="0" indent="0" algn="just">
              <a:buNone/>
            </a:pPr>
            <a:r>
              <a:rPr lang="it-IT" sz="1800" dirty="0"/>
              <a:t>Una </a:t>
            </a:r>
            <a:r>
              <a:rPr lang="it-IT" sz="1800" b="1" dirty="0"/>
              <a:t>lega</a:t>
            </a:r>
            <a:r>
              <a:rPr lang="it-IT" sz="1800" dirty="0"/>
              <a:t> è una combinazione, sia in soluzione o in </a:t>
            </a:r>
            <a:r>
              <a:rPr lang="it-IT" sz="1800" dirty="0" err="1"/>
              <a:t>miscela,fatta</a:t>
            </a:r>
            <a:r>
              <a:rPr lang="it-IT" sz="1800" dirty="0"/>
              <a:t> di due o di più elementi, di cui almeno uno è un metallo e dove il materiale risultante ha proprietà metalliche differenti da quelle dei relativi componenti.</a:t>
            </a:r>
            <a:endParaRPr lang="it-IT" sz="1200" dirty="0"/>
          </a:p>
          <a:p>
            <a:pPr marL="0" indent="0">
              <a:buNone/>
            </a:pPr>
            <a:endParaRPr lang="it-IT" sz="1800" dirty="0"/>
          </a:p>
          <a:p>
            <a:r>
              <a:rPr lang="it-IT" sz="1100" b="1" dirty="0">
                <a:hlinkClick r:id="rId36" tooltip="Acciaio"/>
              </a:rPr>
              <a:t>Acciaio</a:t>
            </a:r>
            <a:r>
              <a:rPr lang="it-IT" sz="1100" b="1" dirty="0"/>
              <a:t>: costituito principalmente da ferro e carbonio</a:t>
            </a:r>
          </a:p>
          <a:p>
            <a:pPr lvl="1"/>
            <a:r>
              <a:rPr lang="it-IT" sz="1050" b="1" dirty="0">
                <a:hlinkClick r:id="rId37" tooltip="Acciaio inossidabile"/>
              </a:rPr>
              <a:t>Acciaio inossidabile</a:t>
            </a:r>
            <a:endParaRPr lang="it-IT" sz="1050" b="1" dirty="0"/>
          </a:p>
          <a:p>
            <a:r>
              <a:rPr lang="it-IT" sz="1100" b="1" dirty="0">
                <a:hlinkClick r:id="rId38" tooltip="Alpacca"/>
              </a:rPr>
              <a:t>Alpacca</a:t>
            </a:r>
            <a:endParaRPr lang="it-IT" sz="1100" b="1" dirty="0"/>
          </a:p>
          <a:p>
            <a:r>
              <a:rPr lang="it-IT" sz="1100" b="1" dirty="0">
                <a:hlinkClick r:id="rId39" tooltip="Argentana"/>
              </a:rPr>
              <a:t>Argentana</a:t>
            </a:r>
            <a:endParaRPr lang="it-IT" sz="1100" b="1" dirty="0"/>
          </a:p>
          <a:p>
            <a:r>
              <a:rPr lang="it-IT" sz="1100" b="1" dirty="0">
                <a:hlinkClick r:id="rId40" tooltip="Amalgama"/>
              </a:rPr>
              <a:t>Amalgama</a:t>
            </a:r>
            <a:r>
              <a:rPr lang="it-IT" sz="1100" b="1" dirty="0"/>
              <a:t>: costituito da </a:t>
            </a:r>
            <a:r>
              <a:rPr lang="it-IT" sz="1100" b="1" dirty="0">
                <a:hlinkClick r:id="rId41" tooltip="Mercurio (elemento chimico)"/>
              </a:rPr>
              <a:t>mercurio</a:t>
            </a:r>
            <a:r>
              <a:rPr lang="it-IT" sz="1100" b="1" dirty="0"/>
              <a:t> e altri metalli</a:t>
            </a:r>
          </a:p>
          <a:p>
            <a:r>
              <a:rPr lang="it-IT" sz="1100" b="1" dirty="0">
                <a:hlinkClick r:id="rId42" tooltip="Bronzo"/>
              </a:rPr>
              <a:t>Bronzo</a:t>
            </a:r>
            <a:r>
              <a:rPr lang="it-IT" sz="1100" b="1" dirty="0"/>
              <a:t>: costituito principalmente da </a:t>
            </a:r>
            <a:r>
              <a:rPr lang="it-IT" sz="1100" b="1" dirty="0">
                <a:hlinkClick r:id="rId43" tooltip="Rame"/>
              </a:rPr>
              <a:t>rame</a:t>
            </a:r>
            <a:r>
              <a:rPr lang="it-IT" sz="1100" b="1" dirty="0"/>
              <a:t> e altro metallo (in genere </a:t>
            </a:r>
            <a:r>
              <a:rPr lang="it-IT" sz="1100" b="1" dirty="0">
                <a:hlinkClick r:id="rId44" tooltip="Stagno (elemento chimico)"/>
              </a:rPr>
              <a:t>stagno</a:t>
            </a:r>
            <a:r>
              <a:rPr lang="it-IT" sz="1100" b="1" dirty="0"/>
              <a:t>, </a:t>
            </a:r>
            <a:r>
              <a:rPr lang="it-IT" sz="1100" b="1" dirty="0">
                <a:hlinkClick r:id="rId45" tooltip="Alluminio"/>
              </a:rPr>
              <a:t>alluminio</a:t>
            </a:r>
            <a:r>
              <a:rPr lang="it-IT" sz="1100" b="1" dirty="0"/>
              <a:t>, </a:t>
            </a:r>
            <a:r>
              <a:rPr lang="it-IT" sz="1100" b="1" dirty="0">
                <a:hlinkClick r:id="rId46" tooltip="Nichel"/>
              </a:rPr>
              <a:t>nichel</a:t>
            </a:r>
            <a:r>
              <a:rPr lang="it-IT" sz="1100" b="1" dirty="0"/>
              <a:t> o </a:t>
            </a:r>
            <a:r>
              <a:rPr lang="it-IT" sz="1100" b="1" dirty="0">
                <a:hlinkClick r:id="rId47" tooltip="Berillio"/>
              </a:rPr>
              <a:t>berillio</a:t>
            </a:r>
            <a:r>
              <a:rPr lang="it-IT" sz="1100" b="1" dirty="0"/>
              <a:t>)</a:t>
            </a:r>
          </a:p>
          <a:p>
            <a:r>
              <a:rPr lang="it-IT" sz="1100" b="1" dirty="0">
                <a:hlinkClick r:id="rId48" tooltip="Duralluminio"/>
              </a:rPr>
              <a:t>Duralluminio</a:t>
            </a:r>
            <a:endParaRPr lang="it-IT" sz="1100" b="1" dirty="0"/>
          </a:p>
          <a:p>
            <a:r>
              <a:rPr lang="it-IT" sz="1100" b="1" dirty="0">
                <a:hlinkClick r:id="rId49" tooltip="Elettro"/>
              </a:rPr>
              <a:t>Elettro</a:t>
            </a:r>
            <a:endParaRPr lang="it-IT" sz="1100" b="1" dirty="0"/>
          </a:p>
          <a:p>
            <a:r>
              <a:rPr lang="it-IT" sz="1100" b="1" dirty="0" err="1">
                <a:hlinkClick r:id="rId50" tooltip="Ferrotitanio"/>
              </a:rPr>
              <a:t>Ferrotitanio</a:t>
            </a:r>
            <a:endParaRPr lang="it-IT" sz="1100" b="1" dirty="0"/>
          </a:p>
          <a:p>
            <a:r>
              <a:rPr lang="it-IT" sz="1100" b="1" dirty="0">
                <a:hlinkClick r:id="rId51" tooltip="Ottone (lega)"/>
              </a:rPr>
              <a:t>Ottone</a:t>
            </a:r>
            <a:r>
              <a:rPr lang="it-IT" sz="1100" b="1" dirty="0"/>
              <a:t>: costituito principalmente da </a:t>
            </a:r>
            <a:r>
              <a:rPr lang="it-IT" sz="1100" b="1" dirty="0">
                <a:hlinkClick r:id="rId43" tooltip="Rame"/>
              </a:rPr>
              <a:t>rame</a:t>
            </a:r>
            <a:r>
              <a:rPr lang="it-IT" sz="1100" b="1" dirty="0"/>
              <a:t> e </a:t>
            </a:r>
            <a:r>
              <a:rPr lang="it-IT" sz="1100" b="1" dirty="0">
                <a:hlinkClick r:id="rId52" tooltip="Zinco"/>
              </a:rPr>
              <a:t>zinco</a:t>
            </a:r>
            <a:endParaRPr lang="it-IT" sz="1100" b="1" dirty="0"/>
          </a:p>
          <a:p>
            <a:r>
              <a:rPr lang="it-IT" sz="1100" b="1" dirty="0">
                <a:hlinkClick r:id="rId53" tooltip="Mu-metal"/>
              </a:rPr>
              <a:t>Mu-metal</a:t>
            </a:r>
            <a:endParaRPr lang="it-IT" sz="1100" b="1" dirty="0"/>
          </a:p>
          <a:p>
            <a:r>
              <a:rPr lang="it-IT" sz="1100" b="1" dirty="0">
                <a:hlinkClick r:id="rId54" tooltip="Peltro"/>
              </a:rPr>
              <a:t>Peltro</a:t>
            </a:r>
            <a:r>
              <a:rPr lang="it-IT" sz="1100" b="1" dirty="0"/>
              <a:t>: costituito principalmente da </a:t>
            </a:r>
            <a:r>
              <a:rPr lang="it-IT" sz="1100" b="1" dirty="0">
                <a:hlinkClick r:id="rId44" tooltip="Stagno (elemento chimico)"/>
              </a:rPr>
              <a:t>stagno</a:t>
            </a:r>
            <a:r>
              <a:rPr lang="it-IT" sz="1100" b="1" dirty="0"/>
              <a:t> e altri metalli (</a:t>
            </a:r>
            <a:r>
              <a:rPr lang="it-IT" sz="1100" b="1" dirty="0">
                <a:hlinkClick r:id="rId43" tooltip="Rame"/>
              </a:rPr>
              <a:t>rame</a:t>
            </a:r>
            <a:r>
              <a:rPr lang="it-IT" sz="1100" b="1" dirty="0"/>
              <a:t>, </a:t>
            </a:r>
            <a:r>
              <a:rPr lang="it-IT" sz="1100" b="1" dirty="0">
                <a:hlinkClick r:id="rId55" tooltip="Piombo"/>
              </a:rPr>
              <a:t>piombo</a:t>
            </a:r>
            <a:r>
              <a:rPr lang="it-IT" sz="1100" b="1" dirty="0"/>
              <a:t> e </a:t>
            </a:r>
            <a:r>
              <a:rPr lang="it-IT" sz="1100" b="1" dirty="0">
                <a:hlinkClick r:id="rId56" tooltip="Antimonio"/>
              </a:rPr>
              <a:t>antimonio</a:t>
            </a:r>
            <a:r>
              <a:rPr lang="it-IT" sz="1100" b="1" dirty="0"/>
              <a:t>)</a:t>
            </a:r>
          </a:p>
          <a:p>
            <a:r>
              <a:rPr lang="it-IT" sz="1100" b="1" dirty="0">
                <a:hlinkClick r:id="rId57" tooltip="Princisbecco"/>
              </a:rPr>
              <a:t>Princisbecco</a:t>
            </a:r>
            <a:endParaRPr lang="it-IT" sz="1100" b="1" dirty="0"/>
          </a:p>
          <a:p>
            <a:r>
              <a:rPr lang="it-IT" sz="1100" b="1" dirty="0">
                <a:hlinkClick r:id="rId58" tooltip="GeSbTe"/>
              </a:rPr>
              <a:t>GST</a:t>
            </a:r>
            <a:r>
              <a:rPr lang="it-IT" sz="1100" b="1" dirty="0"/>
              <a:t>: lega utilizzata nell'industria microelettronica (memorie non volatili ottiche e elettroniche)</a:t>
            </a:r>
          </a:p>
          <a:p>
            <a:r>
              <a:rPr lang="it-IT" sz="1100" b="1" dirty="0" err="1">
                <a:hlinkClick r:id="rId59" tooltip="Zamak"/>
              </a:rPr>
              <a:t>Zamak</a:t>
            </a:r>
            <a:endParaRPr lang="it-IT" sz="1100" b="1" dirty="0"/>
          </a:p>
          <a:p>
            <a:r>
              <a:rPr lang="it-IT" sz="1100" b="1" dirty="0" err="1">
                <a:hlinkClick r:id="rId60" tooltip="Liquidmetal"/>
              </a:rPr>
              <a:t>Liquidmetal</a:t>
            </a:r>
            <a:endParaRPr lang="it-IT" sz="1100" b="1" dirty="0"/>
          </a:p>
          <a:p>
            <a:r>
              <a:rPr lang="it-IT" sz="1100" b="1" dirty="0">
                <a:hlinkClick r:id="rId61" tooltip="Ghisa"/>
              </a:rPr>
              <a:t>Ghisa</a:t>
            </a:r>
            <a:r>
              <a:rPr lang="it-IT" sz="1100" b="1" dirty="0"/>
              <a:t>: costituita principalmente da </a:t>
            </a:r>
            <a:r>
              <a:rPr lang="it-IT" sz="1100" b="1" dirty="0">
                <a:hlinkClick r:id="rId62" tooltip="Ferro"/>
              </a:rPr>
              <a:t>Ferro</a:t>
            </a:r>
            <a:r>
              <a:rPr lang="it-IT" sz="1100" b="1" dirty="0"/>
              <a:t> e </a:t>
            </a:r>
            <a:r>
              <a:rPr lang="it-IT" sz="1100" b="1" dirty="0">
                <a:hlinkClick r:id="rId63" tooltip="Carbonio"/>
              </a:rPr>
              <a:t>Carbonio</a:t>
            </a:r>
            <a:endParaRPr lang="it-IT" sz="1100" b="1" dirty="0"/>
          </a:p>
          <a:p>
            <a:pPr marL="0" indent="0">
              <a:buNone/>
            </a:pPr>
            <a:r>
              <a:rPr lang="it-IT" sz="1800" dirty="0"/>
              <a:t>Fonte </a:t>
            </a:r>
            <a:r>
              <a:rPr lang="it-IT" sz="1800" dirty="0" err="1"/>
              <a:t>wikipedia</a:t>
            </a:r>
            <a:endParaRPr lang="it-IT" sz="1800" dirty="0"/>
          </a:p>
        </p:txBody>
      </p:sp>
    </p:spTree>
    <p:extLst>
      <p:ext uri="{BB962C8B-B14F-4D97-AF65-F5344CB8AC3E}">
        <p14:creationId xmlns:p14="http://schemas.microsoft.com/office/powerpoint/2010/main" val="306680725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457200" y="202477"/>
            <a:ext cx="8229600" cy="793112"/>
          </a:xfrm>
        </p:spPr>
        <p:txBody>
          <a:bodyPr/>
          <a:lstStyle/>
          <a:p>
            <a:pPr algn="ctr"/>
            <a:r>
              <a:rPr lang="it-IT" sz="3600" dirty="0">
                <a:solidFill>
                  <a:srgbClr val="FF0000"/>
                </a:solidFill>
              </a:rPr>
              <a:t>Stechiometria</a:t>
            </a:r>
          </a:p>
        </p:txBody>
      </p:sp>
      <p:pic>
        <p:nvPicPr>
          <p:cNvPr id="13313" name="Picture 1" descr="bm120">
            <a:extLst>
              <a:ext uri="{FF2B5EF4-FFF2-40B4-BE49-F238E27FC236}">
                <a16:creationId xmlns:a16="http://schemas.microsoft.com/office/drawing/2014/main" id="{EE9DD6C0-5FCB-4C84-A317-ADF84A536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bm3770">
            <a:extLst>
              <a:ext uri="{FF2B5EF4-FFF2-40B4-BE49-F238E27FC236}">
                <a16:creationId xmlns:a16="http://schemas.microsoft.com/office/drawing/2014/main" id="{2451F317-A05A-4B70-8797-99A9E97AA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m120">
            <a:extLst>
              <a:ext uri="{FF2B5EF4-FFF2-40B4-BE49-F238E27FC236}">
                <a16:creationId xmlns:a16="http://schemas.microsoft.com/office/drawing/2014/main" id="{0A6B25EC-E408-4FDB-8EDE-2C8DA69BA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m3780">
            <a:extLst>
              <a:ext uri="{FF2B5EF4-FFF2-40B4-BE49-F238E27FC236}">
                <a16:creationId xmlns:a16="http://schemas.microsoft.com/office/drawing/2014/main" id="{9FF509A6-DCBC-4426-9195-BA30C2896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m3800">
            <a:extLst>
              <a:ext uri="{FF2B5EF4-FFF2-40B4-BE49-F238E27FC236}">
                <a16:creationId xmlns:a16="http://schemas.microsoft.com/office/drawing/2014/main" id="{9AA48D57-248B-45EE-8B82-2943E4306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l_oh_lng">
            <a:extLst>
              <a:ext uri="{FF2B5EF4-FFF2-40B4-BE49-F238E27FC236}">
                <a16:creationId xmlns:a16="http://schemas.microsoft.com/office/drawing/2014/main" id="{0E063435-7685-45EA-AC1E-00C13DB06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m3820">
            <a:extLst>
              <a:ext uri="{FF2B5EF4-FFF2-40B4-BE49-F238E27FC236}">
                <a16:creationId xmlns:a16="http://schemas.microsoft.com/office/drawing/2014/main" id="{C0458F37-ED5F-4271-90BB-2B7E5DB2CD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bm3830">
            <a:extLst>
              <a:ext uri="{FF2B5EF4-FFF2-40B4-BE49-F238E27FC236}">
                <a16:creationId xmlns:a16="http://schemas.microsoft.com/office/drawing/2014/main" id="{36B14405-0C87-46BA-B076-351DFE1D3B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bm3840">
            <a:extLst>
              <a:ext uri="{FF2B5EF4-FFF2-40B4-BE49-F238E27FC236}">
                <a16:creationId xmlns:a16="http://schemas.microsoft.com/office/drawing/2014/main" id="{2060C72A-97CE-469E-8E78-CA3A64D12A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bm3850">
            <a:extLst>
              <a:ext uri="{FF2B5EF4-FFF2-40B4-BE49-F238E27FC236}">
                <a16:creationId xmlns:a16="http://schemas.microsoft.com/office/drawing/2014/main" id="{BA108CE8-993A-463D-8A30-E18B6E97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bm3870">
            <a:extLst>
              <a:ext uri="{FF2B5EF4-FFF2-40B4-BE49-F238E27FC236}">
                <a16:creationId xmlns:a16="http://schemas.microsoft.com/office/drawing/2014/main" id="{195FB4B9-2F49-48E2-9F26-33351CC487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bm120">
            <a:extLst>
              <a:ext uri="{FF2B5EF4-FFF2-40B4-BE49-F238E27FC236}">
                <a16:creationId xmlns:a16="http://schemas.microsoft.com/office/drawing/2014/main" id="{6B733601-01F3-4C47-967F-6CDC2E381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m120">
            <a:extLst>
              <a:ext uri="{FF2B5EF4-FFF2-40B4-BE49-F238E27FC236}">
                <a16:creationId xmlns:a16="http://schemas.microsoft.com/office/drawing/2014/main" id="{6EAE9600-BB66-494C-9C4F-FD84EE3D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bm3880">
            <a:extLst>
              <a:ext uri="{FF2B5EF4-FFF2-40B4-BE49-F238E27FC236}">
                <a16:creationId xmlns:a16="http://schemas.microsoft.com/office/drawing/2014/main" id="{1E75E770-B3BD-44C8-85AC-B632BBF87B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bm120">
            <a:extLst>
              <a:ext uri="{FF2B5EF4-FFF2-40B4-BE49-F238E27FC236}">
                <a16:creationId xmlns:a16="http://schemas.microsoft.com/office/drawing/2014/main" id="{81BC6742-ACD2-4244-B8DF-560BF13D2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bm3900">
            <a:extLst>
              <a:ext uri="{FF2B5EF4-FFF2-40B4-BE49-F238E27FC236}">
                <a16:creationId xmlns:a16="http://schemas.microsoft.com/office/drawing/2014/main" id="{C455988A-D707-4845-AC44-ADA2917447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bm3910">
            <a:extLst>
              <a:ext uri="{FF2B5EF4-FFF2-40B4-BE49-F238E27FC236}">
                <a16:creationId xmlns:a16="http://schemas.microsoft.com/office/drawing/2014/main" id="{71236772-77E2-469C-8B6B-FAEC8463BA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bm3920">
            <a:extLst>
              <a:ext uri="{FF2B5EF4-FFF2-40B4-BE49-F238E27FC236}">
                <a16:creationId xmlns:a16="http://schemas.microsoft.com/office/drawing/2014/main" id="{339F1D1D-1E51-405C-A02C-BF9D9FCE9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l_cooh">
            <a:extLst>
              <a:ext uri="{FF2B5EF4-FFF2-40B4-BE49-F238E27FC236}">
                <a16:creationId xmlns:a16="http://schemas.microsoft.com/office/drawing/2014/main" id="{9B823AEB-6CFB-4D90-AA6F-9B922600F8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3" name="Picture 21" descr="bm3950">
            <a:extLst>
              <a:ext uri="{FF2B5EF4-FFF2-40B4-BE49-F238E27FC236}">
                <a16:creationId xmlns:a16="http://schemas.microsoft.com/office/drawing/2014/main" id="{0E5EFE88-679C-45AD-9C03-AC2913818A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bm3970">
            <a:extLst>
              <a:ext uri="{FF2B5EF4-FFF2-40B4-BE49-F238E27FC236}">
                <a16:creationId xmlns:a16="http://schemas.microsoft.com/office/drawing/2014/main" id="{D79DF812-5FCE-40F6-B8DE-48DA4960EE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bm120">
            <a:extLst>
              <a:ext uri="{FF2B5EF4-FFF2-40B4-BE49-F238E27FC236}">
                <a16:creationId xmlns:a16="http://schemas.microsoft.com/office/drawing/2014/main" id="{A1A837F4-229F-469D-A0A7-11557E064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bm3990">
            <a:extLst>
              <a:ext uri="{FF2B5EF4-FFF2-40B4-BE49-F238E27FC236}">
                <a16:creationId xmlns:a16="http://schemas.microsoft.com/office/drawing/2014/main" id="{8BDAB931-B30A-4BCE-BE2B-FA18FB8029E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descr="bm120">
            <a:extLst>
              <a:ext uri="{FF2B5EF4-FFF2-40B4-BE49-F238E27FC236}">
                <a16:creationId xmlns:a16="http://schemas.microsoft.com/office/drawing/2014/main" id="{3AEDCE3B-4AE7-4BE5-9F33-E42A18391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bm4000">
            <a:extLst>
              <a:ext uri="{FF2B5EF4-FFF2-40B4-BE49-F238E27FC236}">
                <a16:creationId xmlns:a16="http://schemas.microsoft.com/office/drawing/2014/main" id="{3F07567C-D1F2-4A5C-BC63-93C1F2A977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9" name="Picture 27" descr="bm120">
            <a:extLst>
              <a:ext uri="{FF2B5EF4-FFF2-40B4-BE49-F238E27FC236}">
                <a16:creationId xmlns:a16="http://schemas.microsoft.com/office/drawing/2014/main" id="{A979F900-F1DC-4457-8C72-02A0DB9F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bm4020">
            <a:extLst>
              <a:ext uri="{FF2B5EF4-FFF2-40B4-BE49-F238E27FC236}">
                <a16:creationId xmlns:a16="http://schemas.microsoft.com/office/drawing/2014/main" id="{41E8E5EE-A663-47B4-A6A4-EF3FFD3E9F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1" name="Picture 29" descr="bm4040">
            <a:extLst>
              <a:ext uri="{FF2B5EF4-FFF2-40B4-BE49-F238E27FC236}">
                <a16:creationId xmlns:a16="http://schemas.microsoft.com/office/drawing/2014/main" id="{5F1A9AC2-16E9-4F20-A64F-B4A9EB84B7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bm4050">
            <a:extLst>
              <a:ext uri="{FF2B5EF4-FFF2-40B4-BE49-F238E27FC236}">
                <a16:creationId xmlns:a16="http://schemas.microsoft.com/office/drawing/2014/main" id="{7A10B3B0-3806-45A8-BD4F-F74016649FA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3" name="Picture 31" descr="bm4070">
            <a:extLst>
              <a:ext uri="{FF2B5EF4-FFF2-40B4-BE49-F238E27FC236}">
                <a16:creationId xmlns:a16="http://schemas.microsoft.com/office/drawing/2014/main" id="{A338DBF4-3B35-4D79-BEF5-31002917E9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l_cn">
            <a:extLst>
              <a:ext uri="{FF2B5EF4-FFF2-40B4-BE49-F238E27FC236}">
                <a16:creationId xmlns:a16="http://schemas.microsoft.com/office/drawing/2014/main" id="{8D8B01A7-8610-4C47-8F42-443DC133441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5" name="Picture 33" descr="bm4090">
            <a:extLst>
              <a:ext uri="{FF2B5EF4-FFF2-40B4-BE49-F238E27FC236}">
                <a16:creationId xmlns:a16="http://schemas.microsoft.com/office/drawing/2014/main" id="{29F2E660-16FC-4619-B84D-F92C18F1609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bm4110">
            <a:extLst>
              <a:ext uri="{FF2B5EF4-FFF2-40B4-BE49-F238E27FC236}">
                <a16:creationId xmlns:a16="http://schemas.microsoft.com/office/drawing/2014/main" id="{8AC1A46B-C15D-4EDB-A6C0-58933BF3F9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7" name="Picture 35" descr="bm120">
            <a:extLst>
              <a:ext uri="{FF2B5EF4-FFF2-40B4-BE49-F238E27FC236}">
                <a16:creationId xmlns:a16="http://schemas.microsoft.com/office/drawing/2014/main" id="{309C3C00-CC1B-425D-AF13-76795AF0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bm4130">
            <a:extLst>
              <a:ext uri="{FF2B5EF4-FFF2-40B4-BE49-F238E27FC236}">
                <a16:creationId xmlns:a16="http://schemas.microsoft.com/office/drawing/2014/main" id="{FC030D25-1D65-4D6A-8F7B-113950F33C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9" name="Picture 37" descr="bm4150">
            <a:extLst>
              <a:ext uri="{FF2B5EF4-FFF2-40B4-BE49-F238E27FC236}">
                <a16:creationId xmlns:a16="http://schemas.microsoft.com/office/drawing/2014/main" id="{1D2442D7-8550-4D77-AC45-29F9B0FF769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descr="bm4170">
            <a:extLst>
              <a:ext uri="{FF2B5EF4-FFF2-40B4-BE49-F238E27FC236}">
                <a16:creationId xmlns:a16="http://schemas.microsoft.com/office/drawing/2014/main" id="{3F214197-A3B5-481A-A6E4-EC74785F139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39" descr="bm120">
            <a:extLst>
              <a:ext uri="{FF2B5EF4-FFF2-40B4-BE49-F238E27FC236}">
                <a16:creationId xmlns:a16="http://schemas.microsoft.com/office/drawing/2014/main" id="{F6C904A5-353B-4B3A-AA17-F401738A6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bm4190">
            <a:extLst>
              <a:ext uri="{FF2B5EF4-FFF2-40B4-BE49-F238E27FC236}">
                <a16:creationId xmlns:a16="http://schemas.microsoft.com/office/drawing/2014/main" id="{AE1C7EB8-5029-4059-A9FA-981A1ED8C22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3" name="Picture 41" descr="bm4200">
            <a:extLst>
              <a:ext uri="{FF2B5EF4-FFF2-40B4-BE49-F238E27FC236}">
                <a16:creationId xmlns:a16="http://schemas.microsoft.com/office/drawing/2014/main" id="{E53E08B9-63FD-416A-85B7-13725A09A99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bm4210">
            <a:extLst>
              <a:ext uri="{FF2B5EF4-FFF2-40B4-BE49-F238E27FC236}">
                <a16:creationId xmlns:a16="http://schemas.microsoft.com/office/drawing/2014/main" id="{A0817371-FA01-49A1-A7C8-0EBD0770639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5" name="Picture 43" descr="bm4220">
            <a:extLst>
              <a:ext uri="{FF2B5EF4-FFF2-40B4-BE49-F238E27FC236}">
                <a16:creationId xmlns:a16="http://schemas.microsoft.com/office/drawing/2014/main" id="{CDBDF225-4F74-4C4A-AC54-BFC4BDFA4D2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bm120">
            <a:extLst>
              <a:ext uri="{FF2B5EF4-FFF2-40B4-BE49-F238E27FC236}">
                <a16:creationId xmlns:a16="http://schemas.microsoft.com/office/drawing/2014/main" id="{893B096B-6D32-4DCD-AF7A-15DF8090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46036" y="971451"/>
            <a:ext cx="8655051" cy="5329011"/>
          </a:xfrm>
        </p:spPr>
        <p:txBody>
          <a:bodyPr/>
          <a:lstStyle/>
          <a:p>
            <a:pPr marL="0" indent="0">
              <a:buNone/>
            </a:pPr>
            <a:r>
              <a:rPr lang="it-IT" sz="1800" dirty="0"/>
              <a:t>Concentrazione misura della composizione di una soluzione</a:t>
            </a:r>
          </a:p>
          <a:p>
            <a:pPr marL="0" indent="0">
              <a:buNone/>
            </a:pPr>
            <a:r>
              <a:rPr lang="it-IT" sz="2000" b="1" dirty="0"/>
              <a:t>Concentrazione (</a:t>
            </a:r>
            <a:r>
              <a:rPr lang="it-IT" sz="2000" b="1" dirty="0" err="1"/>
              <a:t>Iupac</a:t>
            </a:r>
            <a:r>
              <a:rPr lang="it-IT" sz="2000" b="1" dirty="0"/>
              <a:t>)</a:t>
            </a:r>
          </a:p>
          <a:p>
            <a:pPr marL="0" indent="0">
              <a:buNone/>
            </a:pPr>
            <a:r>
              <a:rPr lang="it-IT" sz="1400" dirty="0"/>
              <a:t>Gruppo di quattro quantità che caratterizzano la composizione di una miscela rispetto al volume della miscela ( massa , quantità , volume, e </a:t>
            </a:r>
            <a:r>
              <a:rPr lang="it-IT" sz="1400" u="sng" dirty="0"/>
              <a:t>concentrazione numerica</a:t>
            </a:r>
            <a:r>
              <a:rPr lang="it-IT" sz="1400" dirty="0"/>
              <a:t> ).</a:t>
            </a:r>
          </a:p>
          <a:p>
            <a:pPr marL="0" indent="0">
              <a:buNone/>
            </a:pPr>
            <a:endParaRPr lang="it-IT" sz="1800" dirty="0"/>
          </a:p>
          <a:p>
            <a:pPr marL="0" indent="0">
              <a:buNone/>
            </a:pPr>
            <a:r>
              <a:rPr lang="it-IT" sz="1800" dirty="0"/>
              <a:t>Unità fisiche massa/massa - massa/volume - volume/volume</a:t>
            </a:r>
          </a:p>
          <a:p>
            <a:pPr marL="0" indent="0">
              <a:buNone/>
            </a:pPr>
            <a:r>
              <a:rPr lang="it-IT" sz="1800" dirty="0"/>
              <a:t>Unità  chimiche  Molarità –Molalità - Normalità -Frazione molare </a:t>
            </a:r>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p:txBody>
      </p:sp>
      <p:sp>
        <p:nvSpPr>
          <p:cNvPr id="7" name="AutoShape 3" descr="\rho_i">
            <a:extLst>
              <a:ext uri="{FF2B5EF4-FFF2-40B4-BE49-F238E27FC236}">
                <a16:creationId xmlns:a16="http://schemas.microsoft.com/office/drawing/2014/main" id="{A34D3B07-5C7E-4840-9B70-2A209075A6AF}"/>
              </a:ext>
            </a:extLst>
          </p:cNvPr>
          <p:cNvSpPr>
            <a:spLocks noChangeAspect="1" noChangeArrowheads="1"/>
          </p:cNvSpPr>
          <p:nvPr/>
        </p:nvSpPr>
        <p:spPr bwMode="auto">
          <a:xfrm>
            <a:off x="284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gamma_i">
            <a:extLst>
              <a:ext uri="{FF2B5EF4-FFF2-40B4-BE49-F238E27FC236}">
                <a16:creationId xmlns:a16="http://schemas.microsoft.com/office/drawing/2014/main" id="{EB6ED524-75B8-46E0-B6AA-C92A8CA39FF3}"/>
              </a:ext>
            </a:extLst>
          </p:cNvPr>
          <p:cNvSpPr>
            <a:spLocks noChangeAspect="1" noChangeArrowheads="1"/>
          </p:cNvSpPr>
          <p:nvPr/>
        </p:nvSpPr>
        <p:spPr bwMode="auto">
          <a:xfrm>
            <a:off x="323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5" descr="m_i/V">
            <a:extLst>
              <a:ext uri="{FF2B5EF4-FFF2-40B4-BE49-F238E27FC236}">
                <a16:creationId xmlns:a16="http://schemas.microsoft.com/office/drawing/2014/main" id="{DD56A4B1-4B10-4C4E-881B-B724E4035593}"/>
              </a:ext>
            </a:extLst>
          </p:cNvPr>
          <p:cNvSpPr>
            <a:spLocks noChangeAspect="1" noChangeArrowheads="1"/>
          </p:cNvSpPr>
          <p:nvPr/>
        </p:nvSpPr>
        <p:spPr bwMode="auto">
          <a:xfrm>
            <a:off x="363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c_{i}">
            <a:extLst>
              <a:ext uri="{FF2B5EF4-FFF2-40B4-BE49-F238E27FC236}">
                <a16:creationId xmlns:a16="http://schemas.microsoft.com/office/drawing/2014/main" id="{172D8970-1F38-4C2E-85BB-9D9BAEDA6870}"/>
              </a:ext>
            </a:extLst>
          </p:cNvPr>
          <p:cNvSpPr>
            <a:spLocks noChangeAspect="1" noChangeArrowheads="1"/>
          </p:cNvSpPr>
          <p:nvPr/>
        </p:nvSpPr>
        <p:spPr bwMode="auto">
          <a:xfrm>
            <a:off x="4030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7" descr="n_i/V">
            <a:extLst>
              <a:ext uri="{FF2B5EF4-FFF2-40B4-BE49-F238E27FC236}">
                <a16:creationId xmlns:a16="http://schemas.microsoft.com/office/drawing/2014/main" id="{4CCCA5E3-B3BE-433A-A42C-2B034D1D5EC0}"/>
              </a:ext>
            </a:extLst>
          </p:cNvPr>
          <p:cNvSpPr>
            <a:spLocks noChangeAspect="1" noChangeArrowheads="1"/>
          </p:cNvSpPr>
          <p:nvPr/>
        </p:nvSpPr>
        <p:spPr bwMode="auto">
          <a:xfrm>
            <a:off x="4427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8" descr="C_{i}">
            <a:extLst>
              <a:ext uri="{FF2B5EF4-FFF2-40B4-BE49-F238E27FC236}">
                <a16:creationId xmlns:a16="http://schemas.microsoft.com/office/drawing/2014/main" id="{53F17216-D867-410A-A66A-5159C79C9A95}"/>
              </a:ext>
            </a:extLst>
          </p:cNvPr>
          <p:cNvSpPr>
            <a:spLocks noChangeAspect="1" noChangeArrowheads="1"/>
          </p:cNvSpPr>
          <p:nvPr/>
        </p:nvSpPr>
        <p:spPr bwMode="auto">
          <a:xfrm>
            <a:off x="4824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9" descr="N_i/V">
            <a:extLst>
              <a:ext uri="{FF2B5EF4-FFF2-40B4-BE49-F238E27FC236}">
                <a16:creationId xmlns:a16="http://schemas.microsoft.com/office/drawing/2014/main" id="{1C86DF66-6C44-4E42-96F4-3D0CBB40FD4C}"/>
              </a:ext>
            </a:extLst>
          </p:cNvPr>
          <p:cNvSpPr>
            <a:spLocks noChangeAspect="1" noChangeArrowheads="1"/>
          </p:cNvSpPr>
          <p:nvPr/>
        </p:nvSpPr>
        <p:spPr bwMode="auto">
          <a:xfrm>
            <a:off x="5221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0" descr="\phi _{i}">
            <a:extLst>
              <a:ext uri="{FF2B5EF4-FFF2-40B4-BE49-F238E27FC236}">
                <a16:creationId xmlns:a16="http://schemas.microsoft.com/office/drawing/2014/main" id="{38F60327-6FD1-4632-BA2E-61D79ABF6F73}"/>
              </a:ext>
            </a:extLst>
          </p:cNvPr>
          <p:cNvSpPr>
            <a:spLocks noChangeAspect="1" noChangeArrowheads="1"/>
          </p:cNvSpPr>
          <p:nvPr/>
        </p:nvSpPr>
        <p:spPr bwMode="auto">
          <a:xfrm>
            <a:off x="5618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1" descr="V_i/V">
            <a:extLst>
              <a:ext uri="{FF2B5EF4-FFF2-40B4-BE49-F238E27FC236}">
                <a16:creationId xmlns:a16="http://schemas.microsoft.com/office/drawing/2014/main" id="{7522B283-02EB-4357-A499-34343959492F}"/>
              </a:ext>
            </a:extLst>
          </p:cNvPr>
          <p:cNvSpPr>
            <a:spLocks noChangeAspect="1" noChangeArrowheads="1"/>
          </p:cNvSpPr>
          <p:nvPr/>
        </p:nvSpPr>
        <p:spPr bwMode="auto">
          <a:xfrm>
            <a:off x="6015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N">
            <a:extLst>
              <a:ext uri="{FF2B5EF4-FFF2-40B4-BE49-F238E27FC236}">
                <a16:creationId xmlns:a16="http://schemas.microsoft.com/office/drawing/2014/main" id="{6370F66F-6BD6-4C69-9D1A-3CFE831BD286}"/>
              </a:ext>
            </a:extLst>
          </p:cNvPr>
          <p:cNvSpPr>
            <a:spLocks noChangeAspect="1" noChangeArrowheads="1"/>
          </p:cNvSpPr>
          <p:nvPr/>
        </p:nvSpPr>
        <p:spPr bwMode="auto">
          <a:xfrm>
            <a:off x="6411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c_i/f_\mathrm{eq}">
            <a:extLst>
              <a:ext uri="{FF2B5EF4-FFF2-40B4-BE49-F238E27FC236}">
                <a16:creationId xmlns:a16="http://schemas.microsoft.com/office/drawing/2014/main" id="{EEE7A48A-D4A4-4769-BD78-819F62A31D6F}"/>
              </a:ext>
            </a:extLst>
          </p:cNvPr>
          <p:cNvSpPr>
            <a:spLocks noChangeAspect="1" noChangeArrowheads="1"/>
          </p:cNvSpPr>
          <p:nvPr/>
        </p:nvSpPr>
        <p:spPr bwMode="auto">
          <a:xfrm>
            <a:off x="6808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8" name="AutoShape 14" descr="b_{i}">
            <a:extLst>
              <a:ext uri="{FF2B5EF4-FFF2-40B4-BE49-F238E27FC236}">
                <a16:creationId xmlns:a16="http://schemas.microsoft.com/office/drawing/2014/main" id="{66698603-5A78-4EB9-85EB-2FC4ABC237D1}"/>
              </a:ext>
            </a:extLst>
          </p:cNvPr>
          <p:cNvSpPr>
            <a:spLocks noChangeAspect="1" noChangeArrowheads="1"/>
          </p:cNvSpPr>
          <p:nvPr/>
        </p:nvSpPr>
        <p:spPr bwMode="auto">
          <a:xfrm>
            <a:off x="7205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n_i/m_\mathrm{solvente}">
            <a:extLst>
              <a:ext uri="{FF2B5EF4-FFF2-40B4-BE49-F238E27FC236}">
                <a16:creationId xmlns:a16="http://schemas.microsoft.com/office/drawing/2014/main" id="{EE68396F-5B73-4BEA-B739-6C0D64069700}"/>
              </a:ext>
            </a:extLst>
          </p:cNvPr>
          <p:cNvSpPr>
            <a:spLocks noChangeAspect="1" noChangeArrowheads="1"/>
          </p:cNvSpPr>
          <p:nvPr/>
        </p:nvSpPr>
        <p:spPr bwMode="auto">
          <a:xfrm>
            <a:off x="7602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x_i">
            <a:extLst>
              <a:ext uri="{FF2B5EF4-FFF2-40B4-BE49-F238E27FC236}">
                <a16:creationId xmlns:a16="http://schemas.microsoft.com/office/drawing/2014/main" id="{9E31F023-6F33-41F2-9640-ABB6FD61FF04}"/>
              </a:ext>
            </a:extLst>
          </p:cNvPr>
          <p:cNvSpPr>
            <a:spLocks noChangeAspect="1" noChangeArrowheads="1"/>
          </p:cNvSpPr>
          <p:nvPr/>
        </p:nvSpPr>
        <p:spPr bwMode="auto">
          <a:xfrm>
            <a:off x="7999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n_i/n_\mathrm{tot}">
            <a:extLst>
              <a:ext uri="{FF2B5EF4-FFF2-40B4-BE49-F238E27FC236}">
                <a16:creationId xmlns:a16="http://schemas.microsoft.com/office/drawing/2014/main" id="{535F52EB-6F33-45DC-B0C1-BF0017645C76}"/>
              </a:ext>
            </a:extLst>
          </p:cNvPr>
          <p:cNvSpPr>
            <a:spLocks noChangeAspect="1" noChangeArrowheads="1"/>
          </p:cNvSpPr>
          <p:nvPr/>
        </p:nvSpPr>
        <p:spPr bwMode="auto">
          <a:xfrm>
            <a:off x="8396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r_i">
            <a:extLst>
              <a:ext uri="{FF2B5EF4-FFF2-40B4-BE49-F238E27FC236}">
                <a16:creationId xmlns:a16="http://schemas.microsoft.com/office/drawing/2014/main" id="{8EDF916D-6C40-4912-8BC7-6986B0E4282D}"/>
              </a:ext>
            </a:extLst>
          </p:cNvPr>
          <p:cNvSpPr>
            <a:spLocks noChangeAspect="1" noChangeArrowheads="1"/>
          </p:cNvSpPr>
          <p:nvPr/>
        </p:nvSpPr>
        <p:spPr bwMode="auto">
          <a:xfrm>
            <a:off x="8793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9" descr="n_i/(n_\mathrm{tot}-n_i)">
            <a:extLst>
              <a:ext uri="{FF2B5EF4-FFF2-40B4-BE49-F238E27FC236}">
                <a16:creationId xmlns:a16="http://schemas.microsoft.com/office/drawing/2014/main" id="{2A6BC1B3-BFBF-44F2-A635-5542FFBF5B08}"/>
              </a:ext>
            </a:extLst>
          </p:cNvPr>
          <p:cNvSpPr>
            <a:spLocks noChangeAspect="1" noChangeArrowheads="1"/>
          </p:cNvSpPr>
          <p:nvPr/>
        </p:nvSpPr>
        <p:spPr bwMode="auto">
          <a:xfrm>
            <a:off x="919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20" descr="w_{i}">
            <a:extLst>
              <a:ext uri="{FF2B5EF4-FFF2-40B4-BE49-F238E27FC236}">
                <a16:creationId xmlns:a16="http://schemas.microsoft.com/office/drawing/2014/main" id="{2D093F53-3E9F-43B2-B549-C73346DC523B}"/>
              </a:ext>
            </a:extLst>
          </p:cNvPr>
          <p:cNvSpPr>
            <a:spLocks noChangeAspect="1" noChangeArrowheads="1"/>
          </p:cNvSpPr>
          <p:nvPr/>
        </p:nvSpPr>
        <p:spPr bwMode="auto">
          <a:xfrm>
            <a:off x="958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21" descr="m_i/m_\mathrm{tot}">
            <a:extLst>
              <a:ext uri="{FF2B5EF4-FFF2-40B4-BE49-F238E27FC236}">
                <a16:creationId xmlns:a16="http://schemas.microsoft.com/office/drawing/2014/main" id="{1411E974-C014-4F12-90F0-0A09CC44C053}"/>
              </a:ext>
            </a:extLst>
          </p:cNvPr>
          <p:cNvSpPr>
            <a:spLocks noChangeAspect="1" noChangeArrowheads="1"/>
          </p:cNvSpPr>
          <p:nvPr/>
        </p:nvSpPr>
        <p:spPr bwMode="auto">
          <a:xfrm>
            <a:off x="998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aphicFrame>
        <p:nvGraphicFramePr>
          <p:cNvPr id="3" name="Tabella 2">
            <a:extLst>
              <a:ext uri="{FF2B5EF4-FFF2-40B4-BE49-F238E27FC236}">
                <a16:creationId xmlns:a16="http://schemas.microsoft.com/office/drawing/2014/main" id="{01B0497E-740A-4BB1-A3E5-9E10C06EC91A}"/>
              </a:ext>
            </a:extLst>
          </p:cNvPr>
          <p:cNvGraphicFramePr>
            <a:graphicFrameLocks noGrp="1"/>
          </p:cNvGraphicFramePr>
          <p:nvPr>
            <p:extLst>
              <p:ext uri="{D42A27DB-BD31-4B8C-83A1-F6EECF244321}">
                <p14:modId xmlns:p14="http://schemas.microsoft.com/office/powerpoint/2010/main" val="3258027184"/>
              </p:ext>
            </p:extLst>
          </p:nvPr>
        </p:nvGraphicFramePr>
        <p:xfrm>
          <a:off x="657226" y="3313194"/>
          <a:ext cx="5710450" cy="3304772"/>
        </p:xfrm>
        <a:graphic>
          <a:graphicData uri="http://schemas.openxmlformats.org/drawingml/2006/table">
            <a:tbl>
              <a:tblPr/>
              <a:tblGrid>
                <a:gridCol w="1322486">
                  <a:extLst>
                    <a:ext uri="{9D8B030D-6E8A-4147-A177-3AD203B41FA5}">
                      <a16:colId xmlns:a16="http://schemas.microsoft.com/office/drawing/2014/main" val="2679075901"/>
                    </a:ext>
                  </a:extLst>
                </a:gridCol>
                <a:gridCol w="961694">
                  <a:extLst>
                    <a:ext uri="{9D8B030D-6E8A-4147-A177-3AD203B41FA5}">
                      <a16:colId xmlns:a16="http://schemas.microsoft.com/office/drawing/2014/main" val="3770114886"/>
                    </a:ext>
                  </a:extLst>
                </a:gridCol>
                <a:gridCol w="1142090">
                  <a:extLst>
                    <a:ext uri="{9D8B030D-6E8A-4147-A177-3AD203B41FA5}">
                      <a16:colId xmlns:a16="http://schemas.microsoft.com/office/drawing/2014/main" val="3576048841"/>
                    </a:ext>
                  </a:extLst>
                </a:gridCol>
                <a:gridCol w="1142090">
                  <a:extLst>
                    <a:ext uri="{9D8B030D-6E8A-4147-A177-3AD203B41FA5}">
                      <a16:colId xmlns:a16="http://schemas.microsoft.com/office/drawing/2014/main" val="2023545958"/>
                    </a:ext>
                  </a:extLst>
                </a:gridCol>
                <a:gridCol w="1142090">
                  <a:extLst>
                    <a:ext uri="{9D8B030D-6E8A-4147-A177-3AD203B41FA5}">
                      <a16:colId xmlns:a16="http://schemas.microsoft.com/office/drawing/2014/main" val="2568549807"/>
                    </a:ext>
                  </a:extLst>
                </a:gridCol>
              </a:tblGrid>
              <a:tr h="152894">
                <a:tc>
                  <a:txBody>
                    <a:bodyPr/>
                    <a:lstStyle/>
                    <a:p>
                      <a:pPr algn="ctr"/>
                      <a:r>
                        <a:rPr lang="it-IT" sz="800" dirty="0">
                          <a:effectLst/>
                        </a:rPr>
                        <a:t>o di concentrazione</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800">
                          <a:effectLst/>
                        </a:rPr>
                        <a:t>Simbolo</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800">
                          <a:effectLst/>
                        </a:rPr>
                        <a:t>Definizione</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800">
                          <a:effectLst/>
                        </a:rPr>
                        <a:t>Unità di misura</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800">
                          <a:effectLst/>
                        </a:rPr>
                        <a:t>Altre unità</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903470533"/>
                  </a:ext>
                </a:extLst>
              </a:tr>
              <a:tr h="412024">
                <a:tc>
                  <a:txBody>
                    <a:bodyPr/>
                    <a:lstStyle/>
                    <a:p>
                      <a:r>
                        <a:rPr lang="it-IT" sz="800" dirty="0">
                          <a:effectLst/>
                        </a:rPr>
                        <a:t>percentuale massa/volume</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it-IT" sz="800" dirty="0">
                        <a:effectLst/>
                      </a:endParaRP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dirty="0">
                          <a:effectLst/>
                        </a:rPr>
                        <a:t>{\</a:t>
                      </a:r>
                      <a:r>
                        <a:rPr lang="it-IT" sz="800" dirty="0" err="1">
                          <a:effectLst/>
                        </a:rPr>
                        <a:t>displaystyle</a:t>
                      </a:r>
                      <a:r>
                        <a:rPr lang="it-IT" sz="800" dirty="0">
                          <a:effectLst/>
                        </a:rPr>
                        <a:t> m_{i}/V}</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dirty="0">
                          <a:effectLst/>
                        </a:rPr>
                        <a:t>kg/m</a:t>
                      </a:r>
                      <a:r>
                        <a:rPr lang="it-IT" sz="800" baseline="30000" dirty="0">
                          <a:effectLst/>
                        </a:rPr>
                        <a:t>3</a:t>
                      </a:r>
                      <a:endParaRPr lang="it-IT" sz="800" dirty="0">
                        <a:effectLst/>
                      </a:endParaRP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g/100mL (= g/dL)</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624581626"/>
                  </a:ext>
                </a:extLst>
              </a:tr>
              <a:tr h="180260">
                <a:tc>
                  <a:txBody>
                    <a:bodyPr/>
                    <a:lstStyle/>
                    <a:p>
                      <a:r>
                        <a:rPr lang="it-IT" sz="800" dirty="0">
                          <a:effectLst/>
                        </a:rPr>
                        <a:t>molarità</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c_{i}}</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dirty="0">
                          <a:effectLst/>
                        </a:rPr>
                        <a:t>{\</a:t>
                      </a:r>
                      <a:r>
                        <a:rPr lang="it-IT" sz="800" dirty="0" err="1">
                          <a:effectLst/>
                        </a:rPr>
                        <a:t>displaystyle</a:t>
                      </a:r>
                      <a:r>
                        <a:rPr lang="it-IT" sz="800" dirty="0">
                          <a:effectLst/>
                        </a:rPr>
                        <a:t> n_{i}/V}</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mol/m</a:t>
                      </a:r>
                      <a:r>
                        <a:rPr lang="it-IT" sz="800" baseline="30000">
                          <a:effectLst/>
                        </a:rPr>
                        <a:t>3</a:t>
                      </a:r>
                      <a:endParaRPr lang="it-IT" sz="800">
                        <a:effectLst/>
                      </a:endParaRP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M (= mol/L)</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88453375"/>
                  </a:ext>
                </a:extLst>
              </a:tr>
              <a:tr h="180260">
                <a:tc>
                  <a:txBody>
                    <a:bodyPr/>
                    <a:lstStyle/>
                    <a:p>
                      <a:r>
                        <a:rPr lang="it-IT" sz="800" dirty="0">
                          <a:effectLst/>
                        </a:rPr>
                        <a:t>densità di numero</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C_{i}}</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N_{i}/V}</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1/m</a:t>
                      </a:r>
                      <a:r>
                        <a:rPr lang="it-IT" sz="800" baseline="30000">
                          <a:effectLst/>
                        </a:rPr>
                        <a:t>3</a:t>
                      </a:r>
                      <a:endParaRPr lang="it-IT" sz="800">
                        <a:effectLst/>
                      </a:endParaRP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1/cm</a:t>
                      </a:r>
                      <a:r>
                        <a:rPr lang="it-IT" sz="800" baseline="30000">
                          <a:effectLst/>
                        </a:rPr>
                        <a:t>3</a:t>
                      </a:r>
                      <a:endParaRPr lang="it-IT" sz="800">
                        <a:effectLst/>
                      </a:endParaRP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54087302"/>
                  </a:ext>
                </a:extLst>
              </a:tr>
              <a:tr h="183110">
                <a:tc>
                  <a:txBody>
                    <a:bodyPr/>
                    <a:lstStyle/>
                    <a:p>
                      <a:r>
                        <a:rPr lang="it-IT" sz="800" dirty="0">
                          <a:effectLst/>
                        </a:rPr>
                        <a:t>percentuale in volume</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\phi _{i}}</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V_{i}/V}</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dirty="0">
                          <a:effectLst/>
                        </a:rPr>
                        <a:t>m</a:t>
                      </a:r>
                      <a:r>
                        <a:rPr lang="it-IT" sz="800" baseline="30000" dirty="0">
                          <a:effectLst/>
                        </a:rPr>
                        <a:t>3</a:t>
                      </a:r>
                      <a:r>
                        <a:rPr lang="it-IT" sz="800" dirty="0">
                          <a:effectLst/>
                        </a:rPr>
                        <a:t>/m</a:t>
                      </a:r>
                      <a:r>
                        <a:rPr lang="it-IT" sz="800" baseline="30000" dirty="0">
                          <a:effectLst/>
                        </a:rPr>
                        <a:t>3</a:t>
                      </a:r>
                      <a:endParaRPr lang="it-IT" sz="800" dirty="0">
                        <a:effectLst/>
                      </a:endParaRP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it-IT" sz="800">
                        <a:effectLst/>
                      </a:endParaRP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17433282"/>
                  </a:ext>
                </a:extLst>
              </a:tr>
              <a:tr h="180260">
                <a:tc>
                  <a:txBody>
                    <a:bodyPr/>
                    <a:lstStyle/>
                    <a:p>
                      <a:pPr algn="ctr"/>
                      <a:r>
                        <a:rPr lang="it-IT" sz="800">
                          <a:effectLst/>
                        </a:rPr>
                        <a:t>Quantità relative</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800">
                          <a:effectLst/>
                        </a:rPr>
                        <a:t>Simbolo</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800">
                          <a:effectLst/>
                        </a:rPr>
                        <a:t>Definizione</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800">
                          <a:effectLst/>
                        </a:rPr>
                        <a:t>Unità di misura</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it-IT" sz="800">
                          <a:effectLst/>
                        </a:rPr>
                        <a:t>Altre unità</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726656810"/>
                  </a:ext>
                </a:extLst>
              </a:tr>
              <a:tr h="257515">
                <a:tc>
                  <a:txBody>
                    <a:bodyPr/>
                    <a:lstStyle/>
                    <a:p>
                      <a:r>
                        <a:rPr lang="it-IT" sz="800" dirty="0">
                          <a:effectLst/>
                        </a:rPr>
                        <a:t>normalità</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N}</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c_{i}/f_{\mathrm {eq} }}</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mol/m</a:t>
                      </a:r>
                      <a:r>
                        <a:rPr lang="it-IT" sz="800" baseline="30000">
                          <a:effectLst/>
                        </a:rPr>
                        <a:t>3</a:t>
                      </a:r>
                      <a:endParaRPr lang="it-IT" sz="800">
                        <a:effectLst/>
                      </a:endParaRP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N (= mol/L)</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08571037"/>
                  </a:ext>
                </a:extLst>
              </a:tr>
              <a:tr h="334769">
                <a:tc>
                  <a:txBody>
                    <a:bodyPr/>
                    <a:lstStyle/>
                    <a:p>
                      <a:r>
                        <a:rPr lang="it-IT" sz="800" dirty="0">
                          <a:effectLst/>
                        </a:rPr>
                        <a:t>molalità</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b_{i}}</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n_{i}/m_{\mathrm {solvente} }}</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mol/kg</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endParaRPr lang="it-IT" sz="800">
                        <a:effectLst/>
                      </a:endParaRP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720625"/>
                  </a:ext>
                </a:extLst>
              </a:tr>
              <a:tr h="261790">
                <a:tc>
                  <a:txBody>
                    <a:bodyPr/>
                    <a:lstStyle/>
                    <a:p>
                      <a:r>
                        <a:rPr lang="it-IT" sz="800" dirty="0">
                          <a:effectLst/>
                        </a:rPr>
                        <a:t>frazione molare</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x_{i}}</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n_{i}/n_{\mathrm {tot} }}</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mol/mol</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ppm, ppb, ppt</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28874426"/>
                  </a:ext>
                </a:extLst>
              </a:tr>
              <a:tr h="334769">
                <a:tc>
                  <a:txBody>
                    <a:bodyPr/>
                    <a:lstStyle/>
                    <a:p>
                      <a:r>
                        <a:rPr lang="it-IT" sz="800" dirty="0">
                          <a:effectLst/>
                        </a:rPr>
                        <a:t>rapporto di mescolanza</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r_{i}}</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n_{i}/(n_{\mathrm {tot} }-n_{i})}</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mol/mol</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ppm, ppb, ppt</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415268112"/>
                  </a:ext>
                </a:extLst>
              </a:tr>
              <a:tr h="261790">
                <a:tc>
                  <a:txBody>
                    <a:bodyPr/>
                    <a:lstStyle/>
                    <a:p>
                      <a:r>
                        <a:rPr lang="it-IT" sz="800">
                          <a:effectLst/>
                        </a:rPr>
                        <a:t>frazione massica</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w_{i}}</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a:effectLst/>
                        </a:rPr>
                        <a:t>{\displaystyle m_{i}/m_{\mathrm {tot} }}</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dirty="0">
                          <a:effectLst/>
                        </a:rPr>
                        <a:t>kg/kg</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800" dirty="0">
                          <a:effectLst/>
                        </a:rPr>
                        <a:t>ppm, </a:t>
                      </a:r>
                      <a:r>
                        <a:rPr lang="it-IT" sz="800" dirty="0" err="1">
                          <a:effectLst/>
                        </a:rPr>
                        <a:t>ppb</a:t>
                      </a:r>
                      <a:r>
                        <a:rPr lang="it-IT" sz="800" dirty="0">
                          <a:effectLst/>
                        </a:rPr>
                        <a:t>, ppt</a:t>
                      </a:r>
                    </a:p>
                  </a:txBody>
                  <a:tcPr marL="39904" marR="39904" marT="19952" marB="19952"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23834836"/>
                  </a:ext>
                </a:extLst>
              </a:tr>
            </a:tbl>
          </a:graphicData>
        </a:graphic>
      </p:graphicFrame>
      <p:sp>
        <p:nvSpPr>
          <p:cNvPr id="26" name="AutoShape 1" descr="\rho_i">
            <a:extLst>
              <a:ext uri="{FF2B5EF4-FFF2-40B4-BE49-F238E27FC236}">
                <a16:creationId xmlns:a16="http://schemas.microsoft.com/office/drawing/2014/main" id="{1C619F1E-A5E3-4048-97C2-310213BECD3C}"/>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2" descr="\gamma_i">
            <a:extLst>
              <a:ext uri="{FF2B5EF4-FFF2-40B4-BE49-F238E27FC236}">
                <a16:creationId xmlns:a16="http://schemas.microsoft.com/office/drawing/2014/main" id="{B055BE4A-27CB-43F4-A6B7-F5CBD19F672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3" descr="m_i/V">
            <a:extLst>
              <a:ext uri="{FF2B5EF4-FFF2-40B4-BE49-F238E27FC236}">
                <a16:creationId xmlns:a16="http://schemas.microsoft.com/office/drawing/2014/main" id="{C18E5649-345C-4CC7-9C51-F8F1D350940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4" descr="c_{i}">
            <a:extLst>
              <a:ext uri="{FF2B5EF4-FFF2-40B4-BE49-F238E27FC236}">
                <a16:creationId xmlns:a16="http://schemas.microsoft.com/office/drawing/2014/main" id="{7FDC8E1E-73E6-4480-80F9-2BD1B3C7B5F2}"/>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5" descr="n_i/V">
            <a:extLst>
              <a:ext uri="{FF2B5EF4-FFF2-40B4-BE49-F238E27FC236}">
                <a16:creationId xmlns:a16="http://schemas.microsoft.com/office/drawing/2014/main" id="{33A20617-912E-4D6D-B799-042274DC39BA}"/>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6" descr="C_{i}">
            <a:extLst>
              <a:ext uri="{FF2B5EF4-FFF2-40B4-BE49-F238E27FC236}">
                <a16:creationId xmlns:a16="http://schemas.microsoft.com/office/drawing/2014/main" id="{BE092294-F842-4077-AC98-72E85E56975D}"/>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12" name="AutoShape 7" descr="N_i/V">
            <a:extLst>
              <a:ext uri="{FF2B5EF4-FFF2-40B4-BE49-F238E27FC236}">
                <a16:creationId xmlns:a16="http://schemas.microsoft.com/office/drawing/2014/main" id="{1C1D2869-60CE-445C-889F-751D7E0E91A6}"/>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7" name="AutoShape 8" descr="\phi _{i}">
            <a:extLst>
              <a:ext uri="{FF2B5EF4-FFF2-40B4-BE49-F238E27FC236}">
                <a16:creationId xmlns:a16="http://schemas.microsoft.com/office/drawing/2014/main" id="{8201479F-D383-4E98-8A2A-40802545016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8" name="AutoShape 9" descr="V_i/V">
            <a:extLst>
              <a:ext uri="{FF2B5EF4-FFF2-40B4-BE49-F238E27FC236}">
                <a16:creationId xmlns:a16="http://schemas.microsoft.com/office/drawing/2014/main" id="{1D3C4872-8FD3-4D14-9B74-769AE451DB90}"/>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9" name="AutoShape 10" descr="N">
            <a:extLst>
              <a:ext uri="{FF2B5EF4-FFF2-40B4-BE49-F238E27FC236}">
                <a16:creationId xmlns:a16="http://schemas.microsoft.com/office/drawing/2014/main" id="{C7A8B1EA-BBFF-4838-820B-C551384E0AC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0" name="AutoShape 11" descr="c_i/f_\mathrm{eq}">
            <a:extLst>
              <a:ext uri="{FF2B5EF4-FFF2-40B4-BE49-F238E27FC236}">
                <a16:creationId xmlns:a16="http://schemas.microsoft.com/office/drawing/2014/main" id="{5158A3B1-BBA2-4DF9-8F4F-C033C71D67BE}"/>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1" name="AutoShape 12" descr="b_{i}">
            <a:extLst>
              <a:ext uri="{FF2B5EF4-FFF2-40B4-BE49-F238E27FC236}">
                <a16:creationId xmlns:a16="http://schemas.microsoft.com/office/drawing/2014/main" id="{FFDE4C01-03E0-4F26-92A7-A9148292C2A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2" name="AutoShape 13" descr="n_i/m_\mathrm{solvente}">
            <a:extLst>
              <a:ext uri="{FF2B5EF4-FFF2-40B4-BE49-F238E27FC236}">
                <a16:creationId xmlns:a16="http://schemas.microsoft.com/office/drawing/2014/main" id="{3A52818D-282C-4EBB-879D-BF28D039708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3" name="AutoShape 14" descr="x_i">
            <a:extLst>
              <a:ext uri="{FF2B5EF4-FFF2-40B4-BE49-F238E27FC236}">
                <a16:creationId xmlns:a16="http://schemas.microsoft.com/office/drawing/2014/main" id="{F71BE7A3-3A8C-43C4-B1C5-EDAC16616749}"/>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4" name="AutoShape 15" descr="n_i/n_\mathrm{tot}">
            <a:extLst>
              <a:ext uri="{FF2B5EF4-FFF2-40B4-BE49-F238E27FC236}">
                <a16:creationId xmlns:a16="http://schemas.microsoft.com/office/drawing/2014/main" id="{00CC34C7-DE61-4329-B20C-991CB84F6ED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5" name="AutoShape 16" descr="r_i">
            <a:extLst>
              <a:ext uri="{FF2B5EF4-FFF2-40B4-BE49-F238E27FC236}">
                <a16:creationId xmlns:a16="http://schemas.microsoft.com/office/drawing/2014/main" id="{FE052566-B04B-49CA-AC2F-5C3D25668C3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6" name="AutoShape 17" descr="n_i/(n_\mathrm{tot}-n_i)">
            <a:extLst>
              <a:ext uri="{FF2B5EF4-FFF2-40B4-BE49-F238E27FC236}">
                <a16:creationId xmlns:a16="http://schemas.microsoft.com/office/drawing/2014/main" id="{880554DE-806F-45E8-B12F-9DCD736903A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7" name="AutoShape 18" descr="w_{i}">
            <a:extLst>
              <a:ext uri="{FF2B5EF4-FFF2-40B4-BE49-F238E27FC236}">
                <a16:creationId xmlns:a16="http://schemas.microsoft.com/office/drawing/2014/main" id="{7D89113F-BE5B-4362-AF8B-B9CD615B541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8" name="AutoShape 19" descr="m_i/m_\mathrm{tot}">
            <a:extLst>
              <a:ext uri="{FF2B5EF4-FFF2-40B4-BE49-F238E27FC236}">
                <a16:creationId xmlns:a16="http://schemas.microsoft.com/office/drawing/2014/main" id="{D0B5B879-2AAB-438B-A226-34299BC083D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4821660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457200" y="202477"/>
            <a:ext cx="8229600" cy="793112"/>
          </a:xfrm>
        </p:spPr>
        <p:txBody>
          <a:bodyPr/>
          <a:lstStyle/>
          <a:p>
            <a:pPr algn="ctr"/>
            <a:r>
              <a:rPr lang="it-IT" sz="3600" dirty="0">
                <a:solidFill>
                  <a:srgbClr val="FF0000"/>
                </a:solidFill>
              </a:rPr>
              <a:t>Stechiometria</a:t>
            </a:r>
          </a:p>
        </p:txBody>
      </p:sp>
      <p:pic>
        <p:nvPicPr>
          <p:cNvPr id="13313" name="Picture 1" descr="bm120">
            <a:extLst>
              <a:ext uri="{FF2B5EF4-FFF2-40B4-BE49-F238E27FC236}">
                <a16:creationId xmlns:a16="http://schemas.microsoft.com/office/drawing/2014/main" id="{EE9DD6C0-5FCB-4C84-A317-ADF84A536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bm3770">
            <a:extLst>
              <a:ext uri="{FF2B5EF4-FFF2-40B4-BE49-F238E27FC236}">
                <a16:creationId xmlns:a16="http://schemas.microsoft.com/office/drawing/2014/main" id="{2451F317-A05A-4B70-8797-99A9E97AA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m120">
            <a:extLst>
              <a:ext uri="{FF2B5EF4-FFF2-40B4-BE49-F238E27FC236}">
                <a16:creationId xmlns:a16="http://schemas.microsoft.com/office/drawing/2014/main" id="{0A6B25EC-E408-4FDB-8EDE-2C8DA69BA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m3780">
            <a:extLst>
              <a:ext uri="{FF2B5EF4-FFF2-40B4-BE49-F238E27FC236}">
                <a16:creationId xmlns:a16="http://schemas.microsoft.com/office/drawing/2014/main" id="{9FF509A6-DCBC-4426-9195-BA30C2896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m3800">
            <a:extLst>
              <a:ext uri="{FF2B5EF4-FFF2-40B4-BE49-F238E27FC236}">
                <a16:creationId xmlns:a16="http://schemas.microsoft.com/office/drawing/2014/main" id="{9AA48D57-248B-45EE-8B82-2943E4306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l_oh_lng">
            <a:extLst>
              <a:ext uri="{FF2B5EF4-FFF2-40B4-BE49-F238E27FC236}">
                <a16:creationId xmlns:a16="http://schemas.microsoft.com/office/drawing/2014/main" id="{0E063435-7685-45EA-AC1E-00C13DB06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m3820">
            <a:extLst>
              <a:ext uri="{FF2B5EF4-FFF2-40B4-BE49-F238E27FC236}">
                <a16:creationId xmlns:a16="http://schemas.microsoft.com/office/drawing/2014/main" id="{C0458F37-ED5F-4271-90BB-2B7E5DB2CD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bm3830">
            <a:extLst>
              <a:ext uri="{FF2B5EF4-FFF2-40B4-BE49-F238E27FC236}">
                <a16:creationId xmlns:a16="http://schemas.microsoft.com/office/drawing/2014/main" id="{36B14405-0C87-46BA-B076-351DFE1D3B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bm3840">
            <a:extLst>
              <a:ext uri="{FF2B5EF4-FFF2-40B4-BE49-F238E27FC236}">
                <a16:creationId xmlns:a16="http://schemas.microsoft.com/office/drawing/2014/main" id="{2060C72A-97CE-469E-8E78-CA3A64D12A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bm3850">
            <a:extLst>
              <a:ext uri="{FF2B5EF4-FFF2-40B4-BE49-F238E27FC236}">
                <a16:creationId xmlns:a16="http://schemas.microsoft.com/office/drawing/2014/main" id="{BA108CE8-993A-463D-8A30-E18B6E97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bm3870">
            <a:extLst>
              <a:ext uri="{FF2B5EF4-FFF2-40B4-BE49-F238E27FC236}">
                <a16:creationId xmlns:a16="http://schemas.microsoft.com/office/drawing/2014/main" id="{195FB4B9-2F49-48E2-9F26-33351CC487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bm120">
            <a:extLst>
              <a:ext uri="{FF2B5EF4-FFF2-40B4-BE49-F238E27FC236}">
                <a16:creationId xmlns:a16="http://schemas.microsoft.com/office/drawing/2014/main" id="{6B733601-01F3-4C47-967F-6CDC2E381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m120">
            <a:extLst>
              <a:ext uri="{FF2B5EF4-FFF2-40B4-BE49-F238E27FC236}">
                <a16:creationId xmlns:a16="http://schemas.microsoft.com/office/drawing/2014/main" id="{6EAE9600-BB66-494C-9C4F-FD84EE3D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bm3880">
            <a:extLst>
              <a:ext uri="{FF2B5EF4-FFF2-40B4-BE49-F238E27FC236}">
                <a16:creationId xmlns:a16="http://schemas.microsoft.com/office/drawing/2014/main" id="{1E75E770-B3BD-44C8-85AC-B632BBF87B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bm120">
            <a:extLst>
              <a:ext uri="{FF2B5EF4-FFF2-40B4-BE49-F238E27FC236}">
                <a16:creationId xmlns:a16="http://schemas.microsoft.com/office/drawing/2014/main" id="{81BC6742-ACD2-4244-B8DF-560BF13D2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bm3900">
            <a:extLst>
              <a:ext uri="{FF2B5EF4-FFF2-40B4-BE49-F238E27FC236}">
                <a16:creationId xmlns:a16="http://schemas.microsoft.com/office/drawing/2014/main" id="{C455988A-D707-4845-AC44-ADA2917447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bm3910">
            <a:extLst>
              <a:ext uri="{FF2B5EF4-FFF2-40B4-BE49-F238E27FC236}">
                <a16:creationId xmlns:a16="http://schemas.microsoft.com/office/drawing/2014/main" id="{71236772-77E2-469C-8B6B-FAEC8463BA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bm3920">
            <a:extLst>
              <a:ext uri="{FF2B5EF4-FFF2-40B4-BE49-F238E27FC236}">
                <a16:creationId xmlns:a16="http://schemas.microsoft.com/office/drawing/2014/main" id="{339F1D1D-1E51-405C-A02C-BF9D9FCE9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l_cooh">
            <a:extLst>
              <a:ext uri="{FF2B5EF4-FFF2-40B4-BE49-F238E27FC236}">
                <a16:creationId xmlns:a16="http://schemas.microsoft.com/office/drawing/2014/main" id="{9B823AEB-6CFB-4D90-AA6F-9B922600F8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3" name="Picture 21" descr="bm3950">
            <a:extLst>
              <a:ext uri="{FF2B5EF4-FFF2-40B4-BE49-F238E27FC236}">
                <a16:creationId xmlns:a16="http://schemas.microsoft.com/office/drawing/2014/main" id="{0E5EFE88-679C-45AD-9C03-AC2913818A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bm3970">
            <a:extLst>
              <a:ext uri="{FF2B5EF4-FFF2-40B4-BE49-F238E27FC236}">
                <a16:creationId xmlns:a16="http://schemas.microsoft.com/office/drawing/2014/main" id="{D79DF812-5FCE-40F6-B8DE-48DA4960EE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bm120">
            <a:extLst>
              <a:ext uri="{FF2B5EF4-FFF2-40B4-BE49-F238E27FC236}">
                <a16:creationId xmlns:a16="http://schemas.microsoft.com/office/drawing/2014/main" id="{A1A837F4-229F-469D-A0A7-11557E064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bm3990">
            <a:extLst>
              <a:ext uri="{FF2B5EF4-FFF2-40B4-BE49-F238E27FC236}">
                <a16:creationId xmlns:a16="http://schemas.microsoft.com/office/drawing/2014/main" id="{8BDAB931-B30A-4BCE-BE2B-FA18FB8029E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descr="bm120">
            <a:extLst>
              <a:ext uri="{FF2B5EF4-FFF2-40B4-BE49-F238E27FC236}">
                <a16:creationId xmlns:a16="http://schemas.microsoft.com/office/drawing/2014/main" id="{3AEDCE3B-4AE7-4BE5-9F33-E42A18391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bm4000">
            <a:extLst>
              <a:ext uri="{FF2B5EF4-FFF2-40B4-BE49-F238E27FC236}">
                <a16:creationId xmlns:a16="http://schemas.microsoft.com/office/drawing/2014/main" id="{3F07567C-D1F2-4A5C-BC63-93C1F2A977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9" name="Picture 27" descr="bm120">
            <a:extLst>
              <a:ext uri="{FF2B5EF4-FFF2-40B4-BE49-F238E27FC236}">
                <a16:creationId xmlns:a16="http://schemas.microsoft.com/office/drawing/2014/main" id="{A979F900-F1DC-4457-8C72-02A0DB9F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bm4020">
            <a:extLst>
              <a:ext uri="{FF2B5EF4-FFF2-40B4-BE49-F238E27FC236}">
                <a16:creationId xmlns:a16="http://schemas.microsoft.com/office/drawing/2014/main" id="{41E8E5EE-A663-47B4-A6A4-EF3FFD3E9F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1" name="Picture 29" descr="bm4040">
            <a:extLst>
              <a:ext uri="{FF2B5EF4-FFF2-40B4-BE49-F238E27FC236}">
                <a16:creationId xmlns:a16="http://schemas.microsoft.com/office/drawing/2014/main" id="{5F1A9AC2-16E9-4F20-A64F-B4A9EB84B7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bm4050">
            <a:extLst>
              <a:ext uri="{FF2B5EF4-FFF2-40B4-BE49-F238E27FC236}">
                <a16:creationId xmlns:a16="http://schemas.microsoft.com/office/drawing/2014/main" id="{7A10B3B0-3806-45A8-BD4F-F74016649FA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3" name="Picture 31" descr="bm4070">
            <a:extLst>
              <a:ext uri="{FF2B5EF4-FFF2-40B4-BE49-F238E27FC236}">
                <a16:creationId xmlns:a16="http://schemas.microsoft.com/office/drawing/2014/main" id="{A338DBF4-3B35-4D79-BEF5-31002917E9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l_cn">
            <a:extLst>
              <a:ext uri="{FF2B5EF4-FFF2-40B4-BE49-F238E27FC236}">
                <a16:creationId xmlns:a16="http://schemas.microsoft.com/office/drawing/2014/main" id="{8D8B01A7-8610-4C47-8F42-443DC133441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5" name="Picture 33" descr="bm4090">
            <a:extLst>
              <a:ext uri="{FF2B5EF4-FFF2-40B4-BE49-F238E27FC236}">
                <a16:creationId xmlns:a16="http://schemas.microsoft.com/office/drawing/2014/main" id="{29F2E660-16FC-4619-B84D-F92C18F1609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bm4110">
            <a:extLst>
              <a:ext uri="{FF2B5EF4-FFF2-40B4-BE49-F238E27FC236}">
                <a16:creationId xmlns:a16="http://schemas.microsoft.com/office/drawing/2014/main" id="{8AC1A46B-C15D-4EDB-A6C0-58933BF3F9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7" name="Picture 35" descr="bm120">
            <a:extLst>
              <a:ext uri="{FF2B5EF4-FFF2-40B4-BE49-F238E27FC236}">
                <a16:creationId xmlns:a16="http://schemas.microsoft.com/office/drawing/2014/main" id="{309C3C00-CC1B-425D-AF13-76795AF0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bm4130">
            <a:extLst>
              <a:ext uri="{FF2B5EF4-FFF2-40B4-BE49-F238E27FC236}">
                <a16:creationId xmlns:a16="http://schemas.microsoft.com/office/drawing/2014/main" id="{FC030D25-1D65-4D6A-8F7B-113950F33C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9" name="Picture 37" descr="bm4150">
            <a:extLst>
              <a:ext uri="{FF2B5EF4-FFF2-40B4-BE49-F238E27FC236}">
                <a16:creationId xmlns:a16="http://schemas.microsoft.com/office/drawing/2014/main" id="{1D2442D7-8550-4D77-AC45-29F9B0FF769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descr="bm4170">
            <a:extLst>
              <a:ext uri="{FF2B5EF4-FFF2-40B4-BE49-F238E27FC236}">
                <a16:creationId xmlns:a16="http://schemas.microsoft.com/office/drawing/2014/main" id="{3F214197-A3B5-481A-A6E4-EC74785F139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39" descr="bm120">
            <a:extLst>
              <a:ext uri="{FF2B5EF4-FFF2-40B4-BE49-F238E27FC236}">
                <a16:creationId xmlns:a16="http://schemas.microsoft.com/office/drawing/2014/main" id="{F6C904A5-353B-4B3A-AA17-F401738A6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bm4190">
            <a:extLst>
              <a:ext uri="{FF2B5EF4-FFF2-40B4-BE49-F238E27FC236}">
                <a16:creationId xmlns:a16="http://schemas.microsoft.com/office/drawing/2014/main" id="{AE1C7EB8-5029-4059-A9FA-981A1ED8C22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3" name="Picture 41" descr="bm4200">
            <a:extLst>
              <a:ext uri="{FF2B5EF4-FFF2-40B4-BE49-F238E27FC236}">
                <a16:creationId xmlns:a16="http://schemas.microsoft.com/office/drawing/2014/main" id="{E53E08B9-63FD-416A-85B7-13725A09A99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bm4210">
            <a:extLst>
              <a:ext uri="{FF2B5EF4-FFF2-40B4-BE49-F238E27FC236}">
                <a16:creationId xmlns:a16="http://schemas.microsoft.com/office/drawing/2014/main" id="{A0817371-FA01-49A1-A7C8-0EBD0770639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5" name="Picture 43" descr="bm4220">
            <a:extLst>
              <a:ext uri="{FF2B5EF4-FFF2-40B4-BE49-F238E27FC236}">
                <a16:creationId xmlns:a16="http://schemas.microsoft.com/office/drawing/2014/main" id="{CDBDF225-4F74-4C4A-AC54-BFC4BDFA4D2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bm120">
            <a:extLst>
              <a:ext uri="{FF2B5EF4-FFF2-40B4-BE49-F238E27FC236}">
                <a16:creationId xmlns:a16="http://schemas.microsoft.com/office/drawing/2014/main" id="{893B096B-6D32-4DCD-AF7A-15DF8090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13794" y="990112"/>
            <a:ext cx="8806957" cy="5329011"/>
          </a:xfrm>
        </p:spPr>
        <p:txBody>
          <a:bodyPr/>
          <a:lstStyle/>
          <a:p>
            <a:pPr marL="0" indent="0">
              <a:buNone/>
            </a:pPr>
            <a:r>
              <a:rPr lang="it-IT" sz="1800" dirty="0">
                <a:solidFill>
                  <a:srgbClr val="FF0000"/>
                </a:solidFill>
              </a:rPr>
              <a:t>Concentrazione misura della composizione di una soluzione</a:t>
            </a:r>
          </a:p>
          <a:p>
            <a:pPr marL="0" indent="0">
              <a:buNone/>
            </a:pPr>
            <a:r>
              <a:rPr lang="it-IT" sz="1400" b="1" dirty="0"/>
              <a:t>Unità fisiche </a:t>
            </a:r>
            <a:r>
              <a:rPr lang="it-IT" sz="1400" dirty="0"/>
              <a:t>massa/massa - massa/volume - volume/volume</a:t>
            </a:r>
          </a:p>
          <a:p>
            <a:pPr marL="0" indent="0">
              <a:buNone/>
            </a:pPr>
            <a:r>
              <a:rPr lang="it-IT" sz="1400" dirty="0"/>
              <a:t>Percentuale in massa   è la % della massa di soluto e la massa di soluzione </a:t>
            </a:r>
          </a:p>
          <a:p>
            <a:pPr marL="0" indent="0">
              <a:buNone/>
            </a:pPr>
            <a:r>
              <a:rPr lang="it-IT" sz="1800" dirty="0"/>
              <a:t>        </a:t>
            </a:r>
            <a:endParaRPr lang="it-IT" sz="1400" dirty="0"/>
          </a:p>
          <a:p>
            <a:pPr marL="0" indent="0">
              <a:buNone/>
            </a:pPr>
            <a:endParaRPr lang="it-IT" sz="1400" dirty="0"/>
          </a:p>
          <a:p>
            <a:pPr marL="0" indent="0">
              <a:buNone/>
            </a:pPr>
            <a:endParaRPr lang="it-IT" sz="1400" dirty="0"/>
          </a:p>
          <a:p>
            <a:pPr marL="0" indent="0">
              <a:buNone/>
            </a:pPr>
            <a:r>
              <a:rPr lang="it-IT" sz="1400" dirty="0"/>
              <a:t>Percentuale in volume  è la % del volume di soluto e volume di soluzione </a:t>
            </a:r>
          </a:p>
          <a:p>
            <a:pPr marL="0" indent="0">
              <a:buNone/>
            </a:pPr>
            <a:endParaRPr lang="it-IT" sz="1800" dirty="0"/>
          </a:p>
          <a:p>
            <a:pPr marL="0" indent="0">
              <a:buNone/>
            </a:pPr>
            <a:endParaRPr lang="it-IT" sz="1400" dirty="0"/>
          </a:p>
          <a:p>
            <a:pPr marL="0" indent="0">
              <a:buNone/>
            </a:pPr>
            <a:r>
              <a:rPr lang="it-IT" sz="1400" dirty="0"/>
              <a:t>Percentuale in volume  è la % del volume di soluto </a:t>
            </a:r>
            <a:r>
              <a:rPr lang="it-IT" sz="1600" dirty="0"/>
              <a:t>e volume di soluzione </a:t>
            </a:r>
            <a:endParaRPr lang="it-IT" sz="1800" dirty="0"/>
          </a:p>
          <a:p>
            <a:pPr marL="0" indent="0">
              <a:buNone/>
            </a:pPr>
            <a:endParaRPr lang="it-IT" sz="1800" dirty="0"/>
          </a:p>
          <a:p>
            <a:pPr marL="0" indent="0">
              <a:buNone/>
            </a:pPr>
            <a:endParaRPr lang="it-IT" sz="1400" dirty="0"/>
          </a:p>
          <a:p>
            <a:pPr marL="0" indent="0">
              <a:buNone/>
            </a:pPr>
            <a:r>
              <a:rPr lang="it-IT" sz="1400" dirty="0"/>
              <a:t>Parti per milione grammi di soluto in un milione di grammi di soluzione</a:t>
            </a:r>
            <a:r>
              <a:rPr lang="it-IT" sz="1800" dirty="0"/>
              <a:t>, </a:t>
            </a:r>
            <a:endParaRPr lang="it-IT" sz="2400" dirty="0"/>
          </a:p>
          <a:p>
            <a:pPr marL="0" indent="0">
              <a:buNone/>
            </a:pPr>
            <a:endParaRPr lang="it-IT" sz="2400" dirty="0"/>
          </a:p>
          <a:p>
            <a:pPr marL="0" indent="0">
              <a:buNone/>
            </a:pPr>
            <a:endParaRPr lang="it-IT" sz="1800" dirty="0"/>
          </a:p>
          <a:p>
            <a:pPr marL="0" indent="0">
              <a:buNone/>
            </a:pPr>
            <a:endParaRPr lang="it-IT" sz="1800" b="1" dirty="0"/>
          </a:p>
          <a:p>
            <a:pPr marL="0" indent="0">
              <a:buNone/>
            </a:pPr>
            <a:r>
              <a:rPr lang="it-IT" sz="1400" b="1" dirty="0"/>
              <a:t>Unità  chimiche  </a:t>
            </a:r>
            <a:r>
              <a:rPr lang="it-IT" sz="1400" dirty="0"/>
              <a:t>Molarità –Molalità - Normalità -Frazione molare </a:t>
            </a:r>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p:txBody>
      </p:sp>
      <p:sp>
        <p:nvSpPr>
          <p:cNvPr id="7" name="AutoShape 3" descr="\rho_i">
            <a:extLst>
              <a:ext uri="{FF2B5EF4-FFF2-40B4-BE49-F238E27FC236}">
                <a16:creationId xmlns:a16="http://schemas.microsoft.com/office/drawing/2014/main" id="{A34D3B07-5C7E-4840-9B70-2A209075A6AF}"/>
              </a:ext>
            </a:extLst>
          </p:cNvPr>
          <p:cNvSpPr>
            <a:spLocks noChangeAspect="1" noChangeArrowheads="1"/>
          </p:cNvSpPr>
          <p:nvPr/>
        </p:nvSpPr>
        <p:spPr bwMode="auto">
          <a:xfrm>
            <a:off x="284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gamma_i">
            <a:extLst>
              <a:ext uri="{FF2B5EF4-FFF2-40B4-BE49-F238E27FC236}">
                <a16:creationId xmlns:a16="http://schemas.microsoft.com/office/drawing/2014/main" id="{EB6ED524-75B8-46E0-B6AA-C92A8CA39FF3}"/>
              </a:ext>
            </a:extLst>
          </p:cNvPr>
          <p:cNvSpPr>
            <a:spLocks noChangeAspect="1" noChangeArrowheads="1"/>
          </p:cNvSpPr>
          <p:nvPr/>
        </p:nvSpPr>
        <p:spPr bwMode="auto">
          <a:xfrm>
            <a:off x="3144838" y="2819399"/>
            <a:ext cx="396875" cy="39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5" descr="m_i/V">
            <a:extLst>
              <a:ext uri="{FF2B5EF4-FFF2-40B4-BE49-F238E27FC236}">
                <a16:creationId xmlns:a16="http://schemas.microsoft.com/office/drawing/2014/main" id="{DD56A4B1-4B10-4C4E-881B-B724E4035593}"/>
              </a:ext>
            </a:extLst>
          </p:cNvPr>
          <p:cNvSpPr>
            <a:spLocks noChangeAspect="1" noChangeArrowheads="1"/>
          </p:cNvSpPr>
          <p:nvPr/>
        </p:nvSpPr>
        <p:spPr bwMode="auto">
          <a:xfrm>
            <a:off x="363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c_{i}">
            <a:extLst>
              <a:ext uri="{FF2B5EF4-FFF2-40B4-BE49-F238E27FC236}">
                <a16:creationId xmlns:a16="http://schemas.microsoft.com/office/drawing/2014/main" id="{172D8970-1F38-4C2E-85BB-9D9BAEDA6870}"/>
              </a:ext>
            </a:extLst>
          </p:cNvPr>
          <p:cNvSpPr>
            <a:spLocks noChangeAspect="1" noChangeArrowheads="1"/>
          </p:cNvSpPr>
          <p:nvPr/>
        </p:nvSpPr>
        <p:spPr bwMode="auto">
          <a:xfrm>
            <a:off x="4030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7" descr="n_i/V">
            <a:extLst>
              <a:ext uri="{FF2B5EF4-FFF2-40B4-BE49-F238E27FC236}">
                <a16:creationId xmlns:a16="http://schemas.microsoft.com/office/drawing/2014/main" id="{4CCCA5E3-B3BE-433A-A42C-2B034D1D5EC0}"/>
              </a:ext>
            </a:extLst>
          </p:cNvPr>
          <p:cNvSpPr>
            <a:spLocks noChangeAspect="1" noChangeArrowheads="1"/>
          </p:cNvSpPr>
          <p:nvPr/>
        </p:nvSpPr>
        <p:spPr bwMode="auto">
          <a:xfrm>
            <a:off x="4427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8" descr="C_{i}">
            <a:extLst>
              <a:ext uri="{FF2B5EF4-FFF2-40B4-BE49-F238E27FC236}">
                <a16:creationId xmlns:a16="http://schemas.microsoft.com/office/drawing/2014/main" id="{53F17216-D867-410A-A66A-5159C79C9A95}"/>
              </a:ext>
            </a:extLst>
          </p:cNvPr>
          <p:cNvSpPr>
            <a:spLocks noChangeAspect="1" noChangeArrowheads="1"/>
          </p:cNvSpPr>
          <p:nvPr/>
        </p:nvSpPr>
        <p:spPr bwMode="auto">
          <a:xfrm>
            <a:off x="4824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9" descr="N_i/V">
            <a:extLst>
              <a:ext uri="{FF2B5EF4-FFF2-40B4-BE49-F238E27FC236}">
                <a16:creationId xmlns:a16="http://schemas.microsoft.com/office/drawing/2014/main" id="{1C86DF66-6C44-4E42-96F4-3D0CBB40FD4C}"/>
              </a:ext>
            </a:extLst>
          </p:cNvPr>
          <p:cNvSpPr>
            <a:spLocks noChangeAspect="1" noChangeArrowheads="1"/>
          </p:cNvSpPr>
          <p:nvPr/>
        </p:nvSpPr>
        <p:spPr bwMode="auto">
          <a:xfrm>
            <a:off x="5221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0" descr="\phi _{i}">
            <a:extLst>
              <a:ext uri="{FF2B5EF4-FFF2-40B4-BE49-F238E27FC236}">
                <a16:creationId xmlns:a16="http://schemas.microsoft.com/office/drawing/2014/main" id="{38F60327-6FD1-4632-BA2E-61D79ABF6F73}"/>
              </a:ext>
            </a:extLst>
          </p:cNvPr>
          <p:cNvSpPr>
            <a:spLocks noChangeAspect="1" noChangeArrowheads="1"/>
          </p:cNvSpPr>
          <p:nvPr/>
        </p:nvSpPr>
        <p:spPr bwMode="auto">
          <a:xfrm>
            <a:off x="5618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1" descr="V_i/V">
            <a:extLst>
              <a:ext uri="{FF2B5EF4-FFF2-40B4-BE49-F238E27FC236}">
                <a16:creationId xmlns:a16="http://schemas.microsoft.com/office/drawing/2014/main" id="{7522B283-02EB-4357-A499-34343959492F}"/>
              </a:ext>
            </a:extLst>
          </p:cNvPr>
          <p:cNvSpPr>
            <a:spLocks noChangeAspect="1" noChangeArrowheads="1"/>
          </p:cNvSpPr>
          <p:nvPr/>
        </p:nvSpPr>
        <p:spPr bwMode="auto">
          <a:xfrm>
            <a:off x="6015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N">
            <a:extLst>
              <a:ext uri="{FF2B5EF4-FFF2-40B4-BE49-F238E27FC236}">
                <a16:creationId xmlns:a16="http://schemas.microsoft.com/office/drawing/2014/main" id="{6370F66F-6BD6-4C69-9D1A-3CFE831BD286}"/>
              </a:ext>
            </a:extLst>
          </p:cNvPr>
          <p:cNvSpPr>
            <a:spLocks noChangeAspect="1" noChangeArrowheads="1"/>
          </p:cNvSpPr>
          <p:nvPr/>
        </p:nvSpPr>
        <p:spPr bwMode="auto">
          <a:xfrm>
            <a:off x="6411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c_i/f_\mathrm{eq}">
            <a:extLst>
              <a:ext uri="{FF2B5EF4-FFF2-40B4-BE49-F238E27FC236}">
                <a16:creationId xmlns:a16="http://schemas.microsoft.com/office/drawing/2014/main" id="{EEE7A48A-D4A4-4769-BD78-819F62A31D6F}"/>
              </a:ext>
            </a:extLst>
          </p:cNvPr>
          <p:cNvSpPr>
            <a:spLocks noChangeAspect="1" noChangeArrowheads="1"/>
          </p:cNvSpPr>
          <p:nvPr/>
        </p:nvSpPr>
        <p:spPr bwMode="auto">
          <a:xfrm>
            <a:off x="6808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n_i/m_\mathrm{solvente}">
            <a:extLst>
              <a:ext uri="{FF2B5EF4-FFF2-40B4-BE49-F238E27FC236}">
                <a16:creationId xmlns:a16="http://schemas.microsoft.com/office/drawing/2014/main" id="{EE68396F-5B73-4BEA-B739-6C0D64069700}"/>
              </a:ext>
            </a:extLst>
          </p:cNvPr>
          <p:cNvSpPr>
            <a:spLocks noChangeAspect="1" noChangeArrowheads="1"/>
          </p:cNvSpPr>
          <p:nvPr/>
        </p:nvSpPr>
        <p:spPr bwMode="auto">
          <a:xfrm>
            <a:off x="7602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x_i">
            <a:extLst>
              <a:ext uri="{FF2B5EF4-FFF2-40B4-BE49-F238E27FC236}">
                <a16:creationId xmlns:a16="http://schemas.microsoft.com/office/drawing/2014/main" id="{9E31F023-6F33-41F2-9640-ABB6FD61FF04}"/>
              </a:ext>
            </a:extLst>
          </p:cNvPr>
          <p:cNvSpPr>
            <a:spLocks noChangeAspect="1" noChangeArrowheads="1"/>
          </p:cNvSpPr>
          <p:nvPr/>
        </p:nvSpPr>
        <p:spPr bwMode="auto">
          <a:xfrm>
            <a:off x="7999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n_i/n_\mathrm{tot}">
            <a:extLst>
              <a:ext uri="{FF2B5EF4-FFF2-40B4-BE49-F238E27FC236}">
                <a16:creationId xmlns:a16="http://schemas.microsoft.com/office/drawing/2014/main" id="{535F52EB-6F33-45DC-B0C1-BF0017645C76}"/>
              </a:ext>
            </a:extLst>
          </p:cNvPr>
          <p:cNvSpPr>
            <a:spLocks noChangeAspect="1" noChangeArrowheads="1"/>
          </p:cNvSpPr>
          <p:nvPr/>
        </p:nvSpPr>
        <p:spPr bwMode="auto">
          <a:xfrm>
            <a:off x="8396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r_i">
            <a:extLst>
              <a:ext uri="{FF2B5EF4-FFF2-40B4-BE49-F238E27FC236}">
                <a16:creationId xmlns:a16="http://schemas.microsoft.com/office/drawing/2014/main" id="{8EDF916D-6C40-4912-8BC7-6986B0E4282D}"/>
              </a:ext>
            </a:extLst>
          </p:cNvPr>
          <p:cNvSpPr>
            <a:spLocks noChangeAspect="1" noChangeArrowheads="1"/>
          </p:cNvSpPr>
          <p:nvPr/>
        </p:nvSpPr>
        <p:spPr bwMode="auto">
          <a:xfrm>
            <a:off x="8793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9" descr="n_i/(n_\mathrm{tot}-n_i)">
            <a:extLst>
              <a:ext uri="{FF2B5EF4-FFF2-40B4-BE49-F238E27FC236}">
                <a16:creationId xmlns:a16="http://schemas.microsoft.com/office/drawing/2014/main" id="{2A6BC1B3-BFBF-44F2-A635-5542FFBF5B08}"/>
              </a:ext>
            </a:extLst>
          </p:cNvPr>
          <p:cNvSpPr>
            <a:spLocks noChangeAspect="1" noChangeArrowheads="1"/>
          </p:cNvSpPr>
          <p:nvPr/>
        </p:nvSpPr>
        <p:spPr bwMode="auto">
          <a:xfrm>
            <a:off x="919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20" descr="w_{i}">
            <a:extLst>
              <a:ext uri="{FF2B5EF4-FFF2-40B4-BE49-F238E27FC236}">
                <a16:creationId xmlns:a16="http://schemas.microsoft.com/office/drawing/2014/main" id="{2D093F53-3E9F-43B2-B549-C73346DC523B}"/>
              </a:ext>
            </a:extLst>
          </p:cNvPr>
          <p:cNvSpPr>
            <a:spLocks noChangeAspect="1" noChangeArrowheads="1"/>
          </p:cNvSpPr>
          <p:nvPr/>
        </p:nvSpPr>
        <p:spPr bwMode="auto">
          <a:xfrm>
            <a:off x="958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21" descr="m_i/m_\mathrm{tot}">
            <a:extLst>
              <a:ext uri="{FF2B5EF4-FFF2-40B4-BE49-F238E27FC236}">
                <a16:creationId xmlns:a16="http://schemas.microsoft.com/office/drawing/2014/main" id="{1411E974-C014-4F12-90F0-0A09CC44C053}"/>
              </a:ext>
            </a:extLst>
          </p:cNvPr>
          <p:cNvSpPr>
            <a:spLocks noChangeAspect="1" noChangeArrowheads="1"/>
          </p:cNvSpPr>
          <p:nvPr/>
        </p:nvSpPr>
        <p:spPr bwMode="auto">
          <a:xfrm>
            <a:off x="998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AutoShape 1" descr="\rho_i">
            <a:extLst>
              <a:ext uri="{FF2B5EF4-FFF2-40B4-BE49-F238E27FC236}">
                <a16:creationId xmlns:a16="http://schemas.microsoft.com/office/drawing/2014/main" id="{1C619F1E-A5E3-4048-97C2-310213BECD3C}"/>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2" descr="\gamma_i">
            <a:extLst>
              <a:ext uri="{FF2B5EF4-FFF2-40B4-BE49-F238E27FC236}">
                <a16:creationId xmlns:a16="http://schemas.microsoft.com/office/drawing/2014/main" id="{B055BE4A-27CB-43F4-A6B7-F5CBD19F672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3" descr="m_i/V">
            <a:extLst>
              <a:ext uri="{FF2B5EF4-FFF2-40B4-BE49-F238E27FC236}">
                <a16:creationId xmlns:a16="http://schemas.microsoft.com/office/drawing/2014/main" id="{C18E5649-345C-4CC7-9C51-F8F1D350940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4" descr="c_{i}">
            <a:extLst>
              <a:ext uri="{FF2B5EF4-FFF2-40B4-BE49-F238E27FC236}">
                <a16:creationId xmlns:a16="http://schemas.microsoft.com/office/drawing/2014/main" id="{7FDC8E1E-73E6-4480-80F9-2BD1B3C7B5F2}"/>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5" descr="n_i/V">
            <a:extLst>
              <a:ext uri="{FF2B5EF4-FFF2-40B4-BE49-F238E27FC236}">
                <a16:creationId xmlns:a16="http://schemas.microsoft.com/office/drawing/2014/main" id="{33A20617-912E-4D6D-B799-042274DC39BA}"/>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6" descr="C_{i}">
            <a:extLst>
              <a:ext uri="{FF2B5EF4-FFF2-40B4-BE49-F238E27FC236}">
                <a16:creationId xmlns:a16="http://schemas.microsoft.com/office/drawing/2014/main" id="{BE092294-F842-4077-AC98-72E85E56975D}"/>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12" name="AutoShape 7" descr="N_i/V">
            <a:extLst>
              <a:ext uri="{FF2B5EF4-FFF2-40B4-BE49-F238E27FC236}">
                <a16:creationId xmlns:a16="http://schemas.microsoft.com/office/drawing/2014/main" id="{1C1D2869-60CE-445C-889F-751D7E0E91A6}"/>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7" name="AutoShape 8" descr="\phi _{i}">
            <a:extLst>
              <a:ext uri="{FF2B5EF4-FFF2-40B4-BE49-F238E27FC236}">
                <a16:creationId xmlns:a16="http://schemas.microsoft.com/office/drawing/2014/main" id="{8201479F-D383-4E98-8A2A-40802545016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8" name="AutoShape 9" descr="V_i/V">
            <a:extLst>
              <a:ext uri="{FF2B5EF4-FFF2-40B4-BE49-F238E27FC236}">
                <a16:creationId xmlns:a16="http://schemas.microsoft.com/office/drawing/2014/main" id="{1D3C4872-8FD3-4D14-9B74-769AE451DB90}"/>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9" name="AutoShape 10" descr="N">
            <a:extLst>
              <a:ext uri="{FF2B5EF4-FFF2-40B4-BE49-F238E27FC236}">
                <a16:creationId xmlns:a16="http://schemas.microsoft.com/office/drawing/2014/main" id="{C7A8B1EA-BBFF-4838-820B-C551384E0AC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0" name="AutoShape 11" descr="c_i/f_\mathrm{eq}">
            <a:extLst>
              <a:ext uri="{FF2B5EF4-FFF2-40B4-BE49-F238E27FC236}">
                <a16:creationId xmlns:a16="http://schemas.microsoft.com/office/drawing/2014/main" id="{5158A3B1-BBA2-4DF9-8F4F-C033C71D67BE}"/>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1" name="AutoShape 12" descr="b_{i}">
            <a:extLst>
              <a:ext uri="{FF2B5EF4-FFF2-40B4-BE49-F238E27FC236}">
                <a16:creationId xmlns:a16="http://schemas.microsoft.com/office/drawing/2014/main" id="{FFDE4C01-03E0-4F26-92A7-A9148292C2A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2" name="AutoShape 13" descr="n_i/m_\mathrm{solvente}">
            <a:extLst>
              <a:ext uri="{FF2B5EF4-FFF2-40B4-BE49-F238E27FC236}">
                <a16:creationId xmlns:a16="http://schemas.microsoft.com/office/drawing/2014/main" id="{3A52818D-282C-4EBB-879D-BF28D039708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3" name="AutoShape 14" descr="x_i">
            <a:extLst>
              <a:ext uri="{FF2B5EF4-FFF2-40B4-BE49-F238E27FC236}">
                <a16:creationId xmlns:a16="http://schemas.microsoft.com/office/drawing/2014/main" id="{F71BE7A3-3A8C-43C4-B1C5-EDAC16616749}"/>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4" name="AutoShape 15" descr="n_i/n_\mathrm{tot}">
            <a:extLst>
              <a:ext uri="{FF2B5EF4-FFF2-40B4-BE49-F238E27FC236}">
                <a16:creationId xmlns:a16="http://schemas.microsoft.com/office/drawing/2014/main" id="{00CC34C7-DE61-4329-B20C-991CB84F6ED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5" name="AutoShape 16" descr="r_i">
            <a:extLst>
              <a:ext uri="{FF2B5EF4-FFF2-40B4-BE49-F238E27FC236}">
                <a16:creationId xmlns:a16="http://schemas.microsoft.com/office/drawing/2014/main" id="{FE052566-B04B-49CA-AC2F-5C3D25668C3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6" name="AutoShape 17" descr="n_i/(n_\mathrm{tot}-n_i)">
            <a:extLst>
              <a:ext uri="{FF2B5EF4-FFF2-40B4-BE49-F238E27FC236}">
                <a16:creationId xmlns:a16="http://schemas.microsoft.com/office/drawing/2014/main" id="{880554DE-806F-45E8-B12F-9DCD736903A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7" name="AutoShape 18" descr="w_{i}">
            <a:extLst>
              <a:ext uri="{FF2B5EF4-FFF2-40B4-BE49-F238E27FC236}">
                <a16:creationId xmlns:a16="http://schemas.microsoft.com/office/drawing/2014/main" id="{7D89113F-BE5B-4362-AF8B-B9CD615B541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8" name="AutoShape 19" descr="m_i/m_\mathrm{tot}">
            <a:extLst>
              <a:ext uri="{FF2B5EF4-FFF2-40B4-BE49-F238E27FC236}">
                <a16:creationId xmlns:a16="http://schemas.microsoft.com/office/drawing/2014/main" id="{D0B5B879-2AAB-438B-A226-34299BC083D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2290" name="Picture 2" descr="percentuale in massa">
            <a:extLst>
              <a:ext uri="{FF2B5EF4-FFF2-40B4-BE49-F238E27FC236}">
                <a16:creationId xmlns:a16="http://schemas.microsoft.com/office/drawing/2014/main" id="{315703E0-2B95-4469-ABE8-8D46C2C7BAA7}"/>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36104" y="2015925"/>
            <a:ext cx="2053580" cy="3968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percentuale in volume">
            <a:extLst>
              <a:ext uri="{FF2B5EF4-FFF2-40B4-BE49-F238E27FC236}">
                <a16:creationId xmlns:a16="http://schemas.microsoft.com/office/drawing/2014/main" id="{7CB53A74-39E9-476F-9F4A-3211523E5259}"/>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230987" y="2989646"/>
            <a:ext cx="2187500" cy="43935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87CB7518-F86A-40BF-B29B-4DDBDAA5C3CD}"/>
              </a:ext>
            </a:extLst>
          </p:cNvPr>
          <p:cNvPicPr>
            <a:picLocks noChangeAspect="1"/>
          </p:cNvPicPr>
          <p:nvPr/>
        </p:nvPicPr>
        <p:blipFill>
          <a:blip r:embed="rId38"/>
          <a:stretch>
            <a:fillRect/>
          </a:stretch>
        </p:blipFill>
        <p:spPr>
          <a:xfrm rot="10800000" flipH="1" flipV="1">
            <a:off x="2557685" y="3804133"/>
            <a:ext cx="1777777" cy="472103"/>
          </a:xfrm>
          <a:prstGeom prst="rect">
            <a:avLst/>
          </a:prstGeom>
        </p:spPr>
      </p:pic>
      <p:pic>
        <p:nvPicPr>
          <p:cNvPr id="95" name="Immagine 94" descr="ppm">
            <a:extLst>
              <a:ext uri="{FF2B5EF4-FFF2-40B4-BE49-F238E27FC236}">
                <a16:creationId xmlns:a16="http://schemas.microsoft.com/office/drawing/2014/main" id="{760D31D8-5DAF-4275-B6A1-C3DB06944962}"/>
              </a:ext>
            </a:extLst>
          </p:cNvPr>
          <p:cNvPicPr/>
          <p:nvPr/>
        </p:nvPicPr>
        <p:blipFill>
          <a:blip r:embed="rId39">
            <a:extLst>
              <a:ext uri="{28A0092B-C50C-407E-A947-70E740481C1C}">
                <a14:useLocalDpi xmlns:a14="http://schemas.microsoft.com/office/drawing/2010/main" val="0"/>
              </a:ext>
            </a:extLst>
          </a:blip>
          <a:srcRect/>
          <a:stretch>
            <a:fillRect/>
          </a:stretch>
        </p:blipFill>
        <p:spPr bwMode="auto">
          <a:xfrm>
            <a:off x="2408348" y="4897573"/>
            <a:ext cx="2076450" cy="400050"/>
          </a:xfrm>
          <a:prstGeom prst="rect">
            <a:avLst/>
          </a:prstGeom>
          <a:noFill/>
          <a:ln>
            <a:noFill/>
          </a:ln>
        </p:spPr>
      </p:pic>
    </p:spTree>
    <p:extLst>
      <p:ext uri="{BB962C8B-B14F-4D97-AF65-F5344CB8AC3E}">
        <p14:creationId xmlns:p14="http://schemas.microsoft.com/office/powerpoint/2010/main" val="40518184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457200" y="202477"/>
            <a:ext cx="8229600" cy="793112"/>
          </a:xfrm>
        </p:spPr>
        <p:txBody>
          <a:bodyPr/>
          <a:lstStyle/>
          <a:p>
            <a:pPr algn="ctr"/>
            <a:r>
              <a:rPr lang="it-IT" sz="3600" dirty="0">
                <a:solidFill>
                  <a:srgbClr val="FF0000"/>
                </a:solidFill>
              </a:rPr>
              <a:t>Stechiometria</a:t>
            </a:r>
          </a:p>
        </p:txBody>
      </p:sp>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13794" y="990112"/>
                <a:ext cx="8806957" cy="7638322"/>
              </a:xfrm>
            </p:spPr>
            <p:txBody>
              <a:bodyPr/>
              <a:lstStyle/>
              <a:p>
                <a:pPr marL="0" indent="0">
                  <a:buNone/>
                </a:pPr>
                <a:r>
                  <a:rPr lang="it-IT" sz="1800" dirty="0">
                    <a:solidFill>
                      <a:srgbClr val="FF0000"/>
                    </a:solidFill>
                  </a:rPr>
                  <a:t>Concentrazione misura della composizione di una soluzione</a:t>
                </a:r>
              </a:p>
              <a:p>
                <a:pPr marL="0" indent="0">
                  <a:buNone/>
                </a:pPr>
                <a:r>
                  <a:rPr lang="it-IT" sz="1600" b="1" dirty="0"/>
                  <a:t>Unità  chimiche  </a:t>
                </a:r>
                <a:r>
                  <a:rPr lang="it-IT" sz="1600" dirty="0"/>
                  <a:t>Molarità –Molalità - Normalità -Frazione molare </a:t>
                </a:r>
              </a:p>
              <a:p>
                <a:pPr marL="0" indent="0">
                  <a:buNone/>
                </a:pPr>
                <a:endParaRPr lang="it-IT" sz="1600" dirty="0"/>
              </a:p>
              <a:p>
                <a:pPr marL="0" indent="0">
                  <a:buNone/>
                </a:pPr>
                <a:r>
                  <a:rPr lang="it-IT" sz="1800" dirty="0">
                    <a:solidFill>
                      <a:srgbClr val="FF0000"/>
                    </a:solidFill>
                  </a:rPr>
                  <a:t>Molarità</a:t>
                </a:r>
                <a:r>
                  <a:rPr lang="it-IT" sz="1800" dirty="0"/>
                  <a:t> M rapporto tra numero di moli di soluto e volume di soluzione in litri</a:t>
                </a:r>
              </a:p>
              <a:p>
                <a:pPr marL="0" indent="0">
                  <a:buNone/>
                </a:pPr>
                <a:r>
                  <a:rPr lang="it-IT" sz="1800" dirty="0"/>
                  <a:t>                                            M</a:t>
                </a:r>
                <a14:m>
                  <m:oMath xmlns:m="http://schemas.openxmlformats.org/officeDocument/2006/math">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r>
                          <a:rPr lang="it-IT" sz="1800" b="0" i="1" smtClean="0">
                            <a:latin typeface="Cambria Math" panose="02040503050406030204" pitchFamily="18" charset="0"/>
                          </a:rPr>
                          <m:t>    </m:t>
                        </m:r>
                        <m:r>
                          <a:rPr lang="it-IT" sz="1800" b="0" i="1" smtClean="0">
                            <a:latin typeface="Cambria Math" panose="02040503050406030204" pitchFamily="18" charset="0"/>
                          </a:rPr>
                          <m:t>𝑚𝑜𝑙𝑖</m:t>
                        </m:r>
                        <m:r>
                          <a:rPr lang="it-IT" sz="1800" b="0" i="1" smtClean="0">
                            <a:latin typeface="Cambria Math" panose="02040503050406030204" pitchFamily="18" charset="0"/>
                          </a:rPr>
                          <m:t> </m:t>
                        </m:r>
                        <m:r>
                          <a:rPr lang="it-IT" sz="1800" b="0" i="1" smtClean="0">
                            <a:latin typeface="Cambria Math" panose="02040503050406030204" pitchFamily="18" charset="0"/>
                          </a:rPr>
                          <m:t>𝑠𝑜𝑙𝑢𝑡𝑜</m:t>
                        </m:r>
                      </m:num>
                      <m:den>
                        <m:r>
                          <a:rPr lang="it-IT" sz="1800" b="0" i="1" smtClean="0">
                            <a:latin typeface="Cambria Math" panose="02040503050406030204" pitchFamily="18" charset="0"/>
                          </a:rPr>
                          <m:t>𝑣𝑜𝑙𝑢𝑚𝑒</m:t>
                        </m:r>
                        <m:r>
                          <a:rPr lang="it-IT" sz="1800" b="0" i="1" smtClean="0">
                            <a:latin typeface="Cambria Math" panose="02040503050406030204" pitchFamily="18" charset="0"/>
                          </a:rPr>
                          <m:t> </m:t>
                        </m:r>
                        <m:r>
                          <a:rPr lang="it-IT" sz="1800" b="0" i="1" smtClean="0">
                            <a:latin typeface="Cambria Math" panose="02040503050406030204" pitchFamily="18" charset="0"/>
                          </a:rPr>
                          <m:t>𝑠𝑜𝑙𝑢𝑧𝑖𝑜𝑛𝑒</m:t>
                        </m:r>
                        <m:r>
                          <a:rPr lang="it-IT" sz="1800" b="0" i="1" smtClean="0">
                            <a:latin typeface="Cambria Math" panose="02040503050406030204" pitchFamily="18" charset="0"/>
                          </a:rPr>
                          <m:t> </m:t>
                        </m:r>
                        <m:r>
                          <a:rPr lang="it-IT" sz="1800" b="0" i="1" smtClean="0">
                            <a:latin typeface="Cambria Math" panose="02040503050406030204" pitchFamily="18" charset="0"/>
                          </a:rPr>
                          <m:t>𝑖𝑛</m:t>
                        </m:r>
                        <m:r>
                          <a:rPr lang="it-IT" sz="1800" b="0" i="1" smtClean="0">
                            <a:latin typeface="Cambria Math" panose="02040503050406030204" pitchFamily="18" charset="0"/>
                          </a:rPr>
                          <m:t> </m:t>
                        </m:r>
                        <m:r>
                          <a:rPr lang="it-IT" sz="1800" b="0" i="1" smtClean="0">
                            <a:latin typeface="Cambria Math" panose="02040503050406030204" pitchFamily="18" charset="0"/>
                          </a:rPr>
                          <m:t>𝑙</m:t>
                        </m:r>
                      </m:den>
                    </m:f>
                  </m:oMath>
                </a14:m>
                <a:endParaRPr lang="it-IT" sz="1800" dirty="0"/>
              </a:p>
              <a:p>
                <a:pPr marL="0" indent="0">
                  <a:buNone/>
                </a:pPr>
                <a:r>
                  <a:rPr lang="it-IT" sz="1800" dirty="0">
                    <a:solidFill>
                      <a:srgbClr val="FF0000"/>
                    </a:solidFill>
                  </a:rPr>
                  <a:t>Molalità</a:t>
                </a:r>
                <a:r>
                  <a:rPr lang="it-IT" sz="1800" dirty="0"/>
                  <a:t> m rapporto tra  numero di moli di soluto e massa solvente in  kg </a:t>
                </a:r>
              </a:p>
              <a:p>
                <a:pPr marL="0" indent="0">
                  <a:buNone/>
                </a:pPr>
                <a:r>
                  <a:rPr lang="en-US" sz="1800" dirty="0"/>
                  <a:t>                                               m=  </a:t>
                </a:r>
                <a14:m>
                  <m:oMath xmlns:m="http://schemas.openxmlformats.org/officeDocument/2006/math">
                    <m:f>
                      <m:fPr>
                        <m:ctrlPr>
                          <a:rPr lang="en-US" sz="1800" i="1">
                            <a:latin typeface="Cambria Math" panose="02040503050406030204" pitchFamily="18" charset="0"/>
                          </a:rPr>
                        </m:ctrlPr>
                      </m:fPr>
                      <m:num>
                        <m:r>
                          <a:rPr lang="it-IT" sz="1800" i="1">
                            <a:latin typeface="Cambria Math" panose="02040503050406030204" pitchFamily="18" charset="0"/>
                          </a:rPr>
                          <m:t>    </m:t>
                        </m:r>
                        <m:r>
                          <a:rPr lang="it-IT" sz="1800" i="1">
                            <a:latin typeface="Cambria Math" panose="02040503050406030204" pitchFamily="18" charset="0"/>
                          </a:rPr>
                          <m:t>𝑚𝑜𝑙𝑖</m:t>
                        </m:r>
                        <m:r>
                          <a:rPr lang="it-IT" sz="1800" i="1">
                            <a:latin typeface="Cambria Math" panose="02040503050406030204" pitchFamily="18" charset="0"/>
                          </a:rPr>
                          <m:t> </m:t>
                        </m:r>
                        <m:r>
                          <a:rPr lang="it-IT" sz="1800" i="1">
                            <a:latin typeface="Cambria Math" panose="02040503050406030204" pitchFamily="18" charset="0"/>
                          </a:rPr>
                          <m:t>𝑠𝑜𝑙𝑢𝑡𝑜</m:t>
                        </m:r>
                      </m:num>
                      <m:den>
                        <m:r>
                          <a:rPr lang="it-IT" sz="1800" b="0" i="1" smtClean="0">
                            <a:latin typeface="Cambria Math" panose="02040503050406030204" pitchFamily="18" charset="0"/>
                          </a:rPr>
                          <m:t>𝑚𝑎𝑠𝑠𝑎</m:t>
                        </m:r>
                        <m:r>
                          <a:rPr lang="it-IT" sz="1800" b="0" i="1" smtClean="0">
                            <a:latin typeface="Cambria Math" panose="02040503050406030204" pitchFamily="18" charset="0"/>
                          </a:rPr>
                          <m:t> </m:t>
                        </m:r>
                        <m:r>
                          <a:rPr lang="it-IT" sz="1800" b="0" i="1" smtClean="0">
                            <a:latin typeface="Cambria Math" panose="02040503050406030204" pitchFamily="18" charset="0"/>
                          </a:rPr>
                          <m:t>𝑠𝑜𝑙𝑣𝑒𝑛𝑡𝑒</m:t>
                        </m:r>
                        <m:r>
                          <a:rPr lang="it-IT" sz="1800" i="1">
                            <a:latin typeface="Cambria Math" panose="02040503050406030204" pitchFamily="18" charset="0"/>
                          </a:rPr>
                          <m:t>  </m:t>
                        </m:r>
                        <m:r>
                          <a:rPr lang="it-IT" sz="1800" i="1">
                            <a:latin typeface="Cambria Math" panose="02040503050406030204" pitchFamily="18" charset="0"/>
                          </a:rPr>
                          <m:t>𝑖𝑛</m:t>
                        </m:r>
                        <m:r>
                          <a:rPr lang="it-IT" sz="1800" i="1">
                            <a:latin typeface="Cambria Math" panose="02040503050406030204" pitchFamily="18" charset="0"/>
                          </a:rPr>
                          <m:t> </m:t>
                        </m:r>
                        <m:r>
                          <a:rPr lang="it-IT" sz="1800" b="0" i="1" smtClean="0">
                            <a:latin typeface="Cambria Math" panose="02040503050406030204" pitchFamily="18" charset="0"/>
                          </a:rPr>
                          <m:t>𝑘𝑔</m:t>
                        </m:r>
                      </m:den>
                    </m:f>
                  </m:oMath>
                </a14:m>
                <a:endParaRPr lang="it-IT" sz="1800" dirty="0"/>
              </a:p>
              <a:p>
                <a:pPr marL="0" indent="0">
                  <a:buNone/>
                </a:pPr>
                <a:r>
                  <a:rPr lang="it-IT" sz="1800" dirty="0">
                    <a:solidFill>
                      <a:srgbClr val="FF0000"/>
                    </a:solidFill>
                  </a:rPr>
                  <a:t>Normalità</a:t>
                </a:r>
                <a:r>
                  <a:rPr lang="it-IT" sz="1800" dirty="0"/>
                  <a:t> rapporto numero di equivalenti di soluto e volume di soluzione in  litri</a:t>
                </a:r>
              </a:p>
              <a:p>
                <a:pPr marL="0" indent="0">
                  <a:buNone/>
                </a:pPr>
                <a:r>
                  <a:rPr lang="it-IT" sz="1800" dirty="0"/>
                  <a:t>                                                 N =</a:t>
                </a:r>
                <a:r>
                  <a:rPr lang="en-US" sz="1800" dirty="0"/>
                  <a:t> </a:t>
                </a:r>
                <a14:m>
                  <m:oMath xmlns:m="http://schemas.openxmlformats.org/officeDocument/2006/math">
                    <m:f>
                      <m:fPr>
                        <m:ctrlPr>
                          <a:rPr lang="en-US" sz="1800" i="1">
                            <a:latin typeface="Cambria Math" panose="02040503050406030204" pitchFamily="18" charset="0"/>
                          </a:rPr>
                        </m:ctrlPr>
                      </m:fPr>
                      <m:num>
                        <m:r>
                          <a:rPr lang="it-IT" sz="1800" i="1">
                            <a:latin typeface="Cambria Math" panose="02040503050406030204" pitchFamily="18" charset="0"/>
                          </a:rPr>
                          <m:t>    </m:t>
                        </m:r>
                        <m:r>
                          <a:rPr lang="it-IT" sz="1800" b="0" i="1" smtClean="0">
                            <a:latin typeface="Cambria Math" panose="02040503050406030204" pitchFamily="18" charset="0"/>
                          </a:rPr>
                          <m:t>𝑒𝑞𝑢𝑖𝑣𝑎𝑙𝑒𝑛𝑡𝑖</m:t>
                        </m:r>
                        <m:r>
                          <a:rPr lang="it-IT" sz="1800" i="1">
                            <a:latin typeface="Cambria Math" panose="02040503050406030204" pitchFamily="18" charset="0"/>
                          </a:rPr>
                          <m:t> </m:t>
                        </m:r>
                        <m:r>
                          <a:rPr lang="it-IT" sz="1800" i="1">
                            <a:latin typeface="Cambria Math" panose="02040503050406030204" pitchFamily="18" charset="0"/>
                          </a:rPr>
                          <m:t>𝑠𝑜𝑙𝑢𝑡𝑜</m:t>
                        </m:r>
                      </m:num>
                      <m:den>
                        <m:r>
                          <a:rPr lang="it-IT" sz="1800" i="1">
                            <a:latin typeface="Cambria Math" panose="02040503050406030204" pitchFamily="18" charset="0"/>
                          </a:rPr>
                          <m:t>𝑣𝑜𝑙𝑢𝑚𝑒</m:t>
                        </m:r>
                        <m:r>
                          <a:rPr lang="it-IT" sz="1800" i="1">
                            <a:latin typeface="Cambria Math" panose="02040503050406030204" pitchFamily="18" charset="0"/>
                          </a:rPr>
                          <m:t> </m:t>
                        </m:r>
                        <m:r>
                          <a:rPr lang="it-IT" sz="1800" i="1">
                            <a:latin typeface="Cambria Math" panose="02040503050406030204" pitchFamily="18" charset="0"/>
                          </a:rPr>
                          <m:t>𝑠𝑜𝑙𝑢𝑧𝑖𝑜𝑛𝑒</m:t>
                        </m:r>
                        <m:r>
                          <a:rPr lang="it-IT" sz="1800" i="1">
                            <a:latin typeface="Cambria Math" panose="02040503050406030204" pitchFamily="18" charset="0"/>
                          </a:rPr>
                          <m:t> </m:t>
                        </m:r>
                        <m:r>
                          <a:rPr lang="it-IT" sz="1800" i="1">
                            <a:latin typeface="Cambria Math" panose="02040503050406030204" pitchFamily="18" charset="0"/>
                          </a:rPr>
                          <m:t>𝑖𝑛</m:t>
                        </m:r>
                        <m:r>
                          <a:rPr lang="it-IT" sz="1800" i="1">
                            <a:latin typeface="Cambria Math" panose="02040503050406030204" pitchFamily="18" charset="0"/>
                          </a:rPr>
                          <m:t> </m:t>
                        </m:r>
                        <m:r>
                          <a:rPr lang="it-IT" sz="1800" i="1">
                            <a:latin typeface="Cambria Math" panose="02040503050406030204" pitchFamily="18" charset="0"/>
                          </a:rPr>
                          <m:t>𝑙</m:t>
                        </m:r>
                      </m:den>
                    </m:f>
                  </m:oMath>
                </a14:m>
                <a:endParaRPr lang="it-IT" sz="1800" dirty="0"/>
              </a:p>
              <a:p>
                <a:pPr marL="0" indent="0">
                  <a:buNone/>
                </a:pPr>
                <a:r>
                  <a:rPr lang="it-IT" sz="1800" dirty="0">
                    <a:solidFill>
                      <a:srgbClr val="FF0000"/>
                    </a:solidFill>
                  </a:rPr>
                  <a:t>Frazione molare </a:t>
                </a:r>
                <a:r>
                  <a:rPr lang="it-IT" sz="1800" dirty="0"/>
                  <a:t>rapporto tra moli del componente </a:t>
                </a:r>
                <a:r>
                  <a:rPr lang="it-IT" sz="1800" dirty="0" err="1"/>
                  <a:t>iesimo</a:t>
                </a:r>
                <a:r>
                  <a:rPr lang="it-IT" sz="1800" dirty="0"/>
                  <a:t> e moli totali</a:t>
                </a:r>
              </a:p>
              <a:p>
                <a:pPr marL="0" indent="0">
                  <a:buNone/>
                </a:pPr>
                <a:r>
                  <a:rPr lang="it-IT" sz="1800" dirty="0"/>
                  <a:t>                                                 x</a:t>
                </a:r>
                <a:r>
                  <a:rPr lang="it-IT" sz="1600" dirty="0"/>
                  <a:t>i </a:t>
                </a:r>
                <a14:m>
                  <m:oMath xmlns:m="http://schemas.openxmlformats.org/officeDocument/2006/math">
                    <m:f>
                      <m:fPr>
                        <m:ctrlPr>
                          <a:rPr lang="en-US" sz="1600" i="1">
                            <a:latin typeface="Cambria Math" panose="02040503050406030204" pitchFamily="18" charset="0"/>
                          </a:rPr>
                        </m:ctrlPr>
                      </m:fPr>
                      <m:num>
                        <m:r>
                          <a:rPr lang="it-IT" sz="1600" i="1">
                            <a:latin typeface="Cambria Math" panose="02040503050406030204" pitchFamily="18" charset="0"/>
                          </a:rPr>
                          <m:t>    </m:t>
                        </m:r>
                        <m:r>
                          <a:rPr lang="it-IT" sz="1600" i="1">
                            <a:latin typeface="Cambria Math" panose="02040503050406030204" pitchFamily="18" charset="0"/>
                          </a:rPr>
                          <m:t>𝑚𝑜𝑙𝑖</m:t>
                        </m:r>
                        <m:r>
                          <a:rPr lang="it-IT" sz="1600" i="1">
                            <a:latin typeface="Cambria Math" panose="02040503050406030204" pitchFamily="18" charset="0"/>
                          </a:rPr>
                          <m:t> </m:t>
                        </m:r>
                        <m:r>
                          <a:rPr lang="it-IT" sz="1600" b="0" i="1" smtClean="0">
                            <a:latin typeface="Cambria Math" panose="02040503050406030204" pitchFamily="18" charset="0"/>
                          </a:rPr>
                          <m:t>𝑐𝑜𝑚𝑝𝑜𝑛𝑒𝑛𝑡𝑒</m:t>
                        </m:r>
                        <m:r>
                          <a:rPr lang="it-IT" sz="1600" b="0" i="1" smtClean="0">
                            <a:latin typeface="Cambria Math" panose="02040503050406030204" pitchFamily="18" charset="0"/>
                          </a:rPr>
                          <m:t> </m:t>
                        </m:r>
                        <m:r>
                          <a:rPr lang="it-IT" sz="1600" b="0" i="1" smtClean="0">
                            <a:latin typeface="Cambria Math" panose="02040503050406030204" pitchFamily="18" charset="0"/>
                          </a:rPr>
                          <m:t>𝑖</m:t>
                        </m:r>
                      </m:num>
                      <m:den>
                        <m:r>
                          <a:rPr lang="it-IT" sz="1600" i="1" smtClean="0">
                            <a:latin typeface="Cambria Math" panose="02040503050406030204" pitchFamily="18" charset="0"/>
                          </a:rPr>
                          <m:t>∑</m:t>
                        </m:r>
                        <m:r>
                          <a:rPr lang="it-IT" sz="1600" i="1">
                            <a:latin typeface="Cambria Math" panose="02040503050406030204" pitchFamily="18" charset="0"/>
                          </a:rPr>
                          <m:t> </m:t>
                        </m:r>
                        <m:r>
                          <a:rPr lang="it-IT" sz="1600" b="0" i="1" smtClean="0">
                            <a:latin typeface="Cambria Math" panose="02040503050406030204" pitchFamily="18" charset="0"/>
                          </a:rPr>
                          <m:t>𝑚𝑜𝑙𝑖</m:t>
                        </m:r>
                        <m:r>
                          <a:rPr lang="it-IT" sz="1600" i="1">
                            <a:latin typeface="Cambria Math" panose="02040503050406030204" pitchFamily="18" charset="0"/>
                          </a:rPr>
                          <m:t> </m:t>
                        </m:r>
                      </m:den>
                    </m:f>
                  </m:oMath>
                </a14:m>
                <a:endParaRPr lang="it-IT" sz="1600" dirty="0"/>
              </a:p>
              <a:p>
                <a:pPr marL="0" indent="0" algn="just">
                  <a:buNone/>
                </a:pPr>
                <a:r>
                  <a:rPr lang="it-IT" sz="1800" dirty="0"/>
                  <a:t>Equivalente Il numero di equivalenti corrisponde a </a:t>
                </a:r>
                <a:r>
                  <a:rPr lang="it-IT" sz="1800" i="1" dirty="0"/>
                  <a:t>massa della sostanza in grammi / massa equivalente</a:t>
                </a:r>
                <a:r>
                  <a:rPr lang="it-IT" sz="1800" dirty="0"/>
                  <a:t>. Il peso equivalente ( massa equivalente)  corrisponde a </a:t>
                </a:r>
                <a:r>
                  <a:rPr lang="it-IT" sz="1800" i="1" dirty="0" err="1"/>
                  <a:t>masa</a:t>
                </a:r>
                <a:r>
                  <a:rPr lang="it-IT" sz="1800" i="1" dirty="0"/>
                  <a:t> molare / valenza operativa</a:t>
                </a:r>
                <a:r>
                  <a:rPr lang="it-IT" sz="1800" dirty="0"/>
                  <a:t>. La </a:t>
                </a:r>
                <a:r>
                  <a:rPr lang="it-IT" sz="1800" i="1" dirty="0"/>
                  <a:t>valenza operativa (VO)</a:t>
                </a:r>
                <a:r>
                  <a:rPr lang="it-IT" sz="1800" dirty="0"/>
                  <a:t> varia a seconda del soluto in questione:</a:t>
                </a:r>
              </a:p>
              <a:p>
                <a:pPr algn="just"/>
                <a:r>
                  <a:rPr lang="it-IT" sz="1800" dirty="0"/>
                  <a:t>per gli acidi: VO = numero di ioni H</a:t>
                </a:r>
                <a:r>
                  <a:rPr lang="it-IT" sz="1800" baseline="30000" dirty="0"/>
                  <a:t>+</a:t>
                </a:r>
                <a:r>
                  <a:rPr lang="it-IT" sz="1800" dirty="0"/>
                  <a:t> rilasciati</a:t>
                </a:r>
              </a:p>
              <a:p>
                <a:pPr algn="just"/>
                <a:r>
                  <a:rPr lang="it-IT" sz="1800" dirty="0"/>
                  <a:t>per gli ossidi: VO = </a:t>
                </a:r>
                <a:r>
                  <a:rPr lang="it-IT" sz="1800" dirty="0" err="1"/>
                  <a:t>indice·valenza</a:t>
                </a:r>
                <a:endParaRPr lang="it-IT" sz="1800" dirty="0"/>
              </a:p>
              <a:p>
                <a:pPr algn="just"/>
                <a:r>
                  <a:rPr lang="it-IT" sz="1800" dirty="0"/>
                  <a:t>per i sali: VO = numero di cariche (+) o (-)</a:t>
                </a:r>
              </a:p>
              <a:p>
                <a:pPr algn="just"/>
                <a:r>
                  <a:rPr lang="it-IT" sz="1800" dirty="0"/>
                  <a:t>per gli idrossidi: VO = numero di ioni OH</a:t>
                </a:r>
                <a:r>
                  <a:rPr lang="it-IT" sz="1800" baseline="30000" dirty="0"/>
                  <a:t>-</a:t>
                </a:r>
                <a:r>
                  <a:rPr lang="it-IT" sz="1800" dirty="0"/>
                  <a:t> rilasciati</a:t>
                </a:r>
              </a:p>
              <a:p>
                <a:pPr algn="just"/>
                <a:r>
                  <a:rPr lang="it-IT" sz="1800" dirty="0"/>
                  <a:t>per le reazioni redox: VO = numero di elettroni scambiati nella </a:t>
                </a:r>
                <a:r>
                  <a:rPr lang="it-IT" sz="1800" dirty="0" err="1"/>
                  <a:t>semireazione</a:t>
                </a:r>
                <a:r>
                  <a:rPr lang="it-IT" sz="1800" dirty="0"/>
                  <a:t> .</a:t>
                </a:r>
              </a:p>
              <a:p>
                <a:pPr marL="0" indent="0">
                  <a:buNone/>
                </a:pPr>
                <a:endParaRPr lang="it-IT" sz="1800" dirty="0"/>
              </a:p>
              <a:p>
                <a:pPr marL="0" indent="0">
                  <a:buNone/>
                </a:pPr>
                <a:r>
                  <a:rPr lang="it-IT" sz="1800" dirty="0"/>
                  <a:t>esercizi</a:t>
                </a:r>
              </a:p>
              <a:p>
                <a:pPr marL="0" indent="0">
                  <a:buNone/>
                </a:pPr>
                <a:endParaRPr lang="it-IT" sz="1800" dirty="0"/>
              </a:p>
              <a:p>
                <a:pPr marL="0" indent="0">
                  <a:buNone/>
                </a:pPr>
                <a:endParaRPr lang="it-IT" sz="1800" dirty="0"/>
              </a:p>
            </p:txBody>
          </p:sp>
        </mc:Choice>
        <mc:Fallback xmlns="">
          <p:sp>
            <p:nvSpPr>
              <p:cNvPr id="4" name="Segnaposto contenuto 3">
                <a:extLst>
                  <a:ext uri="{FF2B5EF4-FFF2-40B4-BE49-F238E27FC236}">
                    <a16:creationId xmlns:a16="http://schemas.microsoft.com/office/drawing/2014/main" id="{C00C79C2-01C0-4350-BC19-B576B776D14B}"/>
                  </a:ext>
                </a:extLst>
              </p:cNvPr>
              <p:cNvSpPr>
                <a:spLocks noGrp="1" noRot="1" noChangeAspect="1" noMove="1" noResize="1" noEditPoints="1" noAdjustHandles="1" noChangeArrowheads="1" noChangeShapeType="1" noTextEdit="1"/>
              </p:cNvSpPr>
              <p:nvPr>
                <p:ph idx="1"/>
              </p:nvPr>
            </p:nvSpPr>
            <p:spPr>
              <a:xfrm>
                <a:off x="-13794" y="990112"/>
                <a:ext cx="8806957" cy="7638322"/>
              </a:xfrm>
              <a:blipFill>
                <a:blip r:embed="rId3"/>
                <a:stretch>
                  <a:fillRect l="-623" t="-399" r="-623"/>
                </a:stretch>
              </a:blipFill>
            </p:spPr>
            <p:txBody>
              <a:bodyPr/>
              <a:lstStyle/>
              <a:p>
                <a:r>
                  <a:rPr lang="it-IT">
                    <a:noFill/>
                  </a:rPr>
                  <a:t> </a:t>
                </a:r>
              </a:p>
            </p:txBody>
          </p:sp>
        </mc:Fallback>
      </mc:AlternateContent>
      <p:sp>
        <p:nvSpPr>
          <p:cNvPr id="7" name="AutoShape 3" descr="\rho_i">
            <a:extLst>
              <a:ext uri="{FF2B5EF4-FFF2-40B4-BE49-F238E27FC236}">
                <a16:creationId xmlns:a16="http://schemas.microsoft.com/office/drawing/2014/main" id="{A34D3B07-5C7E-4840-9B70-2A209075A6AF}"/>
              </a:ext>
            </a:extLst>
          </p:cNvPr>
          <p:cNvSpPr>
            <a:spLocks noChangeAspect="1" noChangeArrowheads="1"/>
          </p:cNvSpPr>
          <p:nvPr/>
        </p:nvSpPr>
        <p:spPr bwMode="auto">
          <a:xfrm>
            <a:off x="284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gamma_i">
            <a:extLst>
              <a:ext uri="{FF2B5EF4-FFF2-40B4-BE49-F238E27FC236}">
                <a16:creationId xmlns:a16="http://schemas.microsoft.com/office/drawing/2014/main" id="{EB6ED524-75B8-46E0-B6AA-C92A8CA39FF3}"/>
              </a:ext>
            </a:extLst>
          </p:cNvPr>
          <p:cNvSpPr>
            <a:spLocks noChangeAspect="1" noChangeArrowheads="1"/>
          </p:cNvSpPr>
          <p:nvPr/>
        </p:nvSpPr>
        <p:spPr bwMode="auto">
          <a:xfrm>
            <a:off x="3144838" y="2819399"/>
            <a:ext cx="396875" cy="39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5" descr="m_i/V">
            <a:extLst>
              <a:ext uri="{FF2B5EF4-FFF2-40B4-BE49-F238E27FC236}">
                <a16:creationId xmlns:a16="http://schemas.microsoft.com/office/drawing/2014/main" id="{DD56A4B1-4B10-4C4E-881B-B724E4035593}"/>
              </a:ext>
            </a:extLst>
          </p:cNvPr>
          <p:cNvSpPr>
            <a:spLocks noChangeAspect="1" noChangeArrowheads="1"/>
          </p:cNvSpPr>
          <p:nvPr/>
        </p:nvSpPr>
        <p:spPr bwMode="auto">
          <a:xfrm>
            <a:off x="363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c_{i}">
            <a:extLst>
              <a:ext uri="{FF2B5EF4-FFF2-40B4-BE49-F238E27FC236}">
                <a16:creationId xmlns:a16="http://schemas.microsoft.com/office/drawing/2014/main" id="{172D8970-1F38-4C2E-85BB-9D9BAEDA6870}"/>
              </a:ext>
            </a:extLst>
          </p:cNvPr>
          <p:cNvSpPr>
            <a:spLocks noChangeAspect="1" noChangeArrowheads="1"/>
          </p:cNvSpPr>
          <p:nvPr/>
        </p:nvSpPr>
        <p:spPr bwMode="auto">
          <a:xfrm>
            <a:off x="4030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7" descr="n_i/V">
            <a:extLst>
              <a:ext uri="{FF2B5EF4-FFF2-40B4-BE49-F238E27FC236}">
                <a16:creationId xmlns:a16="http://schemas.microsoft.com/office/drawing/2014/main" id="{4CCCA5E3-B3BE-433A-A42C-2B034D1D5EC0}"/>
              </a:ext>
            </a:extLst>
          </p:cNvPr>
          <p:cNvSpPr>
            <a:spLocks noChangeAspect="1" noChangeArrowheads="1"/>
          </p:cNvSpPr>
          <p:nvPr/>
        </p:nvSpPr>
        <p:spPr bwMode="auto">
          <a:xfrm>
            <a:off x="4427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8" descr="C_{i}">
            <a:extLst>
              <a:ext uri="{FF2B5EF4-FFF2-40B4-BE49-F238E27FC236}">
                <a16:creationId xmlns:a16="http://schemas.microsoft.com/office/drawing/2014/main" id="{53F17216-D867-410A-A66A-5159C79C9A95}"/>
              </a:ext>
            </a:extLst>
          </p:cNvPr>
          <p:cNvSpPr>
            <a:spLocks noChangeAspect="1" noChangeArrowheads="1"/>
          </p:cNvSpPr>
          <p:nvPr/>
        </p:nvSpPr>
        <p:spPr bwMode="auto">
          <a:xfrm>
            <a:off x="4824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9" descr="N_i/V">
            <a:extLst>
              <a:ext uri="{FF2B5EF4-FFF2-40B4-BE49-F238E27FC236}">
                <a16:creationId xmlns:a16="http://schemas.microsoft.com/office/drawing/2014/main" id="{1C86DF66-6C44-4E42-96F4-3D0CBB40FD4C}"/>
              </a:ext>
            </a:extLst>
          </p:cNvPr>
          <p:cNvSpPr>
            <a:spLocks noChangeAspect="1" noChangeArrowheads="1"/>
          </p:cNvSpPr>
          <p:nvPr/>
        </p:nvSpPr>
        <p:spPr bwMode="auto">
          <a:xfrm>
            <a:off x="5221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0" descr="\phi _{i}">
            <a:extLst>
              <a:ext uri="{FF2B5EF4-FFF2-40B4-BE49-F238E27FC236}">
                <a16:creationId xmlns:a16="http://schemas.microsoft.com/office/drawing/2014/main" id="{38F60327-6FD1-4632-BA2E-61D79ABF6F73}"/>
              </a:ext>
            </a:extLst>
          </p:cNvPr>
          <p:cNvSpPr>
            <a:spLocks noChangeAspect="1" noChangeArrowheads="1"/>
          </p:cNvSpPr>
          <p:nvPr/>
        </p:nvSpPr>
        <p:spPr bwMode="auto">
          <a:xfrm>
            <a:off x="5618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1" descr="V_i/V">
            <a:extLst>
              <a:ext uri="{FF2B5EF4-FFF2-40B4-BE49-F238E27FC236}">
                <a16:creationId xmlns:a16="http://schemas.microsoft.com/office/drawing/2014/main" id="{7522B283-02EB-4357-A499-34343959492F}"/>
              </a:ext>
            </a:extLst>
          </p:cNvPr>
          <p:cNvSpPr>
            <a:spLocks noChangeAspect="1" noChangeArrowheads="1"/>
          </p:cNvSpPr>
          <p:nvPr/>
        </p:nvSpPr>
        <p:spPr bwMode="auto">
          <a:xfrm>
            <a:off x="6015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N">
            <a:extLst>
              <a:ext uri="{FF2B5EF4-FFF2-40B4-BE49-F238E27FC236}">
                <a16:creationId xmlns:a16="http://schemas.microsoft.com/office/drawing/2014/main" id="{6370F66F-6BD6-4C69-9D1A-3CFE831BD286}"/>
              </a:ext>
            </a:extLst>
          </p:cNvPr>
          <p:cNvSpPr>
            <a:spLocks noChangeAspect="1" noChangeArrowheads="1"/>
          </p:cNvSpPr>
          <p:nvPr/>
        </p:nvSpPr>
        <p:spPr bwMode="auto">
          <a:xfrm>
            <a:off x="6411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c_i/f_\mathrm{eq}">
            <a:extLst>
              <a:ext uri="{FF2B5EF4-FFF2-40B4-BE49-F238E27FC236}">
                <a16:creationId xmlns:a16="http://schemas.microsoft.com/office/drawing/2014/main" id="{EEE7A48A-D4A4-4769-BD78-819F62A31D6F}"/>
              </a:ext>
            </a:extLst>
          </p:cNvPr>
          <p:cNvSpPr>
            <a:spLocks noChangeAspect="1" noChangeArrowheads="1"/>
          </p:cNvSpPr>
          <p:nvPr/>
        </p:nvSpPr>
        <p:spPr bwMode="auto">
          <a:xfrm>
            <a:off x="6808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n_i/m_\mathrm{solvente}">
            <a:extLst>
              <a:ext uri="{FF2B5EF4-FFF2-40B4-BE49-F238E27FC236}">
                <a16:creationId xmlns:a16="http://schemas.microsoft.com/office/drawing/2014/main" id="{EE68396F-5B73-4BEA-B739-6C0D64069700}"/>
              </a:ext>
            </a:extLst>
          </p:cNvPr>
          <p:cNvSpPr>
            <a:spLocks noChangeAspect="1" noChangeArrowheads="1"/>
          </p:cNvSpPr>
          <p:nvPr/>
        </p:nvSpPr>
        <p:spPr bwMode="auto">
          <a:xfrm>
            <a:off x="7602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x_i">
            <a:extLst>
              <a:ext uri="{FF2B5EF4-FFF2-40B4-BE49-F238E27FC236}">
                <a16:creationId xmlns:a16="http://schemas.microsoft.com/office/drawing/2014/main" id="{9E31F023-6F33-41F2-9640-ABB6FD61FF04}"/>
              </a:ext>
            </a:extLst>
          </p:cNvPr>
          <p:cNvSpPr>
            <a:spLocks noChangeAspect="1" noChangeArrowheads="1"/>
          </p:cNvSpPr>
          <p:nvPr/>
        </p:nvSpPr>
        <p:spPr bwMode="auto">
          <a:xfrm>
            <a:off x="7999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n_i/n_\mathrm{tot}">
            <a:extLst>
              <a:ext uri="{FF2B5EF4-FFF2-40B4-BE49-F238E27FC236}">
                <a16:creationId xmlns:a16="http://schemas.microsoft.com/office/drawing/2014/main" id="{535F52EB-6F33-45DC-B0C1-BF0017645C76}"/>
              </a:ext>
            </a:extLst>
          </p:cNvPr>
          <p:cNvSpPr>
            <a:spLocks noChangeAspect="1" noChangeArrowheads="1"/>
          </p:cNvSpPr>
          <p:nvPr/>
        </p:nvSpPr>
        <p:spPr bwMode="auto">
          <a:xfrm>
            <a:off x="8396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r_i">
            <a:extLst>
              <a:ext uri="{FF2B5EF4-FFF2-40B4-BE49-F238E27FC236}">
                <a16:creationId xmlns:a16="http://schemas.microsoft.com/office/drawing/2014/main" id="{8EDF916D-6C40-4912-8BC7-6986B0E4282D}"/>
              </a:ext>
            </a:extLst>
          </p:cNvPr>
          <p:cNvSpPr>
            <a:spLocks noChangeAspect="1" noChangeArrowheads="1"/>
          </p:cNvSpPr>
          <p:nvPr/>
        </p:nvSpPr>
        <p:spPr bwMode="auto">
          <a:xfrm>
            <a:off x="8793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9" descr="n_i/(n_\mathrm{tot}-n_i)">
            <a:extLst>
              <a:ext uri="{FF2B5EF4-FFF2-40B4-BE49-F238E27FC236}">
                <a16:creationId xmlns:a16="http://schemas.microsoft.com/office/drawing/2014/main" id="{2A6BC1B3-BFBF-44F2-A635-5542FFBF5B08}"/>
              </a:ext>
            </a:extLst>
          </p:cNvPr>
          <p:cNvSpPr>
            <a:spLocks noChangeAspect="1" noChangeArrowheads="1"/>
          </p:cNvSpPr>
          <p:nvPr/>
        </p:nvSpPr>
        <p:spPr bwMode="auto">
          <a:xfrm>
            <a:off x="919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20" descr="w_{i}">
            <a:extLst>
              <a:ext uri="{FF2B5EF4-FFF2-40B4-BE49-F238E27FC236}">
                <a16:creationId xmlns:a16="http://schemas.microsoft.com/office/drawing/2014/main" id="{2D093F53-3E9F-43B2-B549-C73346DC523B}"/>
              </a:ext>
            </a:extLst>
          </p:cNvPr>
          <p:cNvSpPr>
            <a:spLocks noChangeAspect="1" noChangeArrowheads="1"/>
          </p:cNvSpPr>
          <p:nvPr/>
        </p:nvSpPr>
        <p:spPr bwMode="auto">
          <a:xfrm>
            <a:off x="958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21" descr="m_i/m_\mathrm{tot}">
            <a:extLst>
              <a:ext uri="{FF2B5EF4-FFF2-40B4-BE49-F238E27FC236}">
                <a16:creationId xmlns:a16="http://schemas.microsoft.com/office/drawing/2014/main" id="{1411E974-C014-4F12-90F0-0A09CC44C053}"/>
              </a:ext>
            </a:extLst>
          </p:cNvPr>
          <p:cNvSpPr>
            <a:spLocks noChangeAspect="1" noChangeArrowheads="1"/>
          </p:cNvSpPr>
          <p:nvPr/>
        </p:nvSpPr>
        <p:spPr bwMode="auto">
          <a:xfrm>
            <a:off x="998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AutoShape 1" descr="\rho_i">
            <a:extLst>
              <a:ext uri="{FF2B5EF4-FFF2-40B4-BE49-F238E27FC236}">
                <a16:creationId xmlns:a16="http://schemas.microsoft.com/office/drawing/2014/main" id="{1C619F1E-A5E3-4048-97C2-310213BECD3C}"/>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2" descr="\gamma_i">
            <a:extLst>
              <a:ext uri="{FF2B5EF4-FFF2-40B4-BE49-F238E27FC236}">
                <a16:creationId xmlns:a16="http://schemas.microsoft.com/office/drawing/2014/main" id="{B055BE4A-27CB-43F4-A6B7-F5CBD19F672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3" descr="m_i/V">
            <a:extLst>
              <a:ext uri="{FF2B5EF4-FFF2-40B4-BE49-F238E27FC236}">
                <a16:creationId xmlns:a16="http://schemas.microsoft.com/office/drawing/2014/main" id="{C18E5649-345C-4CC7-9C51-F8F1D350940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4" descr="c_{i}">
            <a:extLst>
              <a:ext uri="{FF2B5EF4-FFF2-40B4-BE49-F238E27FC236}">
                <a16:creationId xmlns:a16="http://schemas.microsoft.com/office/drawing/2014/main" id="{7FDC8E1E-73E6-4480-80F9-2BD1B3C7B5F2}"/>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5" descr="n_i/V">
            <a:extLst>
              <a:ext uri="{FF2B5EF4-FFF2-40B4-BE49-F238E27FC236}">
                <a16:creationId xmlns:a16="http://schemas.microsoft.com/office/drawing/2014/main" id="{33A20617-912E-4D6D-B799-042274DC39BA}"/>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6" descr="C_{i}">
            <a:extLst>
              <a:ext uri="{FF2B5EF4-FFF2-40B4-BE49-F238E27FC236}">
                <a16:creationId xmlns:a16="http://schemas.microsoft.com/office/drawing/2014/main" id="{BE092294-F842-4077-AC98-72E85E56975D}"/>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12" name="AutoShape 7" descr="N_i/V">
            <a:extLst>
              <a:ext uri="{FF2B5EF4-FFF2-40B4-BE49-F238E27FC236}">
                <a16:creationId xmlns:a16="http://schemas.microsoft.com/office/drawing/2014/main" id="{1C1D2869-60CE-445C-889F-751D7E0E91A6}"/>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7" name="AutoShape 8" descr="\phi _{i}">
            <a:extLst>
              <a:ext uri="{FF2B5EF4-FFF2-40B4-BE49-F238E27FC236}">
                <a16:creationId xmlns:a16="http://schemas.microsoft.com/office/drawing/2014/main" id="{8201479F-D383-4E98-8A2A-40802545016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8" name="AutoShape 9" descr="V_i/V">
            <a:extLst>
              <a:ext uri="{FF2B5EF4-FFF2-40B4-BE49-F238E27FC236}">
                <a16:creationId xmlns:a16="http://schemas.microsoft.com/office/drawing/2014/main" id="{1D3C4872-8FD3-4D14-9B74-769AE451DB90}"/>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9" name="AutoShape 10" descr="N">
            <a:extLst>
              <a:ext uri="{FF2B5EF4-FFF2-40B4-BE49-F238E27FC236}">
                <a16:creationId xmlns:a16="http://schemas.microsoft.com/office/drawing/2014/main" id="{C7A8B1EA-BBFF-4838-820B-C551384E0AC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0" name="AutoShape 11" descr="c_i/f_\mathrm{eq}">
            <a:extLst>
              <a:ext uri="{FF2B5EF4-FFF2-40B4-BE49-F238E27FC236}">
                <a16:creationId xmlns:a16="http://schemas.microsoft.com/office/drawing/2014/main" id="{5158A3B1-BBA2-4DF9-8F4F-C033C71D67BE}"/>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1" name="AutoShape 12" descr="b_{i}">
            <a:extLst>
              <a:ext uri="{FF2B5EF4-FFF2-40B4-BE49-F238E27FC236}">
                <a16:creationId xmlns:a16="http://schemas.microsoft.com/office/drawing/2014/main" id="{FFDE4C01-03E0-4F26-92A7-A9148292C2A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2" name="AutoShape 13" descr="n_i/m_\mathrm{solvente}">
            <a:extLst>
              <a:ext uri="{FF2B5EF4-FFF2-40B4-BE49-F238E27FC236}">
                <a16:creationId xmlns:a16="http://schemas.microsoft.com/office/drawing/2014/main" id="{3A52818D-282C-4EBB-879D-BF28D039708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3" name="AutoShape 14" descr="x_i">
            <a:extLst>
              <a:ext uri="{FF2B5EF4-FFF2-40B4-BE49-F238E27FC236}">
                <a16:creationId xmlns:a16="http://schemas.microsoft.com/office/drawing/2014/main" id="{F71BE7A3-3A8C-43C4-B1C5-EDAC16616749}"/>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4" name="AutoShape 15" descr="n_i/n_\mathrm{tot}">
            <a:extLst>
              <a:ext uri="{FF2B5EF4-FFF2-40B4-BE49-F238E27FC236}">
                <a16:creationId xmlns:a16="http://schemas.microsoft.com/office/drawing/2014/main" id="{00CC34C7-DE61-4329-B20C-991CB84F6ED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5" name="AutoShape 16" descr="r_i">
            <a:extLst>
              <a:ext uri="{FF2B5EF4-FFF2-40B4-BE49-F238E27FC236}">
                <a16:creationId xmlns:a16="http://schemas.microsoft.com/office/drawing/2014/main" id="{FE052566-B04B-49CA-AC2F-5C3D25668C3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6" name="AutoShape 17" descr="n_i/(n_\mathrm{tot}-n_i)">
            <a:extLst>
              <a:ext uri="{FF2B5EF4-FFF2-40B4-BE49-F238E27FC236}">
                <a16:creationId xmlns:a16="http://schemas.microsoft.com/office/drawing/2014/main" id="{880554DE-806F-45E8-B12F-9DCD736903A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7" name="AutoShape 18" descr="w_{i}">
            <a:extLst>
              <a:ext uri="{FF2B5EF4-FFF2-40B4-BE49-F238E27FC236}">
                <a16:creationId xmlns:a16="http://schemas.microsoft.com/office/drawing/2014/main" id="{7D89113F-BE5B-4362-AF8B-B9CD615B541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8" name="AutoShape 19" descr="m_i/m_\mathrm{tot}">
            <a:extLst>
              <a:ext uri="{FF2B5EF4-FFF2-40B4-BE49-F238E27FC236}">
                <a16:creationId xmlns:a16="http://schemas.microsoft.com/office/drawing/2014/main" id="{D0B5B879-2AAB-438B-A226-34299BC083D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4632432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0" y="202476"/>
            <a:ext cx="8686800" cy="795485"/>
          </a:xfrm>
        </p:spPr>
        <p:txBody>
          <a:bodyPr/>
          <a:lstStyle/>
          <a:p>
            <a:pPr algn="ctr"/>
            <a:r>
              <a:rPr lang="it-IT" sz="3600" dirty="0">
                <a:solidFill>
                  <a:srgbClr val="FF0000"/>
                </a:solidFill>
              </a:rPr>
              <a:t>Stechiometria</a:t>
            </a:r>
          </a:p>
        </p:txBody>
      </p:sp>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13794" y="990112"/>
            <a:ext cx="8806957" cy="5329011"/>
          </a:xfrm>
        </p:spPr>
        <p:txBody>
          <a:bodyPr/>
          <a:lstStyle/>
          <a:p>
            <a:pPr marL="0" indent="0">
              <a:buNone/>
            </a:pPr>
            <a:endParaRPr lang="it-IT" sz="1800" dirty="0"/>
          </a:p>
          <a:p>
            <a:pPr marL="0" indent="0">
              <a:buNone/>
            </a:pPr>
            <a:endParaRPr lang="it-IT" sz="1800" dirty="0"/>
          </a:p>
        </p:txBody>
      </p:sp>
      <p:sp>
        <p:nvSpPr>
          <p:cNvPr id="7" name="AutoShape 3" descr="\rho_i">
            <a:extLst>
              <a:ext uri="{FF2B5EF4-FFF2-40B4-BE49-F238E27FC236}">
                <a16:creationId xmlns:a16="http://schemas.microsoft.com/office/drawing/2014/main" id="{A34D3B07-5C7E-4840-9B70-2A209075A6AF}"/>
              </a:ext>
            </a:extLst>
          </p:cNvPr>
          <p:cNvSpPr>
            <a:spLocks noChangeAspect="1" noChangeArrowheads="1"/>
          </p:cNvSpPr>
          <p:nvPr/>
        </p:nvSpPr>
        <p:spPr bwMode="auto">
          <a:xfrm>
            <a:off x="284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gamma_i">
            <a:extLst>
              <a:ext uri="{FF2B5EF4-FFF2-40B4-BE49-F238E27FC236}">
                <a16:creationId xmlns:a16="http://schemas.microsoft.com/office/drawing/2014/main" id="{EB6ED524-75B8-46E0-B6AA-C92A8CA39FF3}"/>
              </a:ext>
            </a:extLst>
          </p:cNvPr>
          <p:cNvSpPr>
            <a:spLocks noChangeAspect="1" noChangeArrowheads="1"/>
          </p:cNvSpPr>
          <p:nvPr/>
        </p:nvSpPr>
        <p:spPr bwMode="auto">
          <a:xfrm>
            <a:off x="3144838" y="2819399"/>
            <a:ext cx="396875" cy="39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5" descr="m_i/V">
            <a:extLst>
              <a:ext uri="{FF2B5EF4-FFF2-40B4-BE49-F238E27FC236}">
                <a16:creationId xmlns:a16="http://schemas.microsoft.com/office/drawing/2014/main" id="{DD56A4B1-4B10-4C4E-881B-B724E4035593}"/>
              </a:ext>
            </a:extLst>
          </p:cNvPr>
          <p:cNvSpPr>
            <a:spLocks noChangeAspect="1" noChangeArrowheads="1"/>
          </p:cNvSpPr>
          <p:nvPr/>
        </p:nvSpPr>
        <p:spPr bwMode="auto">
          <a:xfrm>
            <a:off x="363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c_{i}">
            <a:extLst>
              <a:ext uri="{FF2B5EF4-FFF2-40B4-BE49-F238E27FC236}">
                <a16:creationId xmlns:a16="http://schemas.microsoft.com/office/drawing/2014/main" id="{172D8970-1F38-4C2E-85BB-9D9BAEDA6870}"/>
              </a:ext>
            </a:extLst>
          </p:cNvPr>
          <p:cNvSpPr>
            <a:spLocks noChangeAspect="1" noChangeArrowheads="1"/>
          </p:cNvSpPr>
          <p:nvPr/>
        </p:nvSpPr>
        <p:spPr bwMode="auto">
          <a:xfrm>
            <a:off x="4030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7" descr="n_i/V">
            <a:extLst>
              <a:ext uri="{FF2B5EF4-FFF2-40B4-BE49-F238E27FC236}">
                <a16:creationId xmlns:a16="http://schemas.microsoft.com/office/drawing/2014/main" id="{4CCCA5E3-B3BE-433A-A42C-2B034D1D5EC0}"/>
              </a:ext>
            </a:extLst>
          </p:cNvPr>
          <p:cNvSpPr>
            <a:spLocks noChangeAspect="1" noChangeArrowheads="1"/>
          </p:cNvSpPr>
          <p:nvPr/>
        </p:nvSpPr>
        <p:spPr bwMode="auto">
          <a:xfrm>
            <a:off x="4427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8" descr="C_{i}">
            <a:extLst>
              <a:ext uri="{FF2B5EF4-FFF2-40B4-BE49-F238E27FC236}">
                <a16:creationId xmlns:a16="http://schemas.microsoft.com/office/drawing/2014/main" id="{53F17216-D867-410A-A66A-5159C79C9A95}"/>
              </a:ext>
            </a:extLst>
          </p:cNvPr>
          <p:cNvSpPr>
            <a:spLocks noChangeAspect="1" noChangeArrowheads="1"/>
          </p:cNvSpPr>
          <p:nvPr/>
        </p:nvSpPr>
        <p:spPr bwMode="auto">
          <a:xfrm>
            <a:off x="4824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9" descr="N_i/V">
            <a:extLst>
              <a:ext uri="{FF2B5EF4-FFF2-40B4-BE49-F238E27FC236}">
                <a16:creationId xmlns:a16="http://schemas.microsoft.com/office/drawing/2014/main" id="{1C86DF66-6C44-4E42-96F4-3D0CBB40FD4C}"/>
              </a:ext>
            </a:extLst>
          </p:cNvPr>
          <p:cNvSpPr>
            <a:spLocks noChangeAspect="1" noChangeArrowheads="1"/>
          </p:cNvSpPr>
          <p:nvPr/>
        </p:nvSpPr>
        <p:spPr bwMode="auto">
          <a:xfrm>
            <a:off x="5221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0" descr="\phi _{i}">
            <a:extLst>
              <a:ext uri="{FF2B5EF4-FFF2-40B4-BE49-F238E27FC236}">
                <a16:creationId xmlns:a16="http://schemas.microsoft.com/office/drawing/2014/main" id="{38F60327-6FD1-4632-BA2E-61D79ABF6F73}"/>
              </a:ext>
            </a:extLst>
          </p:cNvPr>
          <p:cNvSpPr>
            <a:spLocks noChangeAspect="1" noChangeArrowheads="1"/>
          </p:cNvSpPr>
          <p:nvPr/>
        </p:nvSpPr>
        <p:spPr bwMode="auto">
          <a:xfrm>
            <a:off x="5618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1" descr="V_i/V">
            <a:extLst>
              <a:ext uri="{FF2B5EF4-FFF2-40B4-BE49-F238E27FC236}">
                <a16:creationId xmlns:a16="http://schemas.microsoft.com/office/drawing/2014/main" id="{7522B283-02EB-4357-A499-34343959492F}"/>
              </a:ext>
            </a:extLst>
          </p:cNvPr>
          <p:cNvSpPr>
            <a:spLocks noChangeAspect="1" noChangeArrowheads="1"/>
          </p:cNvSpPr>
          <p:nvPr/>
        </p:nvSpPr>
        <p:spPr bwMode="auto">
          <a:xfrm>
            <a:off x="6015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N">
            <a:extLst>
              <a:ext uri="{FF2B5EF4-FFF2-40B4-BE49-F238E27FC236}">
                <a16:creationId xmlns:a16="http://schemas.microsoft.com/office/drawing/2014/main" id="{6370F66F-6BD6-4C69-9D1A-3CFE831BD286}"/>
              </a:ext>
            </a:extLst>
          </p:cNvPr>
          <p:cNvSpPr>
            <a:spLocks noChangeAspect="1" noChangeArrowheads="1"/>
          </p:cNvSpPr>
          <p:nvPr/>
        </p:nvSpPr>
        <p:spPr bwMode="auto">
          <a:xfrm>
            <a:off x="6411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c_i/f_\mathrm{eq}">
            <a:extLst>
              <a:ext uri="{FF2B5EF4-FFF2-40B4-BE49-F238E27FC236}">
                <a16:creationId xmlns:a16="http://schemas.microsoft.com/office/drawing/2014/main" id="{EEE7A48A-D4A4-4769-BD78-819F62A31D6F}"/>
              </a:ext>
            </a:extLst>
          </p:cNvPr>
          <p:cNvSpPr>
            <a:spLocks noChangeAspect="1" noChangeArrowheads="1"/>
          </p:cNvSpPr>
          <p:nvPr/>
        </p:nvSpPr>
        <p:spPr bwMode="auto">
          <a:xfrm>
            <a:off x="6808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n_i/m_\mathrm{solvente}">
            <a:extLst>
              <a:ext uri="{FF2B5EF4-FFF2-40B4-BE49-F238E27FC236}">
                <a16:creationId xmlns:a16="http://schemas.microsoft.com/office/drawing/2014/main" id="{EE68396F-5B73-4BEA-B739-6C0D64069700}"/>
              </a:ext>
            </a:extLst>
          </p:cNvPr>
          <p:cNvSpPr>
            <a:spLocks noChangeAspect="1" noChangeArrowheads="1"/>
          </p:cNvSpPr>
          <p:nvPr/>
        </p:nvSpPr>
        <p:spPr bwMode="auto">
          <a:xfrm>
            <a:off x="7602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x_i">
            <a:extLst>
              <a:ext uri="{FF2B5EF4-FFF2-40B4-BE49-F238E27FC236}">
                <a16:creationId xmlns:a16="http://schemas.microsoft.com/office/drawing/2014/main" id="{9E31F023-6F33-41F2-9640-ABB6FD61FF04}"/>
              </a:ext>
            </a:extLst>
          </p:cNvPr>
          <p:cNvSpPr>
            <a:spLocks noChangeAspect="1" noChangeArrowheads="1"/>
          </p:cNvSpPr>
          <p:nvPr/>
        </p:nvSpPr>
        <p:spPr bwMode="auto">
          <a:xfrm>
            <a:off x="7999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n_i/n_\mathrm{tot}">
            <a:extLst>
              <a:ext uri="{FF2B5EF4-FFF2-40B4-BE49-F238E27FC236}">
                <a16:creationId xmlns:a16="http://schemas.microsoft.com/office/drawing/2014/main" id="{535F52EB-6F33-45DC-B0C1-BF0017645C76}"/>
              </a:ext>
            </a:extLst>
          </p:cNvPr>
          <p:cNvSpPr>
            <a:spLocks noChangeAspect="1" noChangeArrowheads="1"/>
          </p:cNvSpPr>
          <p:nvPr/>
        </p:nvSpPr>
        <p:spPr bwMode="auto">
          <a:xfrm>
            <a:off x="8396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r_i">
            <a:extLst>
              <a:ext uri="{FF2B5EF4-FFF2-40B4-BE49-F238E27FC236}">
                <a16:creationId xmlns:a16="http://schemas.microsoft.com/office/drawing/2014/main" id="{8EDF916D-6C40-4912-8BC7-6986B0E4282D}"/>
              </a:ext>
            </a:extLst>
          </p:cNvPr>
          <p:cNvSpPr>
            <a:spLocks noChangeAspect="1" noChangeArrowheads="1"/>
          </p:cNvSpPr>
          <p:nvPr/>
        </p:nvSpPr>
        <p:spPr bwMode="auto">
          <a:xfrm>
            <a:off x="8793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9" descr="n_i/(n_\mathrm{tot}-n_i)">
            <a:extLst>
              <a:ext uri="{FF2B5EF4-FFF2-40B4-BE49-F238E27FC236}">
                <a16:creationId xmlns:a16="http://schemas.microsoft.com/office/drawing/2014/main" id="{2A6BC1B3-BFBF-44F2-A635-5542FFBF5B08}"/>
              </a:ext>
            </a:extLst>
          </p:cNvPr>
          <p:cNvSpPr>
            <a:spLocks noChangeAspect="1" noChangeArrowheads="1"/>
          </p:cNvSpPr>
          <p:nvPr/>
        </p:nvSpPr>
        <p:spPr bwMode="auto">
          <a:xfrm>
            <a:off x="919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20" descr="w_{i}">
            <a:extLst>
              <a:ext uri="{FF2B5EF4-FFF2-40B4-BE49-F238E27FC236}">
                <a16:creationId xmlns:a16="http://schemas.microsoft.com/office/drawing/2014/main" id="{2D093F53-3E9F-43B2-B549-C73346DC523B}"/>
              </a:ext>
            </a:extLst>
          </p:cNvPr>
          <p:cNvSpPr>
            <a:spLocks noChangeAspect="1" noChangeArrowheads="1"/>
          </p:cNvSpPr>
          <p:nvPr/>
        </p:nvSpPr>
        <p:spPr bwMode="auto">
          <a:xfrm>
            <a:off x="958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21" descr="m_i/m_\mathrm{tot}">
            <a:extLst>
              <a:ext uri="{FF2B5EF4-FFF2-40B4-BE49-F238E27FC236}">
                <a16:creationId xmlns:a16="http://schemas.microsoft.com/office/drawing/2014/main" id="{1411E974-C014-4F12-90F0-0A09CC44C053}"/>
              </a:ext>
            </a:extLst>
          </p:cNvPr>
          <p:cNvSpPr>
            <a:spLocks noChangeAspect="1" noChangeArrowheads="1"/>
          </p:cNvSpPr>
          <p:nvPr/>
        </p:nvSpPr>
        <p:spPr bwMode="auto">
          <a:xfrm>
            <a:off x="998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AutoShape 1" descr="\rho_i">
            <a:extLst>
              <a:ext uri="{FF2B5EF4-FFF2-40B4-BE49-F238E27FC236}">
                <a16:creationId xmlns:a16="http://schemas.microsoft.com/office/drawing/2014/main" id="{1C619F1E-A5E3-4048-97C2-310213BECD3C}"/>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2" descr="\gamma_i">
            <a:extLst>
              <a:ext uri="{FF2B5EF4-FFF2-40B4-BE49-F238E27FC236}">
                <a16:creationId xmlns:a16="http://schemas.microsoft.com/office/drawing/2014/main" id="{B055BE4A-27CB-43F4-A6B7-F5CBD19F672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3" descr="m_i/V">
            <a:extLst>
              <a:ext uri="{FF2B5EF4-FFF2-40B4-BE49-F238E27FC236}">
                <a16:creationId xmlns:a16="http://schemas.microsoft.com/office/drawing/2014/main" id="{C18E5649-345C-4CC7-9C51-F8F1D350940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4" descr="c_{i}">
            <a:extLst>
              <a:ext uri="{FF2B5EF4-FFF2-40B4-BE49-F238E27FC236}">
                <a16:creationId xmlns:a16="http://schemas.microsoft.com/office/drawing/2014/main" id="{7FDC8E1E-73E6-4480-80F9-2BD1B3C7B5F2}"/>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5" descr="n_i/V">
            <a:extLst>
              <a:ext uri="{FF2B5EF4-FFF2-40B4-BE49-F238E27FC236}">
                <a16:creationId xmlns:a16="http://schemas.microsoft.com/office/drawing/2014/main" id="{33A20617-912E-4D6D-B799-042274DC39BA}"/>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6" descr="C_{i}">
            <a:extLst>
              <a:ext uri="{FF2B5EF4-FFF2-40B4-BE49-F238E27FC236}">
                <a16:creationId xmlns:a16="http://schemas.microsoft.com/office/drawing/2014/main" id="{BE092294-F842-4077-AC98-72E85E56975D}"/>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12" name="AutoShape 7" descr="N_i/V">
            <a:extLst>
              <a:ext uri="{FF2B5EF4-FFF2-40B4-BE49-F238E27FC236}">
                <a16:creationId xmlns:a16="http://schemas.microsoft.com/office/drawing/2014/main" id="{1C1D2869-60CE-445C-889F-751D7E0E91A6}"/>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7" name="AutoShape 8" descr="\phi _{i}">
            <a:extLst>
              <a:ext uri="{FF2B5EF4-FFF2-40B4-BE49-F238E27FC236}">
                <a16:creationId xmlns:a16="http://schemas.microsoft.com/office/drawing/2014/main" id="{8201479F-D383-4E98-8A2A-40802545016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8" name="AutoShape 9" descr="V_i/V">
            <a:extLst>
              <a:ext uri="{FF2B5EF4-FFF2-40B4-BE49-F238E27FC236}">
                <a16:creationId xmlns:a16="http://schemas.microsoft.com/office/drawing/2014/main" id="{1D3C4872-8FD3-4D14-9B74-769AE451DB90}"/>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9" name="AutoShape 10" descr="N">
            <a:extLst>
              <a:ext uri="{FF2B5EF4-FFF2-40B4-BE49-F238E27FC236}">
                <a16:creationId xmlns:a16="http://schemas.microsoft.com/office/drawing/2014/main" id="{C7A8B1EA-BBFF-4838-820B-C551384E0AC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0" name="AutoShape 11" descr="c_i/f_\mathrm{eq}">
            <a:extLst>
              <a:ext uri="{FF2B5EF4-FFF2-40B4-BE49-F238E27FC236}">
                <a16:creationId xmlns:a16="http://schemas.microsoft.com/office/drawing/2014/main" id="{5158A3B1-BBA2-4DF9-8F4F-C033C71D67BE}"/>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1" name="AutoShape 12" descr="b_{i}">
            <a:extLst>
              <a:ext uri="{FF2B5EF4-FFF2-40B4-BE49-F238E27FC236}">
                <a16:creationId xmlns:a16="http://schemas.microsoft.com/office/drawing/2014/main" id="{FFDE4C01-03E0-4F26-92A7-A9148292C2A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2" name="AutoShape 13" descr="n_i/m_\mathrm{solvente}">
            <a:extLst>
              <a:ext uri="{FF2B5EF4-FFF2-40B4-BE49-F238E27FC236}">
                <a16:creationId xmlns:a16="http://schemas.microsoft.com/office/drawing/2014/main" id="{3A52818D-282C-4EBB-879D-BF28D039708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3" name="AutoShape 14" descr="x_i">
            <a:extLst>
              <a:ext uri="{FF2B5EF4-FFF2-40B4-BE49-F238E27FC236}">
                <a16:creationId xmlns:a16="http://schemas.microsoft.com/office/drawing/2014/main" id="{F71BE7A3-3A8C-43C4-B1C5-EDAC16616749}"/>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4" name="AutoShape 15" descr="n_i/n_\mathrm{tot}">
            <a:extLst>
              <a:ext uri="{FF2B5EF4-FFF2-40B4-BE49-F238E27FC236}">
                <a16:creationId xmlns:a16="http://schemas.microsoft.com/office/drawing/2014/main" id="{00CC34C7-DE61-4329-B20C-991CB84F6ED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5" name="AutoShape 16" descr="r_i">
            <a:extLst>
              <a:ext uri="{FF2B5EF4-FFF2-40B4-BE49-F238E27FC236}">
                <a16:creationId xmlns:a16="http://schemas.microsoft.com/office/drawing/2014/main" id="{FE052566-B04B-49CA-AC2F-5C3D25668C3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6" name="AutoShape 17" descr="n_i/(n_\mathrm{tot}-n_i)">
            <a:extLst>
              <a:ext uri="{FF2B5EF4-FFF2-40B4-BE49-F238E27FC236}">
                <a16:creationId xmlns:a16="http://schemas.microsoft.com/office/drawing/2014/main" id="{880554DE-806F-45E8-B12F-9DCD736903A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7" name="AutoShape 18" descr="w_{i}">
            <a:extLst>
              <a:ext uri="{FF2B5EF4-FFF2-40B4-BE49-F238E27FC236}">
                <a16:creationId xmlns:a16="http://schemas.microsoft.com/office/drawing/2014/main" id="{7D89113F-BE5B-4362-AF8B-B9CD615B541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8" name="AutoShape 19" descr="m_i/m_\mathrm{tot}">
            <a:extLst>
              <a:ext uri="{FF2B5EF4-FFF2-40B4-BE49-F238E27FC236}">
                <a16:creationId xmlns:a16="http://schemas.microsoft.com/office/drawing/2014/main" id="{D0B5B879-2AAB-438B-A226-34299BC083D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Rettangolo 2">
            <a:extLst>
              <a:ext uri="{FF2B5EF4-FFF2-40B4-BE49-F238E27FC236}">
                <a16:creationId xmlns:a16="http://schemas.microsoft.com/office/drawing/2014/main" id="{8340E2D1-B507-4BF6-A120-52CDBB5BF200}"/>
              </a:ext>
            </a:extLst>
          </p:cNvPr>
          <p:cNvSpPr/>
          <p:nvPr/>
        </p:nvSpPr>
        <p:spPr>
          <a:xfrm>
            <a:off x="350837" y="-79654"/>
            <a:ext cx="8534401" cy="461665"/>
          </a:xfrm>
          <a:prstGeom prst="rect">
            <a:avLst/>
          </a:prstGeom>
        </p:spPr>
        <p:txBody>
          <a:bodyPr wrap="square">
            <a:spAutoFit/>
          </a:bodyPr>
          <a:lstStyle/>
          <a:p>
            <a:pPr marL="0" indent="0">
              <a:buNone/>
            </a:pPr>
            <a:endParaRPr lang="it-IT" sz="2400" dirty="0"/>
          </a:p>
        </p:txBody>
      </p:sp>
      <p:sp>
        <p:nvSpPr>
          <p:cNvPr id="6" name="CasellaDiTesto 5">
            <a:extLst>
              <a:ext uri="{FF2B5EF4-FFF2-40B4-BE49-F238E27FC236}">
                <a16:creationId xmlns:a16="http://schemas.microsoft.com/office/drawing/2014/main" id="{650618C6-7DB5-4DF5-B667-F0070976F599}"/>
              </a:ext>
            </a:extLst>
          </p:cNvPr>
          <p:cNvSpPr txBox="1"/>
          <p:nvPr/>
        </p:nvSpPr>
        <p:spPr>
          <a:xfrm>
            <a:off x="251520" y="1556792"/>
            <a:ext cx="8633718" cy="3293209"/>
          </a:xfrm>
          <a:prstGeom prst="rect">
            <a:avLst/>
          </a:prstGeom>
          <a:noFill/>
        </p:spPr>
        <p:txBody>
          <a:bodyPr wrap="square" rtlCol="0">
            <a:spAutoFit/>
          </a:bodyPr>
          <a:lstStyle/>
          <a:p>
            <a:pPr marL="0" indent="0" algn="just">
              <a:buNone/>
            </a:pPr>
            <a:r>
              <a:rPr lang="it-IT" sz="2000" b="1" dirty="0"/>
              <a:t>Concentrazione </a:t>
            </a:r>
          </a:p>
          <a:p>
            <a:pPr marL="0" indent="0" algn="just">
              <a:buNone/>
            </a:pPr>
            <a:r>
              <a:rPr lang="it-IT" sz="1600" dirty="0"/>
              <a:t>Gruppo di quattro quantità che caratterizzano la composizione di una miscela rispetto al volume della miscela ( massa , quantità , volume e concentrazione numerica ).</a:t>
            </a:r>
          </a:p>
          <a:p>
            <a:pPr marL="0" indent="0" algn="just">
              <a:buNone/>
            </a:pPr>
            <a:r>
              <a:rPr lang="it-IT" dirty="0">
                <a:solidFill>
                  <a:srgbClr val="FF0000"/>
                </a:solidFill>
              </a:rPr>
              <a:t>Concentrazione di quantità, c </a:t>
            </a:r>
            <a:r>
              <a:rPr lang="it-IT" dirty="0"/>
              <a:t>(molarità)</a:t>
            </a:r>
          </a:p>
          <a:p>
            <a:pPr marL="0" indent="0" algn="just">
              <a:buNone/>
            </a:pPr>
            <a:r>
              <a:rPr lang="it-IT" sz="1400" dirty="0"/>
              <a:t>Quantità di un componente diviso per il volume della miscela. Chiamata anche concentrazione della sostanza della sostanza , concentrazione della sostanza (in chimica clinica) e nella letteratura più antica molarità . L'unità comune è una mole per decimetro cubico ( </a:t>
            </a:r>
            <a:r>
              <a:rPr lang="it-IT" sz="1400" dirty="0" err="1"/>
              <a:t>mol</a:t>
            </a:r>
            <a:r>
              <a:rPr lang="it-IT" sz="1400" dirty="0"/>
              <a:t> dm -3) o mole per litro ( </a:t>
            </a:r>
            <a:r>
              <a:rPr lang="it-IT" sz="1400" dirty="0" err="1"/>
              <a:t>mol</a:t>
            </a:r>
            <a:r>
              <a:rPr lang="it-IT" sz="1400" dirty="0"/>
              <a:t> L -1) a volte indicata da M.</a:t>
            </a:r>
          </a:p>
          <a:p>
            <a:pPr marL="0" indent="0" algn="just">
              <a:buNone/>
            </a:pPr>
            <a:endParaRPr lang="it-IT" dirty="0"/>
          </a:p>
          <a:p>
            <a:pPr marL="0" indent="0" algn="just">
              <a:buNone/>
            </a:pPr>
            <a:r>
              <a:rPr lang="it-IT" dirty="0">
                <a:solidFill>
                  <a:srgbClr val="FF0000"/>
                </a:solidFill>
              </a:rPr>
              <a:t>molalità,</a:t>
            </a:r>
            <a:r>
              <a:rPr lang="it-IT" dirty="0"/>
              <a:t>  m ,  </a:t>
            </a:r>
          </a:p>
          <a:p>
            <a:pPr marL="0" indent="0" algn="just">
              <a:buNone/>
            </a:pPr>
            <a:r>
              <a:rPr lang="it-IT" sz="1600" dirty="0"/>
              <a:t>Quantità di entità di un soluto diviso per la massa del solvente</a:t>
            </a:r>
          </a:p>
          <a:p>
            <a:pPr marL="0" indent="0">
              <a:buNone/>
            </a:pPr>
            <a:endParaRPr lang="it-IT" sz="2400" dirty="0"/>
          </a:p>
        </p:txBody>
      </p:sp>
      <p:pic>
        <p:nvPicPr>
          <p:cNvPr id="45" name="Picture 2" descr="Libro d'oro IUPAC">
            <a:hlinkClick r:id="rId3"/>
            <a:extLst>
              <a:ext uri="{FF2B5EF4-FFF2-40B4-BE49-F238E27FC236}">
                <a16:creationId xmlns:a16="http://schemas.microsoft.com/office/drawing/2014/main" id="{555CB82C-2374-4AD6-98B9-222CA8D0C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09476"/>
            <a:ext cx="2088232" cy="6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623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457200" y="202477"/>
            <a:ext cx="8229600" cy="793112"/>
          </a:xfrm>
        </p:spPr>
        <p:txBody>
          <a:bodyPr/>
          <a:lstStyle/>
          <a:p>
            <a:pPr algn="ctr"/>
            <a:r>
              <a:rPr lang="it-IT" sz="3600" dirty="0">
                <a:solidFill>
                  <a:srgbClr val="FF0000"/>
                </a:solidFill>
              </a:rPr>
              <a:t>Stechiometria</a:t>
            </a:r>
          </a:p>
        </p:txBody>
      </p:sp>
      <p:pic>
        <p:nvPicPr>
          <p:cNvPr id="13313" name="Picture 1" descr="bm120">
            <a:extLst>
              <a:ext uri="{FF2B5EF4-FFF2-40B4-BE49-F238E27FC236}">
                <a16:creationId xmlns:a16="http://schemas.microsoft.com/office/drawing/2014/main" id="{EE9DD6C0-5FCB-4C84-A317-ADF84A536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bm3770">
            <a:extLst>
              <a:ext uri="{FF2B5EF4-FFF2-40B4-BE49-F238E27FC236}">
                <a16:creationId xmlns:a16="http://schemas.microsoft.com/office/drawing/2014/main" id="{2451F317-A05A-4B70-8797-99A9E97AA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m120">
            <a:extLst>
              <a:ext uri="{FF2B5EF4-FFF2-40B4-BE49-F238E27FC236}">
                <a16:creationId xmlns:a16="http://schemas.microsoft.com/office/drawing/2014/main" id="{0A6B25EC-E408-4FDB-8EDE-2C8DA69BA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m3780">
            <a:extLst>
              <a:ext uri="{FF2B5EF4-FFF2-40B4-BE49-F238E27FC236}">
                <a16:creationId xmlns:a16="http://schemas.microsoft.com/office/drawing/2014/main" id="{9FF509A6-DCBC-4426-9195-BA30C2896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m3800">
            <a:extLst>
              <a:ext uri="{FF2B5EF4-FFF2-40B4-BE49-F238E27FC236}">
                <a16:creationId xmlns:a16="http://schemas.microsoft.com/office/drawing/2014/main" id="{9AA48D57-248B-45EE-8B82-2943E4306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l_oh_lng">
            <a:extLst>
              <a:ext uri="{FF2B5EF4-FFF2-40B4-BE49-F238E27FC236}">
                <a16:creationId xmlns:a16="http://schemas.microsoft.com/office/drawing/2014/main" id="{0E063435-7685-45EA-AC1E-00C13DB06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m3820">
            <a:extLst>
              <a:ext uri="{FF2B5EF4-FFF2-40B4-BE49-F238E27FC236}">
                <a16:creationId xmlns:a16="http://schemas.microsoft.com/office/drawing/2014/main" id="{C0458F37-ED5F-4271-90BB-2B7E5DB2CD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bm3830">
            <a:extLst>
              <a:ext uri="{FF2B5EF4-FFF2-40B4-BE49-F238E27FC236}">
                <a16:creationId xmlns:a16="http://schemas.microsoft.com/office/drawing/2014/main" id="{36B14405-0C87-46BA-B076-351DFE1D3B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bm3840">
            <a:extLst>
              <a:ext uri="{FF2B5EF4-FFF2-40B4-BE49-F238E27FC236}">
                <a16:creationId xmlns:a16="http://schemas.microsoft.com/office/drawing/2014/main" id="{2060C72A-97CE-469E-8E78-CA3A64D12A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bm3850">
            <a:extLst>
              <a:ext uri="{FF2B5EF4-FFF2-40B4-BE49-F238E27FC236}">
                <a16:creationId xmlns:a16="http://schemas.microsoft.com/office/drawing/2014/main" id="{BA108CE8-993A-463D-8A30-E18B6E97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bm3870">
            <a:extLst>
              <a:ext uri="{FF2B5EF4-FFF2-40B4-BE49-F238E27FC236}">
                <a16:creationId xmlns:a16="http://schemas.microsoft.com/office/drawing/2014/main" id="{195FB4B9-2F49-48E2-9F26-33351CC487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bm120">
            <a:extLst>
              <a:ext uri="{FF2B5EF4-FFF2-40B4-BE49-F238E27FC236}">
                <a16:creationId xmlns:a16="http://schemas.microsoft.com/office/drawing/2014/main" id="{6B733601-01F3-4C47-967F-6CDC2E381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m120">
            <a:extLst>
              <a:ext uri="{FF2B5EF4-FFF2-40B4-BE49-F238E27FC236}">
                <a16:creationId xmlns:a16="http://schemas.microsoft.com/office/drawing/2014/main" id="{6EAE9600-BB66-494C-9C4F-FD84EE3D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bm3880">
            <a:extLst>
              <a:ext uri="{FF2B5EF4-FFF2-40B4-BE49-F238E27FC236}">
                <a16:creationId xmlns:a16="http://schemas.microsoft.com/office/drawing/2014/main" id="{1E75E770-B3BD-44C8-85AC-B632BBF87B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bm120">
            <a:extLst>
              <a:ext uri="{FF2B5EF4-FFF2-40B4-BE49-F238E27FC236}">
                <a16:creationId xmlns:a16="http://schemas.microsoft.com/office/drawing/2014/main" id="{81BC6742-ACD2-4244-B8DF-560BF13D2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bm3900">
            <a:extLst>
              <a:ext uri="{FF2B5EF4-FFF2-40B4-BE49-F238E27FC236}">
                <a16:creationId xmlns:a16="http://schemas.microsoft.com/office/drawing/2014/main" id="{C455988A-D707-4845-AC44-ADA2917447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bm3910">
            <a:extLst>
              <a:ext uri="{FF2B5EF4-FFF2-40B4-BE49-F238E27FC236}">
                <a16:creationId xmlns:a16="http://schemas.microsoft.com/office/drawing/2014/main" id="{71236772-77E2-469C-8B6B-FAEC8463BA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bm3920">
            <a:extLst>
              <a:ext uri="{FF2B5EF4-FFF2-40B4-BE49-F238E27FC236}">
                <a16:creationId xmlns:a16="http://schemas.microsoft.com/office/drawing/2014/main" id="{339F1D1D-1E51-405C-A02C-BF9D9FCE9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l_cooh">
            <a:extLst>
              <a:ext uri="{FF2B5EF4-FFF2-40B4-BE49-F238E27FC236}">
                <a16:creationId xmlns:a16="http://schemas.microsoft.com/office/drawing/2014/main" id="{9B823AEB-6CFB-4D90-AA6F-9B922600F8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3" name="Picture 21" descr="bm3950">
            <a:extLst>
              <a:ext uri="{FF2B5EF4-FFF2-40B4-BE49-F238E27FC236}">
                <a16:creationId xmlns:a16="http://schemas.microsoft.com/office/drawing/2014/main" id="{0E5EFE88-679C-45AD-9C03-AC2913818A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bm3970">
            <a:extLst>
              <a:ext uri="{FF2B5EF4-FFF2-40B4-BE49-F238E27FC236}">
                <a16:creationId xmlns:a16="http://schemas.microsoft.com/office/drawing/2014/main" id="{D79DF812-5FCE-40F6-B8DE-48DA4960EE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bm120">
            <a:extLst>
              <a:ext uri="{FF2B5EF4-FFF2-40B4-BE49-F238E27FC236}">
                <a16:creationId xmlns:a16="http://schemas.microsoft.com/office/drawing/2014/main" id="{A1A837F4-229F-469D-A0A7-11557E064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bm3990">
            <a:extLst>
              <a:ext uri="{FF2B5EF4-FFF2-40B4-BE49-F238E27FC236}">
                <a16:creationId xmlns:a16="http://schemas.microsoft.com/office/drawing/2014/main" id="{8BDAB931-B30A-4BCE-BE2B-FA18FB8029E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descr="bm120">
            <a:extLst>
              <a:ext uri="{FF2B5EF4-FFF2-40B4-BE49-F238E27FC236}">
                <a16:creationId xmlns:a16="http://schemas.microsoft.com/office/drawing/2014/main" id="{3AEDCE3B-4AE7-4BE5-9F33-E42A18391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bm4000">
            <a:extLst>
              <a:ext uri="{FF2B5EF4-FFF2-40B4-BE49-F238E27FC236}">
                <a16:creationId xmlns:a16="http://schemas.microsoft.com/office/drawing/2014/main" id="{3F07567C-D1F2-4A5C-BC63-93C1F2A977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9" name="Picture 27" descr="bm120">
            <a:extLst>
              <a:ext uri="{FF2B5EF4-FFF2-40B4-BE49-F238E27FC236}">
                <a16:creationId xmlns:a16="http://schemas.microsoft.com/office/drawing/2014/main" id="{A979F900-F1DC-4457-8C72-02A0DB9F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bm4020">
            <a:extLst>
              <a:ext uri="{FF2B5EF4-FFF2-40B4-BE49-F238E27FC236}">
                <a16:creationId xmlns:a16="http://schemas.microsoft.com/office/drawing/2014/main" id="{41E8E5EE-A663-47B4-A6A4-EF3FFD3E9F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1" name="Picture 29" descr="bm4040">
            <a:extLst>
              <a:ext uri="{FF2B5EF4-FFF2-40B4-BE49-F238E27FC236}">
                <a16:creationId xmlns:a16="http://schemas.microsoft.com/office/drawing/2014/main" id="{5F1A9AC2-16E9-4F20-A64F-B4A9EB84B7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bm4050">
            <a:extLst>
              <a:ext uri="{FF2B5EF4-FFF2-40B4-BE49-F238E27FC236}">
                <a16:creationId xmlns:a16="http://schemas.microsoft.com/office/drawing/2014/main" id="{7A10B3B0-3806-45A8-BD4F-F74016649FA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3" name="Picture 31" descr="bm4070">
            <a:extLst>
              <a:ext uri="{FF2B5EF4-FFF2-40B4-BE49-F238E27FC236}">
                <a16:creationId xmlns:a16="http://schemas.microsoft.com/office/drawing/2014/main" id="{A338DBF4-3B35-4D79-BEF5-31002917E9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l_cn">
            <a:extLst>
              <a:ext uri="{FF2B5EF4-FFF2-40B4-BE49-F238E27FC236}">
                <a16:creationId xmlns:a16="http://schemas.microsoft.com/office/drawing/2014/main" id="{8D8B01A7-8610-4C47-8F42-443DC133441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5" name="Picture 33" descr="bm4090">
            <a:extLst>
              <a:ext uri="{FF2B5EF4-FFF2-40B4-BE49-F238E27FC236}">
                <a16:creationId xmlns:a16="http://schemas.microsoft.com/office/drawing/2014/main" id="{29F2E660-16FC-4619-B84D-F92C18F1609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bm4110">
            <a:extLst>
              <a:ext uri="{FF2B5EF4-FFF2-40B4-BE49-F238E27FC236}">
                <a16:creationId xmlns:a16="http://schemas.microsoft.com/office/drawing/2014/main" id="{8AC1A46B-C15D-4EDB-A6C0-58933BF3F9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7" name="Picture 35" descr="bm120">
            <a:extLst>
              <a:ext uri="{FF2B5EF4-FFF2-40B4-BE49-F238E27FC236}">
                <a16:creationId xmlns:a16="http://schemas.microsoft.com/office/drawing/2014/main" id="{309C3C00-CC1B-425D-AF13-76795AF0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bm4130">
            <a:extLst>
              <a:ext uri="{FF2B5EF4-FFF2-40B4-BE49-F238E27FC236}">
                <a16:creationId xmlns:a16="http://schemas.microsoft.com/office/drawing/2014/main" id="{FC030D25-1D65-4D6A-8F7B-113950F33C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9" name="Picture 37" descr="bm4150">
            <a:extLst>
              <a:ext uri="{FF2B5EF4-FFF2-40B4-BE49-F238E27FC236}">
                <a16:creationId xmlns:a16="http://schemas.microsoft.com/office/drawing/2014/main" id="{1D2442D7-8550-4D77-AC45-29F9B0FF769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descr="bm4170">
            <a:extLst>
              <a:ext uri="{FF2B5EF4-FFF2-40B4-BE49-F238E27FC236}">
                <a16:creationId xmlns:a16="http://schemas.microsoft.com/office/drawing/2014/main" id="{3F214197-A3B5-481A-A6E4-EC74785F139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39" descr="bm120">
            <a:extLst>
              <a:ext uri="{FF2B5EF4-FFF2-40B4-BE49-F238E27FC236}">
                <a16:creationId xmlns:a16="http://schemas.microsoft.com/office/drawing/2014/main" id="{F6C904A5-353B-4B3A-AA17-F401738A6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bm4190">
            <a:extLst>
              <a:ext uri="{FF2B5EF4-FFF2-40B4-BE49-F238E27FC236}">
                <a16:creationId xmlns:a16="http://schemas.microsoft.com/office/drawing/2014/main" id="{AE1C7EB8-5029-4059-A9FA-981A1ED8C22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3" name="Picture 41" descr="bm4200">
            <a:extLst>
              <a:ext uri="{FF2B5EF4-FFF2-40B4-BE49-F238E27FC236}">
                <a16:creationId xmlns:a16="http://schemas.microsoft.com/office/drawing/2014/main" id="{E53E08B9-63FD-416A-85B7-13725A09A99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bm4210">
            <a:extLst>
              <a:ext uri="{FF2B5EF4-FFF2-40B4-BE49-F238E27FC236}">
                <a16:creationId xmlns:a16="http://schemas.microsoft.com/office/drawing/2014/main" id="{A0817371-FA01-49A1-A7C8-0EBD0770639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5" name="Picture 43" descr="bm4220">
            <a:extLst>
              <a:ext uri="{FF2B5EF4-FFF2-40B4-BE49-F238E27FC236}">
                <a16:creationId xmlns:a16="http://schemas.microsoft.com/office/drawing/2014/main" id="{CDBDF225-4F74-4C4A-AC54-BFC4BDFA4D2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bm120">
            <a:extLst>
              <a:ext uri="{FF2B5EF4-FFF2-40B4-BE49-F238E27FC236}">
                <a16:creationId xmlns:a16="http://schemas.microsoft.com/office/drawing/2014/main" id="{893B096B-6D32-4DCD-AF7A-15DF8090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13794" y="990112"/>
            <a:ext cx="8806957" cy="5329011"/>
          </a:xfrm>
        </p:spPr>
        <p:txBody>
          <a:bodyPr/>
          <a:lstStyle/>
          <a:p>
            <a:pPr marL="0" indent="0">
              <a:buNone/>
            </a:pPr>
            <a:r>
              <a:rPr lang="it-IT" sz="1800" dirty="0"/>
              <a:t>Esempi di soluzioni </a:t>
            </a:r>
          </a:p>
          <a:p>
            <a:pPr marL="0" indent="0">
              <a:buNone/>
            </a:pPr>
            <a:r>
              <a:rPr lang="it-IT" sz="1800" dirty="0">
                <a:solidFill>
                  <a:srgbClr val="FF0000"/>
                </a:solidFill>
              </a:rPr>
              <a:t>Atmosfera gas -gas </a:t>
            </a:r>
          </a:p>
          <a:p>
            <a:pPr marL="0" indent="0">
              <a:buNone/>
            </a:pPr>
            <a:r>
              <a:rPr lang="it-IT" sz="2000" dirty="0"/>
              <a:t>L'</a:t>
            </a:r>
            <a:r>
              <a:rPr lang="it-IT" sz="2000" b="1" dirty="0"/>
              <a:t>aria</a:t>
            </a:r>
            <a:r>
              <a:rPr lang="it-IT" sz="2000" dirty="0"/>
              <a:t> secca al suolo è composta in volume  all'incirca per il 78,09% di azoto (N</a:t>
            </a:r>
            <a:r>
              <a:rPr lang="it-IT" sz="2000" baseline="-25000" dirty="0"/>
              <a:t>2</a:t>
            </a:r>
            <a:r>
              <a:rPr lang="it-IT" sz="2000" dirty="0"/>
              <a:t>), per il 20,9% di ossigeno (O</a:t>
            </a:r>
            <a:r>
              <a:rPr lang="it-IT" sz="2000" baseline="-25000" dirty="0"/>
              <a:t>2</a:t>
            </a:r>
            <a:r>
              <a:rPr lang="it-IT" sz="2000" dirty="0"/>
              <a:t>), per lo 0,93% di argon (</a:t>
            </a:r>
            <a:r>
              <a:rPr lang="it-IT" sz="2000" dirty="0" err="1"/>
              <a:t>Ar</a:t>
            </a:r>
            <a:r>
              <a:rPr lang="it-IT" sz="2000" dirty="0"/>
              <a:t>) e per lo 0,04% di anidride carbonica (CO</a:t>
            </a:r>
            <a:r>
              <a:rPr lang="it-IT" sz="2000" baseline="-25000" dirty="0"/>
              <a:t>2</a:t>
            </a:r>
            <a:r>
              <a:rPr lang="it-IT" sz="2000" dirty="0"/>
              <a:t>), più altri componenti in quantità minori. </a:t>
            </a:r>
            <a:endParaRPr lang="it-IT" sz="1400" dirty="0"/>
          </a:p>
          <a:p>
            <a:pPr marL="0" indent="0">
              <a:buNone/>
            </a:pPr>
            <a:r>
              <a:rPr lang="it-IT" sz="1400" dirty="0"/>
              <a:t>Nota la composizione atmosferica varia con l’altitudine,  ma in modo continuo, senza discontinuità , in una soluzione le proprietà chimico-fisiche sono uguali in tutti i punti ( volumi molto piccoli dell’ordine di grandezza molecolare) o variano senza discontinuità.</a:t>
            </a:r>
          </a:p>
          <a:p>
            <a:pPr marL="0" indent="0">
              <a:buNone/>
            </a:pPr>
            <a:r>
              <a:rPr lang="it-IT" sz="1600" b="1" dirty="0"/>
              <a:t>Mari </a:t>
            </a:r>
          </a:p>
          <a:p>
            <a:pPr marL="0" indent="0">
              <a:buNone/>
            </a:pPr>
            <a:r>
              <a:rPr lang="it-IT" sz="2000" dirty="0"/>
              <a:t>Salinità contenuto totale 36 </a:t>
            </a:r>
            <a:r>
              <a:rPr lang="it-IT" sz="1600" dirty="0"/>
              <a:t>%0</a:t>
            </a:r>
            <a:r>
              <a:rPr lang="it-IT" sz="2400" dirty="0"/>
              <a:t> </a:t>
            </a:r>
            <a:r>
              <a:rPr lang="it-IT" sz="1800" dirty="0"/>
              <a:t>cloruro di sodio (NaCl), più comunemente detto "sale da cucina", presente tra il 70% e l'80% in percentuale rispetto al totale dei sali disciolti. Altri elementi molto presenti come sali disciolti in forma ionica, sono calcio, magnesio e carbonati, zolfo, potass</a:t>
            </a:r>
            <a:r>
              <a:rPr lang="it-IT" sz="1800" dirty="0">
                <a:hlinkClick r:id="rId36" tooltip="Potassio">
                  <a:extLst>
                    <a:ext uri="{A12FA001-AC4F-418D-AE19-62706E023703}">
                      <ahyp:hlinkClr xmlns:ahyp="http://schemas.microsoft.com/office/drawing/2018/hyperlinkcolor" val="tx"/>
                    </a:ext>
                  </a:extLst>
                </a:hlinkClick>
              </a:rPr>
              <a:t>io</a:t>
            </a:r>
            <a:r>
              <a:rPr lang="it-IT" dirty="0"/>
              <a:t>.</a:t>
            </a:r>
            <a:endParaRPr lang="it-IT" sz="1600" b="1" dirty="0"/>
          </a:p>
          <a:p>
            <a:pPr marL="0" indent="0">
              <a:buNone/>
            </a:pPr>
            <a:r>
              <a:rPr lang="it-IT" sz="1800" dirty="0"/>
              <a:t>Leghe </a:t>
            </a:r>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p:txBody>
      </p:sp>
      <p:sp>
        <p:nvSpPr>
          <p:cNvPr id="7" name="AutoShape 3" descr="\rho_i">
            <a:extLst>
              <a:ext uri="{FF2B5EF4-FFF2-40B4-BE49-F238E27FC236}">
                <a16:creationId xmlns:a16="http://schemas.microsoft.com/office/drawing/2014/main" id="{A34D3B07-5C7E-4840-9B70-2A209075A6AF}"/>
              </a:ext>
            </a:extLst>
          </p:cNvPr>
          <p:cNvSpPr>
            <a:spLocks noChangeAspect="1" noChangeArrowheads="1"/>
          </p:cNvSpPr>
          <p:nvPr/>
        </p:nvSpPr>
        <p:spPr bwMode="auto">
          <a:xfrm>
            <a:off x="284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gamma_i">
            <a:extLst>
              <a:ext uri="{FF2B5EF4-FFF2-40B4-BE49-F238E27FC236}">
                <a16:creationId xmlns:a16="http://schemas.microsoft.com/office/drawing/2014/main" id="{EB6ED524-75B8-46E0-B6AA-C92A8CA39FF3}"/>
              </a:ext>
            </a:extLst>
          </p:cNvPr>
          <p:cNvSpPr>
            <a:spLocks noChangeAspect="1" noChangeArrowheads="1"/>
          </p:cNvSpPr>
          <p:nvPr/>
        </p:nvSpPr>
        <p:spPr bwMode="auto">
          <a:xfrm>
            <a:off x="3144838" y="2819399"/>
            <a:ext cx="396875" cy="39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5" descr="m_i/V">
            <a:extLst>
              <a:ext uri="{FF2B5EF4-FFF2-40B4-BE49-F238E27FC236}">
                <a16:creationId xmlns:a16="http://schemas.microsoft.com/office/drawing/2014/main" id="{DD56A4B1-4B10-4C4E-881B-B724E4035593}"/>
              </a:ext>
            </a:extLst>
          </p:cNvPr>
          <p:cNvSpPr>
            <a:spLocks noChangeAspect="1" noChangeArrowheads="1"/>
          </p:cNvSpPr>
          <p:nvPr/>
        </p:nvSpPr>
        <p:spPr bwMode="auto">
          <a:xfrm>
            <a:off x="363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c_{i}">
            <a:extLst>
              <a:ext uri="{FF2B5EF4-FFF2-40B4-BE49-F238E27FC236}">
                <a16:creationId xmlns:a16="http://schemas.microsoft.com/office/drawing/2014/main" id="{172D8970-1F38-4C2E-85BB-9D9BAEDA6870}"/>
              </a:ext>
            </a:extLst>
          </p:cNvPr>
          <p:cNvSpPr>
            <a:spLocks noChangeAspect="1" noChangeArrowheads="1"/>
          </p:cNvSpPr>
          <p:nvPr/>
        </p:nvSpPr>
        <p:spPr bwMode="auto">
          <a:xfrm>
            <a:off x="4030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7" descr="n_i/V">
            <a:extLst>
              <a:ext uri="{FF2B5EF4-FFF2-40B4-BE49-F238E27FC236}">
                <a16:creationId xmlns:a16="http://schemas.microsoft.com/office/drawing/2014/main" id="{4CCCA5E3-B3BE-433A-A42C-2B034D1D5EC0}"/>
              </a:ext>
            </a:extLst>
          </p:cNvPr>
          <p:cNvSpPr>
            <a:spLocks noChangeAspect="1" noChangeArrowheads="1"/>
          </p:cNvSpPr>
          <p:nvPr/>
        </p:nvSpPr>
        <p:spPr bwMode="auto">
          <a:xfrm>
            <a:off x="4427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8" descr="C_{i}">
            <a:extLst>
              <a:ext uri="{FF2B5EF4-FFF2-40B4-BE49-F238E27FC236}">
                <a16:creationId xmlns:a16="http://schemas.microsoft.com/office/drawing/2014/main" id="{53F17216-D867-410A-A66A-5159C79C9A95}"/>
              </a:ext>
            </a:extLst>
          </p:cNvPr>
          <p:cNvSpPr>
            <a:spLocks noChangeAspect="1" noChangeArrowheads="1"/>
          </p:cNvSpPr>
          <p:nvPr/>
        </p:nvSpPr>
        <p:spPr bwMode="auto">
          <a:xfrm>
            <a:off x="4824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9" descr="N_i/V">
            <a:extLst>
              <a:ext uri="{FF2B5EF4-FFF2-40B4-BE49-F238E27FC236}">
                <a16:creationId xmlns:a16="http://schemas.microsoft.com/office/drawing/2014/main" id="{1C86DF66-6C44-4E42-96F4-3D0CBB40FD4C}"/>
              </a:ext>
            </a:extLst>
          </p:cNvPr>
          <p:cNvSpPr>
            <a:spLocks noChangeAspect="1" noChangeArrowheads="1"/>
          </p:cNvSpPr>
          <p:nvPr/>
        </p:nvSpPr>
        <p:spPr bwMode="auto">
          <a:xfrm>
            <a:off x="5221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0" descr="\phi _{i}">
            <a:extLst>
              <a:ext uri="{FF2B5EF4-FFF2-40B4-BE49-F238E27FC236}">
                <a16:creationId xmlns:a16="http://schemas.microsoft.com/office/drawing/2014/main" id="{38F60327-6FD1-4632-BA2E-61D79ABF6F73}"/>
              </a:ext>
            </a:extLst>
          </p:cNvPr>
          <p:cNvSpPr>
            <a:spLocks noChangeAspect="1" noChangeArrowheads="1"/>
          </p:cNvSpPr>
          <p:nvPr/>
        </p:nvSpPr>
        <p:spPr bwMode="auto">
          <a:xfrm>
            <a:off x="5618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1" descr="V_i/V">
            <a:extLst>
              <a:ext uri="{FF2B5EF4-FFF2-40B4-BE49-F238E27FC236}">
                <a16:creationId xmlns:a16="http://schemas.microsoft.com/office/drawing/2014/main" id="{7522B283-02EB-4357-A499-34343959492F}"/>
              </a:ext>
            </a:extLst>
          </p:cNvPr>
          <p:cNvSpPr>
            <a:spLocks noChangeAspect="1" noChangeArrowheads="1"/>
          </p:cNvSpPr>
          <p:nvPr/>
        </p:nvSpPr>
        <p:spPr bwMode="auto">
          <a:xfrm>
            <a:off x="6015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N">
            <a:extLst>
              <a:ext uri="{FF2B5EF4-FFF2-40B4-BE49-F238E27FC236}">
                <a16:creationId xmlns:a16="http://schemas.microsoft.com/office/drawing/2014/main" id="{6370F66F-6BD6-4C69-9D1A-3CFE831BD286}"/>
              </a:ext>
            </a:extLst>
          </p:cNvPr>
          <p:cNvSpPr>
            <a:spLocks noChangeAspect="1" noChangeArrowheads="1"/>
          </p:cNvSpPr>
          <p:nvPr/>
        </p:nvSpPr>
        <p:spPr bwMode="auto">
          <a:xfrm>
            <a:off x="6411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c_i/f_\mathrm{eq}">
            <a:extLst>
              <a:ext uri="{FF2B5EF4-FFF2-40B4-BE49-F238E27FC236}">
                <a16:creationId xmlns:a16="http://schemas.microsoft.com/office/drawing/2014/main" id="{EEE7A48A-D4A4-4769-BD78-819F62A31D6F}"/>
              </a:ext>
            </a:extLst>
          </p:cNvPr>
          <p:cNvSpPr>
            <a:spLocks noChangeAspect="1" noChangeArrowheads="1"/>
          </p:cNvSpPr>
          <p:nvPr/>
        </p:nvSpPr>
        <p:spPr bwMode="auto">
          <a:xfrm>
            <a:off x="6808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n_i/m_\mathrm{solvente}">
            <a:extLst>
              <a:ext uri="{FF2B5EF4-FFF2-40B4-BE49-F238E27FC236}">
                <a16:creationId xmlns:a16="http://schemas.microsoft.com/office/drawing/2014/main" id="{EE68396F-5B73-4BEA-B739-6C0D64069700}"/>
              </a:ext>
            </a:extLst>
          </p:cNvPr>
          <p:cNvSpPr>
            <a:spLocks noChangeAspect="1" noChangeArrowheads="1"/>
          </p:cNvSpPr>
          <p:nvPr/>
        </p:nvSpPr>
        <p:spPr bwMode="auto">
          <a:xfrm>
            <a:off x="7602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x_i">
            <a:extLst>
              <a:ext uri="{FF2B5EF4-FFF2-40B4-BE49-F238E27FC236}">
                <a16:creationId xmlns:a16="http://schemas.microsoft.com/office/drawing/2014/main" id="{9E31F023-6F33-41F2-9640-ABB6FD61FF04}"/>
              </a:ext>
            </a:extLst>
          </p:cNvPr>
          <p:cNvSpPr>
            <a:spLocks noChangeAspect="1" noChangeArrowheads="1"/>
          </p:cNvSpPr>
          <p:nvPr/>
        </p:nvSpPr>
        <p:spPr bwMode="auto">
          <a:xfrm>
            <a:off x="7999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n_i/n_\mathrm{tot}">
            <a:extLst>
              <a:ext uri="{FF2B5EF4-FFF2-40B4-BE49-F238E27FC236}">
                <a16:creationId xmlns:a16="http://schemas.microsoft.com/office/drawing/2014/main" id="{535F52EB-6F33-45DC-B0C1-BF0017645C76}"/>
              </a:ext>
            </a:extLst>
          </p:cNvPr>
          <p:cNvSpPr>
            <a:spLocks noChangeAspect="1" noChangeArrowheads="1"/>
          </p:cNvSpPr>
          <p:nvPr/>
        </p:nvSpPr>
        <p:spPr bwMode="auto">
          <a:xfrm>
            <a:off x="8396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r_i">
            <a:extLst>
              <a:ext uri="{FF2B5EF4-FFF2-40B4-BE49-F238E27FC236}">
                <a16:creationId xmlns:a16="http://schemas.microsoft.com/office/drawing/2014/main" id="{8EDF916D-6C40-4912-8BC7-6986B0E4282D}"/>
              </a:ext>
            </a:extLst>
          </p:cNvPr>
          <p:cNvSpPr>
            <a:spLocks noChangeAspect="1" noChangeArrowheads="1"/>
          </p:cNvSpPr>
          <p:nvPr/>
        </p:nvSpPr>
        <p:spPr bwMode="auto">
          <a:xfrm>
            <a:off x="8793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9" descr="n_i/(n_\mathrm{tot}-n_i)">
            <a:extLst>
              <a:ext uri="{FF2B5EF4-FFF2-40B4-BE49-F238E27FC236}">
                <a16:creationId xmlns:a16="http://schemas.microsoft.com/office/drawing/2014/main" id="{2A6BC1B3-BFBF-44F2-A635-5542FFBF5B08}"/>
              </a:ext>
            </a:extLst>
          </p:cNvPr>
          <p:cNvSpPr>
            <a:spLocks noChangeAspect="1" noChangeArrowheads="1"/>
          </p:cNvSpPr>
          <p:nvPr/>
        </p:nvSpPr>
        <p:spPr bwMode="auto">
          <a:xfrm>
            <a:off x="919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20" descr="w_{i}">
            <a:extLst>
              <a:ext uri="{FF2B5EF4-FFF2-40B4-BE49-F238E27FC236}">
                <a16:creationId xmlns:a16="http://schemas.microsoft.com/office/drawing/2014/main" id="{2D093F53-3E9F-43B2-B549-C73346DC523B}"/>
              </a:ext>
            </a:extLst>
          </p:cNvPr>
          <p:cNvSpPr>
            <a:spLocks noChangeAspect="1" noChangeArrowheads="1"/>
          </p:cNvSpPr>
          <p:nvPr/>
        </p:nvSpPr>
        <p:spPr bwMode="auto">
          <a:xfrm>
            <a:off x="958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21" descr="m_i/m_\mathrm{tot}">
            <a:extLst>
              <a:ext uri="{FF2B5EF4-FFF2-40B4-BE49-F238E27FC236}">
                <a16:creationId xmlns:a16="http://schemas.microsoft.com/office/drawing/2014/main" id="{1411E974-C014-4F12-90F0-0A09CC44C053}"/>
              </a:ext>
            </a:extLst>
          </p:cNvPr>
          <p:cNvSpPr>
            <a:spLocks noChangeAspect="1" noChangeArrowheads="1"/>
          </p:cNvSpPr>
          <p:nvPr/>
        </p:nvSpPr>
        <p:spPr bwMode="auto">
          <a:xfrm>
            <a:off x="998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AutoShape 1" descr="\rho_i">
            <a:extLst>
              <a:ext uri="{FF2B5EF4-FFF2-40B4-BE49-F238E27FC236}">
                <a16:creationId xmlns:a16="http://schemas.microsoft.com/office/drawing/2014/main" id="{1C619F1E-A5E3-4048-97C2-310213BECD3C}"/>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2" descr="\gamma_i">
            <a:extLst>
              <a:ext uri="{FF2B5EF4-FFF2-40B4-BE49-F238E27FC236}">
                <a16:creationId xmlns:a16="http://schemas.microsoft.com/office/drawing/2014/main" id="{B055BE4A-27CB-43F4-A6B7-F5CBD19F672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3" descr="m_i/V">
            <a:extLst>
              <a:ext uri="{FF2B5EF4-FFF2-40B4-BE49-F238E27FC236}">
                <a16:creationId xmlns:a16="http://schemas.microsoft.com/office/drawing/2014/main" id="{C18E5649-345C-4CC7-9C51-F8F1D350940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4" descr="c_{i}">
            <a:extLst>
              <a:ext uri="{FF2B5EF4-FFF2-40B4-BE49-F238E27FC236}">
                <a16:creationId xmlns:a16="http://schemas.microsoft.com/office/drawing/2014/main" id="{7FDC8E1E-73E6-4480-80F9-2BD1B3C7B5F2}"/>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5" descr="n_i/V">
            <a:extLst>
              <a:ext uri="{FF2B5EF4-FFF2-40B4-BE49-F238E27FC236}">
                <a16:creationId xmlns:a16="http://schemas.microsoft.com/office/drawing/2014/main" id="{33A20617-912E-4D6D-B799-042274DC39BA}"/>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6" descr="C_{i}">
            <a:extLst>
              <a:ext uri="{FF2B5EF4-FFF2-40B4-BE49-F238E27FC236}">
                <a16:creationId xmlns:a16="http://schemas.microsoft.com/office/drawing/2014/main" id="{BE092294-F842-4077-AC98-72E85E56975D}"/>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12" name="AutoShape 7" descr="N_i/V">
            <a:extLst>
              <a:ext uri="{FF2B5EF4-FFF2-40B4-BE49-F238E27FC236}">
                <a16:creationId xmlns:a16="http://schemas.microsoft.com/office/drawing/2014/main" id="{1C1D2869-60CE-445C-889F-751D7E0E91A6}"/>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7" name="AutoShape 8" descr="\phi _{i}">
            <a:extLst>
              <a:ext uri="{FF2B5EF4-FFF2-40B4-BE49-F238E27FC236}">
                <a16:creationId xmlns:a16="http://schemas.microsoft.com/office/drawing/2014/main" id="{8201479F-D383-4E98-8A2A-40802545016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8" name="AutoShape 9" descr="V_i/V">
            <a:extLst>
              <a:ext uri="{FF2B5EF4-FFF2-40B4-BE49-F238E27FC236}">
                <a16:creationId xmlns:a16="http://schemas.microsoft.com/office/drawing/2014/main" id="{1D3C4872-8FD3-4D14-9B74-769AE451DB90}"/>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9" name="AutoShape 10" descr="N">
            <a:extLst>
              <a:ext uri="{FF2B5EF4-FFF2-40B4-BE49-F238E27FC236}">
                <a16:creationId xmlns:a16="http://schemas.microsoft.com/office/drawing/2014/main" id="{C7A8B1EA-BBFF-4838-820B-C551384E0AC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0" name="AutoShape 11" descr="c_i/f_\mathrm{eq}">
            <a:extLst>
              <a:ext uri="{FF2B5EF4-FFF2-40B4-BE49-F238E27FC236}">
                <a16:creationId xmlns:a16="http://schemas.microsoft.com/office/drawing/2014/main" id="{5158A3B1-BBA2-4DF9-8F4F-C033C71D67BE}"/>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1" name="AutoShape 12" descr="b_{i}">
            <a:extLst>
              <a:ext uri="{FF2B5EF4-FFF2-40B4-BE49-F238E27FC236}">
                <a16:creationId xmlns:a16="http://schemas.microsoft.com/office/drawing/2014/main" id="{FFDE4C01-03E0-4F26-92A7-A9148292C2A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2" name="AutoShape 13" descr="n_i/m_\mathrm{solvente}">
            <a:extLst>
              <a:ext uri="{FF2B5EF4-FFF2-40B4-BE49-F238E27FC236}">
                <a16:creationId xmlns:a16="http://schemas.microsoft.com/office/drawing/2014/main" id="{3A52818D-282C-4EBB-879D-BF28D039708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3" name="AutoShape 14" descr="x_i">
            <a:extLst>
              <a:ext uri="{FF2B5EF4-FFF2-40B4-BE49-F238E27FC236}">
                <a16:creationId xmlns:a16="http://schemas.microsoft.com/office/drawing/2014/main" id="{F71BE7A3-3A8C-43C4-B1C5-EDAC16616749}"/>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4" name="AutoShape 15" descr="n_i/n_\mathrm{tot}">
            <a:extLst>
              <a:ext uri="{FF2B5EF4-FFF2-40B4-BE49-F238E27FC236}">
                <a16:creationId xmlns:a16="http://schemas.microsoft.com/office/drawing/2014/main" id="{00CC34C7-DE61-4329-B20C-991CB84F6ED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5" name="AutoShape 16" descr="r_i">
            <a:extLst>
              <a:ext uri="{FF2B5EF4-FFF2-40B4-BE49-F238E27FC236}">
                <a16:creationId xmlns:a16="http://schemas.microsoft.com/office/drawing/2014/main" id="{FE052566-B04B-49CA-AC2F-5C3D25668C3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6" name="AutoShape 17" descr="n_i/(n_\mathrm{tot}-n_i)">
            <a:extLst>
              <a:ext uri="{FF2B5EF4-FFF2-40B4-BE49-F238E27FC236}">
                <a16:creationId xmlns:a16="http://schemas.microsoft.com/office/drawing/2014/main" id="{880554DE-806F-45E8-B12F-9DCD736903A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7" name="AutoShape 18" descr="w_{i}">
            <a:extLst>
              <a:ext uri="{FF2B5EF4-FFF2-40B4-BE49-F238E27FC236}">
                <a16:creationId xmlns:a16="http://schemas.microsoft.com/office/drawing/2014/main" id="{7D89113F-BE5B-4362-AF8B-B9CD615B541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8" name="AutoShape 19" descr="m_i/m_\mathrm{tot}">
            <a:extLst>
              <a:ext uri="{FF2B5EF4-FFF2-40B4-BE49-F238E27FC236}">
                <a16:creationId xmlns:a16="http://schemas.microsoft.com/office/drawing/2014/main" id="{D0B5B879-2AAB-438B-A226-34299BC083D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9802458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457200" y="704850"/>
            <a:ext cx="8229600" cy="607343"/>
          </a:xfrm>
        </p:spPr>
        <p:txBody>
          <a:bodyPr/>
          <a:lstStyle/>
          <a:p>
            <a:pPr algn="ctr"/>
            <a:r>
              <a:rPr lang="it-IT" sz="3600" dirty="0">
                <a:solidFill>
                  <a:srgbClr val="FF0000"/>
                </a:solidFill>
              </a:rPr>
              <a:t>Acidi e basi</a:t>
            </a:r>
          </a:p>
        </p:txBody>
      </p:sp>
      <p:pic>
        <p:nvPicPr>
          <p:cNvPr id="13313" name="Picture 1" descr="bm120">
            <a:extLst>
              <a:ext uri="{FF2B5EF4-FFF2-40B4-BE49-F238E27FC236}">
                <a16:creationId xmlns:a16="http://schemas.microsoft.com/office/drawing/2014/main" id="{EE9DD6C0-5FCB-4C84-A317-ADF84A536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bm3770">
            <a:extLst>
              <a:ext uri="{FF2B5EF4-FFF2-40B4-BE49-F238E27FC236}">
                <a16:creationId xmlns:a16="http://schemas.microsoft.com/office/drawing/2014/main" id="{2451F317-A05A-4B70-8797-99A9E97AA2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81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m120">
            <a:extLst>
              <a:ext uri="{FF2B5EF4-FFF2-40B4-BE49-F238E27FC236}">
                <a16:creationId xmlns:a16="http://schemas.microsoft.com/office/drawing/2014/main" id="{0A6B25EC-E408-4FDB-8EDE-2C8DA69BA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m3780">
            <a:extLst>
              <a:ext uri="{FF2B5EF4-FFF2-40B4-BE49-F238E27FC236}">
                <a16:creationId xmlns:a16="http://schemas.microsoft.com/office/drawing/2014/main" id="{9FF509A6-DCBC-4426-9195-BA30C28967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0763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bm3800">
            <a:extLst>
              <a:ext uri="{FF2B5EF4-FFF2-40B4-BE49-F238E27FC236}">
                <a16:creationId xmlns:a16="http://schemas.microsoft.com/office/drawing/2014/main" id="{9AA48D57-248B-45EE-8B82-2943E43060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857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l_oh_lng">
            <a:extLst>
              <a:ext uri="{FF2B5EF4-FFF2-40B4-BE49-F238E27FC236}">
                <a16:creationId xmlns:a16="http://schemas.microsoft.com/office/drawing/2014/main" id="{0E063435-7685-45EA-AC1E-00C13DB064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bm3820">
            <a:extLst>
              <a:ext uri="{FF2B5EF4-FFF2-40B4-BE49-F238E27FC236}">
                <a16:creationId xmlns:a16="http://schemas.microsoft.com/office/drawing/2014/main" id="{C0458F37-ED5F-4271-90BB-2B7E5DB2CD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476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bm3830">
            <a:extLst>
              <a:ext uri="{FF2B5EF4-FFF2-40B4-BE49-F238E27FC236}">
                <a16:creationId xmlns:a16="http://schemas.microsoft.com/office/drawing/2014/main" id="{36B14405-0C87-46BA-B076-351DFE1D3B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bm3840">
            <a:extLst>
              <a:ext uri="{FF2B5EF4-FFF2-40B4-BE49-F238E27FC236}">
                <a16:creationId xmlns:a16="http://schemas.microsoft.com/office/drawing/2014/main" id="{2060C72A-97CE-469E-8E78-CA3A64D12A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7239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bm3850">
            <a:extLst>
              <a:ext uri="{FF2B5EF4-FFF2-40B4-BE49-F238E27FC236}">
                <a16:creationId xmlns:a16="http://schemas.microsoft.com/office/drawing/2014/main" id="{BA108CE8-993A-463D-8A30-E18B6E97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096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bm3870">
            <a:extLst>
              <a:ext uri="{FF2B5EF4-FFF2-40B4-BE49-F238E27FC236}">
                <a16:creationId xmlns:a16="http://schemas.microsoft.com/office/drawing/2014/main" id="{195FB4B9-2F49-48E2-9F26-33351CC487E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0001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5" name="Picture 13" descr="bm120">
            <a:extLst>
              <a:ext uri="{FF2B5EF4-FFF2-40B4-BE49-F238E27FC236}">
                <a16:creationId xmlns:a16="http://schemas.microsoft.com/office/drawing/2014/main" id="{6B733601-01F3-4C47-967F-6CDC2E381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bm120">
            <a:extLst>
              <a:ext uri="{FF2B5EF4-FFF2-40B4-BE49-F238E27FC236}">
                <a16:creationId xmlns:a16="http://schemas.microsoft.com/office/drawing/2014/main" id="{6EAE9600-BB66-494C-9C4F-FD84EE3DC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7" name="Picture 15" descr="bm3880">
            <a:extLst>
              <a:ext uri="{FF2B5EF4-FFF2-40B4-BE49-F238E27FC236}">
                <a16:creationId xmlns:a16="http://schemas.microsoft.com/office/drawing/2014/main" id="{1E75E770-B3BD-44C8-85AC-B632BBF87B8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858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descr="bm120">
            <a:extLst>
              <a:ext uri="{FF2B5EF4-FFF2-40B4-BE49-F238E27FC236}">
                <a16:creationId xmlns:a16="http://schemas.microsoft.com/office/drawing/2014/main" id="{81BC6742-ACD2-4244-B8DF-560BF13D2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29" name="Picture 17" descr="bm3900">
            <a:extLst>
              <a:ext uri="{FF2B5EF4-FFF2-40B4-BE49-F238E27FC236}">
                <a16:creationId xmlns:a16="http://schemas.microsoft.com/office/drawing/2014/main" id="{C455988A-D707-4845-AC44-ADA2917447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3905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bm3910">
            <a:extLst>
              <a:ext uri="{FF2B5EF4-FFF2-40B4-BE49-F238E27FC236}">
                <a16:creationId xmlns:a16="http://schemas.microsoft.com/office/drawing/2014/main" id="{71236772-77E2-469C-8B6B-FAEC8463BA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1" name="Picture 19" descr="bm3920">
            <a:extLst>
              <a:ext uri="{FF2B5EF4-FFF2-40B4-BE49-F238E27FC236}">
                <a16:creationId xmlns:a16="http://schemas.microsoft.com/office/drawing/2014/main" id="{339F1D1D-1E51-405C-A02C-BF9D9FCE907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619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l_cooh">
            <a:extLst>
              <a:ext uri="{FF2B5EF4-FFF2-40B4-BE49-F238E27FC236}">
                <a16:creationId xmlns:a16="http://schemas.microsoft.com/office/drawing/2014/main" id="{9B823AEB-6CFB-4D90-AA6F-9B922600F8E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3" name="Picture 21" descr="bm3950">
            <a:extLst>
              <a:ext uri="{FF2B5EF4-FFF2-40B4-BE49-F238E27FC236}">
                <a16:creationId xmlns:a16="http://schemas.microsoft.com/office/drawing/2014/main" id="{0E5EFE88-679C-45AD-9C03-AC2913818A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22" descr="bm3970">
            <a:extLst>
              <a:ext uri="{FF2B5EF4-FFF2-40B4-BE49-F238E27FC236}">
                <a16:creationId xmlns:a16="http://schemas.microsoft.com/office/drawing/2014/main" id="{D79DF812-5FCE-40F6-B8DE-48DA4960EEC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352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5" name="Picture 23" descr="bm120">
            <a:extLst>
              <a:ext uri="{FF2B5EF4-FFF2-40B4-BE49-F238E27FC236}">
                <a16:creationId xmlns:a16="http://schemas.microsoft.com/office/drawing/2014/main" id="{A1A837F4-229F-469D-A0A7-11557E064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6" name="Picture 24" descr="bm3990">
            <a:extLst>
              <a:ext uri="{FF2B5EF4-FFF2-40B4-BE49-F238E27FC236}">
                <a16:creationId xmlns:a16="http://schemas.microsoft.com/office/drawing/2014/main" id="{8BDAB931-B30A-4BCE-BE2B-FA18FB8029E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5429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7" name="Picture 25" descr="bm120">
            <a:extLst>
              <a:ext uri="{FF2B5EF4-FFF2-40B4-BE49-F238E27FC236}">
                <a16:creationId xmlns:a16="http://schemas.microsoft.com/office/drawing/2014/main" id="{3AEDCE3B-4AE7-4BE5-9F33-E42A183915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38" name="Picture 26" descr="bm4000">
            <a:extLst>
              <a:ext uri="{FF2B5EF4-FFF2-40B4-BE49-F238E27FC236}">
                <a16:creationId xmlns:a16="http://schemas.microsoft.com/office/drawing/2014/main" id="{3F07567C-D1F2-4A5C-BC63-93C1F2A9772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39" name="Picture 27" descr="bm120">
            <a:extLst>
              <a:ext uri="{FF2B5EF4-FFF2-40B4-BE49-F238E27FC236}">
                <a16:creationId xmlns:a16="http://schemas.microsoft.com/office/drawing/2014/main" id="{A979F900-F1DC-4457-8C72-02A0DB9FF7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0" name="Picture 28" descr="bm4020">
            <a:extLst>
              <a:ext uri="{FF2B5EF4-FFF2-40B4-BE49-F238E27FC236}">
                <a16:creationId xmlns:a16="http://schemas.microsoft.com/office/drawing/2014/main" id="{41E8E5EE-A663-47B4-A6A4-EF3FFD3E9F7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1" name="Picture 29" descr="bm4040">
            <a:extLst>
              <a:ext uri="{FF2B5EF4-FFF2-40B4-BE49-F238E27FC236}">
                <a16:creationId xmlns:a16="http://schemas.microsoft.com/office/drawing/2014/main" id="{5F1A9AC2-16E9-4F20-A64F-B4A9EB84B7D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2" name="Picture 30" descr="bm4050">
            <a:extLst>
              <a:ext uri="{FF2B5EF4-FFF2-40B4-BE49-F238E27FC236}">
                <a16:creationId xmlns:a16="http://schemas.microsoft.com/office/drawing/2014/main" id="{7A10B3B0-3806-45A8-BD4F-F74016649FA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3048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3" name="Picture 31" descr="bm4070">
            <a:extLst>
              <a:ext uri="{FF2B5EF4-FFF2-40B4-BE49-F238E27FC236}">
                <a16:creationId xmlns:a16="http://schemas.microsoft.com/office/drawing/2014/main" id="{A338DBF4-3B35-4D79-BEF5-31002917E94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4667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4" name="Picture 32" descr="l_cn">
            <a:extLst>
              <a:ext uri="{FF2B5EF4-FFF2-40B4-BE49-F238E27FC236}">
                <a16:creationId xmlns:a16="http://schemas.microsoft.com/office/drawing/2014/main" id="{8D8B01A7-8610-4C47-8F42-443DC1334418}"/>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4762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5" name="Picture 33" descr="bm4090">
            <a:extLst>
              <a:ext uri="{FF2B5EF4-FFF2-40B4-BE49-F238E27FC236}">
                <a16:creationId xmlns:a16="http://schemas.microsoft.com/office/drawing/2014/main" id="{29F2E660-16FC-4619-B84D-F92C18F1609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0" y="0"/>
            <a:ext cx="5238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6" name="Picture 34" descr="bm4110">
            <a:extLst>
              <a:ext uri="{FF2B5EF4-FFF2-40B4-BE49-F238E27FC236}">
                <a16:creationId xmlns:a16="http://schemas.microsoft.com/office/drawing/2014/main" id="{8AC1A46B-C15D-4EDB-A6C0-58933BF3F90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0" y="0"/>
            <a:ext cx="6000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7" name="Picture 35" descr="bm120">
            <a:extLst>
              <a:ext uri="{FF2B5EF4-FFF2-40B4-BE49-F238E27FC236}">
                <a16:creationId xmlns:a16="http://schemas.microsoft.com/office/drawing/2014/main" id="{309C3C00-CC1B-425D-AF13-76795AF0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48" name="Picture 36" descr="bm4130">
            <a:extLst>
              <a:ext uri="{FF2B5EF4-FFF2-40B4-BE49-F238E27FC236}">
                <a16:creationId xmlns:a16="http://schemas.microsoft.com/office/drawing/2014/main" id="{FC030D25-1D65-4D6A-8F7B-113950F33CB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62865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49" name="Picture 37" descr="bm4150">
            <a:extLst>
              <a:ext uri="{FF2B5EF4-FFF2-40B4-BE49-F238E27FC236}">
                <a16:creationId xmlns:a16="http://schemas.microsoft.com/office/drawing/2014/main" id="{1D2442D7-8550-4D77-AC45-29F9B0FF769B}"/>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714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0" name="Picture 38" descr="bm4170">
            <a:extLst>
              <a:ext uri="{FF2B5EF4-FFF2-40B4-BE49-F238E27FC236}">
                <a16:creationId xmlns:a16="http://schemas.microsoft.com/office/drawing/2014/main" id="{3F214197-A3B5-481A-A6E4-EC74785F139A}"/>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1" name="Picture 39" descr="bm120">
            <a:extLst>
              <a:ext uri="{FF2B5EF4-FFF2-40B4-BE49-F238E27FC236}">
                <a16:creationId xmlns:a16="http://schemas.microsoft.com/office/drawing/2014/main" id="{F6C904A5-353B-4B3A-AA17-F401738A6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pic>
        <p:nvPicPr>
          <p:cNvPr id="13352" name="Picture 40" descr="bm4190">
            <a:extLst>
              <a:ext uri="{FF2B5EF4-FFF2-40B4-BE49-F238E27FC236}">
                <a16:creationId xmlns:a16="http://schemas.microsoft.com/office/drawing/2014/main" id="{AE1C7EB8-5029-4059-A9FA-981A1ED8C22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0"/>
            <a:ext cx="657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3" name="Picture 41" descr="bm4200">
            <a:extLst>
              <a:ext uri="{FF2B5EF4-FFF2-40B4-BE49-F238E27FC236}">
                <a16:creationId xmlns:a16="http://schemas.microsoft.com/office/drawing/2014/main" id="{E53E08B9-63FD-416A-85B7-13725A09A99C}"/>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0" y="0"/>
            <a:ext cx="7334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4" name="Picture 42" descr="bm4210">
            <a:extLst>
              <a:ext uri="{FF2B5EF4-FFF2-40B4-BE49-F238E27FC236}">
                <a16:creationId xmlns:a16="http://schemas.microsoft.com/office/drawing/2014/main" id="{A0817371-FA01-49A1-A7C8-0EBD0770639B}"/>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0"/>
            <a:ext cx="27622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5" name="Picture 43" descr="bm4220">
            <a:extLst>
              <a:ext uri="{FF2B5EF4-FFF2-40B4-BE49-F238E27FC236}">
                <a16:creationId xmlns:a16="http://schemas.microsoft.com/office/drawing/2014/main" id="{CDBDF225-4F74-4C4A-AC54-BFC4BDFA4D2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0" y="0"/>
            <a:ext cx="333375" cy="152400"/>
          </a:xfrm>
          <a:prstGeom prst="rect">
            <a:avLst/>
          </a:prstGeom>
          <a:noFill/>
          <a:extLst>
            <a:ext uri="{909E8E84-426E-40DD-AFC4-6F175D3DCCD1}">
              <a14:hiddenFill xmlns:a14="http://schemas.microsoft.com/office/drawing/2010/main">
                <a:solidFill>
                  <a:srgbClr val="FFFFFF"/>
                </a:solidFill>
              </a14:hiddenFill>
            </a:ext>
          </a:extLst>
        </p:spPr>
      </p:pic>
      <p:pic>
        <p:nvPicPr>
          <p:cNvPr id="13356" name="Picture 44" descr="bm120">
            <a:extLst>
              <a:ext uri="{FF2B5EF4-FFF2-40B4-BE49-F238E27FC236}">
                <a16:creationId xmlns:a16="http://schemas.microsoft.com/office/drawing/2014/main" id="{893B096B-6D32-4DCD-AF7A-15DF80905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0500" cy="1428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457200" y="1312193"/>
            <a:ext cx="8229600" cy="5012407"/>
          </a:xfrm>
        </p:spPr>
        <p:txBody>
          <a:bodyPr/>
          <a:lstStyle/>
          <a:p>
            <a:pPr marL="0" indent="0">
              <a:buNone/>
            </a:pPr>
            <a:endParaRPr lang="it-IT" sz="1600" dirty="0">
              <a:solidFill>
                <a:srgbClr val="FF0000"/>
              </a:solidFill>
            </a:endParaRPr>
          </a:p>
          <a:p>
            <a:pPr marL="0" indent="0">
              <a:buNone/>
            </a:pPr>
            <a:r>
              <a:rPr lang="it-IT" sz="1600" dirty="0"/>
              <a:t>Cenni storici</a:t>
            </a:r>
          </a:p>
          <a:p>
            <a:pPr marL="0" indent="0">
              <a:buNone/>
            </a:pPr>
            <a:endParaRPr lang="it-IT" sz="1600" dirty="0"/>
          </a:p>
          <a:p>
            <a:pPr marL="0" indent="0">
              <a:buNone/>
            </a:pPr>
            <a:endParaRPr lang="it-IT" sz="1600" dirty="0"/>
          </a:p>
          <a:p>
            <a:pPr marL="0" indent="0">
              <a:buNone/>
            </a:pPr>
            <a:endParaRPr lang="it-IT" sz="1600" dirty="0"/>
          </a:p>
          <a:p>
            <a:pPr marL="0" indent="0">
              <a:buNone/>
            </a:pPr>
            <a:r>
              <a:rPr lang="it-IT" sz="1600" dirty="0"/>
              <a:t>Definizioni </a:t>
            </a:r>
          </a:p>
          <a:p>
            <a:pPr marL="0" indent="0">
              <a:buNone/>
            </a:pPr>
            <a:endParaRPr lang="it-IT" sz="1600" dirty="0"/>
          </a:p>
          <a:p>
            <a:pPr marL="0" indent="0">
              <a:buNone/>
            </a:pPr>
            <a:r>
              <a:rPr lang="it-IT" sz="1600" dirty="0"/>
              <a:t>Fenomenologica </a:t>
            </a:r>
          </a:p>
          <a:p>
            <a:pPr marL="0" indent="0">
              <a:buNone/>
            </a:pPr>
            <a:endParaRPr lang="it-IT" sz="1600" dirty="0"/>
          </a:p>
          <a:p>
            <a:pPr marL="0" indent="0">
              <a:buNone/>
            </a:pPr>
            <a:r>
              <a:rPr lang="it-IT" b="1" dirty="0"/>
              <a:t>teoria di </a:t>
            </a:r>
            <a:r>
              <a:rPr lang="it-IT" b="1" dirty="0" err="1"/>
              <a:t>Arrhenius</a:t>
            </a:r>
            <a:r>
              <a:rPr lang="it-IT" b="1" dirty="0"/>
              <a:t>:</a:t>
            </a:r>
          </a:p>
          <a:p>
            <a:pPr marL="0" indent="0">
              <a:buNone/>
            </a:pPr>
            <a:r>
              <a:rPr lang="it-IT" sz="1600" dirty="0"/>
              <a:t>un </a:t>
            </a:r>
            <a:r>
              <a:rPr lang="it-IT" sz="1600" b="1" dirty="0"/>
              <a:t>acido</a:t>
            </a:r>
            <a:r>
              <a:rPr lang="it-IT" sz="1600" dirty="0"/>
              <a:t> è una sostanza in grado di liberare ioni idrogeno H</a:t>
            </a:r>
            <a:r>
              <a:rPr lang="it-IT" sz="1600" baseline="30000" dirty="0"/>
              <a:t>+</a:t>
            </a:r>
            <a:r>
              <a:rPr lang="it-IT" sz="1600" dirty="0"/>
              <a:t> in una soluzione acquosa;</a:t>
            </a:r>
          </a:p>
          <a:p>
            <a:pPr marL="0" indent="0">
              <a:buNone/>
            </a:pPr>
            <a:r>
              <a:rPr lang="it-IT" sz="1600" dirty="0"/>
              <a:t>una </a:t>
            </a:r>
            <a:r>
              <a:rPr lang="it-IT" sz="1600" b="1" dirty="0"/>
              <a:t>base</a:t>
            </a:r>
            <a:r>
              <a:rPr lang="it-IT" sz="1600" dirty="0"/>
              <a:t> è una sostanza in grado di liberare ioni idrossido OH</a:t>
            </a:r>
            <a:r>
              <a:rPr lang="it-IT" sz="1600" baseline="30000" dirty="0"/>
              <a:t>-</a:t>
            </a:r>
            <a:r>
              <a:rPr lang="it-IT" sz="1600" dirty="0"/>
              <a:t> in una soluzione acquosa.</a:t>
            </a:r>
          </a:p>
          <a:p>
            <a:pPr marL="0" indent="0">
              <a:buNone/>
            </a:pPr>
            <a:r>
              <a:rPr lang="it-IT" b="1" dirty="0"/>
              <a:t> </a:t>
            </a:r>
            <a:r>
              <a:rPr lang="it-IT" sz="1600" b="1" dirty="0"/>
              <a:t>Teoria di </a:t>
            </a:r>
            <a:r>
              <a:rPr lang="it-IT" sz="1600" b="1" dirty="0" err="1"/>
              <a:t>Brᴓnsted</a:t>
            </a:r>
            <a:r>
              <a:rPr lang="it-IT" sz="1600" b="1" dirty="0"/>
              <a:t> e </a:t>
            </a:r>
            <a:r>
              <a:rPr lang="it-IT" sz="1600" b="1" dirty="0" err="1"/>
              <a:t>Lowry</a:t>
            </a:r>
            <a:r>
              <a:rPr lang="it-IT" sz="1600" dirty="0"/>
              <a:t>:</a:t>
            </a:r>
          </a:p>
          <a:p>
            <a:pPr marL="0" indent="0">
              <a:buNone/>
            </a:pPr>
            <a:r>
              <a:rPr lang="it-IT" sz="1600" dirty="0"/>
              <a:t>un </a:t>
            </a:r>
            <a:r>
              <a:rPr lang="it-IT" sz="1600" b="1" dirty="0"/>
              <a:t>acido</a:t>
            </a:r>
            <a:r>
              <a:rPr lang="it-IT" sz="1600" dirty="0"/>
              <a:t> è una molecola in grado di donare protoni;</a:t>
            </a:r>
          </a:p>
          <a:p>
            <a:pPr marL="0" indent="0">
              <a:buNone/>
            </a:pPr>
            <a:r>
              <a:rPr lang="it-IT" sz="1600" dirty="0"/>
              <a:t>una </a:t>
            </a:r>
            <a:r>
              <a:rPr lang="it-IT" sz="1600" b="1" dirty="0"/>
              <a:t>base</a:t>
            </a:r>
            <a:r>
              <a:rPr lang="it-IT" sz="1600" dirty="0"/>
              <a:t> è una molecola in grado di accettare protoni</a:t>
            </a:r>
            <a:r>
              <a:rPr lang="it-IT" dirty="0"/>
              <a:t>.</a:t>
            </a:r>
          </a:p>
          <a:p>
            <a:pPr marL="0" indent="0">
              <a:buNone/>
            </a:pPr>
            <a:r>
              <a:rPr lang="it-IT" sz="1400" b="1" dirty="0"/>
              <a:t>La teoria di Lewis </a:t>
            </a:r>
            <a:r>
              <a:rPr lang="it-IT" sz="1400" dirty="0"/>
              <a:t>è così sintetizzabile:</a:t>
            </a:r>
          </a:p>
          <a:p>
            <a:pPr marL="0" indent="0">
              <a:buNone/>
            </a:pPr>
            <a:r>
              <a:rPr lang="it-IT" sz="1400" dirty="0"/>
              <a:t>un </a:t>
            </a:r>
            <a:r>
              <a:rPr lang="it-IT" sz="1400" b="1" dirty="0"/>
              <a:t>acido</a:t>
            </a:r>
            <a:r>
              <a:rPr lang="it-IT" sz="1400" dirty="0"/>
              <a:t> è una specie in grado di </a:t>
            </a:r>
            <a:r>
              <a:rPr lang="it-IT" sz="1400" b="1" dirty="0"/>
              <a:t>accettare una coppia di elettroni.</a:t>
            </a:r>
            <a:endParaRPr lang="it-IT" sz="1400" dirty="0"/>
          </a:p>
          <a:p>
            <a:pPr marL="0" indent="0">
              <a:buNone/>
            </a:pPr>
            <a:r>
              <a:rPr lang="it-IT" sz="1400" dirty="0"/>
              <a:t>una </a:t>
            </a:r>
            <a:r>
              <a:rPr lang="it-IT" sz="1400" b="1" dirty="0"/>
              <a:t>base</a:t>
            </a:r>
            <a:r>
              <a:rPr lang="it-IT" sz="1400" dirty="0"/>
              <a:t> è una specie in grado di</a:t>
            </a:r>
            <a:r>
              <a:rPr lang="it-IT" sz="1400" i="1" dirty="0"/>
              <a:t> </a:t>
            </a:r>
            <a:r>
              <a:rPr lang="it-IT" sz="1400" b="1" dirty="0"/>
              <a:t>cedere una coppia di elettroni.</a:t>
            </a:r>
            <a:br>
              <a:rPr lang="it-IT" sz="1400" dirty="0"/>
            </a:br>
            <a:r>
              <a:rPr lang="it-IT" dirty="0"/>
              <a:t> </a:t>
            </a:r>
          </a:p>
          <a:p>
            <a:pPr marL="0" indent="0">
              <a:buNone/>
            </a:pPr>
            <a:endParaRPr lang="it-IT" dirty="0"/>
          </a:p>
          <a:p>
            <a:pPr marL="0" indent="0">
              <a:buNone/>
            </a:pPr>
            <a:endParaRPr lang="it-IT" dirty="0"/>
          </a:p>
          <a:p>
            <a:pPr marL="0" indent="0">
              <a:buNone/>
            </a:pPr>
            <a:endParaRPr lang="it-IT" dirty="0"/>
          </a:p>
          <a:p>
            <a:pPr marL="0" indent="0">
              <a:buNone/>
            </a:pPr>
            <a:endParaRPr lang="it-IT" sz="1600" dirty="0"/>
          </a:p>
        </p:txBody>
      </p:sp>
    </p:spTree>
    <p:extLst>
      <p:ext uri="{BB962C8B-B14F-4D97-AF65-F5344CB8AC3E}">
        <p14:creationId xmlns:p14="http://schemas.microsoft.com/office/powerpoint/2010/main" val="1148311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0" y="202476"/>
            <a:ext cx="8686800" cy="795485"/>
          </a:xfrm>
        </p:spPr>
        <p:txBody>
          <a:bodyPr/>
          <a:lstStyle/>
          <a:p>
            <a:pPr algn="ctr"/>
            <a:r>
              <a:rPr lang="it-IT" sz="3600" dirty="0" err="1">
                <a:solidFill>
                  <a:srgbClr val="FF0000"/>
                </a:solidFill>
              </a:rPr>
              <a:t>Rezazioni</a:t>
            </a:r>
            <a:r>
              <a:rPr lang="it-IT" sz="3600" dirty="0">
                <a:solidFill>
                  <a:srgbClr val="FF0000"/>
                </a:solidFill>
              </a:rPr>
              <a:t> redox</a:t>
            </a:r>
          </a:p>
        </p:txBody>
      </p:sp>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13794" y="990112"/>
            <a:ext cx="8806957" cy="5329011"/>
          </a:xfrm>
        </p:spPr>
        <p:txBody>
          <a:bodyPr/>
          <a:lstStyle/>
          <a:p>
            <a:pPr marL="0" indent="0">
              <a:buNone/>
            </a:pPr>
            <a:endParaRPr lang="it-IT" sz="1800" dirty="0"/>
          </a:p>
          <a:p>
            <a:pPr marL="0" indent="0">
              <a:buNone/>
            </a:pPr>
            <a:endParaRPr lang="it-IT" sz="1800" dirty="0"/>
          </a:p>
        </p:txBody>
      </p:sp>
      <p:sp>
        <p:nvSpPr>
          <p:cNvPr id="7" name="AutoShape 3" descr="\rho_i">
            <a:extLst>
              <a:ext uri="{FF2B5EF4-FFF2-40B4-BE49-F238E27FC236}">
                <a16:creationId xmlns:a16="http://schemas.microsoft.com/office/drawing/2014/main" id="{A34D3B07-5C7E-4840-9B70-2A209075A6AF}"/>
              </a:ext>
            </a:extLst>
          </p:cNvPr>
          <p:cNvSpPr>
            <a:spLocks noChangeAspect="1" noChangeArrowheads="1"/>
          </p:cNvSpPr>
          <p:nvPr/>
        </p:nvSpPr>
        <p:spPr bwMode="auto">
          <a:xfrm>
            <a:off x="284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gamma_i">
            <a:extLst>
              <a:ext uri="{FF2B5EF4-FFF2-40B4-BE49-F238E27FC236}">
                <a16:creationId xmlns:a16="http://schemas.microsoft.com/office/drawing/2014/main" id="{EB6ED524-75B8-46E0-B6AA-C92A8CA39FF3}"/>
              </a:ext>
            </a:extLst>
          </p:cNvPr>
          <p:cNvSpPr>
            <a:spLocks noChangeAspect="1" noChangeArrowheads="1"/>
          </p:cNvSpPr>
          <p:nvPr/>
        </p:nvSpPr>
        <p:spPr bwMode="auto">
          <a:xfrm>
            <a:off x="3144838" y="2819399"/>
            <a:ext cx="396875" cy="39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5" descr="m_i/V">
            <a:extLst>
              <a:ext uri="{FF2B5EF4-FFF2-40B4-BE49-F238E27FC236}">
                <a16:creationId xmlns:a16="http://schemas.microsoft.com/office/drawing/2014/main" id="{DD56A4B1-4B10-4C4E-881B-B724E4035593}"/>
              </a:ext>
            </a:extLst>
          </p:cNvPr>
          <p:cNvSpPr>
            <a:spLocks noChangeAspect="1" noChangeArrowheads="1"/>
          </p:cNvSpPr>
          <p:nvPr/>
        </p:nvSpPr>
        <p:spPr bwMode="auto">
          <a:xfrm>
            <a:off x="363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c_{i}">
            <a:extLst>
              <a:ext uri="{FF2B5EF4-FFF2-40B4-BE49-F238E27FC236}">
                <a16:creationId xmlns:a16="http://schemas.microsoft.com/office/drawing/2014/main" id="{172D8970-1F38-4C2E-85BB-9D9BAEDA6870}"/>
              </a:ext>
            </a:extLst>
          </p:cNvPr>
          <p:cNvSpPr>
            <a:spLocks noChangeAspect="1" noChangeArrowheads="1"/>
          </p:cNvSpPr>
          <p:nvPr/>
        </p:nvSpPr>
        <p:spPr bwMode="auto">
          <a:xfrm>
            <a:off x="4030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7" descr="n_i/V">
            <a:extLst>
              <a:ext uri="{FF2B5EF4-FFF2-40B4-BE49-F238E27FC236}">
                <a16:creationId xmlns:a16="http://schemas.microsoft.com/office/drawing/2014/main" id="{4CCCA5E3-B3BE-433A-A42C-2B034D1D5EC0}"/>
              </a:ext>
            </a:extLst>
          </p:cNvPr>
          <p:cNvSpPr>
            <a:spLocks noChangeAspect="1" noChangeArrowheads="1"/>
          </p:cNvSpPr>
          <p:nvPr/>
        </p:nvSpPr>
        <p:spPr bwMode="auto">
          <a:xfrm>
            <a:off x="4427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8" descr="C_{i}">
            <a:extLst>
              <a:ext uri="{FF2B5EF4-FFF2-40B4-BE49-F238E27FC236}">
                <a16:creationId xmlns:a16="http://schemas.microsoft.com/office/drawing/2014/main" id="{53F17216-D867-410A-A66A-5159C79C9A95}"/>
              </a:ext>
            </a:extLst>
          </p:cNvPr>
          <p:cNvSpPr>
            <a:spLocks noChangeAspect="1" noChangeArrowheads="1"/>
          </p:cNvSpPr>
          <p:nvPr/>
        </p:nvSpPr>
        <p:spPr bwMode="auto">
          <a:xfrm>
            <a:off x="4824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9" descr="N_i/V">
            <a:extLst>
              <a:ext uri="{FF2B5EF4-FFF2-40B4-BE49-F238E27FC236}">
                <a16:creationId xmlns:a16="http://schemas.microsoft.com/office/drawing/2014/main" id="{1C86DF66-6C44-4E42-96F4-3D0CBB40FD4C}"/>
              </a:ext>
            </a:extLst>
          </p:cNvPr>
          <p:cNvSpPr>
            <a:spLocks noChangeAspect="1" noChangeArrowheads="1"/>
          </p:cNvSpPr>
          <p:nvPr/>
        </p:nvSpPr>
        <p:spPr bwMode="auto">
          <a:xfrm>
            <a:off x="5221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0" descr="\phi _{i}">
            <a:extLst>
              <a:ext uri="{FF2B5EF4-FFF2-40B4-BE49-F238E27FC236}">
                <a16:creationId xmlns:a16="http://schemas.microsoft.com/office/drawing/2014/main" id="{38F60327-6FD1-4632-BA2E-61D79ABF6F73}"/>
              </a:ext>
            </a:extLst>
          </p:cNvPr>
          <p:cNvSpPr>
            <a:spLocks noChangeAspect="1" noChangeArrowheads="1"/>
          </p:cNvSpPr>
          <p:nvPr/>
        </p:nvSpPr>
        <p:spPr bwMode="auto">
          <a:xfrm>
            <a:off x="5618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1" descr="V_i/V">
            <a:extLst>
              <a:ext uri="{FF2B5EF4-FFF2-40B4-BE49-F238E27FC236}">
                <a16:creationId xmlns:a16="http://schemas.microsoft.com/office/drawing/2014/main" id="{7522B283-02EB-4357-A499-34343959492F}"/>
              </a:ext>
            </a:extLst>
          </p:cNvPr>
          <p:cNvSpPr>
            <a:spLocks noChangeAspect="1" noChangeArrowheads="1"/>
          </p:cNvSpPr>
          <p:nvPr/>
        </p:nvSpPr>
        <p:spPr bwMode="auto">
          <a:xfrm>
            <a:off x="6015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N">
            <a:extLst>
              <a:ext uri="{FF2B5EF4-FFF2-40B4-BE49-F238E27FC236}">
                <a16:creationId xmlns:a16="http://schemas.microsoft.com/office/drawing/2014/main" id="{6370F66F-6BD6-4C69-9D1A-3CFE831BD286}"/>
              </a:ext>
            </a:extLst>
          </p:cNvPr>
          <p:cNvSpPr>
            <a:spLocks noChangeAspect="1" noChangeArrowheads="1"/>
          </p:cNvSpPr>
          <p:nvPr/>
        </p:nvSpPr>
        <p:spPr bwMode="auto">
          <a:xfrm>
            <a:off x="6411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c_i/f_\mathrm{eq}">
            <a:extLst>
              <a:ext uri="{FF2B5EF4-FFF2-40B4-BE49-F238E27FC236}">
                <a16:creationId xmlns:a16="http://schemas.microsoft.com/office/drawing/2014/main" id="{EEE7A48A-D4A4-4769-BD78-819F62A31D6F}"/>
              </a:ext>
            </a:extLst>
          </p:cNvPr>
          <p:cNvSpPr>
            <a:spLocks noChangeAspect="1" noChangeArrowheads="1"/>
          </p:cNvSpPr>
          <p:nvPr/>
        </p:nvSpPr>
        <p:spPr bwMode="auto">
          <a:xfrm>
            <a:off x="6808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n_i/m_\mathrm{solvente}">
            <a:extLst>
              <a:ext uri="{FF2B5EF4-FFF2-40B4-BE49-F238E27FC236}">
                <a16:creationId xmlns:a16="http://schemas.microsoft.com/office/drawing/2014/main" id="{EE68396F-5B73-4BEA-B739-6C0D64069700}"/>
              </a:ext>
            </a:extLst>
          </p:cNvPr>
          <p:cNvSpPr>
            <a:spLocks noChangeAspect="1" noChangeArrowheads="1"/>
          </p:cNvSpPr>
          <p:nvPr/>
        </p:nvSpPr>
        <p:spPr bwMode="auto">
          <a:xfrm>
            <a:off x="7602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x_i">
            <a:extLst>
              <a:ext uri="{FF2B5EF4-FFF2-40B4-BE49-F238E27FC236}">
                <a16:creationId xmlns:a16="http://schemas.microsoft.com/office/drawing/2014/main" id="{9E31F023-6F33-41F2-9640-ABB6FD61FF04}"/>
              </a:ext>
            </a:extLst>
          </p:cNvPr>
          <p:cNvSpPr>
            <a:spLocks noChangeAspect="1" noChangeArrowheads="1"/>
          </p:cNvSpPr>
          <p:nvPr/>
        </p:nvSpPr>
        <p:spPr bwMode="auto">
          <a:xfrm>
            <a:off x="7999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n_i/n_\mathrm{tot}">
            <a:extLst>
              <a:ext uri="{FF2B5EF4-FFF2-40B4-BE49-F238E27FC236}">
                <a16:creationId xmlns:a16="http://schemas.microsoft.com/office/drawing/2014/main" id="{535F52EB-6F33-45DC-B0C1-BF0017645C76}"/>
              </a:ext>
            </a:extLst>
          </p:cNvPr>
          <p:cNvSpPr>
            <a:spLocks noChangeAspect="1" noChangeArrowheads="1"/>
          </p:cNvSpPr>
          <p:nvPr/>
        </p:nvSpPr>
        <p:spPr bwMode="auto">
          <a:xfrm>
            <a:off x="8396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r_i">
            <a:extLst>
              <a:ext uri="{FF2B5EF4-FFF2-40B4-BE49-F238E27FC236}">
                <a16:creationId xmlns:a16="http://schemas.microsoft.com/office/drawing/2014/main" id="{8EDF916D-6C40-4912-8BC7-6986B0E4282D}"/>
              </a:ext>
            </a:extLst>
          </p:cNvPr>
          <p:cNvSpPr>
            <a:spLocks noChangeAspect="1" noChangeArrowheads="1"/>
          </p:cNvSpPr>
          <p:nvPr/>
        </p:nvSpPr>
        <p:spPr bwMode="auto">
          <a:xfrm>
            <a:off x="8793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9" descr="n_i/(n_\mathrm{tot}-n_i)">
            <a:extLst>
              <a:ext uri="{FF2B5EF4-FFF2-40B4-BE49-F238E27FC236}">
                <a16:creationId xmlns:a16="http://schemas.microsoft.com/office/drawing/2014/main" id="{2A6BC1B3-BFBF-44F2-A635-5542FFBF5B08}"/>
              </a:ext>
            </a:extLst>
          </p:cNvPr>
          <p:cNvSpPr>
            <a:spLocks noChangeAspect="1" noChangeArrowheads="1"/>
          </p:cNvSpPr>
          <p:nvPr/>
        </p:nvSpPr>
        <p:spPr bwMode="auto">
          <a:xfrm>
            <a:off x="919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20" descr="w_{i}">
            <a:extLst>
              <a:ext uri="{FF2B5EF4-FFF2-40B4-BE49-F238E27FC236}">
                <a16:creationId xmlns:a16="http://schemas.microsoft.com/office/drawing/2014/main" id="{2D093F53-3E9F-43B2-B549-C73346DC523B}"/>
              </a:ext>
            </a:extLst>
          </p:cNvPr>
          <p:cNvSpPr>
            <a:spLocks noChangeAspect="1" noChangeArrowheads="1"/>
          </p:cNvSpPr>
          <p:nvPr/>
        </p:nvSpPr>
        <p:spPr bwMode="auto">
          <a:xfrm>
            <a:off x="958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21" descr="m_i/m_\mathrm{tot}">
            <a:extLst>
              <a:ext uri="{FF2B5EF4-FFF2-40B4-BE49-F238E27FC236}">
                <a16:creationId xmlns:a16="http://schemas.microsoft.com/office/drawing/2014/main" id="{1411E974-C014-4F12-90F0-0A09CC44C053}"/>
              </a:ext>
            </a:extLst>
          </p:cNvPr>
          <p:cNvSpPr>
            <a:spLocks noChangeAspect="1" noChangeArrowheads="1"/>
          </p:cNvSpPr>
          <p:nvPr/>
        </p:nvSpPr>
        <p:spPr bwMode="auto">
          <a:xfrm>
            <a:off x="998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AutoShape 1" descr="\rho_i">
            <a:extLst>
              <a:ext uri="{FF2B5EF4-FFF2-40B4-BE49-F238E27FC236}">
                <a16:creationId xmlns:a16="http://schemas.microsoft.com/office/drawing/2014/main" id="{1C619F1E-A5E3-4048-97C2-310213BECD3C}"/>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2" descr="\gamma_i">
            <a:extLst>
              <a:ext uri="{FF2B5EF4-FFF2-40B4-BE49-F238E27FC236}">
                <a16:creationId xmlns:a16="http://schemas.microsoft.com/office/drawing/2014/main" id="{B055BE4A-27CB-43F4-A6B7-F5CBD19F672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3" descr="m_i/V">
            <a:extLst>
              <a:ext uri="{FF2B5EF4-FFF2-40B4-BE49-F238E27FC236}">
                <a16:creationId xmlns:a16="http://schemas.microsoft.com/office/drawing/2014/main" id="{C18E5649-345C-4CC7-9C51-F8F1D350940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4" descr="c_{i}">
            <a:extLst>
              <a:ext uri="{FF2B5EF4-FFF2-40B4-BE49-F238E27FC236}">
                <a16:creationId xmlns:a16="http://schemas.microsoft.com/office/drawing/2014/main" id="{7FDC8E1E-73E6-4480-80F9-2BD1B3C7B5F2}"/>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5" descr="n_i/V">
            <a:extLst>
              <a:ext uri="{FF2B5EF4-FFF2-40B4-BE49-F238E27FC236}">
                <a16:creationId xmlns:a16="http://schemas.microsoft.com/office/drawing/2014/main" id="{33A20617-912E-4D6D-B799-042274DC39BA}"/>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6" descr="C_{i}">
            <a:extLst>
              <a:ext uri="{FF2B5EF4-FFF2-40B4-BE49-F238E27FC236}">
                <a16:creationId xmlns:a16="http://schemas.microsoft.com/office/drawing/2014/main" id="{BE092294-F842-4077-AC98-72E85E56975D}"/>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12" name="AutoShape 7" descr="N_i/V">
            <a:extLst>
              <a:ext uri="{FF2B5EF4-FFF2-40B4-BE49-F238E27FC236}">
                <a16:creationId xmlns:a16="http://schemas.microsoft.com/office/drawing/2014/main" id="{1C1D2869-60CE-445C-889F-751D7E0E91A6}"/>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7" name="AutoShape 8" descr="\phi _{i}">
            <a:extLst>
              <a:ext uri="{FF2B5EF4-FFF2-40B4-BE49-F238E27FC236}">
                <a16:creationId xmlns:a16="http://schemas.microsoft.com/office/drawing/2014/main" id="{8201479F-D383-4E98-8A2A-40802545016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8" name="AutoShape 9" descr="V_i/V">
            <a:extLst>
              <a:ext uri="{FF2B5EF4-FFF2-40B4-BE49-F238E27FC236}">
                <a16:creationId xmlns:a16="http://schemas.microsoft.com/office/drawing/2014/main" id="{1D3C4872-8FD3-4D14-9B74-769AE451DB90}"/>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9" name="AutoShape 10" descr="N">
            <a:extLst>
              <a:ext uri="{FF2B5EF4-FFF2-40B4-BE49-F238E27FC236}">
                <a16:creationId xmlns:a16="http://schemas.microsoft.com/office/drawing/2014/main" id="{C7A8B1EA-BBFF-4838-820B-C551384E0AC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0" name="AutoShape 11" descr="c_i/f_\mathrm{eq}">
            <a:extLst>
              <a:ext uri="{FF2B5EF4-FFF2-40B4-BE49-F238E27FC236}">
                <a16:creationId xmlns:a16="http://schemas.microsoft.com/office/drawing/2014/main" id="{5158A3B1-BBA2-4DF9-8F4F-C033C71D67BE}"/>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1" name="AutoShape 12" descr="b_{i}">
            <a:extLst>
              <a:ext uri="{FF2B5EF4-FFF2-40B4-BE49-F238E27FC236}">
                <a16:creationId xmlns:a16="http://schemas.microsoft.com/office/drawing/2014/main" id="{FFDE4C01-03E0-4F26-92A7-A9148292C2A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2" name="AutoShape 13" descr="n_i/m_\mathrm{solvente}">
            <a:extLst>
              <a:ext uri="{FF2B5EF4-FFF2-40B4-BE49-F238E27FC236}">
                <a16:creationId xmlns:a16="http://schemas.microsoft.com/office/drawing/2014/main" id="{3A52818D-282C-4EBB-879D-BF28D039708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3" name="AutoShape 14" descr="x_i">
            <a:extLst>
              <a:ext uri="{FF2B5EF4-FFF2-40B4-BE49-F238E27FC236}">
                <a16:creationId xmlns:a16="http://schemas.microsoft.com/office/drawing/2014/main" id="{F71BE7A3-3A8C-43C4-B1C5-EDAC16616749}"/>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4" name="AutoShape 15" descr="n_i/n_\mathrm{tot}">
            <a:extLst>
              <a:ext uri="{FF2B5EF4-FFF2-40B4-BE49-F238E27FC236}">
                <a16:creationId xmlns:a16="http://schemas.microsoft.com/office/drawing/2014/main" id="{00CC34C7-DE61-4329-B20C-991CB84F6ED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5" name="AutoShape 16" descr="r_i">
            <a:extLst>
              <a:ext uri="{FF2B5EF4-FFF2-40B4-BE49-F238E27FC236}">
                <a16:creationId xmlns:a16="http://schemas.microsoft.com/office/drawing/2014/main" id="{FE052566-B04B-49CA-AC2F-5C3D25668C3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6" name="AutoShape 17" descr="n_i/(n_\mathrm{tot}-n_i)">
            <a:extLst>
              <a:ext uri="{FF2B5EF4-FFF2-40B4-BE49-F238E27FC236}">
                <a16:creationId xmlns:a16="http://schemas.microsoft.com/office/drawing/2014/main" id="{880554DE-806F-45E8-B12F-9DCD736903A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7" name="AutoShape 18" descr="w_{i}">
            <a:extLst>
              <a:ext uri="{FF2B5EF4-FFF2-40B4-BE49-F238E27FC236}">
                <a16:creationId xmlns:a16="http://schemas.microsoft.com/office/drawing/2014/main" id="{7D89113F-BE5B-4362-AF8B-B9CD615B541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8" name="AutoShape 19" descr="m_i/m_\mathrm{tot}">
            <a:extLst>
              <a:ext uri="{FF2B5EF4-FFF2-40B4-BE49-F238E27FC236}">
                <a16:creationId xmlns:a16="http://schemas.microsoft.com/office/drawing/2014/main" id="{D0B5B879-2AAB-438B-A226-34299BC083D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Rettangolo 2">
            <a:extLst>
              <a:ext uri="{FF2B5EF4-FFF2-40B4-BE49-F238E27FC236}">
                <a16:creationId xmlns:a16="http://schemas.microsoft.com/office/drawing/2014/main" id="{8340E2D1-B507-4BF6-A120-52CDBB5BF200}"/>
              </a:ext>
            </a:extLst>
          </p:cNvPr>
          <p:cNvSpPr/>
          <p:nvPr/>
        </p:nvSpPr>
        <p:spPr>
          <a:xfrm>
            <a:off x="350837" y="-79654"/>
            <a:ext cx="8534401" cy="461665"/>
          </a:xfrm>
          <a:prstGeom prst="rect">
            <a:avLst/>
          </a:prstGeom>
        </p:spPr>
        <p:txBody>
          <a:bodyPr wrap="square">
            <a:spAutoFit/>
          </a:bodyPr>
          <a:lstStyle/>
          <a:p>
            <a:pPr marL="0" indent="0">
              <a:buNone/>
            </a:pPr>
            <a:endParaRPr lang="it-IT" sz="2400" dirty="0"/>
          </a:p>
        </p:txBody>
      </p:sp>
      <p:sp>
        <p:nvSpPr>
          <p:cNvPr id="6" name="CasellaDiTesto 5">
            <a:extLst>
              <a:ext uri="{FF2B5EF4-FFF2-40B4-BE49-F238E27FC236}">
                <a16:creationId xmlns:a16="http://schemas.microsoft.com/office/drawing/2014/main" id="{650618C6-7DB5-4DF5-B667-F0070976F599}"/>
              </a:ext>
            </a:extLst>
          </p:cNvPr>
          <p:cNvSpPr txBox="1"/>
          <p:nvPr/>
        </p:nvSpPr>
        <p:spPr>
          <a:xfrm>
            <a:off x="251520" y="1556792"/>
            <a:ext cx="8633718" cy="3293209"/>
          </a:xfrm>
          <a:prstGeom prst="rect">
            <a:avLst/>
          </a:prstGeom>
          <a:noFill/>
        </p:spPr>
        <p:txBody>
          <a:bodyPr wrap="square" rtlCol="0">
            <a:spAutoFit/>
          </a:bodyPr>
          <a:lstStyle/>
          <a:p>
            <a:pPr marL="0" indent="0" algn="just">
              <a:buNone/>
            </a:pPr>
            <a:r>
              <a:rPr lang="it-IT" sz="2000" b="1" dirty="0"/>
              <a:t>Concentrazione </a:t>
            </a:r>
          </a:p>
          <a:p>
            <a:pPr marL="0" indent="0" algn="just">
              <a:buNone/>
            </a:pPr>
            <a:r>
              <a:rPr lang="it-IT" sz="1600" dirty="0"/>
              <a:t>Gruppo di quattro quantità che caratterizzano la composizione di una miscela rispetto al volume della miscela ( massa , quantità , volume e concentrazione numerica ).</a:t>
            </a:r>
          </a:p>
          <a:p>
            <a:pPr marL="0" indent="0" algn="just">
              <a:buNone/>
            </a:pPr>
            <a:r>
              <a:rPr lang="it-IT" dirty="0">
                <a:solidFill>
                  <a:srgbClr val="FF0000"/>
                </a:solidFill>
              </a:rPr>
              <a:t>Concentrazione di quantità, c </a:t>
            </a:r>
            <a:r>
              <a:rPr lang="it-IT" dirty="0"/>
              <a:t>(molarità)</a:t>
            </a:r>
          </a:p>
          <a:p>
            <a:pPr marL="0" indent="0" algn="just">
              <a:buNone/>
            </a:pPr>
            <a:r>
              <a:rPr lang="it-IT" sz="1400" dirty="0"/>
              <a:t>Quantità di un componente diviso per il volume della miscela. Chiamata anche concentrazione della sostanza della sostanza , concentrazione della sostanza (in chimica clinica) e nella letteratura più antica molarità . L'unità comune è una mole per decimetro cubico ( </a:t>
            </a:r>
            <a:r>
              <a:rPr lang="it-IT" sz="1400" dirty="0" err="1"/>
              <a:t>mol</a:t>
            </a:r>
            <a:r>
              <a:rPr lang="it-IT" sz="1400" dirty="0"/>
              <a:t> dm -3) o mole per litro ( </a:t>
            </a:r>
            <a:r>
              <a:rPr lang="it-IT" sz="1400" dirty="0" err="1"/>
              <a:t>mol</a:t>
            </a:r>
            <a:r>
              <a:rPr lang="it-IT" sz="1400" dirty="0"/>
              <a:t> L -1) a volte indicata da M.</a:t>
            </a:r>
          </a:p>
          <a:p>
            <a:pPr marL="0" indent="0" algn="just">
              <a:buNone/>
            </a:pPr>
            <a:endParaRPr lang="it-IT" dirty="0"/>
          </a:p>
          <a:p>
            <a:pPr marL="0" indent="0" algn="just">
              <a:buNone/>
            </a:pPr>
            <a:r>
              <a:rPr lang="it-IT" dirty="0">
                <a:solidFill>
                  <a:srgbClr val="FF0000"/>
                </a:solidFill>
              </a:rPr>
              <a:t>molalità,</a:t>
            </a:r>
            <a:r>
              <a:rPr lang="it-IT" dirty="0"/>
              <a:t>  m ,  </a:t>
            </a:r>
          </a:p>
          <a:p>
            <a:pPr marL="0" indent="0" algn="just">
              <a:buNone/>
            </a:pPr>
            <a:r>
              <a:rPr lang="it-IT" sz="1600" dirty="0"/>
              <a:t>Quantità di entità di un soluto diviso per la massa del solvente</a:t>
            </a:r>
          </a:p>
          <a:p>
            <a:pPr marL="0" indent="0">
              <a:buNone/>
            </a:pPr>
            <a:endParaRPr lang="it-IT" sz="2400" dirty="0"/>
          </a:p>
        </p:txBody>
      </p:sp>
      <p:pic>
        <p:nvPicPr>
          <p:cNvPr id="45" name="Picture 2" descr="Libro d'oro IUPAC">
            <a:hlinkClick r:id="rId3"/>
            <a:extLst>
              <a:ext uri="{FF2B5EF4-FFF2-40B4-BE49-F238E27FC236}">
                <a16:creationId xmlns:a16="http://schemas.microsoft.com/office/drawing/2014/main" id="{555CB82C-2374-4AD6-98B9-222CA8D0C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809476"/>
            <a:ext cx="2088232" cy="603895"/>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8DBE1665-F013-490A-B0D2-13D61D6B1234}"/>
              </a:ext>
            </a:extLst>
          </p:cNvPr>
          <p:cNvSpPr/>
          <p:nvPr/>
        </p:nvSpPr>
        <p:spPr>
          <a:xfrm>
            <a:off x="2286000" y="2967335"/>
            <a:ext cx="4572000" cy="923330"/>
          </a:xfrm>
          <a:prstGeom prst="rect">
            <a:avLst/>
          </a:prstGeom>
        </p:spPr>
        <p:txBody>
          <a:bodyPr>
            <a:spAutoFit/>
          </a:bodyPr>
          <a:lstStyle/>
          <a:p>
            <a:r>
              <a:rPr lang="it-IT" dirty="0">
                <a:hlinkClick r:id="rId5"/>
              </a:rPr>
              <a:t>https://www.museogalileo.it/it/museo/impara/online/56-video-didattici-di-storia-della-scienza/514-tavolechimiche-it.html</a:t>
            </a:r>
            <a:endParaRPr lang="it-IT" dirty="0"/>
          </a:p>
        </p:txBody>
      </p:sp>
    </p:spTree>
    <p:extLst>
      <p:ext uri="{BB962C8B-B14F-4D97-AF65-F5344CB8AC3E}">
        <p14:creationId xmlns:p14="http://schemas.microsoft.com/office/powerpoint/2010/main" val="360610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0" y="202476"/>
            <a:ext cx="8686800" cy="795485"/>
          </a:xfrm>
        </p:spPr>
        <p:txBody>
          <a:bodyPr/>
          <a:lstStyle/>
          <a:p>
            <a:pPr algn="ctr"/>
            <a:r>
              <a:rPr lang="it-IT" sz="3600" dirty="0" err="1">
                <a:solidFill>
                  <a:srgbClr val="FF0000"/>
                </a:solidFill>
              </a:rPr>
              <a:t>Rezazioni</a:t>
            </a:r>
            <a:r>
              <a:rPr lang="it-IT" sz="3600" dirty="0">
                <a:solidFill>
                  <a:srgbClr val="FF0000"/>
                </a:solidFill>
              </a:rPr>
              <a:t> esercitazioni</a:t>
            </a:r>
          </a:p>
        </p:txBody>
      </p:sp>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3">
            <a:extLst>
              <a:ext uri="{FF2B5EF4-FFF2-40B4-BE49-F238E27FC236}">
                <a16:creationId xmlns:a16="http://schemas.microsoft.com/office/drawing/2014/main" id="{C00C79C2-01C0-4350-BC19-B576B776D14B}"/>
              </a:ext>
            </a:extLst>
          </p:cNvPr>
          <p:cNvSpPr>
            <a:spLocks noGrp="1"/>
          </p:cNvSpPr>
          <p:nvPr>
            <p:ph idx="1"/>
          </p:nvPr>
        </p:nvSpPr>
        <p:spPr>
          <a:xfrm>
            <a:off x="-13794" y="990112"/>
            <a:ext cx="8806957" cy="5329011"/>
          </a:xfrm>
        </p:spPr>
        <p:txBody>
          <a:bodyPr/>
          <a:lstStyle/>
          <a:p>
            <a:pPr marL="0" indent="0">
              <a:buNone/>
            </a:pPr>
            <a:endParaRPr lang="it-IT" sz="1800" dirty="0"/>
          </a:p>
        </p:txBody>
      </p:sp>
      <p:sp>
        <p:nvSpPr>
          <p:cNvPr id="7" name="AutoShape 3" descr="\rho_i">
            <a:extLst>
              <a:ext uri="{FF2B5EF4-FFF2-40B4-BE49-F238E27FC236}">
                <a16:creationId xmlns:a16="http://schemas.microsoft.com/office/drawing/2014/main" id="{A34D3B07-5C7E-4840-9B70-2A209075A6AF}"/>
              </a:ext>
            </a:extLst>
          </p:cNvPr>
          <p:cNvSpPr>
            <a:spLocks noChangeAspect="1" noChangeArrowheads="1"/>
          </p:cNvSpPr>
          <p:nvPr/>
        </p:nvSpPr>
        <p:spPr bwMode="auto">
          <a:xfrm>
            <a:off x="284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gamma_i">
            <a:extLst>
              <a:ext uri="{FF2B5EF4-FFF2-40B4-BE49-F238E27FC236}">
                <a16:creationId xmlns:a16="http://schemas.microsoft.com/office/drawing/2014/main" id="{EB6ED524-75B8-46E0-B6AA-C92A8CA39FF3}"/>
              </a:ext>
            </a:extLst>
          </p:cNvPr>
          <p:cNvSpPr>
            <a:spLocks noChangeAspect="1" noChangeArrowheads="1"/>
          </p:cNvSpPr>
          <p:nvPr/>
        </p:nvSpPr>
        <p:spPr bwMode="auto">
          <a:xfrm>
            <a:off x="3144838" y="2819399"/>
            <a:ext cx="396875" cy="39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5" descr="m_i/V">
            <a:extLst>
              <a:ext uri="{FF2B5EF4-FFF2-40B4-BE49-F238E27FC236}">
                <a16:creationId xmlns:a16="http://schemas.microsoft.com/office/drawing/2014/main" id="{DD56A4B1-4B10-4C4E-881B-B724E4035593}"/>
              </a:ext>
            </a:extLst>
          </p:cNvPr>
          <p:cNvSpPr>
            <a:spLocks noChangeAspect="1" noChangeArrowheads="1"/>
          </p:cNvSpPr>
          <p:nvPr/>
        </p:nvSpPr>
        <p:spPr bwMode="auto">
          <a:xfrm>
            <a:off x="363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c_{i}">
            <a:extLst>
              <a:ext uri="{FF2B5EF4-FFF2-40B4-BE49-F238E27FC236}">
                <a16:creationId xmlns:a16="http://schemas.microsoft.com/office/drawing/2014/main" id="{172D8970-1F38-4C2E-85BB-9D9BAEDA6870}"/>
              </a:ext>
            </a:extLst>
          </p:cNvPr>
          <p:cNvSpPr>
            <a:spLocks noChangeAspect="1" noChangeArrowheads="1"/>
          </p:cNvSpPr>
          <p:nvPr/>
        </p:nvSpPr>
        <p:spPr bwMode="auto">
          <a:xfrm>
            <a:off x="4030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7" descr="n_i/V">
            <a:extLst>
              <a:ext uri="{FF2B5EF4-FFF2-40B4-BE49-F238E27FC236}">
                <a16:creationId xmlns:a16="http://schemas.microsoft.com/office/drawing/2014/main" id="{4CCCA5E3-B3BE-433A-A42C-2B034D1D5EC0}"/>
              </a:ext>
            </a:extLst>
          </p:cNvPr>
          <p:cNvSpPr>
            <a:spLocks noChangeAspect="1" noChangeArrowheads="1"/>
          </p:cNvSpPr>
          <p:nvPr/>
        </p:nvSpPr>
        <p:spPr bwMode="auto">
          <a:xfrm>
            <a:off x="4427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8" descr="C_{i}">
            <a:extLst>
              <a:ext uri="{FF2B5EF4-FFF2-40B4-BE49-F238E27FC236}">
                <a16:creationId xmlns:a16="http://schemas.microsoft.com/office/drawing/2014/main" id="{53F17216-D867-410A-A66A-5159C79C9A95}"/>
              </a:ext>
            </a:extLst>
          </p:cNvPr>
          <p:cNvSpPr>
            <a:spLocks noChangeAspect="1" noChangeArrowheads="1"/>
          </p:cNvSpPr>
          <p:nvPr/>
        </p:nvSpPr>
        <p:spPr bwMode="auto">
          <a:xfrm>
            <a:off x="4824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9" descr="N_i/V">
            <a:extLst>
              <a:ext uri="{FF2B5EF4-FFF2-40B4-BE49-F238E27FC236}">
                <a16:creationId xmlns:a16="http://schemas.microsoft.com/office/drawing/2014/main" id="{1C86DF66-6C44-4E42-96F4-3D0CBB40FD4C}"/>
              </a:ext>
            </a:extLst>
          </p:cNvPr>
          <p:cNvSpPr>
            <a:spLocks noChangeAspect="1" noChangeArrowheads="1"/>
          </p:cNvSpPr>
          <p:nvPr/>
        </p:nvSpPr>
        <p:spPr bwMode="auto">
          <a:xfrm>
            <a:off x="5221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0" descr="\phi _{i}">
            <a:extLst>
              <a:ext uri="{FF2B5EF4-FFF2-40B4-BE49-F238E27FC236}">
                <a16:creationId xmlns:a16="http://schemas.microsoft.com/office/drawing/2014/main" id="{38F60327-6FD1-4632-BA2E-61D79ABF6F73}"/>
              </a:ext>
            </a:extLst>
          </p:cNvPr>
          <p:cNvSpPr>
            <a:spLocks noChangeAspect="1" noChangeArrowheads="1"/>
          </p:cNvSpPr>
          <p:nvPr/>
        </p:nvSpPr>
        <p:spPr bwMode="auto">
          <a:xfrm>
            <a:off x="5618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1" descr="V_i/V">
            <a:extLst>
              <a:ext uri="{FF2B5EF4-FFF2-40B4-BE49-F238E27FC236}">
                <a16:creationId xmlns:a16="http://schemas.microsoft.com/office/drawing/2014/main" id="{7522B283-02EB-4357-A499-34343959492F}"/>
              </a:ext>
            </a:extLst>
          </p:cNvPr>
          <p:cNvSpPr>
            <a:spLocks noChangeAspect="1" noChangeArrowheads="1"/>
          </p:cNvSpPr>
          <p:nvPr/>
        </p:nvSpPr>
        <p:spPr bwMode="auto">
          <a:xfrm>
            <a:off x="6015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N">
            <a:extLst>
              <a:ext uri="{FF2B5EF4-FFF2-40B4-BE49-F238E27FC236}">
                <a16:creationId xmlns:a16="http://schemas.microsoft.com/office/drawing/2014/main" id="{6370F66F-6BD6-4C69-9D1A-3CFE831BD286}"/>
              </a:ext>
            </a:extLst>
          </p:cNvPr>
          <p:cNvSpPr>
            <a:spLocks noChangeAspect="1" noChangeArrowheads="1"/>
          </p:cNvSpPr>
          <p:nvPr/>
        </p:nvSpPr>
        <p:spPr bwMode="auto">
          <a:xfrm>
            <a:off x="6411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c_i/f_\mathrm{eq}">
            <a:extLst>
              <a:ext uri="{FF2B5EF4-FFF2-40B4-BE49-F238E27FC236}">
                <a16:creationId xmlns:a16="http://schemas.microsoft.com/office/drawing/2014/main" id="{EEE7A48A-D4A4-4769-BD78-819F62A31D6F}"/>
              </a:ext>
            </a:extLst>
          </p:cNvPr>
          <p:cNvSpPr>
            <a:spLocks noChangeAspect="1" noChangeArrowheads="1"/>
          </p:cNvSpPr>
          <p:nvPr/>
        </p:nvSpPr>
        <p:spPr bwMode="auto">
          <a:xfrm>
            <a:off x="6808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n_i/m_\mathrm{solvente}">
            <a:extLst>
              <a:ext uri="{FF2B5EF4-FFF2-40B4-BE49-F238E27FC236}">
                <a16:creationId xmlns:a16="http://schemas.microsoft.com/office/drawing/2014/main" id="{EE68396F-5B73-4BEA-B739-6C0D64069700}"/>
              </a:ext>
            </a:extLst>
          </p:cNvPr>
          <p:cNvSpPr>
            <a:spLocks noChangeAspect="1" noChangeArrowheads="1"/>
          </p:cNvSpPr>
          <p:nvPr/>
        </p:nvSpPr>
        <p:spPr bwMode="auto">
          <a:xfrm>
            <a:off x="7602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x_i">
            <a:extLst>
              <a:ext uri="{FF2B5EF4-FFF2-40B4-BE49-F238E27FC236}">
                <a16:creationId xmlns:a16="http://schemas.microsoft.com/office/drawing/2014/main" id="{9E31F023-6F33-41F2-9640-ABB6FD61FF04}"/>
              </a:ext>
            </a:extLst>
          </p:cNvPr>
          <p:cNvSpPr>
            <a:spLocks noChangeAspect="1" noChangeArrowheads="1"/>
          </p:cNvSpPr>
          <p:nvPr/>
        </p:nvSpPr>
        <p:spPr bwMode="auto">
          <a:xfrm>
            <a:off x="7999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n_i/n_\mathrm{tot}">
            <a:extLst>
              <a:ext uri="{FF2B5EF4-FFF2-40B4-BE49-F238E27FC236}">
                <a16:creationId xmlns:a16="http://schemas.microsoft.com/office/drawing/2014/main" id="{535F52EB-6F33-45DC-B0C1-BF0017645C76}"/>
              </a:ext>
            </a:extLst>
          </p:cNvPr>
          <p:cNvSpPr>
            <a:spLocks noChangeAspect="1" noChangeArrowheads="1"/>
          </p:cNvSpPr>
          <p:nvPr/>
        </p:nvSpPr>
        <p:spPr bwMode="auto">
          <a:xfrm>
            <a:off x="8396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r_i">
            <a:extLst>
              <a:ext uri="{FF2B5EF4-FFF2-40B4-BE49-F238E27FC236}">
                <a16:creationId xmlns:a16="http://schemas.microsoft.com/office/drawing/2014/main" id="{8EDF916D-6C40-4912-8BC7-6986B0E4282D}"/>
              </a:ext>
            </a:extLst>
          </p:cNvPr>
          <p:cNvSpPr>
            <a:spLocks noChangeAspect="1" noChangeArrowheads="1"/>
          </p:cNvSpPr>
          <p:nvPr/>
        </p:nvSpPr>
        <p:spPr bwMode="auto">
          <a:xfrm>
            <a:off x="8793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9" descr="n_i/(n_\mathrm{tot}-n_i)">
            <a:extLst>
              <a:ext uri="{FF2B5EF4-FFF2-40B4-BE49-F238E27FC236}">
                <a16:creationId xmlns:a16="http://schemas.microsoft.com/office/drawing/2014/main" id="{2A6BC1B3-BFBF-44F2-A635-5542FFBF5B08}"/>
              </a:ext>
            </a:extLst>
          </p:cNvPr>
          <p:cNvSpPr>
            <a:spLocks noChangeAspect="1" noChangeArrowheads="1"/>
          </p:cNvSpPr>
          <p:nvPr/>
        </p:nvSpPr>
        <p:spPr bwMode="auto">
          <a:xfrm>
            <a:off x="919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20" descr="w_{i}">
            <a:extLst>
              <a:ext uri="{FF2B5EF4-FFF2-40B4-BE49-F238E27FC236}">
                <a16:creationId xmlns:a16="http://schemas.microsoft.com/office/drawing/2014/main" id="{2D093F53-3E9F-43B2-B549-C73346DC523B}"/>
              </a:ext>
            </a:extLst>
          </p:cNvPr>
          <p:cNvSpPr>
            <a:spLocks noChangeAspect="1" noChangeArrowheads="1"/>
          </p:cNvSpPr>
          <p:nvPr/>
        </p:nvSpPr>
        <p:spPr bwMode="auto">
          <a:xfrm>
            <a:off x="958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21" descr="m_i/m_\mathrm{tot}">
            <a:extLst>
              <a:ext uri="{FF2B5EF4-FFF2-40B4-BE49-F238E27FC236}">
                <a16:creationId xmlns:a16="http://schemas.microsoft.com/office/drawing/2014/main" id="{1411E974-C014-4F12-90F0-0A09CC44C053}"/>
              </a:ext>
            </a:extLst>
          </p:cNvPr>
          <p:cNvSpPr>
            <a:spLocks noChangeAspect="1" noChangeArrowheads="1"/>
          </p:cNvSpPr>
          <p:nvPr/>
        </p:nvSpPr>
        <p:spPr bwMode="auto">
          <a:xfrm>
            <a:off x="998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AutoShape 1" descr="\rho_i">
            <a:extLst>
              <a:ext uri="{FF2B5EF4-FFF2-40B4-BE49-F238E27FC236}">
                <a16:creationId xmlns:a16="http://schemas.microsoft.com/office/drawing/2014/main" id="{1C619F1E-A5E3-4048-97C2-310213BECD3C}"/>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2" descr="\gamma_i">
            <a:extLst>
              <a:ext uri="{FF2B5EF4-FFF2-40B4-BE49-F238E27FC236}">
                <a16:creationId xmlns:a16="http://schemas.microsoft.com/office/drawing/2014/main" id="{B055BE4A-27CB-43F4-A6B7-F5CBD19F672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3" descr="m_i/V">
            <a:extLst>
              <a:ext uri="{FF2B5EF4-FFF2-40B4-BE49-F238E27FC236}">
                <a16:creationId xmlns:a16="http://schemas.microsoft.com/office/drawing/2014/main" id="{C18E5649-345C-4CC7-9C51-F8F1D350940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4" descr="c_{i}">
            <a:extLst>
              <a:ext uri="{FF2B5EF4-FFF2-40B4-BE49-F238E27FC236}">
                <a16:creationId xmlns:a16="http://schemas.microsoft.com/office/drawing/2014/main" id="{7FDC8E1E-73E6-4480-80F9-2BD1B3C7B5F2}"/>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5" descr="n_i/V">
            <a:extLst>
              <a:ext uri="{FF2B5EF4-FFF2-40B4-BE49-F238E27FC236}">
                <a16:creationId xmlns:a16="http://schemas.microsoft.com/office/drawing/2014/main" id="{33A20617-912E-4D6D-B799-042274DC39BA}"/>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6" descr="C_{i}">
            <a:extLst>
              <a:ext uri="{FF2B5EF4-FFF2-40B4-BE49-F238E27FC236}">
                <a16:creationId xmlns:a16="http://schemas.microsoft.com/office/drawing/2014/main" id="{BE092294-F842-4077-AC98-72E85E56975D}"/>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12" name="AutoShape 7" descr="N_i/V">
            <a:extLst>
              <a:ext uri="{FF2B5EF4-FFF2-40B4-BE49-F238E27FC236}">
                <a16:creationId xmlns:a16="http://schemas.microsoft.com/office/drawing/2014/main" id="{1C1D2869-60CE-445C-889F-751D7E0E91A6}"/>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7" name="AutoShape 8" descr="\phi _{i}">
            <a:extLst>
              <a:ext uri="{FF2B5EF4-FFF2-40B4-BE49-F238E27FC236}">
                <a16:creationId xmlns:a16="http://schemas.microsoft.com/office/drawing/2014/main" id="{8201479F-D383-4E98-8A2A-40802545016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8" name="AutoShape 9" descr="V_i/V">
            <a:extLst>
              <a:ext uri="{FF2B5EF4-FFF2-40B4-BE49-F238E27FC236}">
                <a16:creationId xmlns:a16="http://schemas.microsoft.com/office/drawing/2014/main" id="{1D3C4872-8FD3-4D14-9B74-769AE451DB90}"/>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9" name="AutoShape 10" descr="N">
            <a:extLst>
              <a:ext uri="{FF2B5EF4-FFF2-40B4-BE49-F238E27FC236}">
                <a16:creationId xmlns:a16="http://schemas.microsoft.com/office/drawing/2014/main" id="{C7A8B1EA-BBFF-4838-820B-C551384E0AC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0" name="AutoShape 11" descr="c_i/f_\mathrm{eq}">
            <a:extLst>
              <a:ext uri="{FF2B5EF4-FFF2-40B4-BE49-F238E27FC236}">
                <a16:creationId xmlns:a16="http://schemas.microsoft.com/office/drawing/2014/main" id="{5158A3B1-BBA2-4DF9-8F4F-C033C71D67BE}"/>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1" name="AutoShape 12" descr="b_{i}">
            <a:extLst>
              <a:ext uri="{FF2B5EF4-FFF2-40B4-BE49-F238E27FC236}">
                <a16:creationId xmlns:a16="http://schemas.microsoft.com/office/drawing/2014/main" id="{FFDE4C01-03E0-4F26-92A7-A9148292C2A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2" name="AutoShape 13" descr="n_i/m_\mathrm{solvente}">
            <a:extLst>
              <a:ext uri="{FF2B5EF4-FFF2-40B4-BE49-F238E27FC236}">
                <a16:creationId xmlns:a16="http://schemas.microsoft.com/office/drawing/2014/main" id="{3A52818D-282C-4EBB-879D-BF28D039708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3" name="AutoShape 14" descr="x_i">
            <a:extLst>
              <a:ext uri="{FF2B5EF4-FFF2-40B4-BE49-F238E27FC236}">
                <a16:creationId xmlns:a16="http://schemas.microsoft.com/office/drawing/2014/main" id="{F71BE7A3-3A8C-43C4-B1C5-EDAC16616749}"/>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4" name="AutoShape 15" descr="n_i/n_\mathrm{tot}">
            <a:extLst>
              <a:ext uri="{FF2B5EF4-FFF2-40B4-BE49-F238E27FC236}">
                <a16:creationId xmlns:a16="http://schemas.microsoft.com/office/drawing/2014/main" id="{00CC34C7-DE61-4329-B20C-991CB84F6ED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5" name="AutoShape 16" descr="r_i">
            <a:extLst>
              <a:ext uri="{FF2B5EF4-FFF2-40B4-BE49-F238E27FC236}">
                <a16:creationId xmlns:a16="http://schemas.microsoft.com/office/drawing/2014/main" id="{FE052566-B04B-49CA-AC2F-5C3D25668C3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6" name="AutoShape 17" descr="n_i/(n_\mathrm{tot}-n_i)">
            <a:extLst>
              <a:ext uri="{FF2B5EF4-FFF2-40B4-BE49-F238E27FC236}">
                <a16:creationId xmlns:a16="http://schemas.microsoft.com/office/drawing/2014/main" id="{880554DE-806F-45E8-B12F-9DCD736903A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7" name="AutoShape 18" descr="w_{i}">
            <a:extLst>
              <a:ext uri="{FF2B5EF4-FFF2-40B4-BE49-F238E27FC236}">
                <a16:creationId xmlns:a16="http://schemas.microsoft.com/office/drawing/2014/main" id="{7D89113F-BE5B-4362-AF8B-B9CD615B541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8" name="AutoShape 19" descr="m_i/m_\mathrm{tot}">
            <a:extLst>
              <a:ext uri="{FF2B5EF4-FFF2-40B4-BE49-F238E27FC236}">
                <a16:creationId xmlns:a16="http://schemas.microsoft.com/office/drawing/2014/main" id="{D0B5B879-2AAB-438B-A226-34299BC083D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Rettangolo 2">
            <a:extLst>
              <a:ext uri="{FF2B5EF4-FFF2-40B4-BE49-F238E27FC236}">
                <a16:creationId xmlns:a16="http://schemas.microsoft.com/office/drawing/2014/main" id="{8340E2D1-B507-4BF6-A120-52CDBB5BF200}"/>
              </a:ext>
            </a:extLst>
          </p:cNvPr>
          <p:cNvSpPr/>
          <p:nvPr/>
        </p:nvSpPr>
        <p:spPr>
          <a:xfrm>
            <a:off x="350837" y="-79654"/>
            <a:ext cx="8534401" cy="461665"/>
          </a:xfrm>
          <a:prstGeom prst="rect">
            <a:avLst/>
          </a:prstGeom>
        </p:spPr>
        <p:txBody>
          <a:bodyPr wrap="square">
            <a:spAutoFit/>
          </a:bodyPr>
          <a:lstStyle/>
          <a:p>
            <a:pPr marL="0" indent="0">
              <a:buNone/>
            </a:pPr>
            <a:endParaRPr lang="it-IT" sz="2400" dirty="0"/>
          </a:p>
        </p:txBody>
      </p:sp>
      <p:sp>
        <p:nvSpPr>
          <p:cNvPr id="6" name="CasellaDiTesto 5">
            <a:extLst>
              <a:ext uri="{FF2B5EF4-FFF2-40B4-BE49-F238E27FC236}">
                <a16:creationId xmlns:a16="http://schemas.microsoft.com/office/drawing/2014/main" id="{650618C6-7DB5-4DF5-B667-F0070976F599}"/>
              </a:ext>
            </a:extLst>
          </p:cNvPr>
          <p:cNvSpPr txBox="1"/>
          <p:nvPr/>
        </p:nvSpPr>
        <p:spPr>
          <a:xfrm>
            <a:off x="552699" y="1352270"/>
            <a:ext cx="8633718" cy="4431983"/>
          </a:xfrm>
          <a:prstGeom prst="rect">
            <a:avLst/>
          </a:prstGeom>
          <a:noFill/>
        </p:spPr>
        <p:txBody>
          <a:bodyPr wrap="square" rtlCol="0">
            <a:spAutoFit/>
          </a:bodyPr>
          <a:lstStyle/>
          <a:p>
            <a:r>
              <a:rPr lang="it-IT" sz="2400" dirty="0"/>
              <a:t>Solfato di rame + ferro</a:t>
            </a:r>
            <a:endParaRPr lang="it-IT" sz="2400" dirty="0">
              <a:hlinkClick r:id="rId3"/>
            </a:endParaRPr>
          </a:p>
          <a:p>
            <a:r>
              <a:rPr lang="it-IT" sz="2400" dirty="0">
                <a:hlinkClick r:id="rId3"/>
              </a:rPr>
              <a:t>https://www.museogalileo.it/it/museo/impara/online/56-video-didattici-di-storia-della-scienza/514-tavolechimiche-it.html</a:t>
            </a:r>
            <a:endParaRPr lang="it-IT" sz="2400" dirty="0"/>
          </a:p>
          <a:p>
            <a:pPr marL="0" indent="0">
              <a:buNone/>
            </a:pPr>
            <a:endParaRPr lang="it-IT" sz="2400" dirty="0"/>
          </a:p>
          <a:p>
            <a:pPr marL="0" indent="0">
              <a:buNone/>
            </a:pPr>
            <a:endParaRPr lang="it-IT" sz="2400" dirty="0"/>
          </a:p>
          <a:p>
            <a:pPr marL="0" indent="0">
              <a:buNone/>
            </a:pPr>
            <a:r>
              <a:rPr lang="it-IT" dirty="0"/>
              <a:t>2 sviluppo di gas  </a:t>
            </a:r>
          </a:p>
          <a:p>
            <a:pPr marL="0" indent="0">
              <a:buNone/>
            </a:pPr>
            <a:r>
              <a:rPr lang="it-IT" dirty="0"/>
              <a:t>Zinco + acido cloridrico </a:t>
            </a:r>
          </a:p>
          <a:p>
            <a:pPr marL="0" indent="0">
              <a:buNone/>
            </a:pPr>
            <a:endParaRPr lang="it-IT" dirty="0"/>
          </a:p>
          <a:p>
            <a:pPr marL="0" indent="0">
              <a:buNone/>
            </a:pPr>
            <a:endParaRPr lang="it-IT" dirty="0"/>
          </a:p>
          <a:p>
            <a:r>
              <a:rPr lang="it-IT" dirty="0"/>
              <a:t>3 carbonato – bicarbonato + acido                  </a:t>
            </a:r>
          </a:p>
          <a:p>
            <a:endParaRPr lang="it-IT" sz="2400" dirty="0"/>
          </a:p>
          <a:p>
            <a:r>
              <a:rPr lang="it-IT" sz="2400" dirty="0"/>
              <a:t> </a:t>
            </a:r>
            <a:r>
              <a:rPr lang="it-IT" sz="1600" dirty="0"/>
              <a:t>Come raccogliere i  gas ? Come identificarli?</a:t>
            </a:r>
            <a:endParaRPr lang="it-IT" sz="2400" dirty="0"/>
          </a:p>
          <a:p>
            <a:pPr marL="0" indent="0">
              <a:buNone/>
            </a:pPr>
            <a:endParaRPr lang="it-IT" sz="2400" dirty="0"/>
          </a:p>
        </p:txBody>
      </p:sp>
      <p:sp>
        <p:nvSpPr>
          <p:cNvPr id="5" name="Rettangolo 4">
            <a:extLst>
              <a:ext uri="{FF2B5EF4-FFF2-40B4-BE49-F238E27FC236}">
                <a16:creationId xmlns:a16="http://schemas.microsoft.com/office/drawing/2014/main" id="{8DBE1665-F013-490A-B0D2-13D61D6B1234}"/>
              </a:ext>
            </a:extLst>
          </p:cNvPr>
          <p:cNvSpPr/>
          <p:nvPr/>
        </p:nvSpPr>
        <p:spPr>
          <a:xfrm>
            <a:off x="2286000" y="2967335"/>
            <a:ext cx="4572000" cy="369332"/>
          </a:xfrm>
          <a:prstGeom prst="rect">
            <a:avLst/>
          </a:prstGeom>
        </p:spPr>
        <p:txBody>
          <a:bodyPr>
            <a:spAutoFit/>
          </a:bodyPr>
          <a:lstStyle/>
          <a:p>
            <a:endParaRPr lang="it-IT" dirty="0"/>
          </a:p>
        </p:txBody>
      </p:sp>
      <p:pic>
        <p:nvPicPr>
          <p:cNvPr id="11266" name="Picture 2" descr="Risultati immagini per zinco + acido cloridrico">
            <a:extLst>
              <a:ext uri="{FF2B5EF4-FFF2-40B4-BE49-F238E27FC236}">
                <a16:creationId xmlns:a16="http://schemas.microsoft.com/office/drawing/2014/main" id="{CD5062A9-8D1A-4098-8AF5-93A2E1F64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2304" y="2555592"/>
            <a:ext cx="776232" cy="1178209"/>
          </a:xfrm>
          <a:prstGeom prst="rect">
            <a:avLst/>
          </a:prstGeom>
          <a:noFill/>
          <a:extLst>
            <a:ext uri="{909E8E84-426E-40DD-AFC4-6F175D3DCCD1}">
              <a14:hiddenFill xmlns:a14="http://schemas.microsoft.com/office/drawing/2010/main">
                <a:solidFill>
                  <a:srgbClr val="FFFFFF"/>
                </a:solidFill>
              </a14:hiddenFill>
            </a:ext>
          </a:extLst>
        </p:spPr>
      </p:pic>
      <p:pic>
        <p:nvPicPr>
          <p:cNvPr id="50" name="Immagine 49" descr="Risultati immagini per bicarbonato +acido">
            <a:extLst>
              <a:ext uri="{FF2B5EF4-FFF2-40B4-BE49-F238E27FC236}">
                <a16:creationId xmlns:a16="http://schemas.microsoft.com/office/drawing/2014/main" id="{8A1A8C8E-F887-4105-98A4-9CA302468F0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0622" y="3911836"/>
            <a:ext cx="1063432" cy="833533"/>
          </a:xfrm>
          <a:prstGeom prst="rect">
            <a:avLst/>
          </a:prstGeom>
          <a:noFill/>
          <a:ln>
            <a:noFill/>
          </a:ln>
        </p:spPr>
      </p:pic>
    </p:spTree>
    <p:extLst>
      <p:ext uri="{BB962C8B-B14F-4D97-AF65-F5344CB8AC3E}">
        <p14:creationId xmlns:p14="http://schemas.microsoft.com/office/powerpoint/2010/main" val="304664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229600" cy="563910"/>
          </a:xfrm>
        </p:spPr>
        <p:txBody>
          <a:bodyPr/>
          <a:lstStyle/>
          <a:p>
            <a:r>
              <a:rPr lang="it-IT" sz="2800" dirty="0">
                <a:solidFill>
                  <a:srgbClr val="FF0000"/>
                </a:solidFill>
              </a:rPr>
              <a:t>Teoria del flogisto</a:t>
            </a:r>
          </a:p>
        </p:txBody>
      </p:sp>
      <p:sp>
        <p:nvSpPr>
          <p:cNvPr id="3" name="Segnaposto contenuto 2"/>
          <p:cNvSpPr>
            <a:spLocks noGrp="1"/>
          </p:cNvSpPr>
          <p:nvPr>
            <p:ph idx="1"/>
          </p:nvPr>
        </p:nvSpPr>
        <p:spPr>
          <a:xfrm>
            <a:off x="457200" y="1268761"/>
            <a:ext cx="8229600" cy="5055840"/>
          </a:xfrm>
        </p:spPr>
        <p:txBody>
          <a:bodyPr/>
          <a:lstStyle/>
          <a:p>
            <a:pPr marL="0" indent="0">
              <a:buNone/>
            </a:pPr>
            <a:r>
              <a:rPr lang="it-IT" sz="1600" dirty="0"/>
              <a:t>La </a:t>
            </a:r>
            <a:r>
              <a:rPr lang="it-IT" sz="1600" b="1" dirty="0"/>
              <a:t>teoria del flogisto</a:t>
            </a:r>
            <a:r>
              <a:rPr lang="it-IT" sz="1600" dirty="0"/>
              <a:t>: una teoria, che pur errata ,  rappresenta un tentativo di spiegare fenomeni della calcinazione, combustione, riduzione dei metalli e respirazione animale  abbandonando visioni mistiche degli alchimisti. La teoria del flogisto presenta carenze logiche ed epistemologiche, che saranno superate, dagli esperimenti logici e quantitativi di </a:t>
            </a:r>
            <a:r>
              <a:rPr lang="it-IT" sz="1600" b="1" dirty="0"/>
              <a:t>Antoine Laurent Lavoisier</a:t>
            </a:r>
            <a:r>
              <a:rPr lang="it-IT" sz="1600" dirty="0"/>
              <a:t> (</a:t>
            </a:r>
            <a:r>
              <a:rPr lang="it-IT" sz="1600" b="1" dirty="0"/>
              <a:t>nascita della </a:t>
            </a:r>
            <a:r>
              <a:rPr lang="it-IT" sz="1600" dirty="0"/>
              <a:t>chimica</a:t>
            </a:r>
            <a:r>
              <a:rPr lang="it-IT" sz="1600" b="1" dirty="0"/>
              <a:t> moderna)</a:t>
            </a:r>
          </a:p>
          <a:p>
            <a:pPr marL="0" indent="0">
              <a:buNone/>
            </a:pPr>
            <a:r>
              <a:rPr lang="it-IT" sz="1600" dirty="0"/>
              <a:t>.</a:t>
            </a:r>
          </a:p>
          <a:p>
            <a:pPr marL="0" indent="0">
              <a:buNone/>
            </a:pPr>
            <a:r>
              <a:rPr lang="it-IT" sz="1600" dirty="0"/>
              <a:t>I più importanti teorizzatori del flogisto furono   G. S. Stahl) e J. J. Becher. Stahl, che  ipotizzò che la </a:t>
            </a:r>
            <a:r>
              <a:rPr lang="it-IT" sz="1600" i="1" dirty="0"/>
              <a:t>terra </a:t>
            </a:r>
            <a:r>
              <a:rPr lang="it-IT" sz="1600" i="1" dirty="0" err="1"/>
              <a:t>pinguis</a:t>
            </a:r>
            <a:r>
              <a:rPr lang="it-IT" sz="1600" dirty="0"/>
              <a:t> (grassa) infiammabile di Becher fosse il flogisto (dal greco</a:t>
            </a:r>
            <a:r>
              <a:rPr lang="it-IT" sz="1600" i="1" dirty="0"/>
              <a:t> ‘dar fuoco’</a:t>
            </a:r>
            <a:r>
              <a:rPr lang="it-IT" sz="1600" dirty="0"/>
              <a:t>). Quindi  il flogisto o il </a:t>
            </a:r>
            <a:r>
              <a:rPr lang="it-IT" sz="1600" b="1" dirty="0"/>
              <a:t>fuoco </a:t>
            </a:r>
            <a:r>
              <a:rPr lang="it-IT" sz="1400" dirty="0"/>
              <a:t>è un’entità </a:t>
            </a:r>
            <a:r>
              <a:rPr lang="it-IT" sz="1600" dirty="0"/>
              <a:t>di natura terrosa, secca che partecipa nei fenomeni chimici.</a:t>
            </a:r>
          </a:p>
          <a:p>
            <a:endParaRPr lang="it-IT" dirty="0"/>
          </a:p>
        </p:txBody>
      </p:sp>
      <p:pic>
        <p:nvPicPr>
          <p:cNvPr id="5" name="Immagine 4">
            <a:extLst>
              <a:ext uri="{FF2B5EF4-FFF2-40B4-BE49-F238E27FC236}">
                <a16:creationId xmlns:a16="http://schemas.microsoft.com/office/drawing/2014/main" id="{313C6661-62DD-444C-B8FA-AAB2CEEFED74}"/>
              </a:ext>
            </a:extLst>
          </p:cNvPr>
          <p:cNvPicPr>
            <a:picLocks noChangeAspect="1"/>
          </p:cNvPicPr>
          <p:nvPr/>
        </p:nvPicPr>
        <p:blipFill>
          <a:blip r:embed="rId2"/>
          <a:stretch>
            <a:fillRect/>
          </a:stretch>
        </p:blipFill>
        <p:spPr>
          <a:xfrm>
            <a:off x="1475656" y="3789041"/>
            <a:ext cx="4989934" cy="2010231"/>
          </a:xfrm>
          <a:prstGeom prst="rect">
            <a:avLst/>
          </a:prstGeom>
        </p:spPr>
      </p:pic>
      <mc:AlternateContent xmlns:mc="http://schemas.openxmlformats.org/markup-compatibility/2006" xmlns:pslz="http://schemas.microsoft.com/office/powerpoint/2016/slidezoom">
        <mc:Choice Requires="pslz">
          <p:graphicFrame>
            <p:nvGraphicFramePr>
              <p:cNvPr id="7" name="Anteprima della diapositiva 6">
                <a:extLst>
                  <a:ext uri="{FF2B5EF4-FFF2-40B4-BE49-F238E27FC236}">
                    <a16:creationId xmlns:a16="http://schemas.microsoft.com/office/drawing/2014/main" id="{777BE727-75D2-4D8E-945C-0A1FDD278F55}"/>
                  </a:ext>
                </a:extLst>
              </p:cNvPr>
              <p:cNvGraphicFramePr>
                <a:graphicFrameLocks noChangeAspect="1"/>
              </p:cNvGraphicFramePr>
              <p:nvPr>
                <p:extLst>
                  <p:ext uri="{D42A27DB-BD31-4B8C-83A1-F6EECF244321}">
                    <p14:modId xmlns:p14="http://schemas.microsoft.com/office/powerpoint/2010/main" val="4191784297"/>
                  </p:ext>
                </p:extLst>
              </p:nvPr>
            </p:nvGraphicFramePr>
            <p:xfrm>
              <a:off x="-2724150" y="4219575"/>
              <a:ext cx="2286000" cy="1714500"/>
            </p:xfrm>
            <a:graphic>
              <a:graphicData uri="http://schemas.microsoft.com/office/powerpoint/2016/slidezoom">
                <pslz:sldZm>
                  <pslz:sldZmObj sldId="392" cId="89434258">
                    <pslz:zmPr id="{E3710CCF-C65D-4C5D-BC1D-E037A58273D0}"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7" name="Anteprima della diapositiva 6">
                <a:hlinkClick r:id="rId4" action="ppaction://hlinksldjump"/>
                <a:extLst>
                  <a:ext uri="{FF2B5EF4-FFF2-40B4-BE49-F238E27FC236}">
                    <a16:creationId xmlns:a16="http://schemas.microsoft.com/office/drawing/2014/main" id="{777BE727-75D2-4D8E-945C-0A1FDD278F55}"/>
                  </a:ext>
                </a:extLst>
              </p:cNvPr>
              <p:cNvPicPr>
                <a:picLocks noGrp="1" noRot="1" noChangeAspect="1" noMove="1" noResize="1" noEditPoints="1" noAdjustHandles="1" noChangeArrowheads="1" noChangeShapeType="1"/>
              </p:cNvPicPr>
              <p:nvPr/>
            </p:nvPicPr>
            <p:blipFill>
              <a:blip r:embed="rId5"/>
              <a:stretch>
                <a:fillRect/>
              </a:stretch>
            </p:blipFill>
            <p:spPr>
              <a:xfrm>
                <a:off x="-2724150" y="4219575"/>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1660425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0" y="202476"/>
            <a:ext cx="8686800" cy="795485"/>
          </a:xfrm>
        </p:spPr>
        <p:txBody>
          <a:bodyPr/>
          <a:lstStyle/>
          <a:p>
            <a:pPr algn="ctr"/>
            <a:r>
              <a:rPr lang="it-IT" sz="3600" dirty="0" err="1">
                <a:solidFill>
                  <a:srgbClr val="FF0000"/>
                </a:solidFill>
              </a:rPr>
              <a:t>Rezazioni</a:t>
            </a:r>
            <a:r>
              <a:rPr lang="it-IT" sz="3600" dirty="0">
                <a:solidFill>
                  <a:srgbClr val="FF0000"/>
                </a:solidFill>
              </a:rPr>
              <a:t> esercitazioni</a:t>
            </a:r>
          </a:p>
        </p:txBody>
      </p:sp>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 descr="\rho_i">
            <a:extLst>
              <a:ext uri="{FF2B5EF4-FFF2-40B4-BE49-F238E27FC236}">
                <a16:creationId xmlns:a16="http://schemas.microsoft.com/office/drawing/2014/main" id="{A34D3B07-5C7E-4840-9B70-2A209075A6AF}"/>
              </a:ext>
            </a:extLst>
          </p:cNvPr>
          <p:cNvSpPr>
            <a:spLocks noChangeAspect="1" noChangeArrowheads="1"/>
          </p:cNvSpPr>
          <p:nvPr/>
        </p:nvSpPr>
        <p:spPr bwMode="auto">
          <a:xfrm>
            <a:off x="284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gamma_i">
            <a:extLst>
              <a:ext uri="{FF2B5EF4-FFF2-40B4-BE49-F238E27FC236}">
                <a16:creationId xmlns:a16="http://schemas.microsoft.com/office/drawing/2014/main" id="{EB6ED524-75B8-46E0-B6AA-C92A8CA39FF3}"/>
              </a:ext>
            </a:extLst>
          </p:cNvPr>
          <p:cNvSpPr>
            <a:spLocks noChangeAspect="1" noChangeArrowheads="1"/>
          </p:cNvSpPr>
          <p:nvPr/>
        </p:nvSpPr>
        <p:spPr bwMode="auto">
          <a:xfrm>
            <a:off x="3144838" y="2819399"/>
            <a:ext cx="396875" cy="39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5" descr="m_i/V">
            <a:extLst>
              <a:ext uri="{FF2B5EF4-FFF2-40B4-BE49-F238E27FC236}">
                <a16:creationId xmlns:a16="http://schemas.microsoft.com/office/drawing/2014/main" id="{DD56A4B1-4B10-4C4E-881B-B724E4035593}"/>
              </a:ext>
            </a:extLst>
          </p:cNvPr>
          <p:cNvSpPr>
            <a:spLocks noChangeAspect="1" noChangeArrowheads="1"/>
          </p:cNvSpPr>
          <p:nvPr/>
        </p:nvSpPr>
        <p:spPr bwMode="auto">
          <a:xfrm>
            <a:off x="363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c_{i}">
            <a:extLst>
              <a:ext uri="{FF2B5EF4-FFF2-40B4-BE49-F238E27FC236}">
                <a16:creationId xmlns:a16="http://schemas.microsoft.com/office/drawing/2014/main" id="{172D8970-1F38-4C2E-85BB-9D9BAEDA6870}"/>
              </a:ext>
            </a:extLst>
          </p:cNvPr>
          <p:cNvSpPr>
            <a:spLocks noChangeAspect="1" noChangeArrowheads="1"/>
          </p:cNvSpPr>
          <p:nvPr/>
        </p:nvSpPr>
        <p:spPr bwMode="auto">
          <a:xfrm>
            <a:off x="4030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7" descr="n_i/V">
            <a:extLst>
              <a:ext uri="{FF2B5EF4-FFF2-40B4-BE49-F238E27FC236}">
                <a16:creationId xmlns:a16="http://schemas.microsoft.com/office/drawing/2014/main" id="{4CCCA5E3-B3BE-433A-A42C-2B034D1D5EC0}"/>
              </a:ext>
            </a:extLst>
          </p:cNvPr>
          <p:cNvSpPr>
            <a:spLocks noChangeAspect="1" noChangeArrowheads="1"/>
          </p:cNvSpPr>
          <p:nvPr/>
        </p:nvSpPr>
        <p:spPr bwMode="auto">
          <a:xfrm>
            <a:off x="4427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8" descr="C_{i}">
            <a:extLst>
              <a:ext uri="{FF2B5EF4-FFF2-40B4-BE49-F238E27FC236}">
                <a16:creationId xmlns:a16="http://schemas.microsoft.com/office/drawing/2014/main" id="{53F17216-D867-410A-A66A-5159C79C9A95}"/>
              </a:ext>
            </a:extLst>
          </p:cNvPr>
          <p:cNvSpPr>
            <a:spLocks noChangeAspect="1" noChangeArrowheads="1"/>
          </p:cNvSpPr>
          <p:nvPr/>
        </p:nvSpPr>
        <p:spPr bwMode="auto">
          <a:xfrm>
            <a:off x="4824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9" descr="N_i/V">
            <a:extLst>
              <a:ext uri="{FF2B5EF4-FFF2-40B4-BE49-F238E27FC236}">
                <a16:creationId xmlns:a16="http://schemas.microsoft.com/office/drawing/2014/main" id="{1C86DF66-6C44-4E42-96F4-3D0CBB40FD4C}"/>
              </a:ext>
            </a:extLst>
          </p:cNvPr>
          <p:cNvSpPr>
            <a:spLocks noChangeAspect="1" noChangeArrowheads="1"/>
          </p:cNvSpPr>
          <p:nvPr/>
        </p:nvSpPr>
        <p:spPr bwMode="auto">
          <a:xfrm>
            <a:off x="5221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0" descr="\phi _{i}">
            <a:extLst>
              <a:ext uri="{FF2B5EF4-FFF2-40B4-BE49-F238E27FC236}">
                <a16:creationId xmlns:a16="http://schemas.microsoft.com/office/drawing/2014/main" id="{38F60327-6FD1-4632-BA2E-61D79ABF6F73}"/>
              </a:ext>
            </a:extLst>
          </p:cNvPr>
          <p:cNvSpPr>
            <a:spLocks noChangeAspect="1" noChangeArrowheads="1"/>
          </p:cNvSpPr>
          <p:nvPr/>
        </p:nvSpPr>
        <p:spPr bwMode="auto">
          <a:xfrm>
            <a:off x="5618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1" descr="V_i/V">
            <a:extLst>
              <a:ext uri="{FF2B5EF4-FFF2-40B4-BE49-F238E27FC236}">
                <a16:creationId xmlns:a16="http://schemas.microsoft.com/office/drawing/2014/main" id="{7522B283-02EB-4357-A499-34343959492F}"/>
              </a:ext>
            </a:extLst>
          </p:cNvPr>
          <p:cNvSpPr>
            <a:spLocks noChangeAspect="1" noChangeArrowheads="1"/>
          </p:cNvSpPr>
          <p:nvPr/>
        </p:nvSpPr>
        <p:spPr bwMode="auto">
          <a:xfrm>
            <a:off x="6015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N">
            <a:extLst>
              <a:ext uri="{FF2B5EF4-FFF2-40B4-BE49-F238E27FC236}">
                <a16:creationId xmlns:a16="http://schemas.microsoft.com/office/drawing/2014/main" id="{6370F66F-6BD6-4C69-9D1A-3CFE831BD286}"/>
              </a:ext>
            </a:extLst>
          </p:cNvPr>
          <p:cNvSpPr>
            <a:spLocks noChangeAspect="1" noChangeArrowheads="1"/>
          </p:cNvSpPr>
          <p:nvPr/>
        </p:nvSpPr>
        <p:spPr bwMode="auto">
          <a:xfrm>
            <a:off x="6411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c_i/f_\mathrm{eq}">
            <a:extLst>
              <a:ext uri="{FF2B5EF4-FFF2-40B4-BE49-F238E27FC236}">
                <a16:creationId xmlns:a16="http://schemas.microsoft.com/office/drawing/2014/main" id="{EEE7A48A-D4A4-4769-BD78-819F62A31D6F}"/>
              </a:ext>
            </a:extLst>
          </p:cNvPr>
          <p:cNvSpPr>
            <a:spLocks noChangeAspect="1" noChangeArrowheads="1"/>
          </p:cNvSpPr>
          <p:nvPr/>
        </p:nvSpPr>
        <p:spPr bwMode="auto">
          <a:xfrm>
            <a:off x="6808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n_i/m_\mathrm{solvente}">
            <a:extLst>
              <a:ext uri="{FF2B5EF4-FFF2-40B4-BE49-F238E27FC236}">
                <a16:creationId xmlns:a16="http://schemas.microsoft.com/office/drawing/2014/main" id="{EE68396F-5B73-4BEA-B739-6C0D64069700}"/>
              </a:ext>
            </a:extLst>
          </p:cNvPr>
          <p:cNvSpPr>
            <a:spLocks noChangeAspect="1" noChangeArrowheads="1"/>
          </p:cNvSpPr>
          <p:nvPr/>
        </p:nvSpPr>
        <p:spPr bwMode="auto">
          <a:xfrm>
            <a:off x="7602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x_i">
            <a:extLst>
              <a:ext uri="{FF2B5EF4-FFF2-40B4-BE49-F238E27FC236}">
                <a16:creationId xmlns:a16="http://schemas.microsoft.com/office/drawing/2014/main" id="{9E31F023-6F33-41F2-9640-ABB6FD61FF04}"/>
              </a:ext>
            </a:extLst>
          </p:cNvPr>
          <p:cNvSpPr>
            <a:spLocks noChangeAspect="1" noChangeArrowheads="1"/>
          </p:cNvSpPr>
          <p:nvPr/>
        </p:nvSpPr>
        <p:spPr bwMode="auto">
          <a:xfrm>
            <a:off x="7999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n_i/n_\mathrm{tot}">
            <a:extLst>
              <a:ext uri="{FF2B5EF4-FFF2-40B4-BE49-F238E27FC236}">
                <a16:creationId xmlns:a16="http://schemas.microsoft.com/office/drawing/2014/main" id="{535F52EB-6F33-45DC-B0C1-BF0017645C76}"/>
              </a:ext>
            </a:extLst>
          </p:cNvPr>
          <p:cNvSpPr>
            <a:spLocks noChangeAspect="1" noChangeArrowheads="1"/>
          </p:cNvSpPr>
          <p:nvPr/>
        </p:nvSpPr>
        <p:spPr bwMode="auto">
          <a:xfrm>
            <a:off x="8396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r_i">
            <a:extLst>
              <a:ext uri="{FF2B5EF4-FFF2-40B4-BE49-F238E27FC236}">
                <a16:creationId xmlns:a16="http://schemas.microsoft.com/office/drawing/2014/main" id="{8EDF916D-6C40-4912-8BC7-6986B0E4282D}"/>
              </a:ext>
            </a:extLst>
          </p:cNvPr>
          <p:cNvSpPr>
            <a:spLocks noChangeAspect="1" noChangeArrowheads="1"/>
          </p:cNvSpPr>
          <p:nvPr/>
        </p:nvSpPr>
        <p:spPr bwMode="auto">
          <a:xfrm>
            <a:off x="8793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9" descr="n_i/(n_\mathrm{tot}-n_i)">
            <a:extLst>
              <a:ext uri="{FF2B5EF4-FFF2-40B4-BE49-F238E27FC236}">
                <a16:creationId xmlns:a16="http://schemas.microsoft.com/office/drawing/2014/main" id="{2A6BC1B3-BFBF-44F2-A635-5542FFBF5B08}"/>
              </a:ext>
            </a:extLst>
          </p:cNvPr>
          <p:cNvSpPr>
            <a:spLocks noChangeAspect="1" noChangeArrowheads="1"/>
          </p:cNvSpPr>
          <p:nvPr/>
        </p:nvSpPr>
        <p:spPr bwMode="auto">
          <a:xfrm>
            <a:off x="919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20" descr="w_{i}">
            <a:extLst>
              <a:ext uri="{FF2B5EF4-FFF2-40B4-BE49-F238E27FC236}">
                <a16:creationId xmlns:a16="http://schemas.microsoft.com/office/drawing/2014/main" id="{2D093F53-3E9F-43B2-B549-C73346DC523B}"/>
              </a:ext>
            </a:extLst>
          </p:cNvPr>
          <p:cNvSpPr>
            <a:spLocks noChangeAspect="1" noChangeArrowheads="1"/>
          </p:cNvSpPr>
          <p:nvPr/>
        </p:nvSpPr>
        <p:spPr bwMode="auto">
          <a:xfrm>
            <a:off x="958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21" descr="m_i/m_\mathrm{tot}">
            <a:extLst>
              <a:ext uri="{FF2B5EF4-FFF2-40B4-BE49-F238E27FC236}">
                <a16:creationId xmlns:a16="http://schemas.microsoft.com/office/drawing/2014/main" id="{1411E974-C014-4F12-90F0-0A09CC44C053}"/>
              </a:ext>
            </a:extLst>
          </p:cNvPr>
          <p:cNvSpPr>
            <a:spLocks noChangeAspect="1" noChangeArrowheads="1"/>
          </p:cNvSpPr>
          <p:nvPr/>
        </p:nvSpPr>
        <p:spPr bwMode="auto">
          <a:xfrm>
            <a:off x="998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AutoShape 1" descr="\rho_i">
            <a:extLst>
              <a:ext uri="{FF2B5EF4-FFF2-40B4-BE49-F238E27FC236}">
                <a16:creationId xmlns:a16="http://schemas.microsoft.com/office/drawing/2014/main" id="{1C619F1E-A5E3-4048-97C2-310213BECD3C}"/>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2" descr="\gamma_i">
            <a:extLst>
              <a:ext uri="{FF2B5EF4-FFF2-40B4-BE49-F238E27FC236}">
                <a16:creationId xmlns:a16="http://schemas.microsoft.com/office/drawing/2014/main" id="{B055BE4A-27CB-43F4-A6B7-F5CBD19F672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3" descr="m_i/V">
            <a:extLst>
              <a:ext uri="{FF2B5EF4-FFF2-40B4-BE49-F238E27FC236}">
                <a16:creationId xmlns:a16="http://schemas.microsoft.com/office/drawing/2014/main" id="{C18E5649-345C-4CC7-9C51-F8F1D350940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4" descr="c_{i}">
            <a:extLst>
              <a:ext uri="{FF2B5EF4-FFF2-40B4-BE49-F238E27FC236}">
                <a16:creationId xmlns:a16="http://schemas.microsoft.com/office/drawing/2014/main" id="{7FDC8E1E-73E6-4480-80F9-2BD1B3C7B5F2}"/>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5" descr="n_i/V">
            <a:extLst>
              <a:ext uri="{FF2B5EF4-FFF2-40B4-BE49-F238E27FC236}">
                <a16:creationId xmlns:a16="http://schemas.microsoft.com/office/drawing/2014/main" id="{33A20617-912E-4D6D-B799-042274DC39BA}"/>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6" descr="C_{i}">
            <a:extLst>
              <a:ext uri="{FF2B5EF4-FFF2-40B4-BE49-F238E27FC236}">
                <a16:creationId xmlns:a16="http://schemas.microsoft.com/office/drawing/2014/main" id="{BE092294-F842-4077-AC98-72E85E56975D}"/>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12" name="AutoShape 7" descr="N_i/V">
            <a:extLst>
              <a:ext uri="{FF2B5EF4-FFF2-40B4-BE49-F238E27FC236}">
                <a16:creationId xmlns:a16="http://schemas.microsoft.com/office/drawing/2014/main" id="{1C1D2869-60CE-445C-889F-751D7E0E91A6}"/>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7" name="AutoShape 8" descr="\phi _{i}">
            <a:extLst>
              <a:ext uri="{FF2B5EF4-FFF2-40B4-BE49-F238E27FC236}">
                <a16:creationId xmlns:a16="http://schemas.microsoft.com/office/drawing/2014/main" id="{8201479F-D383-4E98-8A2A-40802545016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8" name="AutoShape 9" descr="V_i/V">
            <a:extLst>
              <a:ext uri="{FF2B5EF4-FFF2-40B4-BE49-F238E27FC236}">
                <a16:creationId xmlns:a16="http://schemas.microsoft.com/office/drawing/2014/main" id="{1D3C4872-8FD3-4D14-9B74-769AE451DB90}"/>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9" name="AutoShape 10" descr="N">
            <a:extLst>
              <a:ext uri="{FF2B5EF4-FFF2-40B4-BE49-F238E27FC236}">
                <a16:creationId xmlns:a16="http://schemas.microsoft.com/office/drawing/2014/main" id="{C7A8B1EA-BBFF-4838-820B-C551384E0AC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0" name="AutoShape 11" descr="c_i/f_\mathrm{eq}">
            <a:extLst>
              <a:ext uri="{FF2B5EF4-FFF2-40B4-BE49-F238E27FC236}">
                <a16:creationId xmlns:a16="http://schemas.microsoft.com/office/drawing/2014/main" id="{5158A3B1-BBA2-4DF9-8F4F-C033C71D67BE}"/>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1" name="AutoShape 12" descr="b_{i}">
            <a:extLst>
              <a:ext uri="{FF2B5EF4-FFF2-40B4-BE49-F238E27FC236}">
                <a16:creationId xmlns:a16="http://schemas.microsoft.com/office/drawing/2014/main" id="{FFDE4C01-03E0-4F26-92A7-A9148292C2A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2" name="AutoShape 13" descr="n_i/m_\mathrm{solvente}">
            <a:extLst>
              <a:ext uri="{FF2B5EF4-FFF2-40B4-BE49-F238E27FC236}">
                <a16:creationId xmlns:a16="http://schemas.microsoft.com/office/drawing/2014/main" id="{3A52818D-282C-4EBB-879D-BF28D039708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3" name="AutoShape 14" descr="x_i">
            <a:extLst>
              <a:ext uri="{FF2B5EF4-FFF2-40B4-BE49-F238E27FC236}">
                <a16:creationId xmlns:a16="http://schemas.microsoft.com/office/drawing/2014/main" id="{F71BE7A3-3A8C-43C4-B1C5-EDAC16616749}"/>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4" name="AutoShape 15" descr="n_i/n_\mathrm{tot}">
            <a:extLst>
              <a:ext uri="{FF2B5EF4-FFF2-40B4-BE49-F238E27FC236}">
                <a16:creationId xmlns:a16="http://schemas.microsoft.com/office/drawing/2014/main" id="{00CC34C7-DE61-4329-B20C-991CB84F6ED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5" name="AutoShape 16" descr="r_i">
            <a:extLst>
              <a:ext uri="{FF2B5EF4-FFF2-40B4-BE49-F238E27FC236}">
                <a16:creationId xmlns:a16="http://schemas.microsoft.com/office/drawing/2014/main" id="{FE052566-B04B-49CA-AC2F-5C3D25668C3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6" name="AutoShape 17" descr="n_i/(n_\mathrm{tot}-n_i)">
            <a:extLst>
              <a:ext uri="{FF2B5EF4-FFF2-40B4-BE49-F238E27FC236}">
                <a16:creationId xmlns:a16="http://schemas.microsoft.com/office/drawing/2014/main" id="{880554DE-806F-45E8-B12F-9DCD736903A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7" name="AutoShape 18" descr="w_{i}">
            <a:extLst>
              <a:ext uri="{FF2B5EF4-FFF2-40B4-BE49-F238E27FC236}">
                <a16:creationId xmlns:a16="http://schemas.microsoft.com/office/drawing/2014/main" id="{7D89113F-BE5B-4362-AF8B-B9CD615B541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8" name="AutoShape 19" descr="m_i/m_\mathrm{tot}">
            <a:extLst>
              <a:ext uri="{FF2B5EF4-FFF2-40B4-BE49-F238E27FC236}">
                <a16:creationId xmlns:a16="http://schemas.microsoft.com/office/drawing/2014/main" id="{D0B5B879-2AAB-438B-A226-34299BC083D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Rettangolo 2">
            <a:extLst>
              <a:ext uri="{FF2B5EF4-FFF2-40B4-BE49-F238E27FC236}">
                <a16:creationId xmlns:a16="http://schemas.microsoft.com/office/drawing/2014/main" id="{8340E2D1-B507-4BF6-A120-52CDBB5BF200}"/>
              </a:ext>
            </a:extLst>
          </p:cNvPr>
          <p:cNvSpPr/>
          <p:nvPr/>
        </p:nvSpPr>
        <p:spPr>
          <a:xfrm>
            <a:off x="350837" y="-79654"/>
            <a:ext cx="8534401" cy="461665"/>
          </a:xfrm>
          <a:prstGeom prst="rect">
            <a:avLst/>
          </a:prstGeom>
        </p:spPr>
        <p:txBody>
          <a:bodyPr wrap="square">
            <a:spAutoFit/>
          </a:bodyPr>
          <a:lstStyle/>
          <a:p>
            <a:pPr marL="0" indent="0">
              <a:buNone/>
            </a:pPr>
            <a:endParaRPr lang="it-IT" sz="2400" dirty="0"/>
          </a:p>
        </p:txBody>
      </p:sp>
      <p:sp>
        <p:nvSpPr>
          <p:cNvPr id="5" name="Rettangolo 4">
            <a:extLst>
              <a:ext uri="{FF2B5EF4-FFF2-40B4-BE49-F238E27FC236}">
                <a16:creationId xmlns:a16="http://schemas.microsoft.com/office/drawing/2014/main" id="{8DBE1665-F013-490A-B0D2-13D61D6B1234}"/>
              </a:ext>
            </a:extLst>
          </p:cNvPr>
          <p:cNvSpPr/>
          <p:nvPr/>
        </p:nvSpPr>
        <p:spPr>
          <a:xfrm>
            <a:off x="2286000" y="2967335"/>
            <a:ext cx="4572000" cy="369332"/>
          </a:xfrm>
          <a:prstGeom prst="rect">
            <a:avLst/>
          </a:prstGeom>
        </p:spPr>
        <p:txBody>
          <a:bodyPr>
            <a:spAutoFit/>
          </a:bodyPr>
          <a:lstStyle/>
          <a:p>
            <a:endParaRPr lang="it-IT" dirty="0"/>
          </a:p>
        </p:txBody>
      </p:sp>
      <p:pic>
        <p:nvPicPr>
          <p:cNvPr id="12290" name="Picture 2" descr="Risultati immagini per apparecchio di kipp">
            <a:extLst>
              <a:ext uri="{FF2B5EF4-FFF2-40B4-BE49-F238E27FC236}">
                <a16:creationId xmlns:a16="http://schemas.microsoft.com/office/drawing/2014/main" id="{59B990A6-1B86-45A3-8417-937DA3922E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1759" y="997961"/>
            <a:ext cx="1533525"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3203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FC4D60-3259-45C2-8A76-F24A6D0521D6}"/>
              </a:ext>
            </a:extLst>
          </p:cNvPr>
          <p:cNvSpPr>
            <a:spLocks noGrp="1"/>
          </p:cNvSpPr>
          <p:nvPr>
            <p:ph type="title"/>
          </p:nvPr>
        </p:nvSpPr>
        <p:spPr>
          <a:xfrm>
            <a:off x="0" y="202477"/>
            <a:ext cx="8686800" cy="520292"/>
          </a:xfrm>
        </p:spPr>
        <p:txBody>
          <a:bodyPr/>
          <a:lstStyle/>
          <a:p>
            <a:pPr algn="ctr"/>
            <a:r>
              <a:rPr lang="it-IT" sz="3600" dirty="0">
                <a:solidFill>
                  <a:srgbClr val="FF0000"/>
                </a:solidFill>
              </a:rPr>
              <a:t>Risorse in Rete</a:t>
            </a:r>
          </a:p>
        </p:txBody>
      </p:sp>
      <p:pic>
        <p:nvPicPr>
          <p:cNvPr id="13314" name="Picture 2" descr="line">
            <a:extLst>
              <a:ext uri="{FF2B5EF4-FFF2-40B4-BE49-F238E27FC236}">
                <a16:creationId xmlns:a16="http://schemas.microsoft.com/office/drawing/2014/main" id="{DA13EF6E-F58E-4EEA-A897-C50C1AE31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38675" cy="285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 descr="\rho_i">
            <a:extLst>
              <a:ext uri="{FF2B5EF4-FFF2-40B4-BE49-F238E27FC236}">
                <a16:creationId xmlns:a16="http://schemas.microsoft.com/office/drawing/2014/main" id="{A34D3B07-5C7E-4840-9B70-2A209075A6AF}"/>
              </a:ext>
            </a:extLst>
          </p:cNvPr>
          <p:cNvSpPr>
            <a:spLocks noChangeAspect="1" noChangeArrowheads="1"/>
          </p:cNvSpPr>
          <p:nvPr/>
        </p:nvSpPr>
        <p:spPr bwMode="auto">
          <a:xfrm>
            <a:off x="284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gamma_i">
            <a:extLst>
              <a:ext uri="{FF2B5EF4-FFF2-40B4-BE49-F238E27FC236}">
                <a16:creationId xmlns:a16="http://schemas.microsoft.com/office/drawing/2014/main" id="{EB6ED524-75B8-46E0-B6AA-C92A8CA39FF3}"/>
              </a:ext>
            </a:extLst>
          </p:cNvPr>
          <p:cNvSpPr>
            <a:spLocks noChangeAspect="1" noChangeArrowheads="1"/>
          </p:cNvSpPr>
          <p:nvPr/>
        </p:nvSpPr>
        <p:spPr bwMode="auto">
          <a:xfrm>
            <a:off x="3144838" y="2819399"/>
            <a:ext cx="396875" cy="39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9" name="AutoShape 5" descr="m_i/V">
            <a:extLst>
              <a:ext uri="{FF2B5EF4-FFF2-40B4-BE49-F238E27FC236}">
                <a16:creationId xmlns:a16="http://schemas.microsoft.com/office/drawing/2014/main" id="{DD56A4B1-4B10-4C4E-881B-B724E4035593}"/>
              </a:ext>
            </a:extLst>
          </p:cNvPr>
          <p:cNvSpPr>
            <a:spLocks noChangeAspect="1" noChangeArrowheads="1"/>
          </p:cNvSpPr>
          <p:nvPr/>
        </p:nvSpPr>
        <p:spPr bwMode="auto">
          <a:xfrm>
            <a:off x="363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AutoShape 6" descr="c_{i}">
            <a:extLst>
              <a:ext uri="{FF2B5EF4-FFF2-40B4-BE49-F238E27FC236}">
                <a16:creationId xmlns:a16="http://schemas.microsoft.com/office/drawing/2014/main" id="{172D8970-1F38-4C2E-85BB-9D9BAEDA6870}"/>
              </a:ext>
            </a:extLst>
          </p:cNvPr>
          <p:cNvSpPr>
            <a:spLocks noChangeAspect="1" noChangeArrowheads="1"/>
          </p:cNvSpPr>
          <p:nvPr/>
        </p:nvSpPr>
        <p:spPr bwMode="auto">
          <a:xfrm>
            <a:off x="40306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1" name="AutoShape 7" descr="n_i/V">
            <a:extLst>
              <a:ext uri="{FF2B5EF4-FFF2-40B4-BE49-F238E27FC236}">
                <a16:creationId xmlns:a16="http://schemas.microsoft.com/office/drawing/2014/main" id="{4CCCA5E3-B3BE-433A-A42C-2B034D1D5EC0}"/>
              </a:ext>
            </a:extLst>
          </p:cNvPr>
          <p:cNvSpPr>
            <a:spLocks noChangeAspect="1" noChangeArrowheads="1"/>
          </p:cNvSpPr>
          <p:nvPr/>
        </p:nvSpPr>
        <p:spPr bwMode="auto">
          <a:xfrm>
            <a:off x="4427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8" descr="C_{i}">
            <a:extLst>
              <a:ext uri="{FF2B5EF4-FFF2-40B4-BE49-F238E27FC236}">
                <a16:creationId xmlns:a16="http://schemas.microsoft.com/office/drawing/2014/main" id="{53F17216-D867-410A-A66A-5159C79C9A95}"/>
              </a:ext>
            </a:extLst>
          </p:cNvPr>
          <p:cNvSpPr>
            <a:spLocks noChangeAspect="1" noChangeArrowheads="1"/>
          </p:cNvSpPr>
          <p:nvPr/>
        </p:nvSpPr>
        <p:spPr bwMode="auto">
          <a:xfrm>
            <a:off x="4824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 name="AutoShape 9" descr="N_i/V">
            <a:extLst>
              <a:ext uri="{FF2B5EF4-FFF2-40B4-BE49-F238E27FC236}">
                <a16:creationId xmlns:a16="http://schemas.microsoft.com/office/drawing/2014/main" id="{1C86DF66-6C44-4E42-96F4-3D0CBB40FD4C}"/>
              </a:ext>
            </a:extLst>
          </p:cNvPr>
          <p:cNvSpPr>
            <a:spLocks noChangeAspect="1" noChangeArrowheads="1"/>
          </p:cNvSpPr>
          <p:nvPr/>
        </p:nvSpPr>
        <p:spPr bwMode="auto">
          <a:xfrm>
            <a:off x="5221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4" name="AutoShape 10" descr="\phi _{i}">
            <a:extLst>
              <a:ext uri="{FF2B5EF4-FFF2-40B4-BE49-F238E27FC236}">
                <a16:creationId xmlns:a16="http://schemas.microsoft.com/office/drawing/2014/main" id="{38F60327-6FD1-4632-BA2E-61D79ABF6F73}"/>
              </a:ext>
            </a:extLst>
          </p:cNvPr>
          <p:cNvSpPr>
            <a:spLocks noChangeAspect="1" noChangeArrowheads="1"/>
          </p:cNvSpPr>
          <p:nvPr/>
        </p:nvSpPr>
        <p:spPr bwMode="auto">
          <a:xfrm>
            <a:off x="5618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5" name="AutoShape 11" descr="V_i/V">
            <a:extLst>
              <a:ext uri="{FF2B5EF4-FFF2-40B4-BE49-F238E27FC236}">
                <a16:creationId xmlns:a16="http://schemas.microsoft.com/office/drawing/2014/main" id="{7522B283-02EB-4357-A499-34343959492F}"/>
              </a:ext>
            </a:extLst>
          </p:cNvPr>
          <p:cNvSpPr>
            <a:spLocks noChangeAspect="1" noChangeArrowheads="1"/>
          </p:cNvSpPr>
          <p:nvPr/>
        </p:nvSpPr>
        <p:spPr bwMode="auto">
          <a:xfrm>
            <a:off x="6015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6" name="AutoShape 12" descr="N">
            <a:extLst>
              <a:ext uri="{FF2B5EF4-FFF2-40B4-BE49-F238E27FC236}">
                <a16:creationId xmlns:a16="http://schemas.microsoft.com/office/drawing/2014/main" id="{6370F66F-6BD6-4C69-9D1A-3CFE831BD286}"/>
              </a:ext>
            </a:extLst>
          </p:cNvPr>
          <p:cNvSpPr>
            <a:spLocks noChangeAspect="1" noChangeArrowheads="1"/>
          </p:cNvSpPr>
          <p:nvPr/>
        </p:nvSpPr>
        <p:spPr bwMode="auto">
          <a:xfrm>
            <a:off x="6411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7" name="AutoShape 13" descr="c_i/f_\mathrm{eq}">
            <a:extLst>
              <a:ext uri="{FF2B5EF4-FFF2-40B4-BE49-F238E27FC236}">
                <a16:creationId xmlns:a16="http://schemas.microsoft.com/office/drawing/2014/main" id="{EEE7A48A-D4A4-4769-BD78-819F62A31D6F}"/>
              </a:ext>
            </a:extLst>
          </p:cNvPr>
          <p:cNvSpPr>
            <a:spLocks noChangeAspect="1" noChangeArrowheads="1"/>
          </p:cNvSpPr>
          <p:nvPr/>
        </p:nvSpPr>
        <p:spPr bwMode="auto">
          <a:xfrm>
            <a:off x="6808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9" name="AutoShape 15" descr="n_i/m_\mathrm{solvente}">
            <a:extLst>
              <a:ext uri="{FF2B5EF4-FFF2-40B4-BE49-F238E27FC236}">
                <a16:creationId xmlns:a16="http://schemas.microsoft.com/office/drawing/2014/main" id="{EE68396F-5B73-4BEA-B739-6C0D64069700}"/>
              </a:ext>
            </a:extLst>
          </p:cNvPr>
          <p:cNvSpPr>
            <a:spLocks noChangeAspect="1" noChangeArrowheads="1"/>
          </p:cNvSpPr>
          <p:nvPr/>
        </p:nvSpPr>
        <p:spPr bwMode="auto">
          <a:xfrm>
            <a:off x="76025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0" name="AutoShape 16" descr="x_i">
            <a:extLst>
              <a:ext uri="{FF2B5EF4-FFF2-40B4-BE49-F238E27FC236}">
                <a16:creationId xmlns:a16="http://schemas.microsoft.com/office/drawing/2014/main" id="{9E31F023-6F33-41F2-9640-ABB6FD61FF04}"/>
              </a:ext>
            </a:extLst>
          </p:cNvPr>
          <p:cNvSpPr>
            <a:spLocks noChangeAspect="1" noChangeArrowheads="1"/>
          </p:cNvSpPr>
          <p:nvPr/>
        </p:nvSpPr>
        <p:spPr bwMode="auto">
          <a:xfrm>
            <a:off x="79994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1" name="AutoShape 17" descr="n_i/n_\mathrm{tot}">
            <a:extLst>
              <a:ext uri="{FF2B5EF4-FFF2-40B4-BE49-F238E27FC236}">
                <a16:creationId xmlns:a16="http://schemas.microsoft.com/office/drawing/2014/main" id="{535F52EB-6F33-45DC-B0C1-BF0017645C76}"/>
              </a:ext>
            </a:extLst>
          </p:cNvPr>
          <p:cNvSpPr>
            <a:spLocks noChangeAspect="1" noChangeArrowheads="1"/>
          </p:cNvSpPr>
          <p:nvPr/>
        </p:nvSpPr>
        <p:spPr bwMode="auto">
          <a:xfrm>
            <a:off x="83962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2" name="AutoShape 18" descr="r_i">
            <a:extLst>
              <a:ext uri="{FF2B5EF4-FFF2-40B4-BE49-F238E27FC236}">
                <a16:creationId xmlns:a16="http://schemas.microsoft.com/office/drawing/2014/main" id="{8EDF916D-6C40-4912-8BC7-6986B0E4282D}"/>
              </a:ext>
            </a:extLst>
          </p:cNvPr>
          <p:cNvSpPr>
            <a:spLocks noChangeAspect="1" noChangeArrowheads="1"/>
          </p:cNvSpPr>
          <p:nvPr/>
        </p:nvSpPr>
        <p:spPr bwMode="auto">
          <a:xfrm>
            <a:off x="879316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3" name="AutoShape 19" descr="n_i/(n_\mathrm{tot}-n_i)">
            <a:extLst>
              <a:ext uri="{FF2B5EF4-FFF2-40B4-BE49-F238E27FC236}">
                <a16:creationId xmlns:a16="http://schemas.microsoft.com/office/drawing/2014/main" id="{2A6BC1B3-BFBF-44F2-A635-5542FFBF5B08}"/>
              </a:ext>
            </a:extLst>
          </p:cNvPr>
          <p:cNvSpPr>
            <a:spLocks noChangeAspect="1" noChangeArrowheads="1"/>
          </p:cNvSpPr>
          <p:nvPr/>
        </p:nvSpPr>
        <p:spPr bwMode="auto">
          <a:xfrm>
            <a:off x="919003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4" name="AutoShape 20" descr="w_{i}">
            <a:extLst>
              <a:ext uri="{FF2B5EF4-FFF2-40B4-BE49-F238E27FC236}">
                <a16:creationId xmlns:a16="http://schemas.microsoft.com/office/drawing/2014/main" id="{2D093F53-3E9F-43B2-B549-C73346DC523B}"/>
              </a:ext>
            </a:extLst>
          </p:cNvPr>
          <p:cNvSpPr>
            <a:spLocks noChangeAspect="1" noChangeArrowheads="1"/>
          </p:cNvSpPr>
          <p:nvPr/>
        </p:nvSpPr>
        <p:spPr bwMode="auto">
          <a:xfrm>
            <a:off x="9586913"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5" name="AutoShape 21" descr="m_i/m_\mathrm{tot}">
            <a:extLst>
              <a:ext uri="{FF2B5EF4-FFF2-40B4-BE49-F238E27FC236}">
                <a16:creationId xmlns:a16="http://schemas.microsoft.com/office/drawing/2014/main" id="{1411E974-C014-4F12-90F0-0A09CC44C053}"/>
              </a:ext>
            </a:extLst>
          </p:cNvPr>
          <p:cNvSpPr>
            <a:spLocks noChangeAspect="1" noChangeArrowheads="1"/>
          </p:cNvSpPr>
          <p:nvPr/>
        </p:nvSpPr>
        <p:spPr bwMode="auto">
          <a:xfrm>
            <a:off x="9983788" y="2819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6" name="AutoShape 1" descr="\rho_i">
            <a:extLst>
              <a:ext uri="{FF2B5EF4-FFF2-40B4-BE49-F238E27FC236}">
                <a16:creationId xmlns:a16="http://schemas.microsoft.com/office/drawing/2014/main" id="{1C619F1E-A5E3-4048-97C2-310213BECD3C}"/>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7" name="AutoShape 2" descr="\gamma_i">
            <a:extLst>
              <a:ext uri="{FF2B5EF4-FFF2-40B4-BE49-F238E27FC236}">
                <a16:creationId xmlns:a16="http://schemas.microsoft.com/office/drawing/2014/main" id="{B055BE4A-27CB-43F4-A6B7-F5CBD19F672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8" name="AutoShape 3" descr="m_i/V">
            <a:extLst>
              <a:ext uri="{FF2B5EF4-FFF2-40B4-BE49-F238E27FC236}">
                <a16:creationId xmlns:a16="http://schemas.microsoft.com/office/drawing/2014/main" id="{C18E5649-345C-4CC7-9C51-F8F1D350940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9" name="AutoShape 4" descr="c_{i}">
            <a:extLst>
              <a:ext uri="{FF2B5EF4-FFF2-40B4-BE49-F238E27FC236}">
                <a16:creationId xmlns:a16="http://schemas.microsoft.com/office/drawing/2014/main" id="{7FDC8E1E-73E6-4480-80F9-2BD1B3C7B5F2}"/>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0" name="AutoShape 5" descr="n_i/V">
            <a:extLst>
              <a:ext uri="{FF2B5EF4-FFF2-40B4-BE49-F238E27FC236}">
                <a16:creationId xmlns:a16="http://schemas.microsoft.com/office/drawing/2014/main" id="{33A20617-912E-4D6D-B799-042274DC39BA}"/>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1" name="AutoShape 6" descr="C_{i}">
            <a:extLst>
              <a:ext uri="{FF2B5EF4-FFF2-40B4-BE49-F238E27FC236}">
                <a16:creationId xmlns:a16="http://schemas.microsoft.com/office/drawing/2014/main" id="{BE092294-F842-4077-AC98-72E85E56975D}"/>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12" name="AutoShape 7" descr="N_i/V">
            <a:extLst>
              <a:ext uri="{FF2B5EF4-FFF2-40B4-BE49-F238E27FC236}">
                <a16:creationId xmlns:a16="http://schemas.microsoft.com/office/drawing/2014/main" id="{1C1D2869-60CE-445C-889F-751D7E0E91A6}"/>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7" name="AutoShape 8" descr="\phi _{i}">
            <a:extLst>
              <a:ext uri="{FF2B5EF4-FFF2-40B4-BE49-F238E27FC236}">
                <a16:creationId xmlns:a16="http://schemas.microsoft.com/office/drawing/2014/main" id="{8201479F-D383-4E98-8A2A-40802545016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8" name="AutoShape 9" descr="V_i/V">
            <a:extLst>
              <a:ext uri="{FF2B5EF4-FFF2-40B4-BE49-F238E27FC236}">
                <a16:creationId xmlns:a16="http://schemas.microsoft.com/office/drawing/2014/main" id="{1D3C4872-8FD3-4D14-9B74-769AE451DB90}"/>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59" name="AutoShape 10" descr="N">
            <a:extLst>
              <a:ext uri="{FF2B5EF4-FFF2-40B4-BE49-F238E27FC236}">
                <a16:creationId xmlns:a16="http://schemas.microsoft.com/office/drawing/2014/main" id="{C7A8B1EA-BBFF-4838-820B-C551384E0AC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0" name="AutoShape 11" descr="c_i/f_\mathrm{eq}">
            <a:extLst>
              <a:ext uri="{FF2B5EF4-FFF2-40B4-BE49-F238E27FC236}">
                <a16:creationId xmlns:a16="http://schemas.microsoft.com/office/drawing/2014/main" id="{5158A3B1-BBA2-4DF9-8F4F-C033C71D67BE}"/>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1" name="AutoShape 12" descr="b_{i}">
            <a:extLst>
              <a:ext uri="{FF2B5EF4-FFF2-40B4-BE49-F238E27FC236}">
                <a16:creationId xmlns:a16="http://schemas.microsoft.com/office/drawing/2014/main" id="{FFDE4C01-03E0-4F26-92A7-A9148292C2A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2" name="AutoShape 13" descr="n_i/m_\mathrm{solvente}">
            <a:extLst>
              <a:ext uri="{FF2B5EF4-FFF2-40B4-BE49-F238E27FC236}">
                <a16:creationId xmlns:a16="http://schemas.microsoft.com/office/drawing/2014/main" id="{3A52818D-282C-4EBB-879D-BF28D0397081}"/>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3" name="AutoShape 14" descr="x_i">
            <a:extLst>
              <a:ext uri="{FF2B5EF4-FFF2-40B4-BE49-F238E27FC236}">
                <a16:creationId xmlns:a16="http://schemas.microsoft.com/office/drawing/2014/main" id="{F71BE7A3-3A8C-43C4-B1C5-EDAC16616749}"/>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4" name="AutoShape 15" descr="n_i/n_\mathrm{tot}">
            <a:extLst>
              <a:ext uri="{FF2B5EF4-FFF2-40B4-BE49-F238E27FC236}">
                <a16:creationId xmlns:a16="http://schemas.microsoft.com/office/drawing/2014/main" id="{00CC34C7-DE61-4329-B20C-991CB84F6ED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5" name="AutoShape 16" descr="r_i">
            <a:extLst>
              <a:ext uri="{FF2B5EF4-FFF2-40B4-BE49-F238E27FC236}">
                <a16:creationId xmlns:a16="http://schemas.microsoft.com/office/drawing/2014/main" id="{FE052566-B04B-49CA-AC2F-5C3D25668C3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6" name="AutoShape 17" descr="n_i/(n_\mathrm{tot}-n_i)">
            <a:extLst>
              <a:ext uri="{FF2B5EF4-FFF2-40B4-BE49-F238E27FC236}">
                <a16:creationId xmlns:a16="http://schemas.microsoft.com/office/drawing/2014/main" id="{880554DE-806F-45E8-B12F-9DCD736903A4}"/>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7" name="AutoShape 18" descr="w_{i}">
            <a:extLst>
              <a:ext uri="{FF2B5EF4-FFF2-40B4-BE49-F238E27FC236}">
                <a16:creationId xmlns:a16="http://schemas.microsoft.com/office/drawing/2014/main" id="{7D89113F-BE5B-4362-AF8B-B9CD615B541F}"/>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3368" name="AutoShape 19" descr="m_i/m_\mathrm{tot}">
            <a:extLst>
              <a:ext uri="{FF2B5EF4-FFF2-40B4-BE49-F238E27FC236}">
                <a16:creationId xmlns:a16="http://schemas.microsoft.com/office/drawing/2014/main" id="{D0B5B879-2AAB-438B-A226-34299BC083D5}"/>
              </a:ext>
            </a:extLst>
          </p:cNvPr>
          <p:cNvSpPr>
            <a:spLocks noChangeAspect="1" noChangeArrowheads="1"/>
          </p:cNvSpPr>
          <p:nvPr/>
        </p:nvSpPr>
        <p:spPr bwMode="auto">
          <a:xfrm>
            <a:off x="2776538" y="18986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Rettangolo 2">
            <a:extLst>
              <a:ext uri="{FF2B5EF4-FFF2-40B4-BE49-F238E27FC236}">
                <a16:creationId xmlns:a16="http://schemas.microsoft.com/office/drawing/2014/main" id="{8340E2D1-B507-4BF6-A120-52CDBB5BF200}"/>
              </a:ext>
            </a:extLst>
          </p:cNvPr>
          <p:cNvSpPr/>
          <p:nvPr/>
        </p:nvSpPr>
        <p:spPr>
          <a:xfrm>
            <a:off x="350837" y="-79654"/>
            <a:ext cx="8534401" cy="461665"/>
          </a:xfrm>
          <a:prstGeom prst="rect">
            <a:avLst/>
          </a:prstGeom>
        </p:spPr>
        <p:txBody>
          <a:bodyPr wrap="square">
            <a:spAutoFit/>
          </a:bodyPr>
          <a:lstStyle/>
          <a:p>
            <a:pPr marL="0" indent="0">
              <a:buNone/>
            </a:pPr>
            <a:endParaRPr lang="it-IT" sz="2400" dirty="0"/>
          </a:p>
        </p:txBody>
      </p:sp>
      <p:sp>
        <p:nvSpPr>
          <p:cNvPr id="5" name="Rettangolo 4">
            <a:extLst>
              <a:ext uri="{FF2B5EF4-FFF2-40B4-BE49-F238E27FC236}">
                <a16:creationId xmlns:a16="http://schemas.microsoft.com/office/drawing/2014/main" id="{8DBE1665-F013-490A-B0D2-13D61D6B1234}"/>
              </a:ext>
            </a:extLst>
          </p:cNvPr>
          <p:cNvSpPr/>
          <p:nvPr/>
        </p:nvSpPr>
        <p:spPr>
          <a:xfrm>
            <a:off x="2286000" y="2967335"/>
            <a:ext cx="4572000" cy="369332"/>
          </a:xfrm>
          <a:prstGeom prst="rect">
            <a:avLst/>
          </a:prstGeom>
        </p:spPr>
        <p:txBody>
          <a:bodyPr>
            <a:spAutoFit/>
          </a:bodyPr>
          <a:lstStyle/>
          <a:p>
            <a:endParaRPr lang="it-IT" dirty="0"/>
          </a:p>
        </p:txBody>
      </p:sp>
      <p:pic>
        <p:nvPicPr>
          <p:cNvPr id="11266" name="Picture 2">
            <a:hlinkClick r:id="rId3"/>
            <a:extLst>
              <a:ext uri="{FF2B5EF4-FFF2-40B4-BE49-F238E27FC236}">
                <a16:creationId xmlns:a16="http://schemas.microsoft.com/office/drawing/2014/main" id="{B0BE640B-8DA0-4B04-A37D-BDD4CB33B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357" y="4490683"/>
            <a:ext cx="1625245" cy="741207"/>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a:hlinkClick r:id="rId5"/>
            <a:extLst>
              <a:ext uri="{FF2B5EF4-FFF2-40B4-BE49-F238E27FC236}">
                <a16:creationId xmlns:a16="http://schemas.microsoft.com/office/drawing/2014/main" id="{AB68F6B0-7F57-4F87-92C6-D477E7E4AC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96" y="4597197"/>
            <a:ext cx="4767317" cy="742950"/>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107BB591-6C7E-4B00-B70D-88ED2C3126E3}"/>
              </a:ext>
            </a:extLst>
          </p:cNvPr>
          <p:cNvSpPr txBox="1"/>
          <p:nvPr/>
        </p:nvSpPr>
        <p:spPr>
          <a:xfrm>
            <a:off x="827584" y="1060747"/>
            <a:ext cx="7476629" cy="707886"/>
          </a:xfrm>
          <a:prstGeom prst="rect">
            <a:avLst/>
          </a:prstGeom>
          <a:noFill/>
        </p:spPr>
        <p:txBody>
          <a:bodyPr wrap="square" rtlCol="0">
            <a:spAutoFit/>
          </a:bodyPr>
          <a:lstStyle/>
          <a:p>
            <a:pPr algn="just"/>
            <a:r>
              <a:rPr lang="it-IT" sz="1600" b="1" dirty="0">
                <a:solidFill>
                  <a:schemeClr val="bg1">
                    <a:lumMod val="50000"/>
                  </a:schemeClr>
                </a:solidFill>
              </a:rPr>
              <a:t>Programmi di grafica e modellistica   molecolare per </a:t>
            </a:r>
            <a:r>
              <a:rPr lang="it-IT" sz="1600" dirty="0"/>
              <a:t>:  </a:t>
            </a:r>
            <a:r>
              <a:rPr lang="it-IT" sz="1200" dirty="0"/>
              <a:t>disegnare in 2D e 3D molecole, assegnare nomi IUPAC, ottimizzare la geometria, progettare molecole, esercitazioni didattiche, link a banche dati, calcoli </a:t>
            </a:r>
            <a:endParaRPr lang="it-IT" sz="1400" dirty="0"/>
          </a:p>
        </p:txBody>
      </p:sp>
      <p:graphicFrame>
        <p:nvGraphicFramePr>
          <p:cNvPr id="11270" name="Tabella 11269">
            <a:extLst>
              <a:ext uri="{FF2B5EF4-FFF2-40B4-BE49-F238E27FC236}">
                <a16:creationId xmlns:a16="http://schemas.microsoft.com/office/drawing/2014/main" id="{BD3FD10C-849F-482C-B8C4-324CEB8B446F}"/>
              </a:ext>
            </a:extLst>
          </p:cNvPr>
          <p:cNvGraphicFramePr>
            <a:graphicFrameLocks noGrp="1"/>
          </p:cNvGraphicFramePr>
          <p:nvPr>
            <p:extLst>
              <p:ext uri="{D42A27DB-BD31-4B8C-83A1-F6EECF244321}">
                <p14:modId xmlns:p14="http://schemas.microsoft.com/office/powerpoint/2010/main" val="2105072109"/>
              </p:ext>
            </p:extLst>
          </p:nvPr>
        </p:nvGraphicFramePr>
        <p:xfrm>
          <a:off x="6558467" y="4965080"/>
          <a:ext cx="1024446" cy="331953"/>
        </p:xfrm>
        <a:graphic>
          <a:graphicData uri="http://schemas.openxmlformats.org/drawingml/2006/table">
            <a:tbl>
              <a:tblPr/>
              <a:tblGrid>
                <a:gridCol w="1024446">
                  <a:extLst>
                    <a:ext uri="{9D8B030D-6E8A-4147-A177-3AD203B41FA5}">
                      <a16:colId xmlns:a16="http://schemas.microsoft.com/office/drawing/2014/main" val="3574065619"/>
                    </a:ext>
                  </a:extLst>
                </a:gridCol>
              </a:tblGrid>
              <a:tr h="331953">
                <a:tc>
                  <a:txBody>
                    <a:bodyPr/>
                    <a:lstStyle/>
                    <a:p>
                      <a:pPr algn="l" fontAlgn="t">
                        <a:buFont typeface="Arial" panose="020B0604020202020204" pitchFamily="34" charset="0"/>
                        <a:buNone/>
                      </a:pPr>
                      <a:r>
                        <a:rPr lang="it-IT" sz="1600" dirty="0">
                          <a:effectLst/>
                        </a:rPr>
                        <a:t>tutorial</a:t>
                      </a:r>
                    </a:p>
                  </a:txBody>
                  <a:tcPr marL="47625" marR="47625" marT="28575" marB="28575">
                    <a:lnL w="9525" cap="flat" cmpd="sng" algn="ctr">
                      <a:solidFill>
                        <a:srgbClr val="FFC435"/>
                      </a:solidFill>
                      <a:prstDash val="solid"/>
                      <a:round/>
                      <a:headEnd type="none" w="med" len="med"/>
                      <a:tailEnd type="none" w="med" len="med"/>
                    </a:lnL>
                    <a:lnR w="9525" cap="flat" cmpd="sng" algn="ctr">
                      <a:solidFill>
                        <a:srgbClr val="FFC435"/>
                      </a:solidFill>
                      <a:prstDash val="solid"/>
                      <a:round/>
                      <a:headEnd type="none" w="med" len="med"/>
                      <a:tailEnd type="none" w="med" len="med"/>
                    </a:lnR>
                    <a:lnT w="9525" cap="flat" cmpd="sng" algn="ctr">
                      <a:solidFill>
                        <a:srgbClr val="FFC435"/>
                      </a:solidFill>
                      <a:prstDash val="solid"/>
                      <a:round/>
                      <a:headEnd type="none" w="med" len="med"/>
                      <a:tailEnd type="none" w="med" len="med"/>
                    </a:lnT>
                    <a:lnB w="9525" cap="flat" cmpd="sng" algn="ctr">
                      <a:solidFill>
                        <a:srgbClr val="FFC435"/>
                      </a:solidFill>
                      <a:prstDash val="solid"/>
                      <a:round/>
                      <a:headEnd type="none" w="med" len="med"/>
                      <a:tailEnd type="none" w="med" len="med"/>
                    </a:lnB>
                    <a:solidFill>
                      <a:srgbClr val="F8FFF8"/>
                    </a:solidFill>
                  </a:tcPr>
                </a:tc>
                <a:extLst>
                  <a:ext uri="{0D108BD9-81ED-4DB2-BD59-A6C34878D82A}">
                    <a16:rowId xmlns:a16="http://schemas.microsoft.com/office/drawing/2014/main" val="3676938463"/>
                  </a:ext>
                </a:extLst>
              </a:tr>
            </a:tbl>
          </a:graphicData>
        </a:graphic>
      </p:graphicFrame>
      <p:pic>
        <p:nvPicPr>
          <p:cNvPr id="11272" name="Picture 7" descr="Scarica il plug-in per vedere le molecole 3D!">
            <a:hlinkClick r:id="rId7"/>
            <a:extLst>
              <a:ext uri="{FF2B5EF4-FFF2-40B4-BE49-F238E27FC236}">
                <a16:creationId xmlns:a16="http://schemas.microsoft.com/office/drawing/2014/main" id="{A78E6F1D-9674-45C0-B3EC-720335717D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5605617"/>
            <a:ext cx="1597174" cy="473051"/>
          </a:xfrm>
          <a:prstGeom prst="rect">
            <a:avLst/>
          </a:prstGeom>
          <a:noFill/>
          <a:extLst>
            <a:ext uri="{909E8E84-426E-40DD-AFC4-6F175D3DCCD1}">
              <a14:hiddenFill xmlns:a14="http://schemas.microsoft.com/office/drawing/2010/main">
                <a:solidFill>
                  <a:srgbClr val="FFFFFF"/>
                </a:solidFill>
              </a14:hiddenFill>
            </a:ext>
          </a:extLst>
        </p:spPr>
      </p:pic>
      <p:sp>
        <p:nvSpPr>
          <p:cNvPr id="11264" name="Segnaposto contenuto 11263">
            <a:extLst>
              <a:ext uri="{FF2B5EF4-FFF2-40B4-BE49-F238E27FC236}">
                <a16:creationId xmlns:a16="http://schemas.microsoft.com/office/drawing/2014/main" id="{061F56FB-45F6-41CD-B57F-653FCA972BA3}"/>
              </a:ext>
            </a:extLst>
          </p:cNvPr>
          <p:cNvSpPr>
            <a:spLocks noGrp="1"/>
          </p:cNvSpPr>
          <p:nvPr>
            <p:ph idx="1"/>
          </p:nvPr>
        </p:nvSpPr>
        <p:spPr>
          <a:xfrm>
            <a:off x="372075" y="2132858"/>
            <a:ext cx="8057653" cy="1985444"/>
          </a:xfrm>
        </p:spPr>
        <p:txBody>
          <a:bodyPr/>
          <a:lstStyle/>
          <a:p>
            <a:pPr indent="273050" algn="just"/>
            <a:r>
              <a:rPr lang="it-IT" sz="1400" b="1" dirty="0">
                <a:solidFill>
                  <a:srgbClr val="FF0000"/>
                </a:solidFill>
                <a:latin typeface="Arial Black" panose="020B0A04020102020204" pitchFamily="34" charset="0"/>
              </a:rPr>
              <a:t>Avogadro</a:t>
            </a:r>
            <a:r>
              <a:rPr lang="it-IT" sz="1400" b="1" dirty="0">
                <a:solidFill>
                  <a:srgbClr val="999999"/>
                </a:solidFill>
                <a:latin typeface="Arial Black" panose="020B0A04020102020204" pitchFamily="34" charset="0"/>
              </a:rPr>
              <a:t> </a:t>
            </a:r>
            <a:r>
              <a:rPr lang="it-IT" sz="1200" b="1" dirty="0">
                <a:solidFill>
                  <a:schemeClr val="bg1">
                    <a:lumMod val="50000"/>
                  </a:schemeClr>
                </a:solidFill>
                <a:latin typeface="Arial Black" panose="020B0A04020102020204" pitchFamily="34" charset="0"/>
              </a:rPr>
              <a:t>è un editor avanzato molecolare progettato per utilizzo cross-</a:t>
            </a:r>
            <a:r>
              <a:rPr lang="it-IT" sz="1200" b="1" dirty="0" err="1">
                <a:solidFill>
                  <a:schemeClr val="bg1">
                    <a:lumMod val="50000"/>
                  </a:schemeClr>
                </a:solidFill>
                <a:latin typeface="Arial Black" panose="020B0A04020102020204" pitchFamily="34" charset="0"/>
              </a:rPr>
              <a:t>platform</a:t>
            </a:r>
            <a:r>
              <a:rPr lang="it-IT" sz="1200" b="1" dirty="0">
                <a:solidFill>
                  <a:schemeClr val="bg1">
                    <a:lumMod val="50000"/>
                  </a:schemeClr>
                </a:solidFill>
                <a:latin typeface="Arial Black" panose="020B0A04020102020204" pitchFamily="34" charset="0"/>
              </a:rPr>
              <a:t> in chimica computazionale, mode</a:t>
            </a:r>
            <a:r>
              <a:rPr lang="it-IT" sz="1200" b="1" i="1" dirty="0">
                <a:solidFill>
                  <a:schemeClr val="bg1">
                    <a:lumMod val="50000"/>
                  </a:schemeClr>
                </a:solidFill>
                <a:latin typeface="Arial Black" panose="020B0A04020102020204" pitchFamily="34" charset="0"/>
              </a:rPr>
              <a:t>llistic</a:t>
            </a:r>
            <a:r>
              <a:rPr lang="it-IT" sz="1200" b="1" dirty="0">
                <a:solidFill>
                  <a:schemeClr val="bg1">
                    <a:lumMod val="50000"/>
                  </a:schemeClr>
                </a:solidFill>
                <a:latin typeface="Arial Black" panose="020B0A04020102020204" pitchFamily="34" charset="0"/>
              </a:rPr>
              <a:t>a molecolare, bioinformatica, scienza dei</a:t>
            </a:r>
            <a:r>
              <a:rPr lang="it-IT" sz="2400" b="1" dirty="0">
                <a:solidFill>
                  <a:schemeClr val="bg1">
                    <a:lumMod val="50000"/>
                  </a:schemeClr>
                </a:solidFill>
                <a:latin typeface="Arial Black" panose="020B0A04020102020204" pitchFamily="34" charset="0"/>
              </a:rPr>
              <a:t> </a:t>
            </a:r>
            <a:r>
              <a:rPr lang="it-IT" sz="1200" b="1" dirty="0">
                <a:solidFill>
                  <a:schemeClr val="bg1">
                    <a:lumMod val="50000"/>
                  </a:schemeClr>
                </a:solidFill>
                <a:latin typeface="Arial Black" panose="020B0A04020102020204" pitchFamily="34" charset="0"/>
              </a:rPr>
              <a:t>materiali</a:t>
            </a:r>
            <a:endParaRPr lang="it-IT" altLang="it-IT" sz="1400" b="1" dirty="0">
              <a:solidFill>
                <a:schemeClr val="bg1">
                  <a:lumMod val="50000"/>
                </a:schemeClr>
              </a:solidFill>
              <a:latin typeface="Arial Black" panose="020B0A04020102020204" pitchFamily="34" charset="0"/>
              <a:cs typeface="Arial" panose="020B0604020202020204" pitchFamily="34" charset="0"/>
            </a:endParaRPr>
          </a:p>
          <a:p>
            <a:pPr indent="273050" algn="just"/>
            <a:r>
              <a:rPr lang="it-IT" altLang="it-IT" sz="1200" b="1" dirty="0">
                <a:solidFill>
                  <a:srgbClr val="FF0000"/>
                </a:solidFill>
                <a:latin typeface="Verdana" panose="020B0604030504040204" pitchFamily="34" charset="0"/>
                <a:cs typeface="Arial" panose="020B0604020202020204" pitchFamily="34" charset="0"/>
              </a:rPr>
              <a:t>MDL </a:t>
            </a:r>
            <a:r>
              <a:rPr lang="it-IT" altLang="it-IT" sz="1200" b="1" dirty="0" err="1">
                <a:solidFill>
                  <a:srgbClr val="FF0000"/>
                </a:solidFill>
                <a:latin typeface="Verdana" panose="020B0604030504040204" pitchFamily="34" charset="0"/>
                <a:cs typeface="Arial" panose="020B0604020202020204" pitchFamily="34" charset="0"/>
              </a:rPr>
              <a:t>Chime</a:t>
            </a:r>
            <a:r>
              <a:rPr lang="it-IT" altLang="it-IT" sz="1200" dirty="0">
                <a:solidFill>
                  <a:srgbClr val="FF0000"/>
                </a:solidFill>
                <a:latin typeface="Verdana" panose="020B0604030504040204" pitchFamily="34" charset="0"/>
                <a:cs typeface="Arial" panose="020B0604020202020204" pitchFamily="34" charset="0"/>
              </a:rPr>
              <a:t> </a:t>
            </a:r>
            <a:r>
              <a:rPr lang="it-IT" altLang="it-IT" sz="1100" dirty="0">
                <a:solidFill>
                  <a:schemeClr val="bg1">
                    <a:lumMod val="50000"/>
                  </a:schemeClr>
                </a:solidFill>
                <a:latin typeface="Verdana" panose="020B0604030504040204" pitchFamily="34" charset="0"/>
                <a:cs typeface="Arial" panose="020B0604020202020204" pitchFamily="34" charset="0"/>
              </a:rPr>
              <a:t>( semplicemente "</a:t>
            </a:r>
            <a:r>
              <a:rPr lang="it-IT" altLang="it-IT" sz="1100" dirty="0" err="1">
                <a:solidFill>
                  <a:schemeClr val="bg1">
                    <a:lumMod val="50000"/>
                  </a:schemeClr>
                </a:solidFill>
                <a:latin typeface="Verdana" panose="020B0604030504040204" pitchFamily="34" charset="0"/>
                <a:cs typeface="Arial" panose="020B0604020202020204" pitchFamily="34" charset="0"/>
              </a:rPr>
              <a:t>Chime</a:t>
            </a:r>
            <a:r>
              <a:rPr lang="it-IT" altLang="it-IT" sz="1100" dirty="0">
                <a:solidFill>
                  <a:schemeClr val="bg1">
                    <a:lumMod val="50000"/>
                  </a:schemeClr>
                </a:solidFill>
                <a:latin typeface="Verdana" panose="020B0604030504040204" pitchFamily="34" charset="0"/>
                <a:cs typeface="Arial" panose="020B0604020202020204" pitchFamily="34" charset="0"/>
              </a:rPr>
              <a:t>" per brevità) è un programma gratuito per mostrare la struttura molecolare in tre dimensioni. </a:t>
            </a:r>
            <a:r>
              <a:rPr lang="it-IT" altLang="it-IT" sz="1100" dirty="0" err="1">
                <a:solidFill>
                  <a:schemeClr val="bg1">
                    <a:lumMod val="50000"/>
                  </a:schemeClr>
                </a:solidFill>
                <a:latin typeface="Verdana" panose="020B0604030504040204" pitchFamily="34" charset="0"/>
                <a:cs typeface="Arial" panose="020B0604020202020204" pitchFamily="34" charset="0"/>
              </a:rPr>
              <a:t>Chime</a:t>
            </a:r>
            <a:r>
              <a:rPr lang="it-IT" altLang="it-IT" sz="1100" dirty="0">
                <a:solidFill>
                  <a:schemeClr val="bg1">
                    <a:lumMod val="50000"/>
                  </a:schemeClr>
                </a:solidFill>
                <a:latin typeface="Verdana" panose="020B0604030504040204" pitchFamily="34" charset="0"/>
                <a:cs typeface="Arial" panose="020B0604020202020204" pitchFamily="34" charset="0"/>
              </a:rPr>
              <a:t> consente la visualizzazione le pagine web che riportano modelli molecolari in formato </a:t>
            </a:r>
            <a:r>
              <a:rPr lang="it-IT" altLang="it-IT" sz="1100" dirty="0" err="1">
                <a:solidFill>
                  <a:schemeClr val="bg1">
                    <a:lumMod val="50000"/>
                  </a:schemeClr>
                </a:solidFill>
                <a:latin typeface="Verdana" panose="020B0604030504040204" pitchFamily="34" charset="0"/>
                <a:cs typeface="Arial" panose="020B0604020202020204" pitchFamily="34" charset="0"/>
              </a:rPr>
              <a:t>pdb</a:t>
            </a:r>
            <a:r>
              <a:rPr lang="it-IT" altLang="it-IT" sz="1100" dirty="0">
                <a:solidFill>
                  <a:schemeClr val="bg1">
                    <a:lumMod val="50000"/>
                  </a:schemeClr>
                </a:solidFill>
                <a:latin typeface="Verdana" panose="020B0604030504040204" pitchFamily="34" charset="0"/>
                <a:cs typeface="Arial" panose="020B0604020202020204" pitchFamily="34" charset="0"/>
              </a:rPr>
              <a:t> (</a:t>
            </a:r>
            <a:r>
              <a:rPr lang="it-IT" altLang="it-IT" sz="1100" dirty="0" err="1">
                <a:solidFill>
                  <a:schemeClr val="bg1">
                    <a:lumMod val="50000"/>
                  </a:schemeClr>
                </a:solidFill>
                <a:latin typeface="Verdana" panose="020B0604030504040204" pitchFamily="34" charset="0"/>
                <a:cs typeface="Arial" panose="020B0604020202020204" pitchFamily="34" charset="0"/>
              </a:rPr>
              <a:t>protein</a:t>
            </a:r>
            <a:r>
              <a:rPr lang="it-IT" altLang="it-IT" sz="1100" dirty="0">
                <a:solidFill>
                  <a:schemeClr val="bg1">
                    <a:lumMod val="50000"/>
                  </a:schemeClr>
                </a:solidFill>
                <a:latin typeface="Verdana" panose="020B0604030504040204" pitchFamily="34" charset="0"/>
                <a:cs typeface="Arial" panose="020B0604020202020204" pitchFamily="34" charset="0"/>
              </a:rPr>
              <a:t> data bank</a:t>
            </a:r>
            <a:r>
              <a:rPr lang="it-IT" altLang="it-IT" sz="1400" dirty="0">
                <a:solidFill>
                  <a:schemeClr val="tx2"/>
                </a:solidFill>
                <a:latin typeface="Verdana" panose="020B0604030504040204" pitchFamily="34" charset="0"/>
                <a:cs typeface="Arial" panose="020B0604020202020204" pitchFamily="34" charset="0"/>
              </a:rPr>
              <a:t>)</a:t>
            </a:r>
          </a:p>
          <a:p>
            <a:pPr indent="273050" algn="just"/>
            <a:r>
              <a:rPr lang="it-IT" altLang="it-IT" sz="1400" dirty="0" err="1">
                <a:solidFill>
                  <a:srgbClr val="FF0000"/>
                </a:solidFill>
                <a:latin typeface="Verdana" panose="020B0604030504040204" pitchFamily="34" charset="0"/>
                <a:cs typeface="Arial" panose="020B0604020202020204" pitchFamily="34" charset="0"/>
              </a:rPr>
              <a:t>MolView</a:t>
            </a:r>
            <a:r>
              <a:rPr lang="it-IT" altLang="it-IT" sz="1400" dirty="0">
                <a:solidFill>
                  <a:schemeClr val="tx2"/>
                </a:solidFill>
                <a:latin typeface="Verdana" panose="020B0604030504040204" pitchFamily="34" charset="0"/>
                <a:cs typeface="Arial" panose="020B0604020202020204" pitchFamily="34" charset="0"/>
              </a:rPr>
              <a:t> </a:t>
            </a:r>
            <a:r>
              <a:rPr lang="it-IT" altLang="it-IT" sz="1050" dirty="0">
                <a:solidFill>
                  <a:schemeClr val="bg1">
                    <a:lumMod val="50000"/>
                  </a:schemeClr>
                </a:solidFill>
                <a:latin typeface="Verdana" panose="020B0604030504040204" pitchFamily="34" charset="0"/>
                <a:cs typeface="Arial" panose="020B0604020202020204" pitchFamily="34" charset="0"/>
              </a:rPr>
              <a:t>programma grafico on line</a:t>
            </a:r>
          </a:p>
          <a:p>
            <a:pPr indent="273050" algn="just"/>
            <a:endParaRPr lang="it-IT" altLang="it-IT" sz="1400" dirty="0">
              <a:solidFill>
                <a:schemeClr val="bg1">
                  <a:lumMod val="50000"/>
                </a:schemeClr>
              </a:solidFill>
              <a:latin typeface="Verdana" panose="020B0604030504040204" pitchFamily="34" charset="0"/>
              <a:cs typeface="Arial" panose="020B0604020202020204" pitchFamily="34" charset="0"/>
            </a:endParaRPr>
          </a:p>
          <a:p>
            <a:pPr indent="273050" algn="just"/>
            <a:r>
              <a:rPr lang="it-IT" altLang="it-IT" sz="1400" dirty="0">
                <a:solidFill>
                  <a:schemeClr val="bg1">
                    <a:lumMod val="50000"/>
                  </a:schemeClr>
                </a:solidFill>
                <a:latin typeface="Verdana" panose="020B0604030504040204" pitchFamily="34" charset="0"/>
                <a:cs typeface="Arial" panose="020B0604020202020204" pitchFamily="34" charset="0"/>
              </a:rPr>
              <a:t>Info su programmi </a:t>
            </a:r>
            <a:r>
              <a:rPr lang="it-IT" altLang="it-IT" sz="1400" dirty="0">
                <a:solidFill>
                  <a:schemeClr val="tx2"/>
                </a:solidFill>
                <a:latin typeface="Verdana" panose="020B060403050404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https://mdl-chime.updatestar.com/</a:t>
            </a:r>
            <a:endParaRPr lang="it-IT" altLang="it-IT" sz="1400" dirty="0">
              <a:solidFill>
                <a:schemeClr val="tx2"/>
              </a:solidFill>
              <a:latin typeface="Verdana" panose="020B0604030504040204" pitchFamily="34" charset="0"/>
              <a:cs typeface="Arial" panose="020B0604020202020204" pitchFamily="34" charset="0"/>
            </a:endParaRPr>
          </a:p>
          <a:p>
            <a:pPr indent="0" algn="just">
              <a:buNone/>
            </a:pPr>
            <a:endParaRPr lang="it-IT" altLang="it-IT" sz="1050" dirty="0">
              <a:solidFill>
                <a:schemeClr val="tx2"/>
              </a:solidFill>
            </a:endParaRPr>
          </a:p>
          <a:p>
            <a:pPr indent="0" algn="just">
              <a:buNone/>
            </a:pPr>
            <a:r>
              <a:rPr lang="it-IT" sz="2800" b="1" dirty="0">
                <a:solidFill>
                  <a:srgbClr val="999999"/>
                </a:solidFill>
              </a:rPr>
              <a:t>                                                  </a:t>
            </a:r>
          </a:p>
        </p:txBody>
      </p:sp>
      <p:pic>
        <p:nvPicPr>
          <p:cNvPr id="11265" name="Immagine 11264">
            <a:hlinkClick r:id="rId10"/>
            <a:extLst>
              <a:ext uri="{FF2B5EF4-FFF2-40B4-BE49-F238E27FC236}">
                <a16:creationId xmlns:a16="http://schemas.microsoft.com/office/drawing/2014/main" id="{58D16235-361C-4061-9DEF-57A1B0F60537}"/>
              </a:ext>
            </a:extLst>
          </p:cNvPr>
          <p:cNvPicPr>
            <a:picLocks noChangeAspect="1"/>
          </p:cNvPicPr>
          <p:nvPr/>
        </p:nvPicPr>
        <p:blipFill>
          <a:blip r:embed="rId11"/>
          <a:stretch>
            <a:fillRect/>
          </a:stretch>
        </p:blipFill>
        <p:spPr>
          <a:xfrm>
            <a:off x="3786188" y="5512101"/>
            <a:ext cx="3605213" cy="634035"/>
          </a:xfrm>
          <a:prstGeom prst="rect">
            <a:avLst/>
          </a:prstGeom>
        </p:spPr>
      </p:pic>
    </p:spTree>
    <p:extLst>
      <p:ext uri="{BB962C8B-B14F-4D97-AF65-F5344CB8AC3E}">
        <p14:creationId xmlns:p14="http://schemas.microsoft.com/office/powerpoint/2010/main" val="17106352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990555-C43C-4615-9F57-1C03C84C305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05123B4-0738-47BC-AEDA-D2DC33AD680F}"/>
              </a:ext>
            </a:extLst>
          </p:cNvPr>
          <p:cNvSpPr>
            <a:spLocks noGrp="1"/>
          </p:cNvSpPr>
          <p:nvPr>
            <p:ph idx="1"/>
          </p:nvPr>
        </p:nvSpPr>
        <p:spPr/>
        <p:txBody>
          <a:bodyPr/>
          <a:lstStyle/>
          <a:p>
            <a:r>
              <a:rPr lang="en-US" b="1" dirty="0">
                <a:hlinkClick r:id="rId2"/>
              </a:rPr>
              <a:t>Internet Database of Periodic Tables</a:t>
            </a:r>
            <a:endParaRPr lang="en-US" b="1" dirty="0"/>
          </a:p>
          <a:p>
            <a:endParaRPr lang="it-IT" dirty="0"/>
          </a:p>
        </p:txBody>
      </p:sp>
    </p:spTree>
    <p:extLst>
      <p:ext uri="{BB962C8B-B14F-4D97-AF65-F5344CB8AC3E}">
        <p14:creationId xmlns:p14="http://schemas.microsoft.com/office/powerpoint/2010/main" val="227905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9BBE56-3949-4B8B-83DB-2D0214EDBF4A}"/>
              </a:ext>
            </a:extLst>
          </p:cNvPr>
          <p:cNvSpPr>
            <a:spLocks noGrp="1"/>
          </p:cNvSpPr>
          <p:nvPr>
            <p:ph type="title"/>
          </p:nvPr>
        </p:nvSpPr>
        <p:spPr/>
        <p:txBody>
          <a:bodyPr/>
          <a:lstStyle/>
          <a:p>
            <a:r>
              <a:rPr lang="it-IT" dirty="0"/>
              <a:t>Flogisto</a:t>
            </a:r>
          </a:p>
        </p:txBody>
      </p:sp>
      <p:sp>
        <p:nvSpPr>
          <p:cNvPr id="3" name="Segnaposto contenuto 2">
            <a:extLst>
              <a:ext uri="{FF2B5EF4-FFF2-40B4-BE49-F238E27FC236}">
                <a16:creationId xmlns:a16="http://schemas.microsoft.com/office/drawing/2014/main" id="{669BE198-8905-4EB3-A1A1-574A37CCA325}"/>
              </a:ext>
            </a:extLst>
          </p:cNvPr>
          <p:cNvSpPr>
            <a:spLocks noGrp="1"/>
          </p:cNvSpPr>
          <p:nvPr>
            <p:ph idx="1"/>
          </p:nvPr>
        </p:nvSpPr>
        <p:spPr/>
        <p:txBody>
          <a:bodyPr/>
          <a:lstStyle/>
          <a:p>
            <a:r>
              <a:rPr lang="it-IT" sz="1600" dirty="0" err="1"/>
              <a:t>ll</a:t>
            </a:r>
            <a:r>
              <a:rPr lang="it-IT" sz="1600" dirty="0"/>
              <a:t> flogisto ,sostanza, abbandona o si combina con i </a:t>
            </a:r>
            <a:r>
              <a:rPr lang="it-IT" sz="1600" dirty="0" err="1"/>
              <a:t>mealli</a:t>
            </a:r>
            <a:r>
              <a:rPr lang="it-IT" sz="1600" dirty="0"/>
              <a:t> e ii corpi </a:t>
            </a:r>
            <a:r>
              <a:rPr lang="it-IT" sz="1600" dirty="0" err="1"/>
              <a:t>combusibliera</a:t>
            </a:r>
            <a:r>
              <a:rPr lang="it-IT" sz="1600" dirty="0"/>
              <a:t> sempre lo stesso in tutti i metalli e corpi combustibili, l’aria è inerte e solo un serbatoio</a:t>
            </a:r>
          </a:p>
          <a:p>
            <a:r>
              <a:rPr lang="it-IT" sz="1600" b="1" dirty="0"/>
              <a:t>Metallo (flogisto) + calore  =&gt;  Calce + aria </a:t>
            </a:r>
            <a:r>
              <a:rPr lang="it-IT" sz="1600" b="1" dirty="0" err="1"/>
              <a:t>flogistizzata</a:t>
            </a:r>
            <a:endParaRPr lang="it-IT" sz="1600" dirty="0"/>
          </a:p>
          <a:p>
            <a:r>
              <a:rPr lang="it-IT" sz="1600" dirty="0"/>
              <a:t>Riscaldando le calci, queste vengono</a:t>
            </a:r>
            <a:r>
              <a:rPr lang="it-IT" sz="1600" i="1" dirty="0"/>
              <a:t> ‘ridotte’</a:t>
            </a:r>
            <a:r>
              <a:rPr lang="it-IT" sz="1600" dirty="0"/>
              <a:t> nuovamente a metalli: il flogisto transita dall’aria </a:t>
            </a:r>
            <a:r>
              <a:rPr lang="it-IT" sz="1600" dirty="0" err="1"/>
              <a:t>flogistizzata</a:t>
            </a:r>
            <a:r>
              <a:rPr lang="it-IT" sz="1600" dirty="0"/>
              <a:t> al metallo,</a:t>
            </a:r>
          </a:p>
          <a:p>
            <a:r>
              <a:rPr lang="it-IT" sz="1600" b="1" dirty="0"/>
              <a:t>Calce + aria </a:t>
            </a:r>
            <a:r>
              <a:rPr lang="it-IT" sz="1600" b="1" dirty="0" err="1"/>
              <a:t>flogistizzata</a:t>
            </a:r>
            <a:r>
              <a:rPr lang="it-IT" sz="1600" b="1" dirty="0"/>
              <a:t> + calore  =&gt;  Metallo (flogisto) + aria </a:t>
            </a:r>
            <a:r>
              <a:rPr lang="it-IT" sz="1600" b="1" dirty="0" err="1"/>
              <a:t>deflogistizzata</a:t>
            </a:r>
            <a:endParaRPr lang="it-IT" sz="1600" dirty="0"/>
          </a:p>
          <a:p>
            <a:r>
              <a:rPr lang="it-IT" sz="1600" dirty="0"/>
              <a:t>Le calci riscaldate in presenza di carbone (sostanza infiammabile ricca di flogisto) danno il metallo e </a:t>
            </a:r>
            <a:r>
              <a:rPr lang="it-IT" sz="1600" i="1" dirty="0"/>
              <a:t>aria fissa</a:t>
            </a:r>
            <a:r>
              <a:rPr lang="it-IT" sz="1600" dirty="0"/>
              <a:t>: il flogisto transita dal carbone al metallo,</a:t>
            </a:r>
          </a:p>
          <a:p>
            <a:r>
              <a:rPr lang="it-IT" sz="1600" b="1" dirty="0"/>
              <a:t>Calce + carbone (flogisto) + calore  =&gt;  Metallo (flogisto) + aria fissa</a:t>
            </a:r>
            <a:endParaRPr lang="it-IT" sz="1600" dirty="0"/>
          </a:p>
          <a:p>
            <a:r>
              <a:rPr lang="it-IT" sz="1600" i="1" dirty="0"/>
              <a:t>“I metalli morti possono sottostare a riviviscenza o riduzione allo stato primitivo per mezzo del carbone”</a:t>
            </a:r>
            <a:r>
              <a:rPr lang="it-IT" sz="1600" dirty="0"/>
              <a:t>, aveva scritto Paracelso.</a:t>
            </a:r>
          </a:p>
          <a:p>
            <a:r>
              <a:rPr lang="it-IT" sz="1600" dirty="0"/>
              <a:t>Queste le reazioni di calcinazione e riduzione dei metalli (riscritte in modo moderno); in ogni caso l’aria è considerata sostanza inerte e funge solo da serbatoio del flogisto.</a:t>
            </a:r>
          </a:p>
          <a:p>
            <a:r>
              <a:rPr lang="it-IT" sz="1600" dirty="0">
                <a:hlinkClick r:id="rId2"/>
              </a:rPr>
              <a:t>Approfondimento in rete</a:t>
            </a:r>
            <a:br>
              <a:rPr lang="it-IT" sz="1600" dirty="0"/>
            </a:br>
            <a:endParaRPr lang="it-IT" sz="1600" dirty="0"/>
          </a:p>
          <a:p>
            <a:endParaRPr lang="it-IT" dirty="0"/>
          </a:p>
        </p:txBody>
      </p:sp>
    </p:spTree>
    <p:extLst>
      <p:ext uri="{BB962C8B-B14F-4D97-AF65-F5344CB8AC3E}">
        <p14:creationId xmlns:p14="http://schemas.microsoft.com/office/powerpoint/2010/main" val="8943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214312"/>
            <a:ext cx="7851648" cy="982440"/>
          </a:xfrm>
        </p:spPr>
        <p:txBody>
          <a:bodyPr/>
          <a:lstStyle/>
          <a:p>
            <a:pPr algn="ctr" eaLnBrk="1" hangingPunct="1">
              <a:defRPr/>
            </a:pPr>
            <a:r>
              <a:rPr lang="it-IT" sz="4800" dirty="0">
                <a:solidFill>
                  <a:srgbClr val="FF0000"/>
                </a:solidFill>
              </a:rPr>
              <a:t>La chimica pneumatica</a:t>
            </a:r>
          </a:p>
        </p:txBody>
      </p:sp>
      <p:sp>
        <p:nvSpPr>
          <p:cNvPr id="13315" name="Rettangolo 4"/>
          <p:cNvSpPr>
            <a:spLocks noChangeArrowheads="1"/>
          </p:cNvSpPr>
          <p:nvPr/>
        </p:nvSpPr>
        <p:spPr bwMode="auto">
          <a:xfrm>
            <a:off x="285750" y="2286000"/>
            <a:ext cx="8501063" cy="2032000"/>
          </a:xfrm>
          <a:prstGeom prst="rect">
            <a:avLst/>
          </a:prstGeom>
          <a:noFill/>
          <a:ln w="9525">
            <a:noFill/>
            <a:miter lim="800000"/>
            <a:headEnd/>
            <a:tailEnd/>
          </a:ln>
        </p:spPr>
        <p:txBody>
          <a:bodyPr>
            <a:spAutoFit/>
          </a:bodyPr>
          <a:lstStyle/>
          <a:p>
            <a:pPr algn="just" eaLnBrk="0" hangingPunct="0"/>
            <a:r>
              <a:rPr lang="it-IT">
                <a:solidFill>
                  <a:srgbClr val="323232"/>
                </a:solidFill>
                <a:cs typeface="Times New Roman" pitchFamily="18" charset="0"/>
              </a:rPr>
              <a:t>Contemporaneamente a Priestley, il chimico svedese Carl Wilhelm Scheele separava i due costituenti principali dell'aria atmosferica, costatando che solo uno di essi manteneva la combustione e la respirazione, e venne chiamato </a:t>
            </a:r>
            <a:r>
              <a:rPr lang="it-IT" i="1">
                <a:solidFill>
                  <a:srgbClr val="FF0000"/>
                </a:solidFill>
                <a:cs typeface="Times New Roman" pitchFamily="18" charset="0"/>
              </a:rPr>
              <a:t>aria di fuoco</a:t>
            </a:r>
            <a:r>
              <a:rPr lang="it-IT">
                <a:solidFill>
                  <a:srgbClr val="FF0000"/>
                </a:solidFill>
                <a:cs typeface="Times New Roman" pitchFamily="18" charset="0"/>
              </a:rPr>
              <a:t>.</a:t>
            </a:r>
            <a:r>
              <a:rPr lang="it-IT">
                <a:solidFill>
                  <a:srgbClr val="323232"/>
                </a:solidFill>
                <a:cs typeface="Times New Roman" pitchFamily="18" charset="0"/>
              </a:rPr>
              <a:t>L'altro, chimicamente inerte, venne invece chiamato </a:t>
            </a:r>
            <a:r>
              <a:rPr lang="it-IT" i="1">
                <a:solidFill>
                  <a:srgbClr val="FF0000"/>
                </a:solidFill>
                <a:cs typeface="Times New Roman" pitchFamily="18" charset="0"/>
              </a:rPr>
              <a:t>aria mefitica</a:t>
            </a:r>
            <a:r>
              <a:rPr lang="it-IT">
                <a:solidFill>
                  <a:srgbClr val="323232"/>
                </a:solidFill>
                <a:cs typeface="Times New Roman" pitchFamily="18" charset="0"/>
              </a:rPr>
              <a:t>, proprio per il suo rapporto negativo con la respirazione.Fino alla seconda metà del Settecento furono isolati più di venti gas</a:t>
            </a:r>
          </a:p>
          <a:p>
            <a:pPr algn="just" eaLnBrk="0" hangingPunct="0"/>
            <a:endParaRPr lang="it-IT">
              <a:solidFill>
                <a:srgbClr val="323232"/>
              </a:solidFill>
              <a:cs typeface="Times New Roman" pitchFamily="18" charset="0"/>
            </a:endParaRPr>
          </a:p>
        </p:txBody>
      </p:sp>
      <p:pic>
        <p:nvPicPr>
          <p:cNvPr id="13316" name="Immagine 7" descr="image34"/>
          <p:cNvPicPr>
            <a:picLocks noChangeAspect="1" noChangeArrowheads="1"/>
          </p:cNvPicPr>
          <p:nvPr/>
        </p:nvPicPr>
        <p:blipFill>
          <a:blip r:embed="rId2"/>
          <a:srcRect/>
          <a:stretch>
            <a:fillRect/>
          </a:stretch>
        </p:blipFill>
        <p:spPr bwMode="auto">
          <a:xfrm>
            <a:off x="357188" y="4143375"/>
            <a:ext cx="1500187" cy="2571750"/>
          </a:xfrm>
          <a:prstGeom prst="rect">
            <a:avLst/>
          </a:prstGeom>
          <a:noFill/>
          <a:ln w="9525">
            <a:noFill/>
            <a:miter lim="800000"/>
            <a:headEnd/>
            <a:tailEnd/>
          </a:ln>
        </p:spPr>
      </p:pic>
      <p:pic>
        <p:nvPicPr>
          <p:cNvPr id="13317" name="Immagine 8" descr="image36"/>
          <p:cNvPicPr>
            <a:picLocks noChangeAspect="1" noChangeArrowheads="1"/>
          </p:cNvPicPr>
          <p:nvPr/>
        </p:nvPicPr>
        <p:blipFill>
          <a:blip r:embed="rId3"/>
          <a:srcRect/>
          <a:stretch>
            <a:fillRect/>
          </a:stretch>
        </p:blipFill>
        <p:spPr bwMode="auto">
          <a:xfrm>
            <a:off x="4572000" y="3929063"/>
            <a:ext cx="3571875" cy="27146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1339702" y="428603"/>
            <a:ext cx="7347098" cy="642943"/>
          </a:xfrm>
        </p:spPr>
        <p:txBody>
          <a:bodyPr/>
          <a:lstStyle/>
          <a:p>
            <a:pPr eaLnBrk="1" hangingPunct="1"/>
            <a:r>
              <a:rPr lang="it-IT" dirty="0">
                <a:solidFill>
                  <a:srgbClr val="FF0000"/>
                </a:solidFill>
              </a:rPr>
              <a:t>    </a:t>
            </a:r>
            <a:r>
              <a:rPr lang="it-IT" sz="3200" dirty="0" err="1">
                <a:solidFill>
                  <a:srgbClr val="0070C0"/>
                </a:solidFill>
              </a:rPr>
              <a:t>Lavoiser:nascita</a:t>
            </a:r>
            <a:r>
              <a:rPr lang="it-IT" sz="3200" dirty="0">
                <a:solidFill>
                  <a:srgbClr val="0070C0"/>
                </a:solidFill>
              </a:rPr>
              <a:t> della chimica moderna</a:t>
            </a:r>
            <a:endParaRPr lang="it-IT" dirty="0">
              <a:solidFill>
                <a:srgbClr val="0070C0"/>
              </a:solidFill>
            </a:endParaRPr>
          </a:p>
        </p:txBody>
      </p:sp>
      <p:sp>
        <p:nvSpPr>
          <p:cNvPr id="14339" name="Segnaposto contenuto 2"/>
          <p:cNvSpPr>
            <a:spLocks noGrp="1"/>
          </p:cNvSpPr>
          <p:nvPr>
            <p:ph idx="1"/>
          </p:nvPr>
        </p:nvSpPr>
        <p:spPr>
          <a:xfrm>
            <a:off x="457200" y="1096169"/>
            <a:ext cx="8229600" cy="5228431"/>
          </a:xfrm>
        </p:spPr>
        <p:txBody>
          <a:bodyPr/>
          <a:lstStyle/>
          <a:p>
            <a:pPr>
              <a:buFont typeface="Wingdings 2" pitchFamily="18" charset="2"/>
              <a:buNone/>
            </a:pPr>
            <a:br>
              <a:rPr lang="it-IT" sz="1800" dirty="0"/>
            </a:br>
            <a:endParaRPr lang="it-IT" sz="1800" dirty="0"/>
          </a:p>
          <a:p>
            <a:pPr algn="just">
              <a:buFont typeface="Wingdings 2" pitchFamily="18" charset="2"/>
              <a:buNone/>
            </a:pPr>
            <a:r>
              <a:rPr lang="it-IT" sz="1800" dirty="0">
                <a:solidFill>
                  <a:srgbClr val="FF0000"/>
                </a:solidFill>
              </a:rPr>
              <a:t>                                                           </a:t>
            </a:r>
            <a:endParaRPr lang="it-IT" sz="1800" b="1" dirty="0">
              <a:solidFill>
                <a:srgbClr val="FF0000"/>
              </a:solidFill>
            </a:endParaRPr>
          </a:p>
          <a:p>
            <a:pPr algn="just"/>
            <a:r>
              <a:rPr lang="it-IT" sz="1800" dirty="0"/>
              <a:t>                                       </a:t>
            </a:r>
          </a:p>
          <a:p>
            <a:pPr algn="just"/>
            <a:r>
              <a:rPr lang="it-IT" sz="1800" dirty="0"/>
              <a:t>                               </a:t>
            </a:r>
          </a:p>
        </p:txBody>
      </p:sp>
      <p:pic>
        <p:nvPicPr>
          <p:cNvPr id="14340" name="Immagine 4" descr="lavoiser.jpg"/>
          <p:cNvPicPr>
            <a:picLocks noChangeAspect="1"/>
          </p:cNvPicPr>
          <p:nvPr/>
        </p:nvPicPr>
        <p:blipFill>
          <a:blip r:embed="rId3"/>
          <a:srcRect/>
          <a:stretch>
            <a:fillRect/>
          </a:stretch>
        </p:blipFill>
        <p:spPr bwMode="auto">
          <a:xfrm>
            <a:off x="251520" y="1340768"/>
            <a:ext cx="1605508" cy="1396727"/>
          </a:xfrm>
          <a:prstGeom prst="rect">
            <a:avLst/>
          </a:prstGeom>
          <a:noFill/>
          <a:ln w="9525">
            <a:noFill/>
            <a:miter lim="800000"/>
            <a:headEnd/>
            <a:tailEnd/>
          </a:ln>
        </p:spPr>
      </p:pic>
      <p:pic>
        <p:nvPicPr>
          <p:cNvPr id="3" name="Immagine 2">
            <a:extLst>
              <a:ext uri="{FF2B5EF4-FFF2-40B4-BE49-F238E27FC236}">
                <a16:creationId xmlns:a16="http://schemas.microsoft.com/office/drawing/2014/main" id="{865C8E3D-6170-4EB7-A64C-230BDDA1E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195" y="2204864"/>
            <a:ext cx="4744112" cy="37819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1339702" y="428603"/>
            <a:ext cx="7347098" cy="642943"/>
          </a:xfrm>
        </p:spPr>
        <p:txBody>
          <a:bodyPr/>
          <a:lstStyle/>
          <a:p>
            <a:pPr eaLnBrk="1" hangingPunct="1"/>
            <a:r>
              <a:rPr lang="it-IT" dirty="0">
                <a:solidFill>
                  <a:srgbClr val="FF0000"/>
                </a:solidFill>
              </a:rPr>
              <a:t>    </a:t>
            </a:r>
            <a:r>
              <a:rPr lang="it-IT" sz="3200" dirty="0" err="1">
                <a:solidFill>
                  <a:srgbClr val="0070C0"/>
                </a:solidFill>
              </a:rPr>
              <a:t>Lavoiser:nascita</a:t>
            </a:r>
            <a:r>
              <a:rPr lang="it-IT" sz="3200" dirty="0">
                <a:solidFill>
                  <a:srgbClr val="0070C0"/>
                </a:solidFill>
              </a:rPr>
              <a:t> della chimica moderna</a:t>
            </a:r>
            <a:endParaRPr lang="it-IT" dirty="0">
              <a:solidFill>
                <a:srgbClr val="0070C0"/>
              </a:solidFill>
            </a:endParaRPr>
          </a:p>
        </p:txBody>
      </p:sp>
      <p:sp>
        <p:nvSpPr>
          <p:cNvPr id="14339" name="Segnaposto contenuto 2"/>
          <p:cNvSpPr>
            <a:spLocks noGrp="1"/>
          </p:cNvSpPr>
          <p:nvPr>
            <p:ph idx="1"/>
          </p:nvPr>
        </p:nvSpPr>
        <p:spPr>
          <a:xfrm>
            <a:off x="457200" y="1096169"/>
            <a:ext cx="8229600" cy="5228431"/>
          </a:xfrm>
        </p:spPr>
        <p:txBody>
          <a:bodyPr/>
          <a:lstStyle/>
          <a:p>
            <a:pPr>
              <a:buFont typeface="Wingdings 2" pitchFamily="18" charset="2"/>
              <a:buNone/>
            </a:pPr>
            <a:br>
              <a:rPr lang="it-IT" sz="1800" dirty="0"/>
            </a:br>
            <a:endParaRPr lang="it-IT" sz="1800" dirty="0"/>
          </a:p>
          <a:p>
            <a:pPr algn="just">
              <a:buFont typeface="Wingdings 2" pitchFamily="18" charset="2"/>
              <a:buNone/>
            </a:pPr>
            <a:r>
              <a:rPr lang="it-IT" sz="1800" dirty="0">
                <a:solidFill>
                  <a:srgbClr val="FF0000"/>
                </a:solidFill>
              </a:rPr>
              <a:t>                                                           </a:t>
            </a:r>
            <a:endParaRPr lang="it-IT" sz="1800" b="1" dirty="0">
              <a:solidFill>
                <a:srgbClr val="FF0000"/>
              </a:solidFill>
            </a:endParaRPr>
          </a:p>
          <a:p>
            <a:pPr algn="just"/>
            <a:r>
              <a:rPr lang="it-IT" sz="1800" dirty="0"/>
              <a:t>                                       </a:t>
            </a:r>
          </a:p>
          <a:p>
            <a:pPr algn="just"/>
            <a:r>
              <a:rPr lang="it-IT" sz="1800" dirty="0"/>
              <a:t>                               </a:t>
            </a:r>
          </a:p>
        </p:txBody>
      </p:sp>
      <p:pic>
        <p:nvPicPr>
          <p:cNvPr id="14340" name="Immagine 4" descr="lavoiser.jpg"/>
          <p:cNvPicPr>
            <a:picLocks noChangeAspect="1"/>
          </p:cNvPicPr>
          <p:nvPr/>
        </p:nvPicPr>
        <p:blipFill>
          <a:blip r:embed="rId3"/>
          <a:srcRect/>
          <a:stretch>
            <a:fillRect/>
          </a:stretch>
        </p:blipFill>
        <p:spPr bwMode="auto">
          <a:xfrm>
            <a:off x="536948" y="1096566"/>
            <a:ext cx="1605508" cy="1396727"/>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3C2B7D17-79B7-4054-BCAD-9487C50BAFE7}"/>
              </a:ext>
            </a:extLst>
          </p:cNvPr>
          <p:cNvSpPr txBox="1"/>
          <p:nvPr/>
        </p:nvSpPr>
        <p:spPr>
          <a:xfrm>
            <a:off x="2411760" y="1071546"/>
            <a:ext cx="5392538" cy="2831544"/>
          </a:xfrm>
          <a:prstGeom prst="rect">
            <a:avLst/>
          </a:prstGeom>
          <a:noFill/>
        </p:spPr>
        <p:txBody>
          <a:bodyPr wrap="square" rtlCol="0">
            <a:spAutoFit/>
          </a:bodyPr>
          <a:lstStyle/>
          <a:p>
            <a:pPr algn="just"/>
            <a:r>
              <a:rPr lang="it-IT" dirty="0"/>
              <a:t>              L’acqua non è un elemento</a:t>
            </a:r>
          </a:p>
          <a:p>
            <a:pPr algn="just"/>
            <a:r>
              <a:rPr lang="it-IT" sz="1600" dirty="0"/>
              <a:t>Nella prima metà dell’ottocento i chimici avevano scoperto diverse, l’aria infiammabile (idrogeno) bruciava  nell’aria comune senza sviluppare altri gas, </a:t>
            </a:r>
            <a:r>
              <a:rPr lang="it-IT" sz="1600" dirty="0" err="1"/>
              <a:t>Priestley</a:t>
            </a:r>
            <a:r>
              <a:rPr lang="it-IT" sz="1600" dirty="0"/>
              <a:t> prima e Cavendish dopo avevano osservato la formazione di rugiada, ma non spiegavano la reazione. </a:t>
            </a:r>
            <a:r>
              <a:rPr lang="it-IT" sz="1600" dirty="0" err="1"/>
              <a:t>Lavoisier</a:t>
            </a:r>
            <a:r>
              <a:rPr lang="it-IT" sz="1600" dirty="0"/>
              <a:t> a conoscenza dei fatti, li ripete e dà una spiegazione semplice ma rivoluzionaria , l’aria infiammabile reagisce con l’aria respirabile, deflogisticata, e si ottiene acqua . I rapporti combinazione sono </a:t>
            </a:r>
          </a:p>
          <a:p>
            <a:pPr algn="just"/>
            <a:r>
              <a:rPr lang="it-IT" sz="1600" dirty="0">
                <a:solidFill>
                  <a:srgbClr val="FF0000"/>
                </a:solidFill>
              </a:rPr>
              <a:t>          Aria infiammabile+ aria deflogisticata =acqua</a:t>
            </a:r>
          </a:p>
        </p:txBody>
      </p:sp>
      <p:pic>
        <p:nvPicPr>
          <p:cNvPr id="5" name="Immagine 4">
            <a:extLst>
              <a:ext uri="{FF2B5EF4-FFF2-40B4-BE49-F238E27FC236}">
                <a16:creationId xmlns:a16="http://schemas.microsoft.com/office/drawing/2014/main" id="{34F929B5-ACA3-4C28-AE67-F1CBE41E3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4009403"/>
            <a:ext cx="4552522" cy="1752031"/>
          </a:xfrm>
          <a:prstGeom prst="rect">
            <a:avLst/>
          </a:prstGeom>
        </p:spPr>
      </p:pic>
      <p:sp>
        <p:nvSpPr>
          <p:cNvPr id="6" name="CasellaDiTesto 5">
            <a:extLst>
              <a:ext uri="{FF2B5EF4-FFF2-40B4-BE49-F238E27FC236}">
                <a16:creationId xmlns:a16="http://schemas.microsoft.com/office/drawing/2014/main" id="{6D37DFF2-A1C7-4618-B4D7-92837F873393}"/>
              </a:ext>
            </a:extLst>
          </p:cNvPr>
          <p:cNvSpPr txBox="1"/>
          <p:nvPr/>
        </p:nvSpPr>
        <p:spPr>
          <a:xfrm>
            <a:off x="5292080" y="4221088"/>
            <a:ext cx="3394720" cy="1200329"/>
          </a:xfrm>
          <a:prstGeom prst="rect">
            <a:avLst/>
          </a:prstGeom>
          <a:noFill/>
        </p:spPr>
        <p:txBody>
          <a:bodyPr wrap="square" rtlCol="0">
            <a:spAutoFit/>
          </a:bodyPr>
          <a:lstStyle/>
          <a:p>
            <a:r>
              <a:rPr lang="it-IT" dirty="0"/>
              <a:t>In figura serbatoio d’ acqua, il vapore attraverso un forno con ferro incandescente si forma cale e si libera idrogeno</a:t>
            </a:r>
          </a:p>
        </p:txBody>
      </p:sp>
    </p:spTree>
    <p:extLst>
      <p:ext uri="{BB962C8B-B14F-4D97-AF65-F5344CB8AC3E}">
        <p14:creationId xmlns:p14="http://schemas.microsoft.com/office/powerpoint/2010/main" val="1825639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Segnaposto contenuto 4" descr="lavoiser 1.PNG"/>
          <p:cNvPicPr>
            <a:picLocks noGrp="1" noChangeAspect="1"/>
          </p:cNvPicPr>
          <p:nvPr>
            <p:ph idx="1"/>
          </p:nvPr>
        </p:nvPicPr>
        <p:blipFill>
          <a:blip r:embed="rId2"/>
          <a:srcRect/>
          <a:stretch>
            <a:fillRect/>
          </a:stretch>
        </p:blipFill>
        <p:spPr>
          <a:xfrm>
            <a:off x="1643063" y="1000125"/>
            <a:ext cx="5761037" cy="52292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457200" y="704850"/>
            <a:ext cx="8229600" cy="866775"/>
          </a:xfrm>
        </p:spPr>
        <p:txBody>
          <a:bodyPr/>
          <a:lstStyle/>
          <a:p>
            <a:pPr eaLnBrk="1" hangingPunct="1"/>
            <a:r>
              <a:rPr lang="it-IT">
                <a:solidFill>
                  <a:srgbClr val="FF0000"/>
                </a:solidFill>
              </a:rPr>
              <a:t>    </a:t>
            </a:r>
            <a:r>
              <a:rPr lang="it-IT" sz="3600">
                <a:solidFill>
                  <a:srgbClr val="FF0000"/>
                </a:solidFill>
              </a:rPr>
              <a:t>Lavoiser:nascita della chimica moderna</a:t>
            </a:r>
            <a:endParaRPr lang="it-IT">
              <a:solidFill>
                <a:srgbClr val="FF0000"/>
              </a:solidFill>
            </a:endParaRPr>
          </a:p>
        </p:txBody>
      </p:sp>
      <p:sp>
        <p:nvSpPr>
          <p:cNvPr id="14339" name="Segnaposto contenuto 2"/>
          <p:cNvSpPr>
            <a:spLocks noGrp="1"/>
          </p:cNvSpPr>
          <p:nvPr>
            <p:ph idx="1"/>
          </p:nvPr>
        </p:nvSpPr>
        <p:spPr/>
        <p:txBody>
          <a:bodyPr/>
          <a:lstStyle/>
          <a:p>
            <a:pPr>
              <a:buFont typeface="Wingdings 2" pitchFamily="18" charset="2"/>
              <a:buNone/>
            </a:pPr>
            <a:br>
              <a:rPr lang="it-IT" sz="1800" dirty="0"/>
            </a:br>
            <a:endParaRPr lang="it-IT" sz="1800" dirty="0"/>
          </a:p>
          <a:p>
            <a:pPr algn="just">
              <a:buFont typeface="Wingdings 2" pitchFamily="18" charset="2"/>
              <a:buNone/>
            </a:pPr>
            <a:r>
              <a:rPr lang="it-IT" sz="1800" dirty="0">
                <a:solidFill>
                  <a:srgbClr val="FF0000"/>
                </a:solidFill>
              </a:rPr>
              <a:t>                                                           </a:t>
            </a:r>
            <a:endParaRPr lang="it-IT" sz="1800" b="1" dirty="0">
              <a:solidFill>
                <a:srgbClr val="FF0000"/>
              </a:solidFill>
            </a:endParaRPr>
          </a:p>
          <a:p>
            <a:pPr algn="just"/>
            <a:r>
              <a:rPr lang="it-IT" sz="1800" dirty="0"/>
              <a:t>                                  « Se noi attribuiamo al nome di elementi o di principi       dei corpi l'idea dell'ultimo termine al quale giunge l'analisi, tutte le sostanze che non abbiamo potuto decomporre con alcun mezzo sono per noi elementi; non che noi possiamo essere sicuri che questi corpi semplici non siano essi stessi composti di due o anche di più gran numero di principi, ma poiché questi principi non si separano mai o, piuttosto, poiché noi non abbiamo alcun mezzo per separarli, essi agiscono nei nostri confronti come dei corpi semplici, e noi non dobbiamo supporli composti fino al momento in cui l'esperienza e l'osservazione non ce ne abbiano fornito la prova. »</a:t>
            </a:r>
          </a:p>
        </p:txBody>
      </p:sp>
      <p:pic>
        <p:nvPicPr>
          <p:cNvPr id="14340" name="Immagine 4" descr="lavoiser.jpg"/>
          <p:cNvPicPr>
            <a:picLocks noChangeAspect="1"/>
          </p:cNvPicPr>
          <p:nvPr/>
        </p:nvPicPr>
        <p:blipFill>
          <a:blip r:embed="rId3"/>
          <a:srcRect/>
          <a:stretch>
            <a:fillRect/>
          </a:stretch>
        </p:blipFill>
        <p:spPr bwMode="auto">
          <a:xfrm>
            <a:off x="500063" y="1571625"/>
            <a:ext cx="1928812" cy="1677988"/>
          </a:xfrm>
          <a:prstGeom prst="rect">
            <a:avLst/>
          </a:prstGeom>
          <a:noFill/>
          <a:ln w="9525">
            <a:noFill/>
            <a:miter lim="800000"/>
            <a:headEnd/>
            <a:tailEnd/>
          </a:ln>
        </p:spPr>
      </p:pic>
      <p:sp>
        <p:nvSpPr>
          <p:cNvPr id="14341" name="CasellaDiTesto 6"/>
          <p:cNvSpPr txBox="1">
            <a:spLocks noChangeArrowheads="1"/>
          </p:cNvSpPr>
          <p:nvPr/>
        </p:nvSpPr>
        <p:spPr bwMode="auto">
          <a:xfrm>
            <a:off x="2428875" y="1830388"/>
            <a:ext cx="6343650" cy="368300"/>
          </a:xfrm>
          <a:prstGeom prst="rect">
            <a:avLst/>
          </a:prstGeom>
          <a:noFill/>
          <a:ln w="9525">
            <a:noFill/>
            <a:miter lim="800000"/>
            <a:headEnd/>
            <a:tailEnd/>
          </a:ln>
        </p:spPr>
        <p:txBody>
          <a:bodyPr>
            <a:spAutoFit/>
          </a:bodyPr>
          <a:lstStyle/>
          <a:p>
            <a:r>
              <a:rPr lang="it-IT" b="1">
                <a:solidFill>
                  <a:srgbClr val="FF0000"/>
                </a:solidFill>
              </a:rPr>
              <a:t>            Definizione di elemento </a:t>
            </a:r>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7200" y="704850"/>
            <a:ext cx="8229600" cy="652448"/>
          </a:xfrm>
        </p:spPr>
        <p:txBody>
          <a:bodyPr/>
          <a:lstStyle/>
          <a:p>
            <a:pPr algn="ctr" eaLnBrk="1" hangingPunct="1"/>
            <a:r>
              <a:rPr lang="it-IT">
                <a:solidFill>
                  <a:srgbClr val="FF0000"/>
                </a:solidFill>
              </a:rPr>
              <a:t> </a:t>
            </a:r>
            <a:r>
              <a:rPr lang="it-IT" sz="4800" i="1"/>
              <a:t>Traité Élémentaire de Chimie</a:t>
            </a:r>
            <a:endParaRPr lang="it-IT">
              <a:solidFill>
                <a:srgbClr val="FF0000"/>
              </a:solidFill>
            </a:endParaRPr>
          </a:p>
        </p:txBody>
      </p:sp>
      <p:sp>
        <p:nvSpPr>
          <p:cNvPr id="15363" name="Segnaposto contenuto 2"/>
          <p:cNvSpPr>
            <a:spLocks noGrp="1"/>
          </p:cNvSpPr>
          <p:nvPr>
            <p:ph idx="1"/>
          </p:nvPr>
        </p:nvSpPr>
        <p:spPr>
          <a:xfrm>
            <a:off x="2500298" y="1357299"/>
            <a:ext cx="6357982" cy="4857784"/>
          </a:xfrm>
        </p:spPr>
        <p:txBody>
          <a:bodyPr/>
          <a:lstStyle/>
          <a:p>
            <a:pPr>
              <a:buFont typeface="Wingdings 2" pitchFamily="18" charset="2"/>
              <a:buNone/>
            </a:pPr>
            <a:r>
              <a:rPr lang="it-IT" sz="1800"/>
              <a:t> Nel 1789 viene pubblicato il </a:t>
            </a:r>
            <a:r>
              <a:rPr lang="it-IT" sz="1800" i="1"/>
              <a:t>Traité élémentaire de chimie</a:t>
            </a:r>
            <a:r>
              <a:rPr lang="it-IT" sz="1800"/>
              <a:t>  di  Antoine Laurent Lavoisier . Il  </a:t>
            </a:r>
            <a:r>
              <a:rPr lang="it-IT" sz="1800" i="1"/>
              <a:t>Traité Élémentaire de Chimie</a:t>
            </a:r>
            <a:r>
              <a:rPr lang="it-IT" sz="1800"/>
              <a:t> (</a:t>
            </a:r>
            <a:r>
              <a:rPr lang="it-IT" sz="1800" i="1"/>
              <a:t>Trattato di chimica elementare</a:t>
            </a:r>
            <a:r>
              <a:rPr lang="it-IT" sz="1800"/>
              <a:t>),è considerato il primo moderno libro di chimica con</a:t>
            </a:r>
          </a:p>
          <a:p>
            <a:r>
              <a:rPr lang="it-IT" sz="1800"/>
              <a:t> una visione unificata delle nuove teorie, </a:t>
            </a:r>
          </a:p>
          <a:p>
            <a:r>
              <a:rPr lang="it-IT" sz="1800"/>
              <a:t>l’enunciazione della "</a:t>
            </a:r>
            <a:r>
              <a:rPr lang="it-IT" sz="1800">
                <a:solidFill>
                  <a:srgbClr val="FF0000"/>
                </a:solidFill>
              </a:rPr>
              <a:t>legge di conservazione della materia</a:t>
            </a:r>
            <a:r>
              <a:rPr lang="it-IT" sz="1800"/>
              <a:t>", </a:t>
            </a:r>
          </a:p>
          <a:p>
            <a:r>
              <a:rPr lang="it-IT" sz="1800"/>
              <a:t> negazione del </a:t>
            </a:r>
            <a:r>
              <a:rPr lang="it-IT" sz="1800">
                <a:solidFill>
                  <a:srgbClr val="FF0000"/>
                </a:solidFill>
              </a:rPr>
              <a:t>flogisto, </a:t>
            </a:r>
          </a:p>
          <a:p>
            <a:r>
              <a:rPr lang="it-IT" sz="1800"/>
              <a:t>definizione di </a:t>
            </a:r>
            <a:r>
              <a:rPr lang="it-IT" sz="1800">
                <a:solidFill>
                  <a:srgbClr val="FF0000"/>
                </a:solidFill>
              </a:rPr>
              <a:t>elemento</a:t>
            </a:r>
            <a:r>
              <a:rPr lang="it-IT" sz="1800"/>
              <a:t> come sostanza semplice che non può essere scomposta da nessun metodo conosciuto dell'analisi chimica, </a:t>
            </a:r>
          </a:p>
          <a:p>
            <a:r>
              <a:rPr lang="it-IT" sz="1800"/>
              <a:t> una teoria della formazione dei composti chimici a partire dagli elementi. In aggiunta stilò una lista di elementi </a:t>
            </a:r>
            <a:r>
              <a:rPr lang="it-IT" sz="1800">
                <a:solidFill>
                  <a:srgbClr val="FF0000"/>
                </a:solidFill>
              </a:rPr>
              <a:t>ossigeno, azoto, idrogeno, fosforo, mercurio, zinco, e zolfo</a:t>
            </a:r>
            <a:r>
              <a:rPr lang="it-IT" sz="1800"/>
              <a:t>.</a:t>
            </a:r>
            <a:br>
              <a:rPr lang="it-IT" sz="1800"/>
            </a:br>
            <a:endParaRPr lang="it-IT" sz="1800"/>
          </a:p>
        </p:txBody>
      </p:sp>
      <p:pic>
        <p:nvPicPr>
          <p:cNvPr id="5" name="Immagine 4" descr="Lavoisier_-_Traité_élémentaire_de_chimie,_1789_-_3895821_F.tif.jpg"/>
          <p:cNvPicPr>
            <a:picLocks noChangeAspect="1"/>
          </p:cNvPicPr>
          <p:nvPr/>
        </p:nvPicPr>
        <p:blipFill>
          <a:blip r:embed="rId3" cstate="print"/>
          <a:stretch>
            <a:fillRect/>
          </a:stretch>
        </p:blipFill>
        <p:spPr>
          <a:xfrm>
            <a:off x="214283" y="1428736"/>
            <a:ext cx="2326153" cy="36433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371600"/>
            <a:ext cx="7851648" cy="842954"/>
          </a:xfrm>
        </p:spPr>
        <p:txBody>
          <a:bodyPr>
            <a:normAutofit fontScale="90000"/>
          </a:bodyPr>
          <a:lstStyle/>
          <a:p>
            <a:pPr algn="ctr" eaLnBrk="1" hangingPunct="1">
              <a:defRPr/>
            </a:pPr>
            <a:r>
              <a:rPr lang="it-IT">
                <a:solidFill>
                  <a:srgbClr val="FF0000"/>
                </a:solidFill>
              </a:rPr>
              <a:t>Gli elementi nell’antichità</a:t>
            </a:r>
          </a:p>
        </p:txBody>
      </p:sp>
      <p:sp>
        <p:nvSpPr>
          <p:cNvPr id="6147" name="Rectangle 6"/>
          <p:cNvSpPr>
            <a:spLocks noGrp="1" noChangeArrowheads="1"/>
          </p:cNvSpPr>
          <p:nvPr>
            <p:ph type="subTitle" idx="1"/>
          </p:nvPr>
        </p:nvSpPr>
        <p:spPr>
          <a:xfrm>
            <a:off x="500063" y="2286000"/>
            <a:ext cx="8558212" cy="1570038"/>
          </a:xfrm>
          <a:noFill/>
        </p:spPr>
        <p:txBody>
          <a:bodyPr wrap="none" lIns="91440" rIns="91440" anchor="ctr">
            <a:spAutoFit/>
          </a:bodyPr>
          <a:lstStyle/>
          <a:p>
            <a:pPr marR="0" algn="just">
              <a:spcBef>
                <a:spcPct val="0"/>
              </a:spcBef>
              <a:buClrTx/>
              <a:buSzTx/>
              <a:buFontTx/>
              <a:buNone/>
            </a:pPr>
            <a:r>
              <a:rPr lang="it-IT" sz="2400">
                <a:solidFill>
                  <a:srgbClr val="252525"/>
                </a:solidFill>
                <a:latin typeface="Arial" charset="0"/>
                <a:ea typeface="Times New Roman" pitchFamily="18" charset="0"/>
                <a:cs typeface="Arial" charset="0"/>
              </a:rPr>
              <a:t>La parola </a:t>
            </a:r>
            <a:r>
              <a:rPr lang="it-IT" sz="2400">
                <a:solidFill>
                  <a:srgbClr val="252525"/>
                </a:solidFill>
                <a:latin typeface="Calibri" pitchFamily="34" charset="0"/>
                <a:ea typeface="Times New Roman" pitchFamily="18" charset="0"/>
                <a:cs typeface="Arial" charset="0"/>
              </a:rPr>
              <a:t> </a:t>
            </a:r>
            <a:r>
              <a:rPr lang="it-IT" sz="2400" b="1">
                <a:solidFill>
                  <a:srgbClr val="252525"/>
                </a:solidFill>
                <a:latin typeface="Arial" charset="0"/>
                <a:ea typeface="Times New Roman" pitchFamily="18" charset="0"/>
                <a:cs typeface="Arial" charset="0"/>
              </a:rPr>
              <a:t>elementi</a:t>
            </a:r>
            <a:r>
              <a:rPr lang="it-IT" sz="2400">
                <a:solidFill>
                  <a:srgbClr val="252525"/>
                </a:solidFill>
                <a:latin typeface="Arial" charset="0"/>
                <a:ea typeface="Times New Roman" pitchFamily="18" charset="0"/>
                <a:cs typeface="Arial" charset="0"/>
              </a:rPr>
              <a:t>,</a:t>
            </a:r>
            <a:r>
              <a:rPr lang="it-IT" sz="2400">
                <a:solidFill>
                  <a:srgbClr val="252525"/>
                </a:solidFill>
                <a:latin typeface="Calibri" pitchFamily="34" charset="0"/>
                <a:ea typeface="Times New Roman" pitchFamily="18" charset="0"/>
                <a:cs typeface="Arial" charset="0"/>
              </a:rPr>
              <a:t> </a:t>
            </a:r>
            <a:r>
              <a:rPr lang="it-IT" sz="2400" i="1">
                <a:solidFill>
                  <a:srgbClr val="252525"/>
                </a:solidFill>
                <a:latin typeface="Arial" charset="0"/>
                <a:ea typeface="Times New Roman" pitchFamily="18" charset="0"/>
                <a:cs typeface="Arial" charset="0"/>
              </a:rPr>
              <a:t>stoicheia</a:t>
            </a:r>
            <a:r>
              <a:rPr lang="it-IT" sz="2400">
                <a:solidFill>
                  <a:srgbClr val="252525"/>
                </a:solidFill>
                <a:latin typeface="Arial" charset="0"/>
                <a:ea typeface="Times New Roman" pitchFamily="18" charset="0"/>
                <a:cs typeface="Arial" charset="0"/>
              </a:rPr>
              <a:t>, è definita da</a:t>
            </a:r>
            <a:r>
              <a:rPr lang="it-IT" sz="2400">
                <a:solidFill>
                  <a:srgbClr val="252525"/>
                </a:solidFill>
                <a:latin typeface="Calibri" pitchFamily="34" charset="0"/>
                <a:ea typeface="Times New Roman" pitchFamily="18" charset="0"/>
                <a:cs typeface="Arial" charset="0"/>
              </a:rPr>
              <a:t> </a:t>
            </a:r>
            <a:r>
              <a:rPr lang="it-IT" sz="2400">
                <a:solidFill>
                  <a:srgbClr val="FF0000"/>
                </a:solidFill>
                <a:latin typeface="Arial" charset="0"/>
                <a:ea typeface="Times New Roman" pitchFamily="18" charset="0"/>
                <a:cs typeface="Arial" charset="0"/>
              </a:rPr>
              <a:t>Platone</a:t>
            </a:r>
            <a:r>
              <a:rPr lang="it-IT" sz="2400">
                <a:solidFill>
                  <a:srgbClr val="252525"/>
                </a:solidFill>
                <a:latin typeface="Calibri" pitchFamily="34" charset="0"/>
                <a:ea typeface="Times New Roman" pitchFamily="18" charset="0"/>
                <a:cs typeface="Arial" charset="0"/>
              </a:rPr>
              <a:t> </a:t>
            </a:r>
          </a:p>
          <a:p>
            <a:pPr marR="0" algn="just">
              <a:spcBef>
                <a:spcPct val="0"/>
              </a:spcBef>
              <a:buClrTx/>
              <a:buSzTx/>
              <a:buFontTx/>
              <a:buNone/>
            </a:pPr>
            <a:r>
              <a:rPr lang="it-IT" sz="2400">
                <a:solidFill>
                  <a:srgbClr val="252525"/>
                </a:solidFill>
                <a:latin typeface="Arial" charset="0"/>
                <a:ea typeface="Times New Roman" pitchFamily="18" charset="0"/>
                <a:cs typeface="Arial" charset="0"/>
              </a:rPr>
              <a:t>nel significato di</a:t>
            </a:r>
            <a:r>
              <a:rPr lang="it-IT" sz="2400">
                <a:solidFill>
                  <a:srgbClr val="252525"/>
                </a:solidFill>
                <a:latin typeface="Calibri" pitchFamily="34" charset="0"/>
                <a:ea typeface="Times New Roman" pitchFamily="18" charset="0"/>
                <a:cs typeface="Arial" charset="0"/>
              </a:rPr>
              <a:t> </a:t>
            </a:r>
            <a:r>
              <a:rPr lang="it-IT" sz="2400" i="1">
                <a:solidFill>
                  <a:srgbClr val="252525"/>
                </a:solidFill>
                <a:latin typeface="Arial" charset="0"/>
                <a:ea typeface="Times New Roman" pitchFamily="18" charset="0"/>
                <a:cs typeface="Arial" charset="0"/>
              </a:rPr>
              <a:t>lettere dell'alfabeto</a:t>
            </a:r>
            <a:r>
              <a:rPr lang="it-IT" sz="2400">
                <a:solidFill>
                  <a:srgbClr val="252525"/>
                </a:solidFill>
                <a:latin typeface="Arial" charset="0"/>
                <a:ea typeface="Times New Roman" pitchFamily="18" charset="0"/>
                <a:cs typeface="Arial" charset="0"/>
              </a:rPr>
              <a:t>, gli elementi</a:t>
            </a:r>
          </a:p>
          <a:p>
            <a:pPr marR="0" algn="just">
              <a:spcBef>
                <a:spcPct val="0"/>
              </a:spcBef>
              <a:buClrTx/>
              <a:buSzTx/>
              <a:buFontTx/>
              <a:buNone/>
            </a:pPr>
            <a:r>
              <a:rPr lang="it-IT" sz="2400">
                <a:solidFill>
                  <a:srgbClr val="252525"/>
                </a:solidFill>
                <a:latin typeface="Arial" charset="0"/>
                <a:ea typeface="Times New Roman" pitchFamily="18" charset="0"/>
                <a:cs typeface="Arial" charset="0"/>
              </a:rPr>
              <a:t> primi di ogni parola.</a:t>
            </a:r>
            <a:r>
              <a:rPr lang="it-IT" sz="2400">
                <a:solidFill>
                  <a:srgbClr val="252525"/>
                </a:solidFill>
                <a:latin typeface="Calibri" pitchFamily="34" charset="0"/>
                <a:ea typeface="Times New Roman" pitchFamily="18" charset="0"/>
                <a:cs typeface="Arial" charset="0"/>
              </a:rPr>
              <a:t> </a:t>
            </a:r>
            <a:r>
              <a:rPr lang="it-IT" sz="2400">
                <a:solidFill>
                  <a:srgbClr val="252525"/>
                </a:solidFill>
                <a:latin typeface="Arial" charset="0"/>
                <a:ea typeface="Times New Roman" pitchFamily="18" charset="0"/>
                <a:cs typeface="Arial" charset="0"/>
              </a:rPr>
              <a:t>Il termine al singolare </a:t>
            </a:r>
            <a:r>
              <a:rPr lang="it-IT" sz="2400">
                <a:solidFill>
                  <a:srgbClr val="252525"/>
                </a:solidFill>
                <a:latin typeface="Calibri" pitchFamily="34" charset="0"/>
                <a:ea typeface="Times New Roman" pitchFamily="18" charset="0"/>
                <a:cs typeface="Arial" charset="0"/>
              </a:rPr>
              <a:t>è</a:t>
            </a:r>
            <a:r>
              <a:rPr lang="it-IT" sz="2400">
                <a:solidFill>
                  <a:srgbClr val="252525"/>
                </a:solidFill>
                <a:latin typeface="Arial" charset="0"/>
                <a:ea typeface="Times New Roman" pitchFamily="18" charset="0"/>
                <a:cs typeface="Arial" charset="0"/>
              </a:rPr>
              <a:t> </a:t>
            </a:r>
            <a:r>
              <a:rPr lang="it-IT" sz="2400" i="1">
                <a:solidFill>
                  <a:srgbClr val="252525"/>
                </a:solidFill>
                <a:latin typeface="Arial" charset="0"/>
                <a:ea typeface="Times New Roman" pitchFamily="18" charset="0"/>
                <a:cs typeface="Arial" charset="0"/>
              </a:rPr>
              <a:t>stoicheion</a:t>
            </a:r>
            <a:r>
              <a:rPr lang="it-IT" sz="2400">
                <a:solidFill>
                  <a:srgbClr val="252525"/>
                </a:solidFill>
                <a:latin typeface="Calibri" pitchFamily="34" charset="0"/>
                <a:ea typeface="Times New Roman" pitchFamily="18" charset="0"/>
                <a:cs typeface="Arial" charset="0"/>
              </a:rPr>
              <a:t> </a:t>
            </a:r>
          </a:p>
          <a:p>
            <a:pPr marR="0" algn="just">
              <a:spcBef>
                <a:spcPct val="0"/>
              </a:spcBef>
              <a:buClrTx/>
              <a:buSzTx/>
              <a:buFontTx/>
              <a:buNone/>
            </a:pPr>
            <a:r>
              <a:rPr lang="it-IT" sz="2400">
                <a:solidFill>
                  <a:srgbClr val="252525"/>
                </a:solidFill>
                <a:latin typeface="Arial" charset="0"/>
                <a:ea typeface="Times New Roman" pitchFamily="18" charset="0"/>
                <a:cs typeface="Arial" charset="0"/>
              </a:rPr>
              <a:t>(στοιχεῖον), nel senso di principio, inizio, componente minimo</a:t>
            </a:r>
            <a:r>
              <a:rPr lang="it-IT" sz="1600">
                <a:solidFill>
                  <a:srgbClr val="252525"/>
                </a:solidFill>
                <a:latin typeface="Arial" charset="0"/>
                <a:ea typeface="Times New Roman" pitchFamily="18" charset="0"/>
                <a:cs typeface="Arial"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7200" y="704850"/>
            <a:ext cx="8229600" cy="652448"/>
          </a:xfrm>
        </p:spPr>
        <p:txBody>
          <a:bodyPr/>
          <a:lstStyle/>
          <a:p>
            <a:pPr algn="ctr" eaLnBrk="1" hangingPunct="1"/>
            <a:r>
              <a:rPr lang="it-IT">
                <a:solidFill>
                  <a:srgbClr val="FF0000"/>
                </a:solidFill>
              </a:rPr>
              <a:t> Nomenclatura </a:t>
            </a:r>
          </a:p>
        </p:txBody>
      </p:sp>
      <p:sp>
        <p:nvSpPr>
          <p:cNvPr id="15363" name="Segnaposto contenuto 2"/>
          <p:cNvSpPr>
            <a:spLocks noGrp="1"/>
          </p:cNvSpPr>
          <p:nvPr>
            <p:ph idx="1"/>
          </p:nvPr>
        </p:nvSpPr>
        <p:spPr>
          <a:xfrm>
            <a:off x="214282" y="1357299"/>
            <a:ext cx="8643998" cy="4857784"/>
          </a:xfrm>
        </p:spPr>
        <p:txBody>
          <a:bodyPr/>
          <a:lstStyle/>
          <a:p>
            <a:pPr>
              <a:buFont typeface="Wingdings 2" pitchFamily="18" charset="2"/>
              <a:buNone/>
            </a:pPr>
            <a:br>
              <a:rPr lang="it-IT" sz="1800"/>
            </a:br>
            <a:endParaRPr lang="it-IT" sz="1800"/>
          </a:p>
        </p:txBody>
      </p:sp>
      <p:pic>
        <p:nvPicPr>
          <p:cNvPr id="4" name="Immagine 3" descr="trattato nomenclatura.jpg"/>
          <p:cNvPicPr>
            <a:picLocks noChangeAspect="1"/>
          </p:cNvPicPr>
          <p:nvPr/>
        </p:nvPicPr>
        <p:blipFill>
          <a:blip r:embed="rId3"/>
          <a:stretch>
            <a:fillRect/>
          </a:stretch>
        </p:blipFill>
        <p:spPr>
          <a:xfrm>
            <a:off x="1214414" y="1357298"/>
            <a:ext cx="1764519" cy="3214710"/>
          </a:xfrm>
          <a:prstGeom prst="rect">
            <a:avLst/>
          </a:prstGeom>
        </p:spPr>
      </p:pic>
      <p:pic>
        <p:nvPicPr>
          <p:cNvPr id="5" name="Immagine 4" descr="Nomenclature_chimique_1787_détail_fleuron_au_diablotin_alchimiste.jpg"/>
          <p:cNvPicPr>
            <a:picLocks noChangeAspect="1"/>
          </p:cNvPicPr>
          <p:nvPr/>
        </p:nvPicPr>
        <p:blipFill>
          <a:blip r:embed="rId4"/>
          <a:stretch>
            <a:fillRect/>
          </a:stretch>
        </p:blipFill>
        <p:spPr>
          <a:xfrm>
            <a:off x="4786314" y="1428736"/>
            <a:ext cx="3143272" cy="3143272"/>
          </a:xfrm>
          <a:prstGeom prst="rect">
            <a:avLst/>
          </a:prstGeom>
        </p:spPr>
      </p:pic>
      <p:sp>
        <p:nvSpPr>
          <p:cNvPr id="7" name="CasellaDiTesto 6"/>
          <p:cNvSpPr txBox="1"/>
          <p:nvPr/>
        </p:nvSpPr>
        <p:spPr>
          <a:xfrm>
            <a:off x="642910" y="4714884"/>
            <a:ext cx="8001056" cy="1200329"/>
          </a:xfrm>
          <a:prstGeom prst="rect">
            <a:avLst/>
          </a:prstGeom>
          <a:noFill/>
        </p:spPr>
        <p:txBody>
          <a:bodyPr wrap="square" rtlCol="0">
            <a:spAutoFit/>
          </a:bodyPr>
          <a:lstStyle/>
          <a:p>
            <a:r>
              <a:rPr lang="it-IT" sz="1200" b="1" i="1"/>
              <a:t>metodo di nomenclatura chimica</a:t>
            </a:r>
            <a:r>
              <a:rPr lang="it-IT" sz="1200"/>
              <a:t> è un trattato scientifico sulla</a:t>
            </a:r>
            <a:r>
              <a:rPr lang="it-IT" sz="1200">
                <a:hlinkClick r:id="rId5" tooltip="Nomenclatura chimica"/>
              </a:rPr>
              <a:t> </a:t>
            </a:r>
            <a:r>
              <a:rPr lang="it-IT" sz="1200"/>
              <a:t>nomenclatura chimica di</a:t>
            </a:r>
            <a:r>
              <a:rPr lang="it-IT" sz="1200">
                <a:hlinkClick r:id="rId6" tooltip="Antoine Lavoisier"/>
              </a:rPr>
              <a:t> </a:t>
            </a:r>
            <a:r>
              <a:rPr lang="it-IT" sz="1200"/>
              <a:t>Antoine Lavoisier , scritto in collaborazione con</a:t>
            </a:r>
            <a:r>
              <a:rPr lang="it-IT" sz="1200">
                <a:hlinkClick r:id="rId7" tooltip="Louis Bernard Guyton-Morveau"/>
              </a:rPr>
              <a:t> </a:t>
            </a:r>
            <a:r>
              <a:rPr lang="it-IT" sz="1200"/>
              <a:t>Louis-Bernard Guyton de Morveau , Claude-Louis Berthollet , Antoine-François Fourcroy , Jean Henri Hassenfratz e</a:t>
            </a:r>
            <a:r>
              <a:rPr lang="it-IT" sz="1200">
                <a:hlinkClick r:id="rId8" tooltip="Pierre Auguste Adet"/>
              </a:rPr>
              <a:t> </a:t>
            </a:r>
            <a:r>
              <a:rPr lang="it-IT" sz="1200"/>
              <a:t>Pierre Adet , e pubblicato a Parigi nel Agosto</a:t>
            </a:r>
            <a:r>
              <a:rPr lang="it-IT" sz="1200">
                <a:hlinkClick r:id="rId9" tooltip="1787 nella scienza"/>
              </a:rPr>
              <a:t> </a:t>
            </a:r>
            <a:r>
              <a:rPr lang="it-IT" sz="1200"/>
              <a:t>1787 , presso l'editore Cuchet.</a:t>
            </a:r>
          </a:p>
          <a:p>
            <a:r>
              <a:rPr lang="it-IT" sz="1200"/>
              <a:t>La figura 2  è il disegno sul frontespizio dell’opera  : un folletto seduto vicino ad un albero che legge un libro,  a fianco un crogiolo con fumo  che rapprenta probabilmente un esperimento alchemico, in una edizione successiva viene sostituito da un vaso con fiori.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7200" y="704850"/>
            <a:ext cx="8229600" cy="438134"/>
          </a:xfrm>
        </p:spPr>
        <p:txBody>
          <a:bodyPr/>
          <a:lstStyle/>
          <a:p>
            <a:pPr algn="ctr" eaLnBrk="1" hangingPunct="1"/>
            <a:r>
              <a:rPr lang="it-IT">
                <a:solidFill>
                  <a:srgbClr val="FF0000"/>
                </a:solidFill>
              </a:rPr>
              <a:t> Nomenclatura </a:t>
            </a:r>
          </a:p>
        </p:txBody>
      </p:sp>
      <p:sp>
        <p:nvSpPr>
          <p:cNvPr id="15363" name="Segnaposto contenuto 2"/>
          <p:cNvSpPr>
            <a:spLocks noGrp="1"/>
          </p:cNvSpPr>
          <p:nvPr>
            <p:ph idx="1"/>
          </p:nvPr>
        </p:nvSpPr>
        <p:spPr>
          <a:xfrm>
            <a:off x="214282" y="1142984"/>
            <a:ext cx="8643998" cy="5429288"/>
          </a:xfrm>
        </p:spPr>
        <p:txBody>
          <a:bodyPr/>
          <a:lstStyle/>
          <a:p>
            <a:pPr>
              <a:buFont typeface="Wingdings 2" pitchFamily="18" charset="2"/>
              <a:buNone/>
            </a:pPr>
            <a:br>
              <a:rPr lang="it-IT" sz="1800"/>
            </a:br>
            <a:endParaRPr lang="it-IT" sz="1800"/>
          </a:p>
        </p:txBody>
      </p:sp>
      <p:sp>
        <p:nvSpPr>
          <p:cNvPr id="7" name="CasellaDiTesto 6"/>
          <p:cNvSpPr txBox="1"/>
          <p:nvPr/>
        </p:nvSpPr>
        <p:spPr>
          <a:xfrm>
            <a:off x="785786" y="1214422"/>
            <a:ext cx="8001056" cy="5816977"/>
          </a:xfrm>
          <a:prstGeom prst="rect">
            <a:avLst/>
          </a:prstGeom>
          <a:noFill/>
        </p:spPr>
        <p:txBody>
          <a:bodyPr wrap="square" rtlCol="0">
            <a:spAutoFit/>
          </a:bodyPr>
          <a:lstStyle/>
          <a:p>
            <a:r>
              <a:rPr lang="it-IT" sz="1200" dirty="0" err="1"/>
              <a:t>Methode</a:t>
            </a:r>
            <a:r>
              <a:rPr lang="it-IT" sz="1200" dirty="0"/>
              <a:t> de nomenclature </a:t>
            </a:r>
            <a:r>
              <a:rPr lang="it-IT" sz="1200" dirty="0" err="1"/>
              <a:t>chimique</a:t>
            </a:r>
            <a:r>
              <a:rPr lang="it-IT" sz="1200" dirty="0"/>
              <a:t> criteri nel 1787 </a:t>
            </a:r>
            <a:r>
              <a:rPr lang="it-IT" sz="1200" dirty="0" err="1"/>
              <a:t>Lavoisier</a:t>
            </a:r>
            <a:r>
              <a:rPr lang="it-IT" sz="1200" dirty="0"/>
              <a:t> presentò all’accademia i criteri  per definire i nomi in chimica:</a:t>
            </a:r>
          </a:p>
          <a:p>
            <a:pPr algn="just">
              <a:lnSpc>
                <a:spcPct val="150000"/>
              </a:lnSpc>
            </a:pPr>
            <a:r>
              <a:rPr lang="it-IT" sz="1200" i="1" dirty="0"/>
              <a:t> “le lingue non cercano solo di esprimere ide e immagini mediante segni, ma sono anche sistemi analitici per mezzo dei quali avanziamo da ciò che è conosciuto verso ciò che è sconosciuto</a:t>
            </a:r>
            <a:r>
              <a:rPr lang="it-IT" sz="1200" dirty="0"/>
              <a:t>…”  continua con  l’esempio dell’algebra  creata come metodo rapido, e4fficace e corretto per risolvere problemi complessi. </a:t>
            </a:r>
          </a:p>
          <a:p>
            <a:pPr algn="just">
              <a:lnSpc>
                <a:spcPct val="150000"/>
              </a:lnSpc>
            </a:pPr>
            <a:r>
              <a:rPr lang="it-IT" sz="1200" dirty="0" err="1"/>
              <a:t>Lavoisier</a:t>
            </a:r>
            <a:r>
              <a:rPr lang="it-IT" sz="1200" dirty="0"/>
              <a:t> sottolinea che la nuova nomenclatura deve basarsi sul metodo scientifico e liberarsi dei vecchi nomi dati dagli alchimisti che non avevano le idee corrette e inoltre utilizzavano un linguaggio enigmatico per gli adepti, era giunto  il momento per la chimica di liberarsi da vincoli  non scientifici di adottare un metodo analitico.</a:t>
            </a:r>
          </a:p>
          <a:p>
            <a:pPr algn="just">
              <a:lnSpc>
                <a:spcPct val="150000"/>
              </a:lnSpc>
            </a:pPr>
            <a:r>
              <a:rPr lang="it-IT" sz="1200" dirty="0"/>
              <a:t>Nella nomenclatura le sostanze vengono suddivise in elementi e composti. Nella prima edizione gli elementi riportati sono 55 suddivisi in :</a:t>
            </a:r>
          </a:p>
          <a:p>
            <a:pPr algn="just">
              <a:lnSpc>
                <a:spcPct val="150000"/>
              </a:lnSpc>
            </a:pPr>
            <a:r>
              <a:rPr lang="it-IT" sz="1200" dirty="0"/>
              <a:t>1 classe luce, calore e idrogeno;</a:t>
            </a:r>
          </a:p>
          <a:p>
            <a:pPr algn="just">
              <a:lnSpc>
                <a:spcPct val="150000"/>
              </a:lnSpc>
            </a:pPr>
            <a:r>
              <a:rPr lang="it-IT" sz="1200" dirty="0"/>
              <a:t>2 classe principi degli acidi zolfo, fosforo, carbone e </a:t>
            </a:r>
            <a:r>
              <a:rPr lang="it-IT" sz="1200" dirty="0" err="1"/>
              <a:t>azoe</a:t>
            </a:r>
            <a:r>
              <a:rPr lang="it-IT" sz="1200" dirty="0"/>
              <a:t> (azoto) generatori degli acidi solforico, fosforico,, carbonico e nitrico.</a:t>
            </a:r>
          </a:p>
          <a:p>
            <a:pPr algn="just">
              <a:lnSpc>
                <a:spcPct val="150000"/>
              </a:lnSpc>
            </a:pPr>
            <a:r>
              <a:rPr lang="it-IT" sz="1200" dirty="0"/>
              <a:t>3 classe i metalli arsenico, antimonio molibdeno, zinco, ferro, stagno,, piombo, wolframio, manganese, nichel, cobalto,, bismuto, rame, mercurio, oro e argento ( nota nella nuova nomenclatura  i metalli sono  elementi che con l’ossigeno danno le calci , mentre per la teoria del flogisto i metalli  contenevano il flogisto)</a:t>
            </a:r>
          </a:p>
          <a:p>
            <a:pPr algn="just">
              <a:lnSpc>
                <a:spcPct val="150000"/>
              </a:lnSpc>
            </a:pPr>
            <a:r>
              <a:rPr lang="it-IT" sz="1200" dirty="0"/>
              <a:t>4 classe delle terre silicio, allumina, barite, magnesio, calce</a:t>
            </a:r>
          </a:p>
          <a:p>
            <a:pPr algn="just">
              <a:lnSpc>
                <a:spcPct val="150000"/>
              </a:lnSpc>
            </a:pPr>
            <a:r>
              <a:rPr lang="it-IT" sz="1200" dirty="0"/>
              <a:t>5 classe alcali soda, potassa, ammoniaca </a:t>
            </a:r>
          </a:p>
          <a:p>
            <a:pPr algn="just">
              <a:lnSpc>
                <a:spcPct val="150000"/>
              </a:lnSpc>
            </a:pPr>
            <a:r>
              <a:rPr lang="it-IT" sz="1200" dirty="0"/>
              <a:t>Alcune sostanze considerate semplici  in realtà sono composti e nella successiva edizione  le sostanze semplici sono 32.</a:t>
            </a:r>
          </a:p>
          <a:p>
            <a:endParaRPr lang="it-IT" sz="1200" dirty="0"/>
          </a:p>
          <a:p>
            <a:r>
              <a:rPr lang="it-IT" sz="120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7200" y="704850"/>
            <a:ext cx="8229600" cy="438134"/>
          </a:xfrm>
        </p:spPr>
        <p:txBody>
          <a:bodyPr/>
          <a:lstStyle/>
          <a:p>
            <a:pPr algn="ctr" eaLnBrk="1" hangingPunct="1"/>
            <a:r>
              <a:rPr lang="it-IT">
                <a:solidFill>
                  <a:srgbClr val="FF0000"/>
                </a:solidFill>
              </a:rPr>
              <a:t> Nomenclatura </a:t>
            </a:r>
          </a:p>
        </p:txBody>
      </p:sp>
      <p:sp>
        <p:nvSpPr>
          <p:cNvPr id="15363" name="Segnaposto contenuto 2"/>
          <p:cNvSpPr>
            <a:spLocks noGrp="1"/>
          </p:cNvSpPr>
          <p:nvPr>
            <p:ph idx="1"/>
          </p:nvPr>
        </p:nvSpPr>
        <p:spPr>
          <a:xfrm>
            <a:off x="214282" y="1142984"/>
            <a:ext cx="8643998" cy="5429288"/>
          </a:xfrm>
        </p:spPr>
        <p:txBody>
          <a:bodyPr/>
          <a:lstStyle/>
          <a:p>
            <a:pPr>
              <a:buFont typeface="Wingdings 2" pitchFamily="18" charset="2"/>
              <a:buNone/>
            </a:pPr>
            <a:br>
              <a:rPr lang="it-IT" sz="1800"/>
            </a:br>
            <a:endParaRPr lang="it-IT" sz="1800"/>
          </a:p>
        </p:txBody>
      </p:sp>
      <p:sp>
        <p:nvSpPr>
          <p:cNvPr id="7" name="CasellaDiTesto 6"/>
          <p:cNvSpPr txBox="1"/>
          <p:nvPr/>
        </p:nvSpPr>
        <p:spPr>
          <a:xfrm>
            <a:off x="785786" y="1214422"/>
            <a:ext cx="8001056" cy="3105145"/>
          </a:xfrm>
          <a:prstGeom prst="rect">
            <a:avLst/>
          </a:prstGeom>
          <a:noFill/>
        </p:spPr>
        <p:txBody>
          <a:bodyPr wrap="square" rtlCol="0">
            <a:spAutoFit/>
          </a:bodyPr>
          <a:lstStyle/>
          <a:p>
            <a:pPr>
              <a:lnSpc>
                <a:spcPct val="150000"/>
              </a:lnSpc>
            </a:pPr>
            <a:r>
              <a:rPr lang="it-IT" sz="1200"/>
              <a:t>Methode de nomenclature </a:t>
            </a:r>
          </a:p>
          <a:p>
            <a:pPr>
              <a:lnSpc>
                <a:spcPct val="150000"/>
              </a:lnSpc>
            </a:pPr>
            <a:r>
              <a:rPr lang="it-IT" sz="1200"/>
              <a:t>Il criterio per le sostanze composte è la loro composizione, hannno nomi binari costruiti con le radici degli elemti costituti, inoltre ad ogni nome corrispone un solo composto e viceversa  (biunivoco), in questo modo veniva eliminata la confusione generata dalla molteplicità di nomi fino ad allora utilizzati  per indicare la stessa sosostanza. .Molti composti erroneamente erano consirati binari, gli acidi  si pensava che fossero formati da ossigeno e da un altro elemento e il nome si otteneva facendo seguire alla parola acido il nome dell’elemnto </a:t>
            </a:r>
          </a:p>
          <a:p>
            <a:pPr>
              <a:lnSpc>
                <a:spcPct val="150000"/>
              </a:lnSpc>
            </a:pPr>
            <a:r>
              <a:rPr lang="it-IT" sz="1200"/>
              <a:t>Acido solfoirico, acido nitrico .. , e se l’elemto formava diveri acidi venivono distinti con suffisi oso e ico  così i due acidi conosciuti dello zolfo  venivano indicati come acido solforico e acido solforoso.</a:t>
            </a:r>
          </a:p>
          <a:p>
            <a:pPr>
              <a:lnSpc>
                <a:spcPct val="150000"/>
              </a:lnSpc>
            </a:pPr>
            <a:r>
              <a:rPr lang="it-IT" sz="1200"/>
              <a:t>I nomi dei rispettoivi Sali si ottenevano sostituenando oso con ito e ico con ato solfito e solfato di  nome del metallo.</a:t>
            </a:r>
          </a:p>
          <a:p>
            <a:pPr>
              <a:lnSpc>
                <a:spcPct val="150000"/>
              </a:lnSpc>
            </a:pPr>
            <a:r>
              <a:rPr lang="it-IT" sz="1200"/>
              <a:t>Le clci formate dalla combinazione di metallo e ossigeno sono definite ossidi di  nome del metaalo, ad esempio la calce rossa ossido di mercurio.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024E16-06B4-4359-A6F9-71A354BCCD69}"/>
              </a:ext>
            </a:extLst>
          </p:cNvPr>
          <p:cNvSpPr>
            <a:spLocks noGrp="1"/>
          </p:cNvSpPr>
          <p:nvPr>
            <p:ph type="title"/>
          </p:nvPr>
        </p:nvSpPr>
        <p:spPr>
          <a:xfrm>
            <a:off x="457200" y="704850"/>
            <a:ext cx="8291264" cy="1143000"/>
          </a:xfrm>
        </p:spPr>
        <p:txBody>
          <a:bodyPr/>
          <a:lstStyle/>
          <a:p>
            <a:r>
              <a:rPr lang="it-IT" sz="4800" dirty="0">
                <a:solidFill>
                  <a:srgbClr val="FF0000"/>
                </a:solidFill>
              </a:rPr>
              <a:t>Gli elementi riportati da </a:t>
            </a:r>
            <a:r>
              <a:rPr lang="it-IT" sz="4800" dirty="0" err="1">
                <a:solidFill>
                  <a:srgbClr val="FF0000"/>
                </a:solidFill>
              </a:rPr>
              <a:t>Lavoisier</a:t>
            </a:r>
            <a:endParaRPr lang="it-IT" sz="4800" dirty="0">
              <a:solidFill>
                <a:srgbClr val="FF0000"/>
              </a:solidFill>
            </a:endParaRPr>
          </a:p>
        </p:txBody>
      </p:sp>
      <p:pic>
        <p:nvPicPr>
          <p:cNvPr id="1026" name="Picture 2" descr="elementi Lavoisier">
            <a:extLst>
              <a:ext uri="{FF2B5EF4-FFF2-40B4-BE49-F238E27FC236}">
                <a16:creationId xmlns:a16="http://schemas.microsoft.com/office/drawing/2014/main" id="{D192A853-37ED-4E7A-9320-7418FD350B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769812"/>
            <a:ext cx="3054789" cy="505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78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a:xfrm>
            <a:off x="457200" y="704850"/>
            <a:ext cx="8229600" cy="438134"/>
          </a:xfrm>
        </p:spPr>
        <p:txBody>
          <a:bodyPr/>
          <a:lstStyle/>
          <a:p>
            <a:pPr algn="ctr" eaLnBrk="1" hangingPunct="1"/>
            <a:r>
              <a:rPr lang="it-IT">
                <a:solidFill>
                  <a:srgbClr val="FF0000"/>
                </a:solidFill>
              </a:rPr>
              <a:t> Nomenclatura </a:t>
            </a:r>
            <a:r>
              <a:rPr lang="it-IT" sz="2800">
                <a:solidFill>
                  <a:srgbClr val="FF0000"/>
                </a:solidFill>
              </a:rPr>
              <a:t>i simboli degli elementi</a:t>
            </a:r>
            <a:endParaRPr lang="it-IT">
              <a:solidFill>
                <a:srgbClr val="FF0000"/>
              </a:solidFill>
            </a:endParaRPr>
          </a:p>
        </p:txBody>
      </p:sp>
      <p:sp>
        <p:nvSpPr>
          <p:cNvPr id="15363" name="Segnaposto contenuto 2"/>
          <p:cNvSpPr>
            <a:spLocks noGrp="1"/>
          </p:cNvSpPr>
          <p:nvPr>
            <p:ph idx="1"/>
          </p:nvPr>
        </p:nvSpPr>
        <p:spPr>
          <a:xfrm>
            <a:off x="214282" y="1142984"/>
            <a:ext cx="8643998" cy="5429288"/>
          </a:xfrm>
        </p:spPr>
        <p:txBody>
          <a:bodyPr/>
          <a:lstStyle/>
          <a:p>
            <a:pPr>
              <a:buNone/>
            </a:pPr>
            <a:br>
              <a:rPr lang="it-IT" sz="1800"/>
            </a:br>
            <a:r>
              <a:rPr lang="it-IT" sz="1800"/>
              <a:t>I simboli proposti nel Metodo di Nomenclatura  erano figure geometriche :linee, cerchietti, quadrati, triangoli con o senza lettera all’interno</a:t>
            </a:r>
          </a:p>
          <a:p>
            <a:pPr>
              <a:buNone/>
            </a:pPr>
            <a:r>
              <a:rPr lang="it-IT" sz="1800"/>
              <a:t>     John Dalton (1766-1844), in </a:t>
            </a:r>
            <a:r>
              <a:rPr lang="it-IT" sz="1800" b="1"/>
              <a:t> </a:t>
            </a:r>
            <a:r>
              <a:rPr lang="it-IT" sz="1800" b="1" i="1"/>
              <a:t>A New System of Chemical Philosophy</a:t>
            </a:r>
            <a:r>
              <a:rPr lang="it-IT" sz="1800" b="1"/>
              <a:t> (1808), </a:t>
            </a:r>
            <a:r>
              <a:rPr lang="it-IT" sz="1800"/>
              <a:t>indica gli elementi con cerchi distinti da segni o lettera all’interno e per i composti sono indicati dai simboli degli elementi</a:t>
            </a:r>
          </a:p>
          <a:p>
            <a:pPr>
              <a:buNone/>
            </a:pPr>
            <a:endParaRPr lang="it-IT" sz="1800"/>
          </a:p>
          <a:p>
            <a:pPr>
              <a:buFont typeface="Wingdings 2" pitchFamily="18" charset="2"/>
              <a:buNone/>
            </a:pPr>
            <a:endParaRPr lang="it-IT" sz="1800"/>
          </a:p>
        </p:txBody>
      </p:sp>
      <p:pic>
        <p:nvPicPr>
          <p:cNvPr id="5" name="Immagine 4" descr="libro-di-Dalton-intitolato-A-new-system-of-chemical-philosophy.jpg"/>
          <p:cNvPicPr>
            <a:picLocks noChangeAspect="1"/>
          </p:cNvPicPr>
          <p:nvPr/>
        </p:nvPicPr>
        <p:blipFill>
          <a:blip r:embed="rId3"/>
          <a:stretch>
            <a:fillRect/>
          </a:stretch>
        </p:blipFill>
        <p:spPr>
          <a:xfrm>
            <a:off x="1500166" y="3143247"/>
            <a:ext cx="2000264" cy="3307103"/>
          </a:xfrm>
          <a:prstGeom prst="rect">
            <a:avLst/>
          </a:prstGeom>
        </p:spPr>
      </p:pic>
      <p:pic>
        <p:nvPicPr>
          <p:cNvPr id="6" name="Immagine 5" descr="dalton_atomic_symbols.jpg"/>
          <p:cNvPicPr>
            <a:picLocks noChangeAspect="1"/>
          </p:cNvPicPr>
          <p:nvPr/>
        </p:nvPicPr>
        <p:blipFill>
          <a:blip r:embed="rId4"/>
          <a:stretch>
            <a:fillRect/>
          </a:stretch>
        </p:blipFill>
        <p:spPr>
          <a:xfrm>
            <a:off x="4786314" y="3143248"/>
            <a:ext cx="2410485" cy="338441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85728"/>
            <a:ext cx="8229600" cy="928694"/>
          </a:xfrm>
        </p:spPr>
        <p:txBody>
          <a:bodyPr/>
          <a:lstStyle/>
          <a:p>
            <a:r>
              <a:rPr lang="it-IT" sz="4400">
                <a:solidFill>
                  <a:srgbClr val="FF0000"/>
                </a:solidFill>
              </a:rPr>
              <a:t>Nomenclatura</a:t>
            </a:r>
            <a:r>
              <a:rPr lang="it-IT">
                <a:solidFill>
                  <a:srgbClr val="FF0000"/>
                </a:solidFill>
              </a:rPr>
              <a:t> </a:t>
            </a:r>
            <a:r>
              <a:rPr lang="it-IT" sz="2400">
                <a:solidFill>
                  <a:srgbClr val="FF0000"/>
                </a:solidFill>
              </a:rPr>
              <a:t>i simboli degli elementi e dei composti</a:t>
            </a:r>
            <a:endParaRPr lang="it-IT"/>
          </a:p>
        </p:txBody>
      </p:sp>
      <p:sp>
        <p:nvSpPr>
          <p:cNvPr id="3" name="Segnaposto contenuto 2"/>
          <p:cNvSpPr>
            <a:spLocks noGrp="1"/>
          </p:cNvSpPr>
          <p:nvPr>
            <p:ph idx="1"/>
          </p:nvPr>
        </p:nvSpPr>
        <p:spPr>
          <a:xfrm>
            <a:off x="457200" y="1285861"/>
            <a:ext cx="8229600" cy="5038740"/>
          </a:xfrm>
        </p:spPr>
        <p:txBody>
          <a:bodyPr/>
          <a:lstStyle/>
          <a:p>
            <a:pPr>
              <a:buNone/>
            </a:pPr>
            <a:r>
              <a:rPr lang="it-IT" b="1"/>
              <a:t>John Dalton (1766-1844</a:t>
            </a:r>
            <a:r>
              <a:rPr lang="it-IT"/>
              <a:t> )</a:t>
            </a:r>
          </a:p>
          <a:p>
            <a:pPr>
              <a:buNone/>
            </a:pPr>
            <a:r>
              <a:rPr lang="it-IT" sz="1600"/>
              <a:t>All'inizio del diciannovesimo secolo, il chimico inglese John Dalton presentò una lista di elementi chimici in ordine ascendente di massa atomica. Questa lista ha alcune lacune. Elementi con proprietà simili, come cloro, bromo e iodio, erano distanziati tra loro e i valori delle masse atomiche erano imprecisi. </a:t>
            </a:r>
            <a:r>
              <a:rPr lang="it-IT" sz="1600" b="1"/>
              <a:t>)</a:t>
            </a:r>
            <a:br>
              <a:rPr lang="it-IT"/>
            </a:br>
            <a:br>
              <a:rPr lang="it-IT"/>
            </a:br>
            <a:r>
              <a:rPr lang="it-IT"/>
              <a:t> </a:t>
            </a:r>
          </a:p>
          <a:p>
            <a:pPr>
              <a:buNone/>
            </a:pPr>
            <a:br>
              <a:rPr lang="it-IT"/>
            </a:br>
            <a:br>
              <a:rPr lang="it-IT"/>
            </a:br>
            <a:endParaRPr lang="it-IT"/>
          </a:p>
        </p:txBody>
      </p:sp>
      <p:pic>
        <p:nvPicPr>
          <p:cNvPr id="5" name="Immagine 4" descr="newsystemofchemi01daltuoft_0240 (1).jpg"/>
          <p:cNvPicPr>
            <a:picLocks noChangeAspect="1"/>
          </p:cNvPicPr>
          <p:nvPr/>
        </p:nvPicPr>
        <p:blipFill>
          <a:blip r:embed="rId2"/>
          <a:stretch>
            <a:fillRect/>
          </a:stretch>
        </p:blipFill>
        <p:spPr>
          <a:xfrm>
            <a:off x="571472" y="2786058"/>
            <a:ext cx="2286016" cy="3806879"/>
          </a:xfrm>
          <a:prstGeom prst="rect">
            <a:avLst/>
          </a:prstGeom>
        </p:spPr>
      </p:pic>
      <p:pic>
        <p:nvPicPr>
          <p:cNvPr id="6" name="Immagine 5" descr="newsystemofchemi01daltuoft_0241.jpg"/>
          <p:cNvPicPr>
            <a:picLocks noChangeAspect="1"/>
          </p:cNvPicPr>
          <p:nvPr/>
        </p:nvPicPr>
        <p:blipFill>
          <a:blip r:embed="rId3"/>
          <a:stretch>
            <a:fillRect/>
          </a:stretch>
        </p:blipFill>
        <p:spPr>
          <a:xfrm>
            <a:off x="5214943" y="2786058"/>
            <a:ext cx="2230680" cy="371472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604"/>
            <a:ext cx="8229600" cy="571504"/>
          </a:xfrm>
        </p:spPr>
        <p:txBody>
          <a:bodyPr/>
          <a:lstStyle/>
          <a:p>
            <a:r>
              <a:rPr lang="it-IT" sz="4000">
                <a:solidFill>
                  <a:srgbClr val="FF0000"/>
                </a:solidFill>
              </a:rPr>
              <a:t>Nomenclatura</a:t>
            </a:r>
            <a:r>
              <a:rPr lang="it-IT" sz="1800">
                <a:solidFill>
                  <a:srgbClr val="FF0000"/>
                </a:solidFill>
              </a:rPr>
              <a:t> </a:t>
            </a:r>
            <a:r>
              <a:rPr lang="it-IT" sz="5400">
                <a:solidFill>
                  <a:srgbClr val="FF0000"/>
                </a:solidFill>
              </a:rPr>
              <a:t> </a:t>
            </a:r>
            <a:r>
              <a:rPr lang="it-IT" sz="2000">
                <a:solidFill>
                  <a:srgbClr val="FF0000"/>
                </a:solidFill>
              </a:rPr>
              <a:t>simboli degli elementi e formule dei composti</a:t>
            </a:r>
            <a:endParaRPr lang="it-IT"/>
          </a:p>
        </p:txBody>
      </p:sp>
      <p:sp>
        <p:nvSpPr>
          <p:cNvPr id="3" name="Segnaposto contenuto 2"/>
          <p:cNvSpPr>
            <a:spLocks noGrp="1"/>
          </p:cNvSpPr>
          <p:nvPr>
            <p:ph idx="1"/>
          </p:nvPr>
        </p:nvSpPr>
        <p:spPr>
          <a:xfrm>
            <a:off x="357158" y="928670"/>
            <a:ext cx="8286808" cy="5929330"/>
          </a:xfrm>
        </p:spPr>
        <p:txBody>
          <a:bodyPr/>
          <a:lstStyle/>
          <a:p>
            <a:pPr algn="just">
              <a:buNone/>
            </a:pPr>
            <a:r>
              <a:rPr lang="it-IT" sz="1800" b="1" dirty="0"/>
              <a:t>                               </a:t>
            </a:r>
          </a:p>
          <a:p>
            <a:pPr>
              <a:buNone/>
            </a:pPr>
            <a:br>
              <a:rPr lang="it-IT" dirty="0"/>
            </a:br>
            <a:r>
              <a:rPr lang="it-IT" dirty="0"/>
              <a:t> </a:t>
            </a:r>
          </a:p>
          <a:p>
            <a:pPr algn="just">
              <a:buNone/>
            </a:pPr>
            <a:br>
              <a:rPr lang="it-IT" dirty="0"/>
            </a:br>
            <a:endParaRPr lang="it-IT" sz="1200" b="1" i="1" dirty="0"/>
          </a:p>
          <a:p>
            <a:pPr algn="just">
              <a:buNone/>
            </a:pPr>
            <a:r>
              <a:rPr lang="it-IT" sz="1200" b="1" i="1" dirty="0"/>
              <a:t>I simboli </a:t>
            </a:r>
            <a:r>
              <a:rPr lang="it-IT" sz="1200" i="1" dirty="0"/>
              <a:t>chimici dovrebbero essere lettere per la loro maggiore facilità di scrittura</a:t>
            </a:r>
            <a:r>
              <a:rPr lang="it-IT" sz="1200" dirty="0"/>
              <a:t>[rispetto a segni e figure geometriche] </a:t>
            </a:r>
            <a:r>
              <a:rPr lang="it-IT" sz="1200" i="1" dirty="0"/>
              <a:t>così da non complicare la stampa dei libri……</a:t>
            </a:r>
            <a:endParaRPr lang="it-IT" sz="1200" dirty="0"/>
          </a:p>
          <a:p>
            <a:pPr algn="just">
              <a:buNone/>
            </a:pPr>
            <a:r>
              <a:rPr lang="it-IT" sz="1200" i="1" dirty="0"/>
              <a:t>       Prenderò quindi … la lettera iniziale del nome latino di ciascuna sostanza elementare, ma poiché molti hanno la stessa lettera iniziale, li distinguerò nel modo seguente:</a:t>
            </a:r>
          </a:p>
          <a:p>
            <a:pPr algn="just">
              <a:buNone/>
            </a:pPr>
            <a:r>
              <a:rPr lang="it-IT" sz="1200" i="1" dirty="0"/>
              <a:t>       1</a:t>
            </a:r>
            <a:r>
              <a:rPr lang="it-IT" sz="1200" b="1" i="1" dirty="0"/>
              <a:t>. Nella classe che chiamo metalloidi</a:t>
            </a:r>
            <a:r>
              <a:rPr lang="it-IT" sz="1200" i="1" dirty="0"/>
              <a:t>, impiegherò la sola lettera iniziale, anche se questa lettera è in comune al metalloide e ad alcuni metalli. </a:t>
            </a:r>
          </a:p>
          <a:p>
            <a:pPr algn="just">
              <a:buNone/>
            </a:pPr>
            <a:r>
              <a:rPr lang="it-IT" sz="1200" i="1" dirty="0"/>
              <a:t>       2. </a:t>
            </a:r>
            <a:r>
              <a:rPr lang="it-IT" sz="1200" b="1" i="1" dirty="0"/>
              <a:t>Nella classe dei metalli</a:t>
            </a:r>
            <a:r>
              <a:rPr lang="it-IT" sz="1200" i="1" dirty="0"/>
              <a:t>, distinguerò quelli che hanno la stessa iniziale con un altro metallo o metalloide scrivendo le prime due lettere del nome.</a:t>
            </a:r>
          </a:p>
          <a:p>
            <a:pPr algn="just">
              <a:buNone/>
            </a:pPr>
            <a:r>
              <a:rPr lang="it-IT" sz="1200" i="1" dirty="0"/>
              <a:t>      3. </a:t>
            </a:r>
            <a:r>
              <a:rPr lang="it-IT" sz="1200" b="1" i="1" dirty="0"/>
              <a:t>Se le prime due lettere </a:t>
            </a:r>
            <a:r>
              <a:rPr lang="it-IT" sz="1200" i="1" dirty="0"/>
              <a:t>sono in comune fra due metalli, in questo caso, aggiungerò alla lettera iniziale la prima consonante che essi non hanno in comune, per esempio: </a:t>
            </a:r>
            <a:r>
              <a:rPr lang="it-IT" sz="1200" dirty="0"/>
              <a:t>S</a:t>
            </a:r>
            <a:r>
              <a:rPr lang="it-IT" sz="1200" i="1" dirty="0"/>
              <a:t> = </a:t>
            </a:r>
            <a:r>
              <a:rPr lang="it-IT" sz="1200" i="1" dirty="0" err="1"/>
              <a:t>sulphur</a:t>
            </a:r>
            <a:r>
              <a:rPr lang="it-IT" sz="1200" i="1" dirty="0"/>
              <a:t>, </a:t>
            </a:r>
            <a:r>
              <a:rPr lang="it-IT" sz="1200" dirty="0"/>
              <a:t>Si</a:t>
            </a:r>
            <a:r>
              <a:rPr lang="it-IT" sz="1200" i="1" dirty="0"/>
              <a:t> = </a:t>
            </a:r>
            <a:r>
              <a:rPr lang="it-IT" sz="1200" i="1" dirty="0" err="1"/>
              <a:t>silicium</a:t>
            </a:r>
            <a:r>
              <a:rPr lang="it-IT" sz="1200" i="1" dirty="0"/>
              <a:t>, </a:t>
            </a:r>
            <a:r>
              <a:rPr lang="it-IT" sz="1200" dirty="0"/>
              <a:t>St</a:t>
            </a:r>
            <a:r>
              <a:rPr lang="it-IT" sz="1200" i="1" dirty="0"/>
              <a:t> = </a:t>
            </a:r>
            <a:r>
              <a:rPr lang="it-IT" sz="1200" i="1" dirty="0" err="1"/>
              <a:t>stibium</a:t>
            </a:r>
            <a:r>
              <a:rPr lang="it-IT" sz="1200" i="1" dirty="0"/>
              <a:t> (</a:t>
            </a:r>
            <a:r>
              <a:rPr lang="it-IT" sz="1200" i="1" dirty="0" err="1"/>
              <a:t>antimony</a:t>
            </a:r>
            <a:r>
              <a:rPr lang="it-IT" sz="1200" i="1" dirty="0"/>
              <a:t>), </a:t>
            </a:r>
            <a:r>
              <a:rPr lang="it-IT" sz="1200" dirty="0"/>
              <a:t>Sn</a:t>
            </a:r>
            <a:r>
              <a:rPr lang="it-IT" sz="1200" i="1" dirty="0"/>
              <a:t> = </a:t>
            </a:r>
            <a:r>
              <a:rPr lang="it-IT" sz="1200" i="1" dirty="0" err="1"/>
              <a:t>stannum</a:t>
            </a:r>
            <a:r>
              <a:rPr lang="it-IT" sz="1200" i="1" dirty="0"/>
              <a:t> (</a:t>
            </a:r>
            <a:r>
              <a:rPr lang="it-IT" sz="1200" i="1" dirty="0" err="1"/>
              <a:t>tin</a:t>
            </a:r>
            <a:r>
              <a:rPr lang="it-IT" sz="1200" i="1" dirty="0"/>
              <a:t>), </a:t>
            </a:r>
            <a:r>
              <a:rPr lang="it-IT" sz="1200" dirty="0"/>
              <a:t>C</a:t>
            </a:r>
            <a:r>
              <a:rPr lang="it-IT" sz="1200" i="1" dirty="0"/>
              <a:t> = </a:t>
            </a:r>
            <a:r>
              <a:rPr lang="it-IT" sz="1200" i="1" dirty="0" err="1"/>
              <a:t>carbonicum</a:t>
            </a:r>
            <a:r>
              <a:rPr lang="it-IT" sz="1200" i="1" dirty="0"/>
              <a:t>, </a:t>
            </a:r>
            <a:r>
              <a:rPr lang="it-IT" sz="1200" dirty="0"/>
              <a:t>Co</a:t>
            </a:r>
            <a:r>
              <a:rPr lang="it-IT" sz="1200" i="1" dirty="0"/>
              <a:t> = </a:t>
            </a:r>
            <a:r>
              <a:rPr lang="it-IT" sz="1200" i="1" dirty="0" err="1"/>
              <a:t>cobaltum</a:t>
            </a:r>
            <a:r>
              <a:rPr lang="it-IT" sz="1200" i="1" dirty="0"/>
              <a:t> (</a:t>
            </a:r>
            <a:r>
              <a:rPr lang="it-IT" sz="1200" i="1" dirty="0" err="1"/>
              <a:t>cobalt</a:t>
            </a:r>
            <a:r>
              <a:rPr lang="it-IT" sz="1200" i="1" dirty="0"/>
              <a:t>), </a:t>
            </a:r>
            <a:r>
              <a:rPr lang="it-IT" sz="1200" dirty="0"/>
              <a:t>Cu</a:t>
            </a:r>
            <a:r>
              <a:rPr lang="it-IT" sz="1200" i="1" dirty="0"/>
              <a:t> = </a:t>
            </a:r>
            <a:r>
              <a:rPr lang="it-IT" sz="1200" i="1" dirty="0" err="1"/>
              <a:t>cuprum</a:t>
            </a:r>
            <a:r>
              <a:rPr lang="it-IT" sz="1200" i="1" dirty="0"/>
              <a:t> (</a:t>
            </a:r>
            <a:r>
              <a:rPr lang="it-IT" sz="1200" i="1" dirty="0" err="1"/>
              <a:t>copper</a:t>
            </a:r>
            <a:r>
              <a:rPr lang="it-IT" sz="1200" i="1" dirty="0"/>
              <a:t>), </a:t>
            </a:r>
            <a:r>
              <a:rPr lang="it-IT" sz="1200" dirty="0"/>
              <a:t>O</a:t>
            </a:r>
            <a:r>
              <a:rPr lang="it-IT" sz="1200" i="1" dirty="0"/>
              <a:t>=</a:t>
            </a:r>
            <a:r>
              <a:rPr lang="it-IT" sz="1200" i="1" dirty="0" err="1"/>
              <a:t>oxygen</a:t>
            </a:r>
            <a:r>
              <a:rPr lang="it-IT" sz="1200" i="1" dirty="0"/>
              <a:t>, </a:t>
            </a:r>
            <a:r>
              <a:rPr lang="it-IT" sz="1200" dirty="0"/>
              <a:t>Os</a:t>
            </a:r>
            <a:r>
              <a:rPr lang="it-IT" sz="1200" i="1" dirty="0"/>
              <a:t> = </a:t>
            </a:r>
            <a:r>
              <a:rPr lang="it-IT" sz="1200" i="1" dirty="0" err="1"/>
              <a:t>osmium</a:t>
            </a:r>
            <a:r>
              <a:rPr lang="it-IT" sz="1200" i="1" dirty="0"/>
              <a:t>, </a:t>
            </a:r>
            <a:r>
              <a:rPr lang="it-IT" sz="1200" i="1" dirty="0" err="1"/>
              <a:t>etc</a:t>
            </a:r>
            <a:endParaRPr lang="it-IT" sz="1200" dirty="0"/>
          </a:p>
          <a:p>
            <a:pPr>
              <a:buNone/>
            </a:pPr>
            <a:r>
              <a:rPr lang="it-IT" sz="1200" b="1" dirty="0"/>
              <a:t>     </a:t>
            </a:r>
            <a:r>
              <a:rPr lang="it-IT" sz="1200" dirty="0">
                <a:solidFill>
                  <a:srgbClr val="FF0000"/>
                </a:solidFill>
              </a:rPr>
              <a:t>Le formule chimiche dei composti</a:t>
            </a:r>
            <a:endParaRPr lang="it-IT" sz="1200" dirty="0"/>
          </a:p>
          <a:p>
            <a:pPr>
              <a:buNone/>
            </a:pPr>
            <a:r>
              <a:rPr lang="it-IT" sz="1200" b="1" dirty="0"/>
              <a:t>   Per i composti </a:t>
            </a:r>
            <a:r>
              <a:rPr lang="it-IT" sz="1200" dirty="0" err="1"/>
              <a:t>Berzelius</a:t>
            </a:r>
            <a:r>
              <a:rPr lang="it-IT" sz="1200" dirty="0"/>
              <a:t> si basa sui “volumi”, quindi: </a:t>
            </a:r>
            <a:r>
              <a:rPr lang="it-IT" sz="1200" i="1" dirty="0"/>
              <a:t>“poiché l’</a:t>
            </a:r>
            <a:r>
              <a:rPr lang="it-IT" sz="1200" i="1" dirty="0" err="1"/>
              <a:t>oxidum</a:t>
            </a:r>
            <a:r>
              <a:rPr lang="it-IT" sz="1200" i="1" dirty="0"/>
              <a:t> </a:t>
            </a:r>
            <a:r>
              <a:rPr lang="it-IT" sz="1200" i="1" dirty="0" err="1"/>
              <a:t>cuprosum</a:t>
            </a:r>
            <a:r>
              <a:rPr lang="it-IT" sz="1200" i="1" dirty="0"/>
              <a:t> si forma da un volume di rame e uno di ossigeno dovrà scriversi </a:t>
            </a:r>
            <a:r>
              <a:rPr lang="it-IT" sz="1200" dirty="0"/>
              <a:t>Cu + O</a:t>
            </a:r>
            <a:r>
              <a:rPr lang="it-IT" sz="1200" i="1" dirty="0"/>
              <a:t>, mentre l’</a:t>
            </a:r>
            <a:r>
              <a:rPr lang="it-IT" sz="1200" i="1" dirty="0" err="1"/>
              <a:t>oxidum</a:t>
            </a:r>
            <a:r>
              <a:rPr lang="it-IT" sz="1200" i="1" dirty="0"/>
              <a:t> </a:t>
            </a:r>
            <a:r>
              <a:rPr lang="it-IT" sz="1200" i="1" dirty="0" err="1"/>
              <a:t>cupricum</a:t>
            </a:r>
            <a:r>
              <a:rPr lang="it-IT" sz="1200" i="1" dirty="0"/>
              <a:t> si scriverà </a:t>
            </a:r>
            <a:r>
              <a:rPr lang="it-IT" sz="1200" dirty="0"/>
              <a:t>Cu + 2O</a:t>
            </a:r>
            <a:r>
              <a:rPr lang="it-IT" sz="1200" i="1" dirty="0"/>
              <a:t>. Allo stesso modo per l’acido solforico </a:t>
            </a:r>
            <a:r>
              <a:rPr lang="it-IT" sz="1200" dirty="0"/>
              <a:t>[anidride solforica]</a:t>
            </a:r>
            <a:r>
              <a:rPr lang="it-IT" sz="1200" i="1" dirty="0"/>
              <a:t>si scriverà </a:t>
            </a:r>
            <a:r>
              <a:rPr lang="it-IT" sz="1200" dirty="0"/>
              <a:t>S + 3O</a:t>
            </a:r>
            <a:r>
              <a:rPr lang="it-IT" sz="1200" i="1" dirty="0"/>
              <a:t>, per l’acido carbonico </a:t>
            </a:r>
            <a:r>
              <a:rPr lang="it-IT" sz="1200" dirty="0"/>
              <a:t>[anidride carbonica] C + 2O</a:t>
            </a:r>
            <a:r>
              <a:rPr lang="it-IT" sz="1200" i="1" dirty="0"/>
              <a:t>, per l’acqua </a:t>
            </a:r>
            <a:r>
              <a:rPr lang="it-IT" sz="1200" dirty="0"/>
              <a:t>2H + O</a:t>
            </a:r>
            <a:r>
              <a:rPr lang="it-IT" sz="1200" i="1" dirty="0"/>
              <a:t> ecc.”</a:t>
            </a:r>
            <a:r>
              <a:rPr lang="it-IT" sz="1200" dirty="0"/>
              <a:t> .</a:t>
            </a:r>
          </a:p>
          <a:p>
            <a:pPr>
              <a:buNone/>
            </a:pPr>
            <a:r>
              <a:rPr lang="it-IT" sz="1200" dirty="0"/>
              <a:t>      Per composti come il solfato di rame, </a:t>
            </a:r>
            <a:r>
              <a:rPr lang="it-IT" sz="1200" dirty="0" err="1"/>
              <a:t>Berzelius</a:t>
            </a:r>
            <a:r>
              <a:rPr lang="it-IT" sz="1200" dirty="0"/>
              <a:t> suggerisce di omettere il segno + fra i “simboli” dei due componenti [ossido di rame e </a:t>
            </a:r>
            <a:r>
              <a:rPr lang="it-IT" sz="1100" dirty="0"/>
              <a:t>anidride </a:t>
            </a:r>
            <a:r>
              <a:rPr lang="it-IT" sz="1200" dirty="0"/>
              <a:t>solforica] indicando con un numero posto sopra al simbolo i “volumi” di ossigeno coinvolti, sicché </a:t>
            </a:r>
            <a:r>
              <a:rPr lang="it-IT" sz="1200" dirty="0" err="1"/>
              <a:t>CuO</a:t>
            </a:r>
            <a:r>
              <a:rPr lang="it-IT" sz="1200" dirty="0"/>
              <a:t> + SO</a:t>
            </a:r>
            <a:r>
              <a:rPr lang="it-IT" sz="1200" baseline="30000" dirty="0"/>
              <a:t>3</a:t>
            </a:r>
            <a:r>
              <a:rPr lang="it-IT" sz="1200" dirty="0"/>
              <a:t> sarà il solfato </a:t>
            </a:r>
            <a:r>
              <a:rPr lang="it-IT" sz="1400" dirty="0"/>
              <a:t>di rame.</a:t>
            </a:r>
            <a:endParaRPr lang="it-IT" dirty="0"/>
          </a:p>
        </p:txBody>
      </p:sp>
      <p:pic>
        <p:nvPicPr>
          <p:cNvPr id="4" name="Immagine 3" descr="berzelius.jpg"/>
          <p:cNvPicPr>
            <a:picLocks noChangeAspect="1"/>
          </p:cNvPicPr>
          <p:nvPr/>
        </p:nvPicPr>
        <p:blipFill>
          <a:blip r:embed="rId2"/>
          <a:stretch>
            <a:fillRect/>
          </a:stretch>
        </p:blipFill>
        <p:spPr>
          <a:xfrm>
            <a:off x="428597" y="1071546"/>
            <a:ext cx="1428759" cy="1759557"/>
          </a:xfrm>
          <a:prstGeom prst="rect">
            <a:avLst/>
          </a:prstGeom>
        </p:spPr>
      </p:pic>
      <p:sp>
        <p:nvSpPr>
          <p:cNvPr id="8" name="CasellaDiTesto 7"/>
          <p:cNvSpPr txBox="1"/>
          <p:nvPr/>
        </p:nvSpPr>
        <p:spPr>
          <a:xfrm>
            <a:off x="2928926" y="1571612"/>
            <a:ext cx="184731" cy="369332"/>
          </a:xfrm>
          <a:prstGeom prst="rect">
            <a:avLst/>
          </a:prstGeom>
          <a:noFill/>
        </p:spPr>
        <p:txBody>
          <a:bodyPr wrap="none" rtlCol="0">
            <a:spAutoFit/>
          </a:bodyPr>
          <a:lstStyle/>
          <a:p>
            <a:endParaRPr lang="it-IT"/>
          </a:p>
        </p:txBody>
      </p:sp>
      <p:sp>
        <p:nvSpPr>
          <p:cNvPr id="11" name="CasellaDiTesto 10"/>
          <p:cNvSpPr txBox="1"/>
          <p:nvPr/>
        </p:nvSpPr>
        <p:spPr>
          <a:xfrm>
            <a:off x="2214546" y="1071545"/>
            <a:ext cx="6786610" cy="1261884"/>
          </a:xfrm>
          <a:prstGeom prst="rect">
            <a:avLst/>
          </a:prstGeom>
          <a:noFill/>
        </p:spPr>
        <p:txBody>
          <a:bodyPr wrap="square" rtlCol="0">
            <a:spAutoFit/>
          </a:bodyPr>
          <a:lstStyle/>
          <a:p>
            <a:r>
              <a:rPr lang="it-IT" sz="2000" b="1"/>
              <a:t>Jöns Jacob Berzelius (1779-1848) </a:t>
            </a:r>
            <a:r>
              <a:rPr lang="it-IT" sz="1400"/>
              <a:t>chimico svedese propose per gli   elementi i simboli oggi in uso.  La notazione chimica deve esprimere in modo preciso la composizione della sostanza indicandone gli elementi costituenti e il loro numero. Nell’articolo </a:t>
            </a:r>
            <a:r>
              <a:rPr lang="en-US" sz="1400"/>
              <a:t>On the Chemical Signs, and the Method of employing them to express Chemical Proportions pubblicato nel 1814 </a:t>
            </a:r>
            <a:r>
              <a:rPr lang="it-IT" sz="1400"/>
              <a:t> Berzelius scrive</a:t>
            </a:r>
            <a:endParaRPr lang="it-IT"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8D08F-9529-49E9-99F2-D21C8D4618DA}"/>
              </a:ext>
            </a:extLst>
          </p:cNvPr>
          <p:cNvSpPr>
            <a:spLocks noGrp="1"/>
          </p:cNvSpPr>
          <p:nvPr>
            <p:ph type="title"/>
          </p:nvPr>
        </p:nvSpPr>
        <p:spPr/>
        <p:txBody>
          <a:bodyPr/>
          <a:lstStyle/>
          <a:p>
            <a:br>
              <a:rPr lang="it-IT" sz="3600" dirty="0"/>
            </a:br>
            <a:r>
              <a:rPr lang="it-IT" sz="2800" dirty="0"/>
              <a:t>Trattato di chimica </a:t>
            </a:r>
            <a:r>
              <a:rPr lang="it-IT" sz="2800" dirty="0" err="1"/>
              <a:t>Berzelius</a:t>
            </a:r>
            <a:br>
              <a:rPr lang="it-IT" sz="2800" dirty="0"/>
            </a:br>
            <a:r>
              <a:rPr lang="it-IT" sz="2400" dirty="0"/>
              <a:t>DELLA NOMENCLATURA </a:t>
            </a:r>
            <a:r>
              <a:rPr lang="it-IT" sz="2000" dirty="0"/>
              <a:t>CHIMICA</a:t>
            </a:r>
            <a:r>
              <a:rPr lang="it-IT" sz="2800" dirty="0"/>
              <a:t>.</a:t>
            </a:r>
            <a:endParaRPr lang="it-IT" dirty="0"/>
          </a:p>
        </p:txBody>
      </p:sp>
      <p:pic>
        <p:nvPicPr>
          <p:cNvPr id="4" name="Segnaposto contenuto 3">
            <a:extLst>
              <a:ext uri="{FF2B5EF4-FFF2-40B4-BE49-F238E27FC236}">
                <a16:creationId xmlns:a16="http://schemas.microsoft.com/office/drawing/2014/main" id="{0F112716-5AB0-4FA6-BC59-DE6121B43D9A}"/>
              </a:ext>
            </a:extLst>
          </p:cNvPr>
          <p:cNvPicPr>
            <a:picLocks noGrp="1" noChangeAspect="1"/>
          </p:cNvPicPr>
          <p:nvPr>
            <p:ph idx="1"/>
          </p:nvPr>
        </p:nvPicPr>
        <p:blipFill>
          <a:blip r:embed="rId2"/>
          <a:stretch>
            <a:fillRect/>
          </a:stretch>
        </p:blipFill>
        <p:spPr>
          <a:xfrm>
            <a:off x="1546272" y="1935163"/>
            <a:ext cx="6051456" cy="4389437"/>
          </a:xfrm>
          <a:prstGeom prst="rect">
            <a:avLst/>
          </a:prstGeom>
        </p:spPr>
      </p:pic>
    </p:spTree>
    <p:extLst>
      <p:ext uri="{BB962C8B-B14F-4D97-AF65-F5344CB8AC3E}">
        <p14:creationId xmlns:p14="http://schemas.microsoft.com/office/powerpoint/2010/main" val="4064398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8D08F-9529-49E9-99F2-D21C8D4618DA}"/>
              </a:ext>
            </a:extLst>
          </p:cNvPr>
          <p:cNvSpPr>
            <a:spLocks noGrp="1"/>
          </p:cNvSpPr>
          <p:nvPr>
            <p:ph type="title"/>
          </p:nvPr>
        </p:nvSpPr>
        <p:spPr/>
        <p:txBody>
          <a:bodyPr/>
          <a:lstStyle/>
          <a:p>
            <a:br>
              <a:rPr lang="it-IT" sz="3600" dirty="0"/>
            </a:br>
            <a:br>
              <a:rPr lang="it-IT" sz="2800" dirty="0"/>
            </a:br>
            <a:r>
              <a:rPr lang="it-IT" sz="2400" dirty="0"/>
              <a:t> NOMENCLATURA di composti organici</a:t>
            </a:r>
            <a:endParaRPr lang="it-IT" dirty="0"/>
          </a:p>
        </p:txBody>
      </p:sp>
      <p:sp>
        <p:nvSpPr>
          <p:cNvPr id="5" name="Segnaposto contenuto 4">
            <a:extLst>
              <a:ext uri="{FF2B5EF4-FFF2-40B4-BE49-F238E27FC236}">
                <a16:creationId xmlns:a16="http://schemas.microsoft.com/office/drawing/2014/main" id="{FD5351AE-A24D-4C19-8093-53AFC59E8B3C}"/>
              </a:ext>
            </a:extLst>
          </p:cNvPr>
          <p:cNvSpPr>
            <a:spLocks noGrp="1"/>
          </p:cNvSpPr>
          <p:nvPr>
            <p:ph idx="1"/>
          </p:nvPr>
        </p:nvSpPr>
        <p:spPr>
          <a:xfrm>
            <a:off x="457200" y="1935163"/>
            <a:ext cx="8229600" cy="4734197"/>
          </a:xfrm>
        </p:spPr>
        <p:txBody>
          <a:bodyPr/>
          <a:lstStyle/>
          <a:p>
            <a:endParaRPr lang="it-IT" sz="1600" dirty="0"/>
          </a:p>
          <a:p>
            <a:pPr marL="0" indent="0">
              <a:buNone/>
            </a:pPr>
            <a:r>
              <a:rPr lang="it-IT" sz="1600" dirty="0"/>
              <a:t>I chimici dell’inizio ottocento compresero che per le materie  organiche (composti) , i criteri della nomenclatura utilizzata per i composti inorganici non erano soddisfacente; per i secondi molti elementi formavano un numero di composti definiti dai loro costituenti , con gli stessi elementi si conoscevano un numero  di pochi composti, che </a:t>
            </a:r>
            <a:r>
              <a:rPr lang="it-IT" sz="1600" dirty="0" err="1"/>
              <a:t>potevono</a:t>
            </a:r>
            <a:r>
              <a:rPr lang="it-IT" sz="1600" dirty="0"/>
              <a:t> essere distinti con prefissi e suffissi,, esempio ossido ferroso e ossido ferrico. </a:t>
            </a:r>
            <a:r>
              <a:rPr lang="it-IT" sz="1600" b="1" dirty="0"/>
              <a:t>Il criterio analitico </a:t>
            </a:r>
            <a:r>
              <a:rPr lang="it-IT" sz="1600" dirty="0"/>
              <a:t>per i composti organici …  , nella chimica vegetale e animale pochi elementi , carbonio ossigeno, idrogeno e in alcuni  materie  nitrogeno,  formano  moltissimi composti, centinaia e centinaia , e venivano scoperti e studiati in numero sempre maggiore, </a:t>
            </a:r>
            <a:r>
              <a:rPr lang="it-IT" sz="1600" dirty="0" err="1"/>
              <a:t>inolltre</a:t>
            </a:r>
            <a:r>
              <a:rPr lang="it-IT" sz="1600" dirty="0"/>
              <a:t> </a:t>
            </a:r>
            <a:r>
              <a:rPr lang="it-IT" sz="1600" dirty="0" err="1"/>
              <a:t>moltesostanze</a:t>
            </a:r>
            <a:r>
              <a:rPr lang="it-IT" sz="1600" dirty="0"/>
              <a:t> presentano </a:t>
            </a:r>
            <a:r>
              <a:rPr lang="it-IT" sz="1600" dirty="0" err="1"/>
              <a:t>caratteistihe</a:t>
            </a:r>
            <a:r>
              <a:rPr lang="it-IT" sz="1600" dirty="0"/>
              <a:t> chimiche diverse pur avendo la stessa composizione </a:t>
            </a:r>
            <a:r>
              <a:rPr lang="it-IT" sz="1600" dirty="0" err="1"/>
              <a:t>Berzelius</a:t>
            </a:r>
            <a:r>
              <a:rPr lang="it-IT" sz="1600" dirty="0"/>
              <a:t>, li divideva in tre classi: </a:t>
            </a:r>
          </a:p>
          <a:p>
            <a:pPr marL="0" indent="0">
              <a:buNone/>
            </a:pPr>
            <a:endParaRPr lang="it-IT" sz="1600" dirty="0"/>
          </a:p>
        </p:txBody>
      </p:sp>
      <p:pic>
        <p:nvPicPr>
          <p:cNvPr id="6" name="Immagine 5">
            <a:extLst>
              <a:ext uri="{FF2B5EF4-FFF2-40B4-BE49-F238E27FC236}">
                <a16:creationId xmlns:a16="http://schemas.microsoft.com/office/drawing/2014/main" id="{2080E627-92EA-4B92-89B0-33ACD405ADDE}"/>
              </a:ext>
            </a:extLst>
          </p:cNvPr>
          <p:cNvPicPr>
            <a:picLocks noChangeAspect="1"/>
          </p:cNvPicPr>
          <p:nvPr/>
        </p:nvPicPr>
        <p:blipFill>
          <a:blip r:embed="rId2"/>
          <a:stretch>
            <a:fillRect/>
          </a:stretch>
        </p:blipFill>
        <p:spPr>
          <a:xfrm>
            <a:off x="433611" y="5010151"/>
            <a:ext cx="8105775" cy="1219200"/>
          </a:xfrm>
          <a:prstGeom prst="rect">
            <a:avLst/>
          </a:prstGeom>
        </p:spPr>
      </p:pic>
    </p:spTree>
    <p:extLst>
      <p:ext uri="{BB962C8B-B14F-4D97-AF65-F5344CB8AC3E}">
        <p14:creationId xmlns:p14="http://schemas.microsoft.com/office/powerpoint/2010/main" val="498125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a:t>Leggi ponderali</a:t>
            </a:r>
          </a:p>
        </p:txBody>
      </p:sp>
      <p:sp>
        <p:nvSpPr>
          <p:cNvPr id="17411" name="Segnaposto contenuto 2"/>
          <p:cNvSpPr>
            <a:spLocks noGrp="1"/>
          </p:cNvSpPr>
          <p:nvPr>
            <p:ph idx="1"/>
          </p:nvPr>
        </p:nvSpPr>
        <p:spPr/>
        <p:txBody>
          <a:bodyPr/>
          <a:lstStyle/>
          <a:p>
            <a:r>
              <a:rPr lang="it-IT" sz="2800" dirty="0"/>
              <a:t>Le </a:t>
            </a:r>
            <a:r>
              <a:rPr lang="it-IT" sz="2800" b="1" dirty="0"/>
              <a:t>leggi fondamentali   della chimica</a:t>
            </a:r>
            <a:r>
              <a:rPr lang="it-IT" sz="2800" dirty="0"/>
              <a:t>, si riferiscono agli aspetti quantitativi delle masse delle sostanze che si combinano nelle reazioni chimiche, per cui vengono semplicemente definite </a:t>
            </a:r>
            <a:r>
              <a:rPr lang="it-IT" sz="2800" b="1" dirty="0"/>
              <a:t>leggi ponderali</a:t>
            </a:r>
            <a:r>
              <a:rPr lang="it-IT" sz="2800" dirty="0"/>
              <a:t> (dal latino </a:t>
            </a:r>
            <a:r>
              <a:rPr lang="it-IT" sz="2800" i="1" dirty="0" err="1"/>
              <a:t>pondus</a:t>
            </a:r>
            <a:r>
              <a:rPr lang="it-IT" sz="2800" dirty="0"/>
              <a:t>: peso).</a:t>
            </a:r>
          </a:p>
          <a:p>
            <a:r>
              <a:rPr lang="it-IT" sz="2000" dirty="0">
                <a:solidFill>
                  <a:srgbClr val="FF0000"/>
                </a:solidFill>
              </a:rPr>
              <a:t>Glossario: massa, bilancia, reazione chimica </a:t>
            </a:r>
          </a:p>
          <a:p>
            <a:pPr>
              <a:buFont typeface="Wingdings 2" pitchFamily="18" charset="2"/>
              <a:buNone/>
            </a:pPr>
            <a:r>
              <a:rPr lang="it-IT" sz="2800" dirty="0"/>
              <a:t>    </a:t>
            </a:r>
          </a:p>
          <a:p>
            <a:pPr>
              <a:buFont typeface="Wingdings 2" pitchFamily="18" charset="2"/>
              <a:buNone/>
            </a:pPr>
            <a:endParaRPr lang="it-IT"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371600"/>
            <a:ext cx="7851648" cy="842954"/>
          </a:xfrm>
        </p:spPr>
        <p:txBody>
          <a:bodyPr>
            <a:normAutofit fontScale="90000"/>
          </a:bodyPr>
          <a:lstStyle/>
          <a:p>
            <a:pPr algn="ctr" eaLnBrk="1" hangingPunct="1">
              <a:defRPr/>
            </a:pPr>
            <a:r>
              <a:rPr lang="it-IT">
                <a:solidFill>
                  <a:srgbClr val="FF0000"/>
                </a:solidFill>
              </a:rPr>
              <a:t>Gli elementi nell’antichità</a:t>
            </a:r>
          </a:p>
        </p:txBody>
      </p:sp>
      <p:sp>
        <p:nvSpPr>
          <p:cNvPr id="7171" name="Rectangle 6"/>
          <p:cNvSpPr>
            <a:spLocks noGrp="1" noChangeArrowheads="1"/>
          </p:cNvSpPr>
          <p:nvPr>
            <p:ph type="subTitle" idx="1"/>
          </p:nvPr>
        </p:nvSpPr>
        <p:spPr>
          <a:xfrm>
            <a:off x="500063" y="2286000"/>
            <a:ext cx="8501062" cy="2216150"/>
          </a:xfrm>
          <a:noFill/>
        </p:spPr>
        <p:txBody>
          <a:bodyPr lIns="91440" rIns="91440" anchor="ctr">
            <a:spAutoFit/>
          </a:bodyPr>
          <a:lstStyle/>
          <a:p>
            <a:pPr marR="0" algn="just">
              <a:spcBef>
                <a:spcPct val="0"/>
              </a:spcBef>
              <a:buClrTx/>
              <a:buSzTx/>
              <a:buFontTx/>
              <a:buNone/>
            </a:pPr>
            <a:r>
              <a:rPr lang="it-IT" sz="1400" dirty="0">
                <a:solidFill>
                  <a:srgbClr val="252525"/>
                </a:solidFill>
                <a:latin typeface="Arial" charset="0"/>
                <a:ea typeface="Times New Roman" pitchFamily="18" charset="0"/>
                <a:cs typeface="Arial" charset="0"/>
              </a:rPr>
              <a:t>Per Talete il principio di tutte le cose è l’acqua </a:t>
            </a:r>
          </a:p>
          <a:p>
            <a:pPr marR="0" algn="just">
              <a:spcBef>
                <a:spcPct val="0"/>
              </a:spcBef>
              <a:buClrTx/>
              <a:buSzTx/>
            </a:pPr>
            <a:r>
              <a:rPr lang="it-IT" sz="1400" dirty="0">
                <a:solidFill>
                  <a:srgbClr val="252525"/>
                </a:solidFill>
                <a:latin typeface="Arial" charset="0"/>
                <a:ea typeface="Times New Roman" pitchFamily="18" charset="0"/>
                <a:cs typeface="Arial" charset="0"/>
              </a:rPr>
              <a:t>Per Anassimene il principio  è l’aria </a:t>
            </a:r>
          </a:p>
          <a:p>
            <a:pPr marR="0" algn="just">
              <a:spcBef>
                <a:spcPct val="0"/>
              </a:spcBef>
              <a:buClrTx/>
              <a:buSzTx/>
            </a:pPr>
            <a:r>
              <a:rPr lang="it-IT" sz="1400" dirty="0">
                <a:solidFill>
                  <a:srgbClr val="252525"/>
                </a:solidFill>
                <a:latin typeface="Arial" charset="0"/>
                <a:ea typeface="Times New Roman" pitchFamily="18" charset="0"/>
                <a:cs typeface="Arial" charset="0"/>
              </a:rPr>
              <a:t>Per Eraclito il principio è il fuoco </a:t>
            </a:r>
          </a:p>
          <a:p>
            <a:pPr marR="0" algn="just">
              <a:spcBef>
                <a:spcPct val="0"/>
              </a:spcBef>
              <a:buClrTx/>
              <a:buSzTx/>
            </a:pPr>
            <a:r>
              <a:rPr lang="it-IT" sz="1400" dirty="0">
                <a:solidFill>
                  <a:srgbClr val="252525"/>
                </a:solidFill>
                <a:latin typeface="Arial" charset="0"/>
                <a:ea typeface="Times New Roman" pitchFamily="18" charset="0"/>
                <a:cs typeface="Arial" charset="0"/>
              </a:rPr>
              <a:t>Per  Empedocle tutta la materia ha origine da quattro elementi fuoco , terra, aria , acqua</a:t>
            </a:r>
          </a:p>
          <a:p>
            <a:pPr marR="0" algn="just">
              <a:spcBef>
                <a:spcPct val="0"/>
              </a:spcBef>
              <a:buClrTx/>
              <a:buSzTx/>
              <a:buFontTx/>
              <a:buNone/>
            </a:pPr>
            <a:endParaRPr lang="it-IT" sz="1400" dirty="0">
              <a:solidFill>
                <a:srgbClr val="252525"/>
              </a:solidFill>
              <a:latin typeface="Arial" charset="0"/>
              <a:ea typeface="Times New Roman" pitchFamily="18" charset="0"/>
              <a:cs typeface="Arial" charset="0"/>
            </a:endParaRPr>
          </a:p>
          <a:p>
            <a:pPr marR="0" algn="just">
              <a:spcBef>
                <a:spcPct val="0"/>
              </a:spcBef>
              <a:buClrTx/>
              <a:buSzTx/>
            </a:pPr>
            <a:r>
              <a:rPr lang="it-IT" sz="1600" dirty="0">
                <a:solidFill>
                  <a:schemeClr val="bg1"/>
                </a:solidFill>
                <a:ea typeface="Times New Roman" pitchFamily="18" charset="0"/>
                <a:cs typeface="Arial" charset="0"/>
              </a:rPr>
              <a:t>Aristotele riprende  le idee dei filosofi precedenti: la Terra sarebbe formata da quattro principali elementi o composti : terra, acqua, aria, fuoco;</a:t>
            </a:r>
            <a:r>
              <a:rPr lang="it-IT" sz="1600" baseline="30000" dirty="0">
                <a:solidFill>
                  <a:schemeClr val="bg1"/>
                </a:solidFill>
                <a:ea typeface="Times New Roman" pitchFamily="18" charset="0"/>
                <a:cs typeface="Arial" charset="0"/>
              </a:rPr>
              <a:t> </a:t>
            </a:r>
            <a:r>
              <a:rPr lang="it-IT" sz="1600" dirty="0">
                <a:solidFill>
                  <a:schemeClr val="bg1"/>
                </a:solidFill>
                <a:ea typeface="Times New Roman" pitchFamily="18" charset="0"/>
                <a:cs typeface="Arial" charset="0"/>
              </a:rPr>
              <a:t>inoltre, tutti i "cieli" che compongono lo Spazio (secondo la cosmologia aristotelica) e ogni </a:t>
            </a:r>
            <a:r>
              <a:rPr lang="it-IT" sz="1800" dirty="0">
                <a:solidFill>
                  <a:schemeClr val="bg1"/>
                </a:solidFill>
                <a:ea typeface="Times New Roman" pitchFamily="18" charset="0"/>
                <a:cs typeface="Arial" charset="0"/>
              </a:rPr>
              <a:t>singola particella di materia presente nell'Universo sarebbero composti  da un quinto elemento, chiamato "etere",</a:t>
            </a:r>
            <a:endParaRPr lang="it-IT" sz="1800" dirty="0">
              <a:solidFill>
                <a:schemeClr val="bg1"/>
              </a:solidFill>
              <a:latin typeface="Arial" charset="0"/>
              <a:ea typeface="Times New Roman" pitchFamily="18" charset="0"/>
              <a:cs typeface="Arial" charset="0"/>
            </a:endParaRPr>
          </a:p>
        </p:txBody>
      </p:sp>
      <p:pic>
        <p:nvPicPr>
          <p:cNvPr id="7172" name="Immagine 3" descr="download.jpg"/>
          <p:cNvPicPr>
            <a:picLocks noChangeAspect="1"/>
          </p:cNvPicPr>
          <p:nvPr/>
        </p:nvPicPr>
        <p:blipFill>
          <a:blip r:embed="rId2"/>
          <a:srcRect/>
          <a:stretch>
            <a:fillRect/>
          </a:stretch>
        </p:blipFill>
        <p:spPr bwMode="auto">
          <a:xfrm>
            <a:off x="3347864" y="4869160"/>
            <a:ext cx="2152650" cy="18383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egnaposto contenuto 2"/>
          <p:cNvSpPr>
            <a:spLocks noGrp="1"/>
          </p:cNvSpPr>
          <p:nvPr>
            <p:ph idx="1"/>
          </p:nvPr>
        </p:nvSpPr>
        <p:spPr>
          <a:xfrm>
            <a:off x="357188" y="1857375"/>
            <a:ext cx="8786812" cy="4389438"/>
          </a:xfrm>
        </p:spPr>
        <p:txBody>
          <a:bodyPr lIns="1440000"/>
          <a:lstStyle/>
          <a:p>
            <a:pPr>
              <a:buFont typeface="Wingdings 2" pitchFamily="18" charset="2"/>
              <a:buNone/>
            </a:pPr>
            <a:r>
              <a:rPr lang="it-IT" sz="2000" b="1">
                <a:solidFill>
                  <a:srgbClr val="FF0000"/>
                </a:solidFill>
              </a:rPr>
              <a:t>   La teoria atomica fu formulata da </a:t>
            </a:r>
            <a:r>
              <a:rPr lang="it-IT" sz="2000"/>
              <a:t>John Dalton nel 1803, </a:t>
            </a:r>
          </a:p>
          <a:p>
            <a:pPr>
              <a:buFont typeface="Wingdings 2" pitchFamily="18" charset="2"/>
              <a:buNone/>
            </a:pPr>
            <a:r>
              <a:rPr lang="it-IT" sz="2000"/>
              <a:t>  </a:t>
            </a:r>
            <a:r>
              <a:rPr lang="it-IT" sz="1800">
                <a:solidFill>
                  <a:srgbClr val="002060"/>
                </a:solidFill>
              </a:rPr>
              <a:t>Tutta la materia è fatta da particelle microscopiche indistruttibili e indivisibili chiamate atomi.</a:t>
            </a:r>
          </a:p>
          <a:p>
            <a:pPr>
              <a:buFont typeface="Wingdings 2" pitchFamily="18" charset="2"/>
              <a:buNone/>
            </a:pPr>
            <a:r>
              <a:rPr lang="it-IT" sz="1800">
                <a:solidFill>
                  <a:srgbClr val="002060"/>
                </a:solidFill>
              </a:rPr>
              <a:t>  Tutti gli atomi di uno stesso elemento sono identici e hanno uguale massa.</a:t>
            </a:r>
          </a:p>
          <a:p>
            <a:pPr>
              <a:buFont typeface="Wingdings 2" pitchFamily="18" charset="2"/>
              <a:buNone/>
            </a:pPr>
            <a:r>
              <a:rPr lang="it-IT" sz="1800">
                <a:solidFill>
                  <a:srgbClr val="002060"/>
                </a:solidFill>
              </a:rPr>
              <a:t>  Gli atomi di un elemento non possono essere convertiti in atomi di altri elementi.</a:t>
            </a:r>
          </a:p>
          <a:p>
            <a:pPr>
              <a:buFont typeface="Wingdings 2" pitchFamily="18" charset="2"/>
              <a:buNone/>
            </a:pPr>
            <a:r>
              <a:rPr lang="it-IT" sz="1800">
                <a:solidFill>
                  <a:srgbClr val="002060"/>
                </a:solidFill>
              </a:rPr>
              <a:t>Gli atomi di un elemento si combinano, per formare un composto, solamente con numeri interi di atomi di altri elementi.</a:t>
            </a:r>
          </a:p>
          <a:p>
            <a:pPr>
              <a:buFont typeface="Wingdings 2" pitchFamily="18" charset="2"/>
              <a:buNone/>
            </a:pPr>
            <a:r>
              <a:rPr lang="it-IT" sz="1800">
                <a:solidFill>
                  <a:srgbClr val="002060"/>
                </a:solidFill>
              </a:rPr>
              <a:t>Gli atomi non possono essere né creati né distrutti, ma si trasferiscono interi da un composto ad un altro.</a:t>
            </a:r>
          </a:p>
          <a:p>
            <a:pPr>
              <a:buFont typeface="Wingdings 2" pitchFamily="18" charset="2"/>
              <a:buNone/>
            </a:pPr>
            <a:endParaRPr lang="it-IT" sz="1800">
              <a:solidFill>
                <a:srgbClr val="002060"/>
              </a:solidFill>
            </a:endParaRPr>
          </a:p>
          <a:p>
            <a:pPr>
              <a:buFont typeface="Wingdings 2" pitchFamily="18" charset="2"/>
              <a:buNone/>
            </a:pPr>
            <a:r>
              <a:rPr lang="it-IT" sz="1600">
                <a:solidFill>
                  <a:srgbClr val="C00000"/>
                </a:solidFill>
              </a:rPr>
              <a:t>Il modello atomico di Dalton spiega le le leggi ponderali? </a:t>
            </a:r>
          </a:p>
          <a:p>
            <a:pPr>
              <a:buFont typeface="Wingdings 2" pitchFamily="18" charset="2"/>
              <a:buNone/>
            </a:pPr>
            <a:r>
              <a:rPr lang="it-IT" sz="1600">
                <a:solidFill>
                  <a:srgbClr val="C00000"/>
                </a:solidFill>
              </a:rPr>
              <a:t>La teoria atomica venne accettata dalla comunità scientifica ?</a:t>
            </a:r>
          </a:p>
        </p:txBody>
      </p:sp>
      <p:pic>
        <p:nvPicPr>
          <p:cNvPr id="21507" name="Immagine 8" descr="Dalton_John_desk.jpg"/>
          <p:cNvPicPr>
            <a:picLocks noChangeAspect="1"/>
          </p:cNvPicPr>
          <p:nvPr/>
        </p:nvPicPr>
        <p:blipFill>
          <a:blip r:embed="rId2"/>
          <a:srcRect/>
          <a:stretch>
            <a:fillRect/>
          </a:stretch>
        </p:blipFill>
        <p:spPr bwMode="auto">
          <a:xfrm>
            <a:off x="214313" y="1785938"/>
            <a:ext cx="1614487" cy="2143125"/>
          </a:xfrm>
          <a:prstGeom prst="rect">
            <a:avLst/>
          </a:prstGeom>
          <a:noFill/>
          <a:ln w="9525">
            <a:noFill/>
            <a:miter lim="800000"/>
            <a:headEnd/>
            <a:tailEnd/>
          </a:ln>
        </p:spPr>
      </p:pic>
      <p:sp>
        <p:nvSpPr>
          <p:cNvPr id="21508" name="Titolo 1"/>
          <p:cNvSpPr>
            <a:spLocks noGrp="1"/>
          </p:cNvSpPr>
          <p:nvPr>
            <p:ph type="title"/>
          </p:nvPr>
        </p:nvSpPr>
        <p:spPr>
          <a:xfrm>
            <a:off x="457200" y="571500"/>
            <a:ext cx="8229600" cy="714375"/>
          </a:xfrm>
        </p:spPr>
        <p:txBody>
          <a:bodyPr/>
          <a:lstStyle/>
          <a:p>
            <a:pPr algn="ctr"/>
            <a:r>
              <a:rPr lang="it-IT" sz="4800"/>
              <a:t>Teoria atomica di Dalton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457200" y="704850"/>
            <a:ext cx="8229600" cy="866775"/>
          </a:xfrm>
        </p:spPr>
        <p:txBody>
          <a:bodyPr/>
          <a:lstStyle/>
          <a:p>
            <a:pPr algn="ctr"/>
            <a:r>
              <a:rPr lang="it-IT" sz="4000" b="1">
                <a:solidFill>
                  <a:srgbClr val="FF0000"/>
                </a:solidFill>
              </a:rPr>
              <a:t>Leggi ponderali della Chimica</a:t>
            </a:r>
          </a:p>
        </p:txBody>
      </p:sp>
      <p:sp>
        <p:nvSpPr>
          <p:cNvPr id="32771" name="Segnaposto contenuto 2"/>
          <p:cNvSpPr>
            <a:spLocks noGrp="1"/>
          </p:cNvSpPr>
          <p:nvPr>
            <p:ph idx="1"/>
          </p:nvPr>
        </p:nvSpPr>
        <p:spPr>
          <a:xfrm>
            <a:off x="457200" y="1714500"/>
            <a:ext cx="8329642" cy="4929210"/>
          </a:xfrm>
        </p:spPr>
        <p:txBody>
          <a:bodyPr/>
          <a:lstStyle/>
          <a:p>
            <a:pPr algn="ctr">
              <a:buFont typeface="Wingdings 2" pitchFamily="18" charset="2"/>
              <a:buNone/>
            </a:pPr>
            <a:r>
              <a:rPr lang="it-IT">
                <a:solidFill>
                  <a:srgbClr val="0070C0"/>
                </a:solidFill>
              </a:rPr>
              <a:t>Legge della conservazione della massa </a:t>
            </a:r>
          </a:p>
          <a:p>
            <a:pPr algn="r">
              <a:buFont typeface="Wingdings 2" pitchFamily="18" charset="2"/>
              <a:buNone/>
            </a:pPr>
            <a:r>
              <a:rPr lang="it-IT" sz="1800"/>
              <a:t>( Antoine Lavoisier 1774</a:t>
            </a:r>
            <a:r>
              <a:rPr lang="it-IT" sz="2000"/>
              <a:t>) </a:t>
            </a:r>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p:txBody>
      </p:sp>
      <p:pic>
        <p:nvPicPr>
          <p:cNvPr id="32772" name="Immagine 3" descr="800px-Antoine-Laurent_Lavoisier_(by_Louis_Jean_Desire_Delaistre).jpg"/>
          <p:cNvPicPr>
            <a:picLocks noChangeAspect="1"/>
          </p:cNvPicPr>
          <p:nvPr/>
        </p:nvPicPr>
        <p:blipFill>
          <a:blip r:embed="rId2"/>
          <a:srcRect/>
          <a:stretch>
            <a:fillRect/>
          </a:stretch>
        </p:blipFill>
        <p:spPr bwMode="auto">
          <a:xfrm>
            <a:off x="428596" y="2285992"/>
            <a:ext cx="2071693" cy="2813057"/>
          </a:xfrm>
          <a:prstGeom prst="rect">
            <a:avLst/>
          </a:prstGeom>
          <a:noFill/>
          <a:ln w="9525">
            <a:noFill/>
            <a:miter lim="800000"/>
            <a:headEnd/>
            <a:tailEnd/>
          </a:ln>
        </p:spPr>
      </p:pic>
      <p:sp>
        <p:nvSpPr>
          <p:cNvPr id="5" name="Rettangolo 4"/>
          <p:cNvSpPr/>
          <p:nvPr/>
        </p:nvSpPr>
        <p:spPr>
          <a:xfrm>
            <a:off x="2643174" y="2643183"/>
            <a:ext cx="5929312" cy="22145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2400">
                <a:solidFill>
                  <a:schemeClr val="tx1"/>
                </a:solidFill>
              </a:rPr>
              <a:t>In uma reazione chimica la massa  dei reagenti è sempre uguale alla massa dei prodotti di reazione, ovvero in una reazione chimica la massa si conserva.</a:t>
            </a:r>
            <a:endParaRPr lang="it-IT">
              <a:solidFill>
                <a:schemeClr val="tx1"/>
              </a:solidFill>
            </a:endParaRPr>
          </a:p>
        </p:txBody>
      </p:sp>
      <p:pic>
        <p:nvPicPr>
          <p:cNvPr id="8" name="Immagine 4" descr="legge lavoiser.jpg"/>
          <p:cNvPicPr>
            <a:picLocks noChangeAspect="1"/>
          </p:cNvPicPr>
          <p:nvPr/>
        </p:nvPicPr>
        <p:blipFill>
          <a:blip r:embed="rId3"/>
          <a:srcRect/>
          <a:stretch>
            <a:fillRect/>
          </a:stretch>
        </p:blipFill>
        <p:spPr bwMode="auto">
          <a:xfrm>
            <a:off x="2857488" y="5072074"/>
            <a:ext cx="3857652" cy="928694"/>
          </a:xfrm>
          <a:prstGeom prst="rect">
            <a:avLst/>
          </a:prstGeom>
          <a:noFill/>
          <a:ln w="9525">
            <a:noFill/>
            <a:miter lim="800000"/>
            <a:headEnd/>
            <a:tailEnd/>
          </a:ln>
        </p:spPr>
      </p:pic>
      <p:sp>
        <p:nvSpPr>
          <p:cNvPr id="9" name="CasellaDiTesto 5"/>
          <p:cNvSpPr txBox="1">
            <a:spLocks noChangeArrowheads="1"/>
          </p:cNvSpPr>
          <p:nvPr/>
        </p:nvSpPr>
        <p:spPr bwMode="auto">
          <a:xfrm>
            <a:off x="785786" y="6072206"/>
            <a:ext cx="7715260" cy="646331"/>
          </a:xfrm>
          <a:prstGeom prst="rect">
            <a:avLst/>
          </a:prstGeom>
          <a:noFill/>
          <a:ln w="9525">
            <a:noFill/>
            <a:miter lim="800000"/>
            <a:headEnd/>
            <a:tailEnd/>
          </a:ln>
        </p:spPr>
        <p:txBody>
          <a:bodyPr wrap="square">
            <a:spAutoFit/>
          </a:bodyPr>
          <a:lstStyle/>
          <a:p>
            <a:r>
              <a:rPr lang="it-IT"/>
              <a:t> esempio : 50 g di ferro + 1g di zolfo = </a:t>
            </a:r>
            <a:r>
              <a:rPr lang="it-IT">
                <a:solidFill>
                  <a:srgbClr val="FF0000"/>
                </a:solidFill>
              </a:rPr>
              <a:t> x  </a:t>
            </a:r>
            <a:r>
              <a:rPr lang="it-IT"/>
              <a:t>g di solfuro ferroso</a:t>
            </a:r>
          </a:p>
          <a:p>
            <a:r>
              <a:rPr lang="it-IT"/>
              <a:t> </a:t>
            </a:r>
            <a:r>
              <a:rPr lang="it-IT" sz="1400">
                <a:solidFill>
                  <a:srgbClr val="FF0000"/>
                </a:solidFill>
              </a:rPr>
              <a:t>nota:  eccesso e difetto</a:t>
            </a:r>
            <a:endParaRPr lang="it-IT">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457200" y="704851"/>
            <a:ext cx="8229600" cy="652448"/>
          </a:xfrm>
        </p:spPr>
        <p:txBody>
          <a:bodyPr/>
          <a:lstStyle/>
          <a:p>
            <a:pPr algn="ctr"/>
            <a:r>
              <a:rPr lang="it-IT" sz="4000" b="1">
                <a:solidFill>
                  <a:srgbClr val="FF0000"/>
                </a:solidFill>
              </a:rPr>
              <a:t>Leggi ponderali della Chimica</a:t>
            </a:r>
          </a:p>
        </p:txBody>
      </p:sp>
      <p:sp>
        <p:nvSpPr>
          <p:cNvPr id="33795" name="Segnaposto contenuto 2"/>
          <p:cNvSpPr>
            <a:spLocks noGrp="1"/>
          </p:cNvSpPr>
          <p:nvPr>
            <p:ph idx="1"/>
          </p:nvPr>
        </p:nvSpPr>
        <p:spPr>
          <a:xfrm>
            <a:off x="428625" y="1428736"/>
            <a:ext cx="8229600" cy="5143535"/>
          </a:xfrm>
        </p:spPr>
        <p:txBody>
          <a:bodyPr/>
          <a:lstStyle/>
          <a:p>
            <a:pPr algn="ctr">
              <a:buFont typeface="Wingdings 2" pitchFamily="18" charset="2"/>
              <a:buNone/>
            </a:pPr>
            <a:r>
              <a:rPr lang="it-IT">
                <a:solidFill>
                  <a:srgbClr val="0070C0"/>
                </a:solidFill>
              </a:rPr>
              <a:t>   Legge delle proporzioni definite</a:t>
            </a:r>
            <a:r>
              <a:rPr lang="it-IT"/>
              <a:t> </a:t>
            </a:r>
          </a:p>
          <a:p>
            <a:pPr algn="r">
              <a:buFont typeface="Wingdings 2" pitchFamily="18" charset="2"/>
              <a:buNone/>
            </a:pPr>
            <a:r>
              <a:rPr lang="it-IT" sz="1800"/>
              <a:t>( Joseph Proust 1799)</a:t>
            </a:r>
          </a:p>
          <a:p>
            <a:pPr algn="ctr">
              <a:buFont typeface="Wingdings 2" pitchFamily="18" charset="2"/>
              <a:buNone/>
            </a:pPr>
            <a:endParaRPr lang="it-IT">
              <a:solidFill>
                <a:srgbClr val="0070C0"/>
              </a:solidFill>
            </a:endParaRPr>
          </a:p>
          <a:p>
            <a:pPr algn="r">
              <a:buFont typeface="Wingdings 2" pitchFamily="18" charset="2"/>
              <a:buNone/>
            </a:pPr>
            <a:endParaRPr lang="it-IT" sz="2000"/>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r>
              <a:rPr lang="it-IT" sz="2000"/>
              <a:t>Es: nel composto acqua il rapporto massa ossigeno/ massa idrogeno è costante 8</a:t>
            </a:r>
          </a:p>
          <a:p>
            <a:pPr>
              <a:buNone/>
            </a:pPr>
            <a:r>
              <a:rPr lang="it-IT" sz="1600"/>
              <a:t>Leggi delle proporzioni definite perchè ……..</a:t>
            </a:r>
          </a:p>
          <a:p>
            <a:pPr>
              <a:buNone/>
            </a:pPr>
            <a:r>
              <a:rPr lang="it-IT" sz="1400"/>
              <a:t>Eccezione Un </a:t>
            </a:r>
            <a:r>
              <a:rPr lang="it-IT" sz="1400" b="1"/>
              <a:t>composto non stechiometrico</a:t>
            </a:r>
            <a:r>
              <a:rPr lang="it-IT" sz="1400"/>
              <a:t>, spesso definito anche </a:t>
            </a:r>
            <a:r>
              <a:rPr lang="it-IT" sz="1400" b="1"/>
              <a:t>non daltonide esempio </a:t>
            </a:r>
            <a:r>
              <a:rPr lang="it-IT" sz="1600"/>
              <a:t> TiO Esempio sperimentale </a:t>
            </a:r>
            <a:r>
              <a:rPr lang="it-IT" sz="2000">
                <a:hlinkClick r:id="rId2"/>
              </a:rPr>
              <a:t>verifica</a:t>
            </a:r>
            <a:endParaRPr lang="it-IT" sz="2000"/>
          </a:p>
          <a:p>
            <a:pPr>
              <a:buNone/>
            </a:pPr>
            <a:endParaRPr lang="it-IT" sz="2000"/>
          </a:p>
          <a:p>
            <a:pPr>
              <a:buFont typeface="Wingdings 2" pitchFamily="18" charset="2"/>
              <a:buNone/>
            </a:pPr>
            <a:endParaRPr lang="it-IT" sz="2000"/>
          </a:p>
          <a:p>
            <a:pPr>
              <a:buFont typeface="Wingdings 2" pitchFamily="18" charset="2"/>
              <a:buNone/>
            </a:pPr>
            <a:endParaRPr lang="it-IT"/>
          </a:p>
          <a:p>
            <a:pPr>
              <a:buFont typeface="Wingdings 2" pitchFamily="18" charset="2"/>
              <a:buNone/>
            </a:pPr>
            <a:endParaRPr lang="it-IT"/>
          </a:p>
        </p:txBody>
      </p:sp>
      <p:sp>
        <p:nvSpPr>
          <p:cNvPr id="5" name="Rettangolo 4"/>
          <p:cNvSpPr/>
          <p:nvPr/>
        </p:nvSpPr>
        <p:spPr>
          <a:xfrm>
            <a:off x="428625" y="2285993"/>
            <a:ext cx="5929313" cy="23574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2400">
                <a:solidFill>
                  <a:schemeClr val="tx1"/>
                </a:solidFill>
              </a:rPr>
              <a:t>In un  composto in un qualsiasi modo ottenuto, gli elementi costituenti sono  in rapporto ponderale definito e costante.</a:t>
            </a:r>
          </a:p>
        </p:txBody>
      </p:sp>
      <p:pic>
        <p:nvPicPr>
          <p:cNvPr id="33797" name="Immagine 7" descr="Joseph_Louis_Proust.jpeg"/>
          <p:cNvPicPr>
            <a:picLocks noChangeAspect="1"/>
          </p:cNvPicPr>
          <p:nvPr/>
        </p:nvPicPr>
        <p:blipFill>
          <a:blip r:embed="rId3"/>
          <a:srcRect/>
          <a:stretch>
            <a:fillRect/>
          </a:stretch>
        </p:blipFill>
        <p:spPr bwMode="auto">
          <a:xfrm>
            <a:off x="6429388" y="2285992"/>
            <a:ext cx="2190750" cy="2643206"/>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457200" y="571481"/>
            <a:ext cx="8229600" cy="857256"/>
          </a:xfrm>
        </p:spPr>
        <p:txBody>
          <a:bodyPr/>
          <a:lstStyle/>
          <a:p>
            <a:pPr algn="ctr"/>
            <a:r>
              <a:rPr lang="it-IT" sz="4000" b="1">
                <a:solidFill>
                  <a:srgbClr val="FF0000"/>
                </a:solidFill>
              </a:rPr>
              <a:t>Leggi ponderali della Chimica</a:t>
            </a:r>
          </a:p>
        </p:txBody>
      </p:sp>
      <p:sp>
        <p:nvSpPr>
          <p:cNvPr id="34819" name="Segnaposto contenuto 2"/>
          <p:cNvSpPr>
            <a:spLocks noGrp="1"/>
          </p:cNvSpPr>
          <p:nvPr>
            <p:ph idx="1"/>
          </p:nvPr>
        </p:nvSpPr>
        <p:spPr>
          <a:xfrm>
            <a:off x="428625" y="1643063"/>
            <a:ext cx="8358188" cy="4610100"/>
          </a:xfrm>
        </p:spPr>
        <p:txBody>
          <a:bodyPr/>
          <a:lstStyle/>
          <a:p>
            <a:pPr algn="ctr">
              <a:buFont typeface="Wingdings 2" pitchFamily="18" charset="2"/>
              <a:buNone/>
            </a:pPr>
            <a:r>
              <a:rPr lang="it-IT">
                <a:solidFill>
                  <a:srgbClr val="0070C0"/>
                </a:solidFill>
              </a:rPr>
              <a:t> </a:t>
            </a:r>
            <a:r>
              <a:rPr lang="it-IT" sz="2800">
                <a:solidFill>
                  <a:srgbClr val="0070C0"/>
                </a:solidFill>
              </a:rPr>
              <a:t>Legge delle proporzioni multiple </a:t>
            </a:r>
            <a:r>
              <a:rPr lang="it-IT">
                <a:solidFill>
                  <a:srgbClr val="0070C0"/>
                </a:solidFill>
              </a:rPr>
              <a:t> </a:t>
            </a:r>
            <a:r>
              <a:rPr lang="it-IT"/>
              <a:t> </a:t>
            </a:r>
          </a:p>
          <a:p>
            <a:pPr algn="r">
              <a:buFont typeface="Wingdings 2" pitchFamily="18" charset="2"/>
              <a:buNone/>
            </a:pPr>
            <a:r>
              <a:rPr lang="it-IT" sz="1600"/>
              <a:t>(John Dalton 1804) </a:t>
            </a:r>
          </a:p>
          <a:p>
            <a:pPr algn="ctr">
              <a:buFont typeface="Wingdings 2" pitchFamily="18" charset="2"/>
              <a:buNone/>
            </a:pPr>
            <a:endParaRPr lang="it-IT">
              <a:solidFill>
                <a:srgbClr val="0070C0"/>
              </a:solidFill>
            </a:endParaRPr>
          </a:p>
          <a:p>
            <a:pPr algn="r">
              <a:buFont typeface="Wingdings 2" pitchFamily="18" charset="2"/>
              <a:buNone/>
            </a:pPr>
            <a:endParaRPr lang="it-IT" sz="2000"/>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None/>
            </a:pPr>
            <a:r>
              <a:rPr lang="it-IT" sz="2000"/>
              <a:t>Es: acqua e acqua ossigenata   </a:t>
            </a:r>
            <a:r>
              <a:rPr lang="it-IT" sz="1800"/>
              <a:t>m</a:t>
            </a:r>
            <a:r>
              <a:rPr lang="it-IT" sz="1400"/>
              <a:t>ossigeno in acqua ossigenata/</a:t>
            </a:r>
            <a:r>
              <a:rPr lang="it-IT" sz="1800"/>
              <a:t>m</a:t>
            </a:r>
            <a:r>
              <a:rPr lang="it-IT" sz="1200"/>
              <a:t>ossigeno in acqua  </a:t>
            </a:r>
            <a:r>
              <a:rPr lang="it-IT" sz="1800"/>
              <a:t>=</a:t>
            </a:r>
            <a:r>
              <a:rPr lang="it-IT" sz="2400"/>
              <a:t>2</a:t>
            </a:r>
          </a:p>
          <a:p>
            <a:pPr>
              <a:buNone/>
            </a:pPr>
            <a:r>
              <a:rPr lang="it-IT" sz="1600">
                <a:solidFill>
                  <a:srgbClr val="C00000"/>
                </a:solidFill>
              </a:rPr>
              <a:t>Il modello atomico di Dalton spiega le le leggi ponderali? </a:t>
            </a:r>
          </a:p>
          <a:p>
            <a:pPr>
              <a:buNone/>
            </a:pPr>
            <a:r>
              <a:rPr lang="it-IT" sz="1600">
                <a:solidFill>
                  <a:srgbClr val="C00000"/>
                </a:solidFill>
              </a:rPr>
              <a:t>La teoria atomica venne accettata dalla comunità scientifica ?</a:t>
            </a:r>
          </a:p>
          <a:p>
            <a:pPr>
              <a:buFont typeface="Wingdings 2" pitchFamily="18" charset="2"/>
              <a:buNone/>
            </a:pPr>
            <a:endParaRPr lang="it-IT" sz="2000"/>
          </a:p>
          <a:p>
            <a:pPr>
              <a:buFont typeface="Wingdings 2" pitchFamily="18" charset="2"/>
              <a:buNone/>
            </a:pPr>
            <a:endParaRPr lang="it-IT"/>
          </a:p>
          <a:p>
            <a:pPr>
              <a:buFont typeface="Wingdings 2" pitchFamily="18" charset="2"/>
              <a:buNone/>
            </a:pPr>
            <a:endParaRPr lang="it-IT"/>
          </a:p>
        </p:txBody>
      </p:sp>
      <p:sp>
        <p:nvSpPr>
          <p:cNvPr id="5" name="Rettangolo 4"/>
          <p:cNvSpPr/>
          <p:nvPr/>
        </p:nvSpPr>
        <p:spPr>
          <a:xfrm>
            <a:off x="3071813" y="2500307"/>
            <a:ext cx="5643562" cy="2357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it-IT" sz="2400">
                <a:solidFill>
                  <a:schemeClr val="tx1"/>
                </a:solidFill>
              </a:rPr>
              <a:t> Quando due elementi formano più di un composto, le masse dell'uno che reagiscono con la stessa massa dell'altro stanno tra loro secondo rapporti esprimibili attraverso numeri piccoli e interi.</a:t>
            </a:r>
          </a:p>
        </p:txBody>
      </p:sp>
      <p:pic>
        <p:nvPicPr>
          <p:cNvPr id="34821" name="Immagine 5" descr="Dalton_John_desk.jpg"/>
          <p:cNvPicPr>
            <a:picLocks noChangeAspect="1"/>
          </p:cNvPicPr>
          <p:nvPr/>
        </p:nvPicPr>
        <p:blipFill>
          <a:blip r:embed="rId2"/>
          <a:srcRect/>
          <a:stretch>
            <a:fillRect/>
          </a:stretch>
        </p:blipFill>
        <p:spPr bwMode="auto">
          <a:xfrm>
            <a:off x="285750" y="2143126"/>
            <a:ext cx="2357424" cy="3129913"/>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A92110-4B63-4672-A2A5-2F600AC1EE33}"/>
              </a:ext>
            </a:extLst>
          </p:cNvPr>
          <p:cNvSpPr>
            <a:spLocks noGrp="1"/>
          </p:cNvSpPr>
          <p:nvPr>
            <p:ph type="title"/>
          </p:nvPr>
        </p:nvSpPr>
        <p:spPr/>
        <p:txBody>
          <a:bodyPr/>
          <a:lstStyle/>
          <a:p>
            <a:r>
              <a:rPr lang="it-IT" dirty="0"/>
              <a:t>Esercizi</a:t>
            </a:r>
          </a:p>
        </p:txBody>
      </p:sp>
      <p:sp>
        <p:nvSpPr>
          <p:cNvPr id="3" name="Segnaposto contenuto 2">
            <a:extLst>
              <a:ext uri="{FF2B5EF4-FFF2-40B4-BE49-F238E27FC236}">
                <a16:creationId xmlns:a16="http://schemas.microsoft.com/office/drawing/2014/main" id="{7B4AA673-F730-4D5D-945A-7D9C8719EEEC}"/>
              </a:ext>
            </a:extLst>
          </p:cNvPr>
          <p:cNvSpPr>
            <a:spLocks noGrp="1"/>
          </p:cNvSpPr>
          <p:nvPr>
            <p:ph idx="1"/>
          </p:nvPr>
        </p:nvSpPr>
        <p:spPr/>
        <p:txBody>
          <a:bodyPr/>
          <a:lstStyle/>
          <a:p>
            <a:r>
              <a:rPr lang="it-IT" dirty="0" err="1">
                <a:hlinkClick r:id="rId2"/>
              </a:rPr>
              <a:t>Uniroma</a:t>
            </a:r>
            <a:endParaRPr lang="it-IT" dirty="0"/>
          </a:p>
          <a:p>
            <a:r>
              <a:rPr lang="it-IT" dirty="0">
                <a:hlinkClick r:id="rId3"/>
              </a:rPr>
              <a:t>Zanichelli</a:t>
            </a:r>
            <a:endParaRPr lang="it-IT" dirty="0"/>
          </a:p>
          <a:p>
            <a:r>
              <a:rPr lang="it-IT" dirty="0">
                <a:hlinkClick r:id="rId4"/>
              </a:rPr>
              <a:t>Quiz</a:t>
            </a:r>
            <a:endParaRPr lang="it-IT" dirty="0"/>
          </a:p>
        </p:txBody>
      </p:sp>
    </p:spTree>
    <p:extLst>
      <p:ext uri="{BB962C8B-B14F-4D97-AF65-F5344CB8AC3E}">
        <p14:creationId xmlns:p14="http://schemas.microsoft.com/office/powerpoint/2010/main" val="2212321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457200" y="704850"/>
            <a:ext cx="8229600" cy="866775"/>
          </a:xfrm>
        </p:spPr>
        <p:txBody>
          <a:bodyPr/>
          <a:lstStyle/>
          <a:p>
            <a:pPr algn="ctr"/>
            <a:r>
              <a:rPr lang="it-IT" sz="4000" b="1">
                <a:solidFill>
                  <a:srgbClr val="FF0000"/>
                </a:solidFill>
              </a:rPr>
              <a:t>Teoria atomica</a:t>
            </a:r>
          </a:p>
        </p:txBody>
      </p:sp>
      <p:sp>
        <p:nvSpPr>
          <p:cNvPr id="35843" name="Segnaposto contenuto 2"/>
          <p:cNvSpPr>
            <a:spLocks noGrp="1"/>
          </p:cNvSpPr>
          <p:nvPr>
            <p:ph idx="1"/>
          </p:nvPr>
        </p:nvSpPr>
        <p:spPr>
          <a:xfrm>
            <a:off x="428625" y="1643063"/>
            <a:ext cx="8358188" cy="4610100"/>
          </a:xfrm>
        </p:spPr>
        <p:txBody>
          <a:bodyPr/>
          <a:lstStyle/>
          <a:p>
            <a:pPr algn="just">
              <a:buFont typeface="Wingdings 2" pitchFamily="18" charset="2"/>
              <a:buNone/>
            </a:pPr>
            <a:r>
              <a:rPr lang="it-IT"/>
              <a:t> </a:t>
            </a:r>
            <a:r>
              <a:rPr lang="it-IT" sz="2000" b="1">
                <a:solidFill>
                  <a:srgbClr val="0070C0"/>
                </a:solidFill>
              </a:rPr>
              <a:t>Le leggi ponderali (sperimentali ) sono spiegate dalla teoria atomica (John Dalton 1803)</a:t>
            </a:r>
            <a:endParaRPr lang="it-IT" sz="2800" b="1">
              <a:solidFill>
                <a:srgbClr val="0070C0"/>
              </a:solidFill>
            </a:endParaRPr>
          </a:p>
          <a:p>
            <a:pPr>
              <a:buFont typeface="Wingdings 2" pitchFamily="18" charset="2"/>
              <a:buNone/>
            </a:pPr>
            <a:endParaRPr lang="it-IT">
              <a:solidFill>
                <a:srgbClr val="0070C0"/>
              </a:solidFill>
            </a:endParaRPr>
          </a:p>
          <a:p>
            <a:pPr algn="r">
              <a:buFont typeface="Wingdings 2" pitchFamily="18" charset="2"/>
              <a:buNone/>
            </a:pPr>
            <a:endParaRPr lang="it-IT" sz="2000"/>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a:p>
          <a:p>
            <a:pPr>
              <a:buFont typeface="Wingdings 2" pitchFamily="18" charset="2"/>
              <a:buNone/>
            </a:pPr>
            <a:endParaRPr lang="it-IT" sz="2000"/>
          </a:p>
          <a:p>
            <a:pPr>
              <a:buFont typeface="Wingdings 2" pitchFamily="18" charset="2"/>
              <a:buNone/>
            </a:pPr>
            <a:endParaRPr lang="it-IT"/>
          </a:p>
          <a:p>
            <a:pPr>
              <a:buFont typeface="Wingdings 2" pitchFamily="18" charset="2"/>
              <a:buNone/>
            </a:pPr>
            <a:endParaRPr lang="it-IT"/>
          </a:p>
        </p:txBody>
      </p:sp>
      <p:sp>
        <p:nvSpPr>
          <p:cNvPr id="5" name="Rettangolo 4"/>
          <p:cNvSpPr/>
          <p:nvPr/>
        </p:nvSpPr>
        <p:spPr>
          <a:xfrm>
            <a:off x="428625" y="2500313"/>
            <a:ext cx="8143875" cy="3929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it-IT">
                <a:solidFill>
                  <a:schemeClr val="tx1"/>
                </a:solidFill>
              </a:rPr>
              <a:t>La materia è costituita da particelle microscopiche indistruttibili e indivisibili chiamate atomi.</a:t>
            </a:r>
          </a:p>
          <a:p>
            <a:pPr>
              <a:buFont typeface="Arial" pitchFamily="34" charset="0"/>
              <a:buChar char="•"/>
              <a:defRPr/>
            </a:pPr>
            <a:endParaRPr lang="it-IT">
              <a:solidFill>
                <a:schemeClr val="tx1"/>
              </a:solidFill>
            </a:endParaRPr>
          </a:p>
          <a:p>
            <a:pPr>
              <a:buFont typeface="Arial" pitchFamily="34" charset="0"/>
              <a:buChar char="•"/>
              <a:defRPr/>
            </a:pPr>
            <a:r>
              <a:rPr lang="it-IT">
                <a:solidFill>
                  <a:schemeClr val="tx1"/>
                </a:solidFill>
              </a:rPr>
              <a:t>Tutti gli atomi di uno stesso elemento sono identici </a:t>
            </a:r>
          </a:p>
          <a:p>
            <a:pPr>
              <a:defRPr/>
            </a:pPr>
            <a:endParaRPr lang="it-IT">
              <a:solidFill>
                <a:schemeClr val="tx1"/>
              </a:solidFill>
            </a:endParaRPr>
          </a:p>
          <a:p>
            <a:pPr>
              <a:buFont typeface="Arial" pitchFamily="34" charset="0"/>
              <a:buChar char="•"/>
              <a:defRPr/>
            </a:pPr>
            <a:r>
              <a:rPr lang="it-IT">
                <a:solidFill>
                  <a:schemeClr val="tx1"/>
                </a:solidFill>
              </a:rPr>
              <a:t>Gli atomi di un elemento non possono essere convertiti in atomi di altri elementi.</a:t>
            </a:r>
          </a:p>
          <a:p>
            <a:pPr>
              <a:buFont typeface="Arial" pitchFamily="34" charset="0"/>
              <a:buChar char="•"/>
              <a:defRPr/>
            </a:pPr>
            <a:endParaRPr lang="it-IT">
              <a:solidFill>
                <a:schemeClr val="tx1"/>
              </a:solidFill>
            </a:endParaRPr>
          </a:p>
          <a:p>
            <a:pPr>
              <a:buFont typeface="Arial" pitchFamily="34" charset="0"/>
              <a:buChar char="•"/>
              <a:defRPr/>
            </a:pPr>
            <a:r>
              <a:rPr lang="it-IT">
                <a:solidFill>
                  <a:schemeClr val="tx1"/>
                </a:solidFill>
              </a:rPr>
              <a:t>Gli atomi di un elemento si combinano, per formare un composto, solamente con numeri interi di atomi di altri elementi.</a:t>
            </a:r>
          </a:p>
          <a:p>
            <a:pPr>
              <a:buFont typeface="Arial" pitchFamily="34" charset="0"/>
              <a:buChar char="•"/>
              <a:defRPr/>
            </a:pPr>
            <a:endParaRPr lang="it-IT">
              <a:solidFill>
                <a:schemeClr val="tx1"/>
              </a:solidFill>
            </a:endParaRPr>
          </a:p>
          <a:p>
            <a:pPr>
              <a:buFont typeface="Arial" pitchFamily="34" charset="0"/>
              <a:buChar char="•"/>
              <a:defRPr/>
            </a:pPr>
            <a:r>
              <a:rPr lang="it-IT">
                <a:solidFill>
                  <a:schemeClr val="tx1"/>
                </a:solidFill>
              </a:rPr>
              <a:t>Gli atomi non possono essere né creati né distrutti, ma si trasferiscono interi da un composto ad un altro.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lstStyle/>
          <a:p>
            <a:r>
              <a:rPr lang="it-IT">
                <a:solidFill>
                  <a:srgbClr val="FF0000"/>
                </a:solidFill>
              </a:rPr>
              <a:t>               Teoria atomica</a:t>
            </a:r>
          </a:p>
        </p:txBody>
      </p:sp>
      <p:sp>
        <p:nvSpPr>
          <p:cNvPr id="36867" name="Segnaposto contenuto 2"/>
          <p:cNvSpPr>
            <a:spLocks noGrp="1"/>
          </p:cNvSpPr>
          <p:nvPr>
            <p:ph idx="1"/>
          </p:nvPr>
        </p:nvSpPr>
        <p:spPr>
          <a:xfrm>
            <a:off x="357188" y="1785938"/>
            <a:ext cx="8229600" cy="4389437"/>
          </a:xfrm>
        </p:spPr>
        <p:txBody>
          <a:bodyPr/>
          <a:lstStyle/>
          <a:p>
            <a:pPr>
              <a:buFont typeface="Wingdings 2" pitchFamily="18" charset="2"/>
              <a:buNone/>
            </a:pPr>
            <a:r>
              <a:rPr lang="it-IT" b="1"/>
              <a:t>   </a:t>
            </a:r>
            <a:r>
              <a:rPr lang="it-IT" b="1">
                <a:solidFill>
                  <a:srgbClr val="0070C0"/>
                </a:solidFill>
              </a:rPr>
              <a:t>La massa (peso) atomico</a:t>
            </a:r>
          </a:p>
          <a:p>
            <a:pPr algn="just">
              <a:buFont typeface="Wingdings 2" pitchFamily="18" charset="2"/>
              <a:buNone/>
            </a:pPr>
            <a:r>
              <a:rPr lang="it-IT" sz="1600"/>
              <a:t>  Accettata la teoria atomica, il passo successivo era determinare il peso degli stomi, o il peso relativo riferito ad un elemento;  come  riferimento fu scelto l’idrogeno. </a:t>
            </a:r>
          </a:p>
          <a:p>
            <a:pPr algn="just">
              <a:buFont typeface="Wingdings 2" pitchFamily="18" charset="2"/>
              <a:buNone/>
            </a:pPr>
            <a:r>
              <a:rPr lang="it-IT" sz="1600"/>
              <a:t>I valori inizialmente determinati  erano sbagliati,  gli errori non erano semplicemente dovuti all’analisi ma alla scarsa conoscenza delle composizioni e e all’idea del  criterio di massima semplicità, Dalton, come molti studiosi della natura, era convinto  che l’architettura della materia fosse ispirata a criteri di semplicità e per tale motivo poiché non vi erano evidenze che dimostrassero il contrario immaginò che le particelle che costituivano le sostanze elementari fossero costituite da atomi singoli , isolati, tutti uguali fra loro, ad esempio si pensava che la molecola dell’acqua fosse formata da un atomo di idrogeno e uno di ossigeno </a:t>
            </a:r>
            <a:r>
              <a:rPr lang="it-IT" sz="1600" b="1"/>
              <a:t>HO.</a:t>
            </a:r>
            <a:r>
              <a:rPr lang="it-IT" sz="1600"/>
              <a:t> </a:t>
            </a:r>
            <a:endParaRPr lang="it-IT" sz="1600" b="1"/>
          </a:p>
          <a:p>
            <a:pPr>
              <a:buFont typeface="Wingdings 2" pitchFamily="18" charset="2"/>
              <a:buNone/>
            </a:pPr>
            <a:r>
              <a:rPr lang="it-IT" sz="1800" b="1"/>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457200" y="571480"/>
            <a:ext cx="8229600" cy="714380"/>
          </a:xfrm>
        </p:spPr>
        <p:txBody>
          <a:bodyPr/>
          <a:lstStyle/>
          <a:p>
            <a:r>
              <a:rPr lang="it-IT">
                <a:solidFill>
                  <a:srgbClr val="FF0000"/>
                </a:solidFill>
              </a:rPr>
              <a:t>               Atomi e molecole</a:t>
            </a:r>
          </a:p>
        </p:txBody>
      </p:sp>
      <p:sp>
        <p:nvSpPr>
          <p:cNvPr id="37891" name="Segnaposto contenuto 2"/>
          <p:cNvSpPr>
            <a:spLocks noGrp="1"/>
          </p:cNvSpPr>
          <p:nvPr>
            <p:ph idx="1"/>
          </p:nvPr>
        </p:nvSpPr>
        <p:spPr>
          <a:xfrm>
            <a:off x="285750" y="1285860"/>
            <a:ext cx="8401050" cy="5357850"/>
          </a:xfrm>
        </p:spPr>
        <p:txBody>
          <a:bodyPr/>
          <a:lstStyle/>
          <a:p>
            <a:pPr>
              <a:buFont typeface="Wingdings 2" pitchFamily="18" charset="2"/>
              <a:buNone/>
            </a:pPr>
            <a:r>
              <a:rPr lang="it-IT" b="1"/>
              <a:t>   </a:t>
            </a:r>
            <a:r>
              <a:rPr lang="it-IT" b="1">
                <a:solidFill>
                  <a:srgbClr val="0070C0"/>
                </a:solidFill>
              </a:rPr>
              <a:t>La massa (peso) atomico</a:t>
            </a:r>
            <a:endParaRPr lang="it-IT" sz="1800" b="1"/>
          </a:p>
          <a:p>
            <a:pPr>
              <a:buFont typeface="Wingdings 2" pitchFamily="18" charset="2"/>
              <a:buNone/>
            </a:pPr>
            <a:r>
              <a:rPr lang="it-IT" sz="1800" b="1"/>
              <a:t> L a svolta </a:t>
            </a:r>
          </a:p>
          <a:p>
            <a:pPr algn="just">
              <a:buNone/>
            </a:pPr>
            <a:r>
              <a:rPr lang="it-IT" sz="1400"/>
              <a:t>  Nel 1808  </a:t>
            </a:r>
            <a:r>
              <a:rPr lang="it-IT" sz="1400" b="1"/>
              <a:t>J. L. Gay – Lussac</a:t>
            </a:r>
            <a:r>
              <a:rPr lang="it-IT" sz="1400"/>
              <a:t> (1778-1850) chimico e fisico francese enunciò la legge dei volumi stabilita dopo numerose e accurate ricerche </a:t>
            </a:r>
            <a:r>
              <a:rPr lang="it-IT" sz="1400" i="1"/>
              <a:t>“I volumi di due gas che si combinano stanno fra loro in un rapporto esprimibile con numeri interi e semplici. Se il prodotto della reazione è ancora un gas anche il suo volume è espresso da un numero intero e semplice rispetto ai volumi dei reagenti”</a:t>
            </a:r>
            <a:endParaRPr lang="it-IT" sz="1400" b="1"/>
          </a:p>
          <a:p>
            <a:pPr>
              <a:buNone/>
            </a:pPr>
            <a:r>
              <a:rPr lang="it-IT" sz="1400" i="1"/>
              <a:t>     1 litro di</a:t>
            </a:r>
            <a:r>
              <a:rPr lang="it-IT" sz="1400"/>
              <a:t> H + </a:t>
            </a:r>
            <a:r>
              <a:rPr lang="it-IT" sz="1400" i="1"/>
              <a:t>1 litro di</a:t>
            </a:r>
            <a:r>
              <a:rPr lang="it-IT" sz="1400"/>
              <a:t> Cl → </a:t>
            </a:r>
            <a:r>
              <a:rPr lang="it-IT" sz="1400" i="1"/>
              <a:t>1 litro di</a:t>
            </a:r>
            <a:r>
              <a:rPr lang="it-IT" sz="1400"/>
              <a:t> HCl, quindi: </a:t>
            </a:r>
            <a:r>
              <a:rPr lang="it-IT" sz="1400" i="1"/>
              <a:t>1 atomo di</a:t>
            </a:r>
            <a:r>
              <a:rPr lang="it-IT" sz="1400"/>
              <a:t> H + </a:t>
            </a:r>
            <a:r>
              <a:rPr lang="it-IT" sz="1400" i="1"/>
              <a:t>1 atomo di</a:t>
            </a:r>
            <a:r>
              <a:rPr lang="it-IT" sz="1400"/>
              <a:t> Cl → </a:t>
            </a:r>
            <a:r>
              <a:rPr lang="it-IT" sz="1400" i="1"/>
              <a:t>1 molecola di</a:t>
            </a:r>
            <a:r>
              <a:rPr lang="it-IT" sz="1400"/>
              <a:t> HCl</a:t>
            </a:r>
          </a:p>
          <a:p>
            <a:pPr>
              <a:buFont typeface="Wingdings 2" pitchFamily="18" charset="2"/>
              <a:buNone/>
            </a:pPr>
            <a:r>
              <a:rPr lang="it-IT" sz="1400" b="1"/>
              <a:t>Berzelius</a:t>
            </a:r>
            <a:r>
              <a:rPr lang="it-IT" sz="1400"/>
              <a:t> avanzò l’ipotesi che “</a:t>
            </a:r>
            <a:r>
              <a:rPr lang="it-IT" sz="1400" i="1"/>
              <a:t>volumi uguali di gas diversi nelle stesse condizioni di temperatura e pressione contengono lo stesso numero di atomi</a:t>
            </a:r>
            <a:r>
              <a:rPr lang="it-IT" sz="1400"/>
              <a:t>”</a:t>
            </a:r>
            <a:endParaRPr lang="it-IT" sz="1400" b="1"/>
          </a:p>
          <a:p>
            <a:pPr algn="just">
              <a:buFont typeface="Wingdings 2" pitchFamily="18" charset="2"/>
              <a:buNone/>
            </a:pPr>
            <a:r>
              <a:rPr lang="it-IT" sz="1400" b="1"/>
              <a:t>L’ipotesi di Dalton che gli elementi fossero momoatomici non spiegava la legge di Gay –Lussac</a:t>
            </a:r>
            <a:r>
              <a:rPr lang="it-IT" sz="1400"/>
              <a:t>.  Perché nelle stesse condizioni di tremperatura e pressione da un litro di idrogeno e da un litro di cloro si ottengono due litri di acido cloridrico.</a:t>
            </a:r>
          </a:p>
          <a:p>
            <a:pPr algn="just">
              <a:buFont typeface="Wingdings 2" pitchFamily="18" charset="2"/>
              <a:buNone/>
            </a:pPr>
            <a:r>
              <a:rPr lang="it-IT" sz="1400"/>
              <a:t>Dalton era in convinto sostenitore che gli elementi fossero monoatomici, in quantoo riteneva che le forze che tenevano insieme gli atomi erano di natura elettrostatica e due atomi uguali avendo stessa carica non si potevare attrarre.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p:txBody>
          <a:bodyPr/>
          <a:lstStyle/>
          <a:p>
            <a:pPr algn="ctr"/>
            <a:r>
              <a:rPr lang="it-IT"/>
              <a:t>Atomi e molecole </a:t>
            </a:r>
          </a:p>
        </p:txBody>
      </p:sp>
      <p:sp>
        <p:nvSpPr>
          <p:cNvPr id="39939" name="Segnaposto contenuto 2"/>
          <p:cNvSpPr>
            <a:spLocks noGrp="1"/>
          </p:cNvSpPr>
          <p:nvPr>
            <p:ph idx="1"/>
          </p:nvPr>
        </p:nvSpPr>
        <p:spPr/>
        <p:txBody>
          <a:bodyPr/>
          <a:lstStyle/>
          <a:p>
            <a:pPr>
              <a:buFont typeface="Wingdings 2" pitchFamily="18" charset="2"/>
              <a:buNone/>
            </a:pPr>
            <a:r>
              <a:rPr lang="it-IT" sz="2000" b="1">
                <a:solidFill>
                  <a:srgbClr val="0070C0"/>
                </a:solidFill>
              </a:rPr>
              <a:t>La molecola. </a:t>
            </a:r>
          </a:p>
          <a:p>
            <a:pPr>
              <a:buFont typeface="Wingdings 2" pitchFamily="18" charset="2"/>
              <a:buNone/>
            </a:pPr>
            <a:r>
              <a:rPr lang="it-IT" sz="1800"/>
              <a:t>La contradizione fu risolta dal chimico torinese A. Avogadro nel 1811 con l’introduzione del concetto di molecola.</a:t>
            </a:r>
          </a:p>
          <a:p>
            <a:pPr>
              <a:buFont typeface="Wingdings 2" pitchFamily="18" charset="2"/>
              <a:buNone/>
            </a:pPr>
            <a:r>
              <a:rPr lang="it-IT" sz="1800"/>
              <a:t> La molecola è un  aggregato di atomi, le molecole dei composti sono formati da atomi diversi, le molecole di elementi sono formati da atomi uguali.I gas come tutte le altre sostanze sono formate da molecole e quindi modificando di poco quanto enunciato da Berzelius si avrà che : “ Volumi uguali di gas diversi nelle stesse condizioni di temperatura e pressione, contengono lo stesso numero di molecole. “ (legge di Avogadro )</a:t>
            </a:r>
          </a:p>
          <a:p>
            <a:pPr>
              <a:buFont typeface="Wingdings 2" pitchFamily="18" charset="2"/>
              <a:buNone/>
            </a:pPr>
            <a:endParaRPr lang="it-IT"/>
          </a:p>
        </p:txBody>
      </p:sp>
      <p:pic>
        <p:nvPicPr>
          <p:cNvPr id="39940" name="Immagine 3" descr="Avogadro-francobollo.jpg"/>
          <p:cNvPicPr>
            <a:picLocks noChangeAspect="1"/>
          </p:cNvPicPr>
          <p:nvPr/>
        </p:nvPicPr>
        <p:blipFill>
          <a:blip r:embed="rId2"/>
          <a:srcRect/>
          <a:stretch>
            <a:fillRect/>
          </a:stretch>
        </p:blipFill>
        <p:spPr bwMode="auto">
          <a:xfrm>
            <a:off x="4286250" y="4357688"/>
            <a:ext cx="3786188" cy="2311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a:xfrm>
            <a:off x="457200" y="704850"/>
            <a:ext cx="8229600" cy="581010"/>
          </a:xfrm>
        </p:spPr>
        <p:txBody>
          <a:bodyPr/>
          <a:lstStyle/>
          <a:p>
            <a:r>
              <a:rPr lang="it-IT">
                <a:solidFill>
                  <a:srgbClr val="FF0000"/>
                </a:solidFill>
              </a:rPr>
              <a:t>            </a:t>
            </a:r>
          </a:p>
        </p:txBody>
      </p:sp>
      <p:sp>
        <p:nvSpPr>
          <p:cNvPr id="38915" name="Segnaposto contenuto 2"/>
          <p:cNvSpPr>
            <a:spLocks noGrp="1"/>
          </p:cNvSpPr>
          <p:nvPr>
            <p:ph idx="1"/>
          </p:nvPr>
        </p:nvSpPr>
        <p:spPr/>
        <p:txBody>
          <a:bodyPr/>
          <a:lstStyle/>
          <a:p>
            <a:pPr>
              <a:buFont typeface="Wingdings 2" pitchFamily="18" charset="2"/>
              <a:buNone/>
            </a:pPr>
            <a:r>
              <a:rPr lang="it-IT" b="1" dirty="0">
                <a:solidFill>
                  <a:srgbClr val="0070C0"/>
                </a:solidFill>
              </a:rPr>
              <a:t>La Molecola</a:t>
            </a:r>
          </a:p>
          <a:p>
            <a:pPr>
              <a:buFont typeface="Wingdings 2" pitchFamily="18" charset="2"/>
              <a:buNone/>
            </a:pPr>
            <a:r>
              <a:rPr lang="it-IT" sz="1600" dirty="0"/>
              <a:t>  </a:t>
            </a:r>
            <a:r>
              <a:rPr lang="it-IT" sz="1600" b="1" dirty="0"/>
              <a:t>La Conferenza Internazionale di Chimica a Karlsruhe</a:t>
            </a:r>
          </a:p>
          <a:p>
            <a:pPr>
              <a:buNone/>
            </a:pPr>
            <a:r>
              <a:rPr lang="it-IT" sz="1600" dirty="0"/>
              <a:t>     Nel 1860 a Karlsruhe si tenne la 1° Conferenza Internazionale di Chimica . </a:t>
            </a:r>
            <a:br>
              <a:rPr lang="it-IT" sz="1600" dirty="0"/>
            </a:br>
            <a:r>
              <a:rPr lang="it-IT" sz="1600" dirty="0"/>
              <a:t>Il chimico italiano</a:t>
            </a:r>
            <a:r>
              <a:rPr lang="it-IT" sz="1600" b="1" dirty="0"/>
              <a:t> S. Cannizzaro</a:t>
            </a:r>
            <a:r>
              <a:rPr lang="it-IT" sz="1600" dirty="0"/>
              <a:t> professore presso l’ Università di Genova propose e riuscì a far accettare la mirabile semplicità dell’interpretazione della </a:t>
            </a:r>
            <a:r>
              <a:rPr lang="it-IT" sz="1600" b="1" dirty="0"/>
              <a:t>teoria molecolare</a:t>
            </a:r>
            <a:r>
              <a:rPr lang="it-IT" sz="1600" dirty="0"/>
              <a:t> formulata cinquant’anni prima da Avogadro e proponendo un utile metodo per la determinazione dei pesi atomici.</a:t>
            </a:r>
          </a:p>
          <a:p>
            <a:pPr>
              <a:buNone/>
            </a:pPr>
            <a:r>
              <a:rPr lang="it-IT" sz="1600" dirty="0"/>
              <a:t>      La </a:t>
            </a:r>
            <a:r>
              <a:rPr lang="it-IT" sz="1600" b="1" dirty="0"/>
              <a:t>molecola</a:t>
            </a:r>
            <a:r>
              <a:rPr lang="it-IT" sz="1600" dirty="0"/>
              <a:t> venne così definita:  “</a:t>
            </a:r>
            <a:r>
              <a:rPr lang="it-IT" sz="1600" i="1" dirty="0"/>
              <a:t>La più piccola parte di sostanza (semplice o composta) capace di esistenza indipendente e che presenta l’identità e le proprietà chimico-fisiche della sostanza</a:t>
            </a:r>
            <a:r>
              <a:rPr lang="it-IT" sz="1600" dirty="0"/>
              <a:t>” . Tutti i gas elementari cioè i gas costituiti da un solo elemento, sono formate da molecole biatomiche. Solo i gas nobili che saranno scoperti alla fine dell’’800 presentavano la condizione ipotizzata da Dalton costituiti cioè da atomi non legati tra loro con molecole dunque monoatomiche</a:t>
            </a:r>
          </a:p>
          <a:p>
            <a:pPr>
              <a:buFont typeface="Wingdings 2" pitchFamily="18" charset="2"/>
              <a:buNone/>
            </a:pPr>
            <a:endParaRPr lang="it-IT" sz="1800" b="1" dirty="0"/>
          </a:p>
          <a:p>
            <a:pPr>
              <a:buFont typeface="Wingdings 2" pitchFamily="18" charset="2"/>
              <a:buNone/>
            </a:pPr>
            <a:endParaRPr lang="it-IT" sz="1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371600"/>
            <a:ext cx="7851648" cy="842954"/>
          </a:xfrm>
        </p:spPr>
        <p:txBody>
          <a:bodyPr>
            <a:normAutofit fontScale="90000"/>
          </a:bodyPr>
          <a:lstStyle/>
          <a:p>
            <a:pPr algn="ctr" eaLnBrk="1" hangingPunct="1">
              <a:defRPr/>
            </a:pPr>
            <a:r>
              <a:rPr lang="it-IT">
                <a:solidFill>
                  <a:srgbClr val="FF0000"/>
                </a:solidFill>
              </a:rPr>
              <a:t>Gli elementi nell’antichità</a:t>
            </a:r>
          </a:p>
        </p:txBody>
      </p:sp>
      <p:sp>
        <p:nvSpPr>
          <p:cNvPr id="8195" name="Sottotitolo 2"/>
          <p:cNvSpPr>
            <a:spLocks noGrp="1"/>
          </p:cNvSpPr>
          <p:nvPr>
            <p:ph type="subTitle" idx="1"/>
          </p:nvPr>
        </p:nvSpPr>
        <p:spPr>
          <a:xfrm>
            <a:off x="500063" y="2286000"/>
            <a:ext cx="7854950" cy="4286250"/>
          </a:xfrm>
        </p:spPr>
        <p:txBody>
          <a:bodyPr/>
          <a:lstStyle/>
          <a:p>
            <a:pPr marR="0" algn="l" eaLnBrk="1" hangingPunct="1"/>
            <a:endParaRPr lang="it-IT"/>
          </a:p>
          <a:p>
            <a:pPr marR="0" algn="l" eaLnBrk="1" hangingPunct="1"/>
            <a:r>
              <a:rPr lang="it-IT" sz="2000"/>
              <a:t>Alcuni elementi come Carbonio Oro Argento Rame Zolfo Stagno Piombo Mercurio Ferro  sono noti sin dall’antichità .</a:t>
            </a:r>
          </a:p>
          <a:p>
            <a:pPr marR="0" algn="l" eaLnBrk="1" hangingPunct="1"/>
            <a:r>
              <a:rPr lang="it-IT" sz="2000"/>
              <a:t> Miniere in Europa di </a:t>
            </a:r>
          </a:p>
          <a:p>
            <a:pPr marR="0" algn="l" eaLnBrk="1" hangingPunct="1"/>
            <a:endParaRPr lang="it-IT" sz="2000"/>
          </a:p>
          <a:p>
            <a:pPr marR="0" algn="l" eaLnBrk="1" hangingPunct="1"/>
            <a:endParaRPr lang="it-IT" sz="2000"/>
          </a:p>
          <a:p>
            <a:pPr marR="0" algn="l" eaLnBrk="1" hangingPunct="1"/>
            <a:endParaRPr lang="it-IT" sz="2000"/>
          </a:p>
          <a:p>
            <a:pPr marR="0" algn="l" eaLnBrk="1" hangingPunct="1"/>
            <a:endParaRPr lang="it-IT" sz="2000"/>
          </a:p>
          <a:p>
            <a:pPr marR="0" algn="l" eaLnBrk="1" hangingPunct="1"/>
            <a:endParaRPr lang="it-IT" sz="2000"/>
          </a:p>
          <a:p>
            <a:pPr marR="0" algn="l" eaLnBrk="1" hangingPunct="1"/>
            <a:endParaRPr lang="it-IT" sz="2000"/>
          </a:p>
          <a:p>
            <a:pPr marR="0" algn="l" eaLnBrk="1" hangingPunct="1"/>
            <a:endParaRPr lang="it-IT" sz="2000"/>
          </a:p>
        </p:txBody>
      </p:sp>
      <p:pic>
        <p:nvPicPr>
          <p:cNvPr id="8196" name="Immagine 3" descr="image010.gif"/>
          <p:cNvPicPr>
            <a:picLocks noChangeAspect="1"/>
          </p:cNvPicPr>
          <p:nvPr/>
        </p:nvPicPr>
        <p:blipFill>
          <a:blip r:embed="rId2"/>
          <a:srcRect/>
          <a:stretch>
            <a:fillRect/>
          </a:stretch>
        </p:blipFill>
        <p:spPr bwMode="auto">
          <a:xfrm>
            <a:off x="428625" y="3857625"/>
            <a:ext cx="3076575" cy="1928813"/>
          </a:xfrm>
          <a:prstGeom prst="rect">
            <a:avLst/>
          </a:prstGeom>
          <a:noFill/>
          <a:ln w="9525">
            <a:noFill/>
            <a:miter lim="800000"/>
            <a:headEnd/>
            <a:tailEnd/>
          </a:ln>
        </p:spPr>
      </p:pic>
      <p:pic>
        <p:nvPicPr>
          <p:cNvPr id="8197" name="Immagine 4" descr="image012.gif"/>
          <p:cNvPicPr>
            <a:picLocks noChangeAspect="1"/>
          </p:cNvPicPr>
          <p:nvPr/>
        </p:nvPicPr>
        <p:blipFill>
          <a:blip r:embed="rId3"/>
          <a:srcRect/>
          <a:stretch>
            <a:fillRect/>
          </a:stretch>
        </p:blipFill>
        <p:spPr bwMode="auto">
          <a:xfrm>
            <a:off x="4071938" y="3857625"/>
            <a:ext cx="3214687" cy="203993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a:xfrm>
            <a:off x="457200" y="704850"/>
            <a:ext cx="8229600" cy="652463"/>
          </a:xfrm>
        </p:spPr>
        <p:txBody>
          <a:bodyPr/>
          <a:lstStyle/>
          <a:p>
            <a:pPr algn="ctr"/>
            <a:r>
              <a:rPr lang="it-IT">
                <a:solidFill>
                  <a:srgbClr val="FF0000"/>
                </a:solidFill>
              </a:rPr>
              <a:t>Molecola</a:t>
            </a:r>
          </a:p>
        </p:txBody>
      </p:sp>
      <p:sp>
        <p:nvSpPr>
          <p:cNvPr id="41987" name="Segnaposto contenuto 2"/>
          <p:cNvSpPr>
            <a:spLocks noGrp="1"/>
          </p:cNvSpPr>
          <p:nvPr>
            <p:ph idx="1"/>
          </p:nvPr>
        </p:nvSpPr>
        <p:spPr/>
        <p:txBody>
          <a:bodyPr/>
          <a:lstStyle/>
          <a:p>
            <a:pPr>
              <a:buFont typeface="Wingdings 2" pitchFamily="18" charset="2"/>
              <a:buNone/>
            </a:pPr>
            <a:r>
              <a:rPr lang="it-IT" sz="1600" b="1">
                <a:solidFill>
                  <a:srgbClr val="0070C0"/>
                </a:solidFill>
              </a:rPr>
              <a:t>Principio di Cannizzaro</a:t>
            </a:r>
            <a:endParaRPr lang="it-IT" sz="1600">
              <a:solidFill>
                <a:srgbClr val="0070C0"/>
              </a:solidFill>
            </a:endParaRPr>
          </a:p>
          <a:p>
            <a:pPr>
              <a:buFont typeface="Wingdings 2" pitchFamily="18" charset="2"/>
              <a:buNone/>
            </a:pPr>
            <a:r>
              <a:rPr lang="it-IT" sz="1400"/>
              <a:t>L’applicazione del  </a:t>
            </a:r>
            <a:r>
              <a:rPr lang="it-IT" sz="1400" b="1"/>
              <a:t>principio di Avogadro</a:t>
            </a:r>
            <a:r>
              <a:rPr lang="it-IT" sz="1400"/>
              <a:t> consentiva la determinazione dei pesi molecolari di sostanze gassose relativi scelto un gas di riferimento, bastava confrontare la massa di volumi di due ga nelle stesse condizioni di temperatura e pressione.</a:t>
            </a:r>
          </a:p>
          <a:p>
            <a:pPr>
              <a:buFont typeface="Wingdings 2" pitchFamily="18" charset="2"/>
              <a:buNone/>
            </a:pPr>
            <a:r>
              <a:rPr lang="it-IT" sz="1400"/>
              <a:t>Tenendo fisso come uno dei gas l’H2, il cui peso molecolare è 2, Cannizzaro riuscì a calcolare gli altri “ il rapporto fra i pesi di volumi uguali è uguale al rapporto fra i pesi delle singole molecole dal momento che in uno stesso volume è contenuto uno stesso numero di molecole”. Una volta noti i pesi molecolari di una serie di composti di un certo elemento e i contributi percentuali dell’elemento , è possibile risalire al peso atomico dello stesso elemento. </a:t>
            </a:r>
          </a:p>
          <a:p>
            <a:pPr>
              <a:buFont typeface="Wingdings 2" pitchFamily="18" charset="2"/>
              <a:buNone/>
            </a:pPr>
            <a:endParaRPr lang="it-IT" sz="1400"/>
          </a:p>
          <a:p>
            <a:pPr>
              <a:buFont typeface="Wingdings 2" pitchFamily="18" charset="2"/>
              <a:buNone/>
            </a:pPr>
            <a:r>
              <a:rPr lang="it-IT" sz="1800">
                <a:solidFill>
                  <a:srgbClr val="0070C0"/>
                </a:solidFill>
              </a:rPr>
              <a:t>                    </a:t>
            </a:r>
            <a:r>
              <a:rPr lang="it-IT" sz="1800">
                <a:solidFill>
                  <a:srgbClr val="FF0000"/>
                </a:solidFill>
              </a:rPr>
              <a:t>Ci sono i presupposti per la tabella periodica </a:t>
            </a:r>
          </a:p>
          <a:p>
            <a:pPr>
              <a:buFont typeface="Wingdings 2" pitchFamily="18" charset="2"/>
              <a:buNone/>
            </a:pPr>
            <a:endParaRPr lang="it-IT"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a:xfrm>
            <a:off x="457200" y="571481"/>
            <a:ext cx="8229600" cy="428627"/>
          </a:xfrm>
        </p:spPr>
        <p:txBody>
          <a:bodyPr/>
          <a:lstStyle/>
          <a:p>
            <a:pPr algn="ctr"/>
            <a:r>
              <a:rPr lang="it-IT" sz="3200" b="1">
                <a:solidFill>
                  <a:srgbClr val="FF0000"/>
                </a:solidFill>
              </a:rPr>
              <a:t>Tavola Periodica degli Elementi</a:t>
            </a:r>
          </a:p>
        </p:txBody>
      </p:sp>
      <p:sp>
        <p:nvSpPr>
          <p:cNvPr id="41987" name="Segnaposto contenuto 2"/>
          <p:cNvSpPr>
            <a:spLocks noGrp="1"/>
          </p:cNvSpPr>
          <p:nvPr>
            <p:ph idx="1"/>
          </p:nvPr>
        </p:nvSpPr>
        <p:spPr>
          <a:xfrm>
            <a:off x="457200" y="1285861"/>
            <a:ext cx="8229600" cy="5038740"/>
          </a:xfrm>
        </p:spPr>
        <p:txBody>
          <a:bodyPr/>
          <a:lstStyle/>
          <a:p>
            <a:pPr>
              <a:buFont typeface="Wingdings 2" pitchFamily="18" charset="2"/>
              <a:buNone/>
            </a:pPr>
            <a:r>
              <a:rPr lang="it-IT" sz="1400"/>
              <a:t>Gli elementi conusciuti e riportati da Lavoisier erano poco più di trenta  , e altri furono scoperti nei decenni successivi con il progredire e l’introduzione di nuovi metodi di analisi.</a:t>
            </a:r>
          </a:p>
          <a:p>
            <a:pPr>
              <a:buFont typeface="Wingdings 2" pitchFamily="18" charset="2"/>
              <a:buNone/>
            </a:pPr>
            <a:endParaRPr lang="it-IT" sz="1400"/>
          </a:p>
          <a:p>
            <a:pPr>
              <a:buFont typeface="Wingdings 2" pitchFamily="18" charset="2"/>
              <a:buNone/>
            </a:pPr>
            <a:endParaRPr lang="it-IT" sz="1400"/>
          </a:p>
          <a:p>
            <a:pPr>
              <a:buFont typeface="Wingdings 2" pitchFamily="18" charset="2"/>
              <a:buNone/>
            </a:pPr>
            <a:r>
              <a:rPr lang="it-IT" sz="1400"/>
              <a:t>Diverse ipotesi erano state formulate per spiegare la reattività deigli elementi e dei composti conusciuti. ma nessuna ne dava una sufficiente spiegazione, alcuni chimici sperimentalmente incominciarano a classificare gli elementi per la loro </a:t>
            </a:r>
            <a:r>
              <a:rPr lang="it-IT" sz="1400" b="1"/>
              <a:t>affinità</a:t>
            </a:r>
            <a:r>
              <a:rPr lang="it-IT" sz="1400"/>
              <a:t> verso altre sostanze. Nel corso della storia furono proposte varie classificazione degli elementi.</a:t>
            </a:r>
          </a:p>
          <a:p>
            <a:pPr>
              <a:buFont typeface="Wingdings 2" pitchFamily="18" charset="2"/>
              <a:buNone/>
            </a:pPr>
            <a:endParaRPr lang="it-IT" sz="1400"/>
          </a:p>
          <a:p>
            <a:pPr>
              <a:buFont typeface="Wingdings 2" pitchFamily="18" charset="2"/>
              <a:buNone/>
            </a:pPr>
            <a:r>
              <a:rPr lang="it-IT" sz="1400" b="1"/>
              <a:t>La classificazione di Lavoisier</a:t>
            </a:r>
            <a:r>
              <a:rPr lang="it-IT" sz="1400"/>
              <a:t>;</a:t>
            </a:r>
            <a:r>
              <a:rPr lang="it-IT" sz="1400" baseline="30000">
                <a:hlinkClick r:id="rId2"/>
              </a:rPr>
              <a:t>]</a:t>
            </a:r>
            <a:endParaRPr lang="it-IT" sz="1400"/>
          </a:p>
          <a:p>
            <a:pPr>
              <a:buNone/>
            </a:pPr>
            <a:r>
              <a:rPr lang="it-IT" sz="1400"/>
              <a:t>     Nel 1789 Antoine Lavoisier pubblicò una lista di  elementi chimici, raggruppandoli in gas, metalli, non-metalli e terrosi;</a:t>
            </a:r>
            <a:r>
              <a:rPr lang="it-IT" sz="1400" baseline="30000">
                <a:hlinkClick r:id="rId2"/>
              </a:rPr>
              <a:t>]</a:t>
            </a:r>
            <a:endParaRPr lang="it-IT" sz="1400" baseline="30000"/>
          </a:p>
          <a:p>
            <a:pPr>
              <a:buNone/>
            </a:pPr>
            <a:r>
              <a:rPr lang="it-IT" sz="1400" b="1"/>
              <a:t>Leggi delle triadi JohannWolfgang Döbereiner</a:t>
            </a:r>
            <a:r>
              <a:rPr lang="it-IT" sz="1400"/>
              <a:t> chimico tedesco (1780 –  1849) </a:t>
            </a:r>
            <a:endParaRPr lang="it-IT" sz="1400" baseline="30000"/>
          </a:p>
          <a:p>
            <a:pPr algn="just">
              <a:buNone/>
            </a:pPr>
            <a:r>
              <a:rPr lang="it-IT" sz="1400"/>
              <a:t>   Nel 1829 Johann Wolfgang Döbereine osservò che molti  elementi  presentavano proprietà  simili a gruppi di tre, e inoltre i pesi atomici relativi mostravano la  relazione che il peso atomico del secondo era approssimativamente uguale alla media di quelli del primo e del terzo; "legge delle triadi".</a:t>
            </a:r>
            <a:endParaRPr lang="it-IT" sz="1400" b="1"/>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p:cNvSpPr>
            <a:spLocks noGrp="1"/>
          </p:cNvSpPr>
          <p:nvPr>
            <p:ph type="title"/>
          </p:nvPr>
        </p:nvSpPr>
        <p:spPr>
          <a:xfrm>
            <a:off x="457200" y="571481"/>
            <a:ext cx="8229600" cy="428627"/>
          </a:xfrm>
        </p:spPr>
        <p:txBody>
          <a:bodyPr/>
          <a:lstStyle/>
          <a:p>
            <a:pPr algn="ctr"/>
            <a:r>
              <a:rPr lang="it-IT" sz="3200">
                <a:solidFill>
                  <a:srgbClr val="FF0000"/>
                </a:solidFill>
              </a:rPr>
              <a:t>Tavola Periodica degli Elementi</a:t>
            </a:r>
          </a:p>
        </p:txBody>
      </p:sp>
      <p:pic>
        <p:nvPicPr>
          <p:cNvPr id="4" name="Segnaposto contenuto 3" descr="http://3.bp.blogspot.com/-XNGavyfXHZI/UoT_ZklPveI/AAAAAAAAAE8/YZ5Rh1ILfPs/s320/triads_PT4.png">
            <a:hlinkClick r:id="rId2"/>
          </p:cNvPr>
          <p:cNvPicPr>
            <a:picLocks noGrp="1"/>
          </p:cNvPicPr>
          <p:nvPr>
            <p:ph idx="1"/>
          </p:nvPr>
        </p:nvPicPr>
        <p:blipFill>
          <a:blip r:embed="rId3"/>
          <a:srcRect/>
          <a:stretch>
            <a:fillRect/>
          </a:stretch>
        </p:blipFill>
        <p:spPr bwMode="auto">
          <a:xfrm>
            <a:off x="2428860" y="2071679"/>
            <a:ext cx="4786346" cy="3786214"/>
          </a:xfrm>
          <a:prstGeom prst="rect">
            <a:avLst/>
          </a:prstGeom>
          <a:noFill/>
          <a:ln w="9525">
            <a:noFill/>
            <a:miter lim="800000"/>
            <a:headEnd/>
            <a:tailEnd/>
          </a:ln>
        </p:spPr>
      </p:pic>
      <p:pic>
        <p:nvPicPr>
          <p:cNvPr id="5" name="Immagine 4" descr="Johann_Wolfgang_Döbereiner.jpg"/>
          <p:cNvPicPr>
            <a:picLocks noChangeAspect="1"/>
          </p:cNvPicPr>
          <p:nvPr/>
        </p:nvPicPr>
        <p:blipFill>
          <a:blip r:embed="rId4"/>
          <a:stretch>
            <a:fillRect/>
          </a:stretch>
        </p:blipFill>
        <p:spPr>
          <a:xfrm>
            <a:off x="285720" y="1071546"/>
            <a:ext cx="1899060" cy="2071702"/>
          </a:xfrm>
          <a:prstGeom prst="rect">
            <a:avLst/>
          </a:prstGeom>
        </p:spPr>
      </p:pic>
      <p:sp>
        <p:nvSpPr>
          <p:cNvPr id="6" name="CasellaDiTesto 5"/>
          <p:cNvSpPr txBox="1"/>
          <p:nvPr/>
        </p:nvSpPr>
        <p:spPr>
          <a:xfrm>
            <a:off x="2500298" y="1214422"/>
            <a:ext cx="3214710" cy="369332"/>
          </a:xfrm>
          <a:prstGeom prst="rect">
            <a:avLst/>
          </a:prstGeom>
          <a:noFill/>
        </p:spPr>
        <p:txBody>
          <a:bodyPr wrap="square" rtlCol="0">
            <a:spAutoFit/>
          </a:bodyPr>
          <a:lstStyle/>
          <a:p>
            <a:r>
              <a:rPr lang="it-IT"/>
              <a:t>Legge delle triadi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714356"/>
            <a:ext cx="8229600" cy="357182"/>
          </a:xfrm>
        </p:spPr>
        <p:txBody>
          <a:bodyPr/>
          <a:lstStyle/>
          <a:p>
            <a:endParaRPr lang="it-IT"/>
          </a:p>
        </p:txBody>
      </p:sp>
      <p:pic>
        <p:nvPicPr>
          <p:cNvPr id="4" name="Segnaposto contenuto 3" descr="https://upload.wikimedia.org/wikipedia/commons/thumb/1/17/Tableau_des_substances_simples_of_Antoine_Lavoisier.jpg/220px-Tableau_des_substances_simples_of_Antoine_Lavoisier.jpg">
            <a:hlinkClick r:id="rId2"/>
          </p:cNvPr>
          <p:cNvPicPr>
            <a:picLocks noGrp="1"/>
          </p:cNvPicPr>
          <p:nvPr>
            <p:ph idx="1"/>
          </p:nvPr>
        </p:nvPicPr>
        <p:blipFill>
          <a:blip r:embed="rId3"/>
          <a:srcRect/>
          <a:stretch>
            <a:fillRect/>
          </a:stretch>
        </p:blipFill>
        <p:spPr bwMode="auto">
          <a:xfrm>
            <a:off x="3571868" y="1071546"/>
            <a:ext cx="2962156" cy="550072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428604"/>
            <a:ext cx="8229600" cy="428628"/>
          </a:xfrm>
        </p:spPr>
        <p:txBody>
          <a:bodyPr/>
          <a:lstStyle/>
          <a:p>
            <a:r>
              <a:rPr lang="it-IT" sz="3600" b="1">
                <a:solidFill>
                  <a:srgbClr val="FF0000"/>
                </a:solidFill>
              </a:rPr>
              <a:t>Tavola Periodica degli Elementi</a:t>
            </a:r>
            <a:endParaRPr lang="it-IT" sz="3600"/>
          </a:p>
        </p:txBody>
      </p:sp>
      <p:sp>
        <p:nvSpPr>
          <p:cNvPr id="23555" name="Segnaposto contenuto 2"/>
          <p:cNvSpPr>
            <a:spLocks noGrp="1"/>
          </p:cNvSpPr>
          <p:nvPr>
            <p:ph idx="1"/>
          </p:nvPr>
        </p:nvSpPr>
        <p:spPr>
          <a:xfrm>
            <a:off x="457200" y="1214423"/>
            <a:ext cx="8229600" cy="5110178"/>
          </a:xfrm>
        </p:spPr>
        <p:txBody>
          <a:bodyPr/>
          <a:lstStyle/>
          <a:p>
            <a:pPr>
              <a:buNone/>
            </a:pPr>
            <a:r>
              <a:rPr lang="it-IT"/>
              <a:t>  </a:t>
            </a:r>
          </a:p>
        </p:txBody>
      </p:sp>
      <p:pic>
        <p:nvPicPr>
          <p:cNvPr id="4" name="Immagine 3" descr="download (2).jpg"/>
          <p:cNvPicPr>
            <a:picLocks noChangeAspect="1"/>
          </p:cNvPicPr>
          <p:nvPr/>
        </p:nvPicPr>
        <p:blipFill>
          <a:blip r:embed="rId2"/>
          <a:stretch>
            <a:fillRect/>
          </a:stretch>
        </p:blipFill>
        <p:spPr>
          <a:xfrm>
            <a:off x="214283" y="1071547"/>
            <a:ext cx="1571636" cy="2220248"/>
          </a:xfrm>
          <a:prstGeom prst="rect">
            <a:avLst/>
          </a:prstGeom>
        </p:spPr>
      </p:pic>
      <p:sp>
        <p:nvSpPr>
          <p:cNvPr id="6" name="CasellaDiTesto 5"/>
          <p:cNvSpPr txBox="1"/>
          <p:nvPr/>
        </p:nvSpPr>
        <p:spPr>
          <a:xfrm>
            <a:off x="2000232" y="857232"/>
            <a:ext cx="6572296" cy="1815882"/>
          </a:xfrm>
          <a:prstGeom prst="rect">
            <a:avLst/>
          </a:prstGeom>
          <a:noFill/>
        </p:spPr>
        <p:txBody>
          <a:bodyPr wrap="square" rtlCol="0">
            <a:spAutoFit/>
          </a:bodyPr>
          <a:lstStyle/>
          <a:p>
            <a:r>
              <a:rPr lang="it-IT" sz="1400" b="1"/>
              <a:t>Alexandre-Émile Béguyer de Chancourtois </a:t>
            </a:r>
            <a:r>
              <a:rPr lang="it-IT" sz="1400"/>
              <a:t>geologo francese </a:t>
            </a:r>
            <a:r>
              <a:rPr lang="it-IT" sz="1200"/>
              <a:t>( 1820 – 1886</a:t>
            </a:r>
            <a:r>
              <a:rPr lang="it-IT" sz="1400"/>
              <a:t>)   nel 1862 riportò gli elementi conosciuti in ordine di peso atomico ( ottenuti da Stanislao Cannizzaro nel 1858) lungo una curva a spirale   che  chiamò "Vis tellurique", cioè "Vite tellurica", perché l’elemento tellurio assumeva la posizione centrale.  </a:t>
            </a:r>
            <a:r>
              <a:rPr lang="it-IT" sz="1400" b="1"/>
              <a:t>Béguyer de Chancourtois </a:t>
            </a:r>
            <a:r>
              <a:rPr lang="it-IT" sz="1400"/>
              <a:t> fu il promo  primo  a individuare la periodicità degli elementi.posizionati su una spirale gli elementi con proprietà simili si avevano ad intervalli regolari ( periodici). La pubblicazione di </a:t>
            </a:r>
            <a:r>
              <a:rPr lang="it-IT" sz="1400" b="1"/>
              <a:t>Béguyer de Chancourtois </a:t>
            </a:r>
            <a:r>
              <a:rPr lang="it-IT" sz="1400"/>
              <a:t>non ebbe il successo che meritava, </a:t>
            </a:r>
          </a:p>
        </p:txBody>
      </p:sp>
      <p:pic>
        <p:nvPicPr>
          <p:cNvPr id="7" name="Immagine 6" descr="telluric1.jpg"/>
          <p:cNvPicPr>
            <a:picLocks noChangeAspect="1"/>
          </p:cNvPicPr>
          <p:nvPr/>
        </p:nvPicPr>
        <p:blipFill>
          <a:blip r:embed="rId3"/>
          <a:stretch>
            <a:fillRect/>
          </a:stretch>
        </p:blipFill>
        <p:spPr>
          <a:xfrm>
            <a:off x="2357422" y="2643182"/>
            <a:ext cx="6177110" cy="400052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428604"/>
            <a:ext cx="8229600" cy="428628"/>
          </a:xfrm>
        </p:spPr>
        <p:txBody>
          <a:bodyPr/>
          <a:lstStyle/>
          <a:p>
            <a:r>
              <a:rPr lang="it-IT" sz="3600" b="1">
                <a:solidFill>
                  <a:srgbClr val="FF0000"/>
                </a:solidFill>
              </a:rPr>
              <a:t>Tavola Periodica degli Elementi</a:t>
            </a:r>
            <a:endParaRPr lang="it-IT" sz="3600"/>
          </a:p>
        </p:txBody>
      </p:sp>
      <p:sp>
        <p:nvSpPr>
          <p:cNvPr id="23555" name="Segnaposto contenuto 2"/>
          <p:cNvSpPr>
            <a:spLocks noGrp="1"/>
          </p:cNvSpPr>
          <p:nvPr>
            <p:ph idx="1"/>
          </p:nvPr>
        </p:nvSpPr>
        <p:spPr>
          <a:xfrm>
            <a:off x="457200" y="1214423"/>
            <a:ext cx="8229600" cy="5110178"/>
          </a:xfrm>
        </p:spPr>
        <p:txBody>
          <a:bodyPr/>
          <a:lstStyle/>
          <a:p>
            <a:pPr>
              <a:buNone/>
            </a:pPr>
            <a:r>
              <a:rPr lang="it-IT"/>
              <a:t>  </a:t>
            </a:r>
          </a:p>
        </p:txBody>
      </p:sp>
      <p:sp>
        <p:nvSpPr>
          <p:cNvPr id="6" name="CasellaDiTesto 5"/>
          <p:cNvSpPr txBox="1"/>
          <p:nvPr/>
        </p:nvSpPr>
        <p:spPr>
          <a:xfrm>
            <a:off x="2000232" y="857233"/>
            <a:ext cx="6500858" cy="2462213"/>
          </a:xfrm>
          <a:prstGeom prst="rect">
            <a:avLst/>
          </a:prstGeom>
          <a:noFill/>
        </p:spPr>
        <p:txBody>
          <a:bodyPr wrap="square" rtlCol="0">
            <a:spAutoFit/>
          </a:bodyPr>
          <a:lstStyle/>
          <a:p>
            <a:r>
              <a:rPr lang="it-IT" sz="1400" dirty="0"/>
              <a:t> Nel 1865 il chimico inglese </a:t>
            </a:r>
            <a:r>
              <a:rPr lang="it-IT" sz="1400" b="1" dirty="0"/>
              <a:t>John </a:t>
            </a:r>
            <a:r>
              <a:rPr lang="it-IT" sz="1400" b="1" dirty="0" err="1"/>
              <a:t>Newlands</a:t>
            </a:r>
            <a:r>
              <a:rPr lang="it-IT" sz="1400" b="1" dirty="0"/>
              <a:t> </a:t>
            </a:r>
            <a:r>
              <a:rPr lang="it-IT" sz="1400" dirty="0"/>
              <a:t>(1837-1898) pubblicò il suo "Law of </a:t>
            </a:r>
            <a:r>
              <a:rPr lang="it-IT" sz="1400" dirty="0" err="1"/>
              <a:t>Octaves</a:t>
            </a:r>
            <a:r>
              <a:rPr lang="it-IT" sz="1400" dirty="0"/>
              <a:t>", dispose gli elementi in ordine di peso atomico una tabella formata da righe di otto elementi chimici come le note musicali. Ogni riga era composta da sette elementi in modo tale che i primi elementi di ogni riga avessero proprietà simili tra loro. Lo stesso era vero per i seguenti elementi di ciascuna linea. Con questa organizzazione </a:t>
            </a:r>
            <a:r>
              <a:rPr lang="it-IT" sz="1400" dirty="0" err="1"/>
              <a:t>Newlands</a:t>
            </a:r>
            <a:r>
              <a:rPr lang="it-IT" sz="1400" dirty="0"/>
              <a:t> ha provato che in ogni colonna erano raggruppati elementi con proprietà simili.  "ogni dato elemento mostrerà un comportamento analogo all'ottavo elemento seguente sul tavolo »La proposta di </a:t>
            </a:r>
            <a:r>
              <a:rPr lang="it-IT" sz="1400" dirty="0" err="1"/>
              <a:t>Newlands</a:t>
            </a:r>
            <a:r>
              <a:rPr lang="it-IT" sz="1400" dirty="0"/>
              <a:t> è stato nominato legge delle ottave.</a:t>
            </a:r>
          </a:p>
          <a:p>
            <a:r>
              <a:rPr lang="it-IT" sz="1400" dirty="0"/>
              <a:t> </a:t>
            </a:r>
          </a:p>
          <a:p>
            <a:endParaRPr lang="it-IT" sz="1400" dirty="0"/>
          </a:p>
        </p:txBody>
      </p:sp>
      <p:pic>
        <p:nvPicPr>
          <p:cNvPr id="8" name="Immagine 7" descr="download (3).jpg"/>
          <p:cNvPicPr>
            <a:picLocks noChangeAspect="1"/>
          </p:cNvPicPr>
          <p:nvPr/>
        </p:nvPicPr>
        <p:blipFill>
          <a:blip r:embed="rId2"/>
          <a:stretch>
            <a:fillRect/>
          </a:stretch>
        </p:blipFill>
        <p:spPr>
          <a:xfrm>
            <a:off x="142844" y="928670"/>
            <a:ext cx="1819275" cy="2514600"/>
          </a:xfrm>
          <a:prstGeom prst="rect">
            <a:avLst/>
          </a:prstGeom>
        </p:spPr>
      </p:pic>
      <p:pic>
        <p:nvPicPr>
          <p:cNvPr id="9" name="Immagine 8" descr="Newlands_periodiska_system_1866.png"/>
          <p:cNvPicPr>
            <a:picLocks noChangeAspect="1"/>
          </p:cNvPicPr>
          <p:nvPr/>
        </p:nvPicPr>
        <p:blipFill>
          <a:blip r:embed="rId3"/>
          <a:stretch>
            <a:fillRect/>
          </a:stretch>
        </p:blipFill>
        <p:spPr>
          <a:xfrm>
            <a:off x="1857356" y="3714752"/>
            <a:ext cx="5771199" cy="2672833"/>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428604"/>
            <a:ext cx="8229600" cy="642942"/>
          </a:xfrm>
        </p:spPr>
        <p:txBody>
          <a:bodyPr/>
          <a:lstStyle/>
          <a:p>
            <a:r>
              <a:rPr lang="it-IT" sz="3600" b="1">
                <a:solidFill>
                  <a:srgbClr val="FF0000"/>
                </a:solidFill>
              </a:rPr>
              <a:t>Tavola Periodica degli Elementi</a:t>
            </a:r>
            <a:endParaRPr lang="it-IT" sz="3600"/>
          </a:p>
        </p:txBody>
      </p:sp>
      <p:sp>
        <p:nvSpPr>
          <p:cNvPr id="23555" name="Segnaposto contenuto 2"/>
          <p:cNvSpPr>
            <a:spLocks noGrp="1"/>
          </p:cNvSpPr>
          <p:nvPr>
            <p:ph idx="1"/>
          </p:nvPr>
        </p:nvSpPr>
        <p:spPr>
          <a:xfrm>
            <a:off x="500034" y="1357275"/>
            <a:ext cx="8229600" cy="5500725"/>
          </a:xfrm>
        </p:spPr>
        <p:txBody>
          <a:bodyPr/>
          <a:lstStyle/>
          <a:p>
            <a:pPr>
              <a:buNone/>
            </a:pPr>
            <a:r>
              <a:rPr lang="it-IT" sz="1400"/>
              <a:t> Nella seconda metà del XIX secolo furono proposte e pubblicate in maniera indipendente delle tabelle degli elementi nel 1864 e una successiva versione nel 1870 dal chimico tedesco </a:t>
            </a:r>
            <a:r>
              <a:rPr lang="it-IT" sz="1400" u="sng"/>
              <a:t>Julius Lothar Meyer</a:t>
            </a:r>
            <a:r>
              <a:rPr lang="it-IT" sz="1400"/>
              <a:t>   e nel 1869 dal chimico russo   </a:t>
            </a:r>
            <a:r>
              <a:rPr lang="it-IT" sz="1400" u="sng"/>
              <a:t>Dmitrij Mendeleev</a:t>
            </a:r>
            <a:r>
              <a:rPr lang="it-IT" sz="1400"/>
              <a:t>.</a:t>
            </a:r>
            <a:r>
              <a:rPr lang="it-IT" sz="1400" u="sng" baseline="30000"/>
              <a:t> </a:t>
            </a:r>
            <a:r>
              <a:rPr lang="it-IT" sz="1400"/>
              <a:t>Nelle tavole periodiche di Meyer e Mendeleev gli elementi erano ordinati in righe ( linee orizzontali) e colonne (linee vericali) , in ordine di </a:t>
            </a:r>
            <a:r>
              <a:rPr lang="it-IT" sz="1400" u="sng"/>
              <a:t>peso atomico</a:t>
            </a:r>
            <a:r>
              <a:rPr lang="it-IT" sz="1400"/>
              <a:t> e iniziando una nuova riga quando le caratteristiche degli elementi si ripetevano.  La tavola di Mendeleev era più precisa rispetto alla tavola di Meyer per due ragioni:</a:t>
            </a:r>
          </a:p>
          <a:p>
            <a:pPr lvl="0">
              <a:buNone/>
            </a:pPr>
            <a:r>
              <a:rPr lang="it-IT" sz="1400"/>
              <a:t> 1 Mendeleev  lasciate caselle vuote  prevedendo che esse corrispondessero a elementi non ancora scoperti e indicandone le proproetà. Ipotesi che si rivelò vera  con la scoperta di  </a:t>
            </a:r>
            <a:r>
              <a:rPr lang="it-IT" sz="1400" u="sng"/>
              <a:t>gallio</a:t>
            </a:r>
            <a:r>
              <a:rPr lang="it-IT" sz="1400"/>
              <a:t> e </a:t>
            </a:r>
            <a:r>
              <a:rPr lang="it-IT" sz="1400" u="sng"/>
              <a:t>germanio</a:t>
            </a:r>
            <a:r>
              <a:rPr lang="it-IT" sz="1400"/>
              <a:t>;</a:t>
            </a:r>
            <a:endParaRPr lang="it-IT" sz="1400" u="sng" baseline="30000"/>
          </a:p>
          <a:p>
            <a:pPr lvl="0">
              <a:buNone/>
            </a:pPr>
            <a:r>
              <a:rPr lang="it-IT" sz="1400" baseline="30000"/>
              <a:t> </a:t>
            </a:r>
            <a:r>
              <a:rPr lang="it-IT" sz="1400"/>
              <a:t> 2  Mendeleev decise di non applicare in maniera rigorosa il criterio dei pasi atomici crescenti ignorare e di scambiare elementi adiacenti per farli entrare nella colonna con le loro stesse proprietà chimiche.</a:t>
            </a:r>
          </a:p>
          <a:p>
            <a:pPr>
              <a:buNone/>
            </a:pPr>
            <a:r>
              <a:rPr lang="it-IT" sz="1400"/>
              <a:t>La tavola, in principio, contava numerosi spazi vuoti, previsti per gli elementi che sarebbero stati scoperti in futuro, alcuni dei quali nella seconda metà delNovecen</a:t>
            </a:r>
          </a:p>
          <a:p>
            <a:pPr>
              <a:buNone/>
            </a:pPr>
            <a:endParaRPr lang="it-IT" sz="1400"/>
          </a:p>
          <a:p>
            <a:pPr>
              <a:buNone/>
            </a:pPr>
            <a:endParaRPr lang="it-IT" sz="1400"/>
          </a:p>
          <a:p>
            <a:pPr>
              <a:buNone/>
            </a:pPr>
            <a:endParaRPr lang="it-IT" sz="1400"/>
          </a:p>
          <a:p>
            <a:pPr>
              <a:buNone/>
            </a:pPr>
            <a:r>
              <a:rPr lang="it-IT" sz="1400"/>
              <a:t>     </a:t>
            </a:r>
          </a:p>
          <a:p>
            <a:pPr>
              <a:buNone/>
            </a:pPr>
            <a:endParaRPr lang="it-IT" sz="1400"/>
          </a:p>
          <a:p>
            <a:pPr>
              <a:buNone/>
            </a:pPr>
            <a:endParaRPr lang="it-IT" sz="1400"/>
          </a:p>
          <a:p>
            <a:pPr>
              <a:buNone/>
            </a:pPr>
            <a:endParaRPr lang="it-IT" sz="1400"/>
          </a:p>
          <a:p>
            <a:pPr>
              <a:buNone/>
            </a:pPr>
            <a:endParaRPr lang="it-IT" sz="1400"/>
          </a:p>
          <a:p>
            <a:pPr>
              <a:buNone/>
            </a:pPr>
            <a:r>
              <a:rPr lang="it-IT" sz="2400"/>
              <a:t> </a:t>
            </a:r>
            <a:endParaRPr lang="it-IT" sz="1400"/>
          </a:p>
          <a:p>
            <a:pPr lvl="0"/>
            <a:endParaRPr lang="it-IT" sz="1400"/>
          </a:p>
          <a:p>
            <a:pPr lvl="0">
              <a:buNone/>
            </a:pPr>
            <a:endParaRPr lang="it-IT" sz="1400"/>
          </a:p>
          <a:p>
            <a:pPr lvl="0"/>
            <a:endParaRPr lang="it-IT" sz="1400"/>
          </a:p>
          <a:p>
            <a:pPr lvl="0">
              <a:buNone/>
            </a:pPr>
            <a:r>
              <a:rPr lang="it-IT" sz="1400"/>
              <a:t>to.</a:t>
            </a:r>
          </a:p>
        </p:txBody>
      </p:sp>
      <p:pic>
        <p:nvPicPr>
          <p:cNvPr id="4" name="Immagine 3" descr="DIMendeleevCab.jpg"/>
          <p:cNvPicPr>
            <a:picLocks noChangeAspect="1"/>
          </p:cNvPicPr>
          <p:nvPr/>
        </p:nvPicPr>
        <p:blipFill>
          <a:blip r:embed="rId2" cstate="print"/>
          <a:stretch>
            <a:fillRect/>
          </a:stretch>
        </p:blipFill>
        <p:spPr>
          <a:xfrm>
            <a:off x="571472" y="4143380"/>
            <a:ext cx="1926286" cy="2084262"/>
          </a:xfrm>
          <a:prstGeom prst="rect">
            <a:avLst/>
          </a:prstGeom>
        </p:spPr>
      </p:pic>
      <p:pic>
        <p:nvPicPr>
          <p:cNvPr id="6" name="Immagine 5" descr="P1030137-Copia-585x765.jpg"/>
          <p:cNvPicPr>
            <a:picLocks noChangeAspect="1"/>
          </p:cNvPicPr>
          <p:nvPr/>
        </p:nvPicPr>
        <p:blipFill>
          <a:blip r:embed="rId3"/>
          <a:stretch>
            <a:fillRect/>
          </a:stretch>
        </p:blipFill>
        <p:spPr>
          <a:xfrm>
            <a:off x="6357950" y="3929066"/>
            <a:ext cx="2075905" cy="2714644"/>
          </a:xfrm>
          <a:prstGeom prst="rect">
            <a:avLst/>
          </a:prstGeom>
        </p:spPr>
      </p:pic>
      <p:sp>
        <p:nvSpPr>
          <p:cNvPr id="7" name="CasellaDiTesto 6"/>
          <p:cNvSpPr txBox="1"/>
          <p:nvPr/>
        </p:nvSpPr>
        <p:spPr>
          <a:xfrm>
            <a:off x="2857488" y="4143381"/>
            <a:ext cx="2714644" cy="2062103"/>
          </a:xfrm>
          <a:prstGeom prst="rect">
            <a:avLst/>
          </a:prstGeom>
          <a:noFill/>
        </p:spPr>
        <p:txBody>
          <a:bodyPr wrap="square" rtlCol="0">
            <a:spAutoFit/>
          </a:bodyPr>
          <a:lstStyle/>
          <a:p>
            <a:r>
              <a:rPr lang="it-IT" sz="2000" b="1"/>
              <a:t>Dmitrij Mendeleev  </a:t>
            </a:r>
            <a:r>
              <a:rPr lang="it-IT" b="1"/>
              <a:t>(</a:t>
            </a:r>
            <a:r>
              <a:rPr lang="it-IT"/>
              <a:t> 1834 –  190</a:t>
            </a:r>
            <a:r>
              <a:rPr lang="it-IT" b="1"/>
              <a:t>7) professore di chimica all’università di San Pietroburgo pubblica nel 1869 </a:t>
            </a:r>
            <a:r>
              <a:rPr lang="it-IT"/>
              <a:t>la Tavola periodica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428604"/>
            <a:ext cx="8229600" cy="642942"/>
          </a:xfrm>
        </p:spPr>
        <p:txBody>
          <a:bodyPr/>
          <a:lstStyle/>
          <a:p>
            <a:r>
              <a:rPr lang="it-IT" sz="3600" b="1">
                <a:solidFill>
                  <a:srgbClr val="FF0000"/>
                </a:solidFill>
              </a:rPr>
              <a:t>Tavola Periodica degli Elementi</a:t>
            </a:r>
            <a:endParaRPr lang="it-IT" sz="3600"/>
          </a:p>
        </p:txBody>
      </p:sp>
      <p:sp>
        <p:nvSpPr>
          <p:cNvPr id="23555" name="Segnaposto contenuto 2"/>
          <p:cNvSpPr>
            <a:spLocks noGrp="1"/>
          </p:cNvSpPr>
          <p:nvPr>
            <p:ph idx="1"/>
          </p:nvPr>
        </p:nvSpPr>
        <p:spPr>
          <a:xfrm>
            <a:off x="500034" y="1357275"/>
            <a:ext cx="8229600" cy="5500725"/>
          </a:xfrm>
        </p:spPr>
        <p:txBody>
          <a:bodyPr/>
          <a:lstStyle/>
          <a:p>
            <a:pPr>
              <a:buNone/>
            </a:pPr>
            <a:r>
              <a:rPr lang="it-IT" sz="1400"/>
              <a:t> </a:t>
            </a:r>
          </a:p>
          <a:p>
            <a:pPr>
              <a:buNone/>
            </a:pPr>
            <a:r>
              <a:rPr lang="it-IT" sz="2400"/>
              <a:t> </a:t>
            </a:r>
            <a:endParaRPr lang="it-IT" sz="1400"/>
          </a:p>
          <a:p>
            <a:pPr lvl="0"/>
            <a:endParaRPr lang="it-IT" sz="1400"/>
          </a:p>
          <a:p>
            <a:pPr lvl="0">
              <a:buNone/>
            </a:pPr>
            <a:endParaRPr lang="it-IT" sz="1400"/>
          </a:p>
          <a:p>
            <a:pPr lvl="0"/>
            <a:endParaRPr lang="it-IT" sz="1400"/>
          </a:p>
          <a:p>
            <a:pPr lvl="0">
              <a:buNone/>
            </a:pPr>
            <a:endParaRPr lang="it-IT" sz="1400"/>
          </a:p>
        </p:txBody>
      </p:sp>
      <p:pic>
        <p:nvPicPr>
          <p:cNvPr id="10" name="Immagine 9" descr="P1030138-Copia.jpg"/>
          <p:cNvPicPr>
            <a:picLocks noChangeAspect="1"/>
          </p:cNvPicPr>
          <p:nvPr/>
        </p:nvPicPr>
        <p:blipFill>
          <a:blip r:embed="rId2"/>
          <a:stretch>
            <a:fillRect/>
          </a:stretch>
        </p:blipFill>
        <p:spPr>
          <a:xfrm>
            <a:off x="0" y="1928802"/>
            <a:ext cx="8858312" cy="4721590"/>
          </a:xfrm>
          <a:prstGeom prst="rect">
            <a:avLst/>
          </a:prstGeom>
        </p:spPr>
      </p:pic>
      <p:sp>
        <p:nvSpPr>
          <p:cNvPr id="12" name="CasellaDiTesto 11"/>
          <p:cNvSpPr txBox="1"/>
          <p:nvPr/>
        </p:nvSpPr>
        <p:spPr>
          <a:xfrm>
            <a:off x="285720" y="928670"/>
            <a:ext cx="8643998" cy="1077218"/>
          </a:xfrm>
          <a:prstGeom prst="rect">
            <a:avLst/>
          </a:prstGeom>
          <a:noFill/>
        </p:spPr>
        <p:txBody>
          <a:bodyPr wrap="square" rtlCol="0">
            <a:spAutoFit/>
          </a:bodyPr>
          <a:lstStyle/>
          <a:p>
            <a:r>
              <a:rPr lang="it-IT" sz="1600" b="1"/>
              <a:t>La seconda versione della Tavola Periodica  </a:t>
            </a:r>
            <a:r>
              <a:rPr lang="it-IT" sz="1600"/>
              <a:t>1871</a:t>
            </a:r>
          </a:p>
          <a:p>
            <a:r>
              <a:rPr lang="it-IT" sz="1600"/>
              <a:t> </a:t>
            </a:r>
            <a:r>
              <a:rPr lang="it-IT" sz="1400"/>
              <a:t>questa tabella oggi chiamata tabella periodica breve è stata utilizzata fino agli anni cinquanta del novecento e presenta per ogni periodo due gruppi ad esempio per il secondo gruppo si hanno </a:t>
            </a:r>
            <a:r>
              <a:rPr lang="pt-BR" sz="1600"/>
              <a:t> Ca, Sr, Ba e Mg, Zn, Cd, Hg.</a:t>
            </a:r>
            <a:endParaRPr lang="it-IT" sz="1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714348" y="214290"/>
            <a:ext cx="7972452" cy="642942"/>
          </a:xfrm>
        </p:spPr>
        <p:txBody>
          <a:bodyPr/>
          <a:lstStyle/>
          <a:p>
            <a:r>
              <a:rPr lang="it-IT" sz="3600" b="1">
                <a:solidFill>
                  <a:srgbClr val="FF0000"/>
                </a:solidFill>
              </a:rPr>
              <a:t>Tavola Periodica degli Elementi</a:t>
            </a:r>
            <a:endParaRPr lang="it-IT" sz="3600"/>
          </a:p>
        </p:txBody>
      </p:sp>
      <p:sp>
        <p:nvSpPr>
          <p:cNvPr id="23555" name="Segnaposto contenuto 2"/>
          <p:cNvSpPr>
            <a:spLocks noGrp="1"/>
          </p:cNvSpPr>
          <p:nvPr>
            <p:ph idx="1"/>
          </p:nvPr>
        </p:nvSpPr>
        <p:spPr>
          <a:xfrm>
            <a:off x="500034" y="1500174"/>
            <a:ext cx="7643866" cy="4786346"/>
          </a:xfrm>
        </p:spPr>
        <p:txBody>
          <a:bodyPr/>
          <a:lstStyle/>
          <a:p>
            <a:pPr>
              <a:buNone/>
            </a:pPr>
            <a:r>
              <a:rPr lang="it-IT" sz="1400"/>
              <a:t> </a:t>
            </a:r>
          </a:p>
          <a:p>
            <a:pPr>
              <a:buNone/>
            </a:pPr>
            <a:r>
              <a:rPr lang="it-IT" sz="2400"/>
              <a:t> </a:t>
            </a:r>
            <a:endParaRPr lang="it-IT" sz="1400"/>
          </a:p>
          <a:p>
            <a:pPr lvl="0"/>
            <a:endParaRPr lang="it-IT" sz="1400"/>
          </a:p>
          <a:p>
            <a:pPr lvl="0">
              <a:buNone/>
            </a:pPr>
            <a:endParaRPr lang="it-IT" sz="1400"/>
          </a:p>
          <a:p>
            <a:pPr lvl="0"/>
            <a:endParaRPr lang="it-IT" sz="1400"/>
          </a:p>
          <a:p>
            <a:pPr lvl="0">
              <a:buNone/>
            </a:pPr>
            <a:endParaRPr lang="it-IT" sz="1400"/>
          </a:p>
        </p:txBody>
      </p:sp>
      <p:pic>
        <p:nvPicPr>
          <p:cNvPr id="1026" name="Picture 2" descr="http://podcast.federica.unina.it/mini/img.php?src=/files/_docenti/santini-antonello/img/santini-100-15-6.jpg"/>
          <p:cNvPicPr>
            <a:picLocks noChangeAspect="1" noChangeArrowheads="1"/>
          </p:cNvPicPr>
          <p:nvPr/>
        </p:nvPicPr>
        <p:blipFill>
          <a:blip r:embed="rId3"/>
          <a:srcRect/>
          <a:stretch>
            <a:fillRect/>
          </a:stretch>
        </p:blipFill>
        <p:spPr bwMode="auto">
          <a:xfrm>
            <a:off x="1142977" y="2140145"/>
            <a:ext cx="4714907" cy="3839821"/>
          </a:xfrm>
          <a:prstGeom prst="rect">
            <a:avLst/>
          </a:prstGeom>
          <a:noFill/>
        </p:spPr>
      </p:pic>
      <p:sp>
        <p:nvSpPr>
          <p:cNvPr id="7" name="CasellaDiTesto 6"/>
          <p:cNvSpPr txBox="1"/>
          <p:nvPr/>
        </p:nvSpPr>
        <p:spPr>
          <a:xfrm>
            <a:off x="785786" y="857232"/>
            <a:ext cx="6429420" cy="738664"/>
          </a:xfrm>
          <a:prstGeom prst="rect">
            <a:avLst/>
          </a:prstGeom>
          <a:noFill/>
        </p:spPr>
        <p:txBody>
          <a:bodyPr wrap="square" rtlCol="0">
            <a:spAutoFit/>
          </a:bodyPr>
          <a:lstStyle/>
          <a:p>
            <a:r>
              <a:rPr lang="it-IT" sz="1400"/>
              <a:t>Le proprietà periodiche e le previsioni di Mendeleev per l’elemento non ancora scoperto  Exasilicio,   L'elemento in questione fu più tardi scoperto da </a:t>
            </a:r>
            <a:r>
              <a:rPr lang="it-IT" sz="1400">
                <a:hlinkClick r:id="rId4" tooltip="Clemens Winkler"/>
              </a:rPr>
              <a:t>Clemens Winkler</a:t>
            </a:r>
            <a:r>
              <a:rPr lang="it-IT" sz="1400"/>
              <a:t> nel </a:t>
            </a:r>
            <a:r>
              <a:rPr lang="it-IT" sz="1400">
                <a:hlinkClick r:id="rId5" tooltip="1886"/>
              </a:rPr>
              <a:t>1886</a:t>
            </a:r>
            <a:r>
              <a:rPr lang="it-IT" sz="1400"/>
              <a:t> </a:t>
            </a:r>
            <a:r>
              <a:rPr lang="it-IT" sz="1400">
                <a:hlinkClick r:id="rId6"/>
              </a:rPr>
              <a:t>documenti</a:t>
            </a:r>
            <a:endParaRPr lang="it-IT"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428604"/>
            <a:ext cx="8229600" cy="214314"/>
          </a:xfrm>
        </p:spPr>
        <p:txBody>
          <a:bodyPr/>
          <a:lstStyle/>
          <a:p>
            <a:r>
              <a:rPr lang="it-IT" sz="3600" b="1">
                <a:solidFill>
                  <a:srgbClr val="FF0000"/>
                </a:solidFill>
              </a:rPr>
              <a:t>Tavola Periodica degli Elementi</a:t>
            </a:r>
            <a:endParaRPr lang="it-IT" sz="3600"/>
          </a:p>
        </p:txBody>
      </p:sp>
      <p:sp>
        <p:nvSpPr>
          <p:cNvPr id="23555" name="Segnaposto contenuto 2"/>
          <p:cNvSpPr>
            <a:spLocks noGrp="1"/>
          </p:cNvSpPr>
          <p:nvPr>
            <p:ph idx="1"/>
          </p:nvPr>
        </p:nvSpPr>
        <p:spPr>
          <a:xfrm>
            <a:off x="500034" y="1357275"/>
            <a:ext cx="8229600" cy="5500725"/>
          </a:xfrm>
        </p:spPr>
        <p:txBody>
          <a:bodyPr/>
          <a:lstStyle/>
          <a:p>
            <a:pPr>
              <a:buNone/>
            </a:pPr>
            <a:r>
              <a:rPr lang="it-IT" sz="1400"/>
              <a:t> </a:t>
            </a:r>
          </a:p>
          <a:p>
            <a:pPr>
              <a:buNone/>
            </a:pPr>
            <a:r>
              <a:rPr lang="it-IT" sz="2400"/>
              <a:t> </a:t>
            </a:r>
            <a:endParaRPr lang="it-IT" sz="1400"/>
          </a:p>
          <a:p>
            <a:pPr lvl="0"/>
            <a:endParaRPr lang="it-IT" sz="1400"/>
          </a:p>
          <a:p>
            <a:pPr lvl="0">
              <a:buNone/>
            </a:pPr>
            <a:endParaRPr lang="it-IT" sz="1400"/>
          </a:p>
          <a:p>
            <a:pPr lvl="0"/>
            <a:endParaRPr lang="it-IT" sz="1400"/>
          </a:p>
          <a:p>
            <a:pPr lvl="0">
              <a:buNone/>
            </a:pPr>
            <a:endParaRPr lang="it-IT" sz="1400"/>
          </a:p>
        </p:txBody>
      </p:sp>
      <p:pic>
        <p:nvPicPr>
          <p:cNvPr id="6" name="Immagine 5" descr="periodic-table-1626299_960_720.png"/>
          <p:cNvPicPr>
            <a:picLocks noChangeAspect="1"/>
          </p:cNvPicPr>
          <p:nvPr/>
        </p:nvPicPr>
        <p:blipFill>
          <a:blip r:embed="rId2"/>
          <a:stretch>
            <a:fillRect/>
          </a:stretch>
        </p:blipFill>
        <p:spPr>
          <a:xfrm>
            <a:off x="-108520" y="908720"/>
            <a:ext cx="9144000" cy="49244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642918"/>
            <a:ext cx="7851648" cy="1000132"/>
          </a:xfrm>
        </p:spPr>
        <p:txBody>
          <a:bodyPr/>
          <a:lstStyle/>
          <a:p>
            <a:pPr algn="ctr" eaLnBrk="1" hangingPunct="1">
              <a:defRPr/>
            </a:pPr>
            <a:r>
              <a:rPr lang="it-IT">
                <a:solidFill>
                  <a:srgbClr val="FF0000"/>
                </a:solidFill>
              </a:rPr>
              <a:t>I metalli nell’antichità</a:t>
            </a:r>
          </a:p>
        </p:txBody>
      </p:sp>
      <p:sp>
        <p:nvSpPr>
          <p:cNvPr id="9219" name="Sottotitolo 2"/>
          <p:cNvSpPr>
            <a:spLocks noGrp="1"/>
          </p:cNvSpPr>
          <p:nvPr>
            <p:ph type="subTitle" idx="1"/>
          </p:nvPr>
        </p:nvSpPr>
        <p:spPr>
          <a:xfrm>
            <a:off x="500063" y="1571625"/>
            <a:ext cx="7854950" cy="5000625"/>
          </a:xfrm>
        </p:spPr>
        <p:txBody>
          <a:bodyPr/>
          <a:lstStyle/>
          <a:p>
            <a:pPr marR="0" algn="just"/>
            <a:r>
              <a:rPr lang="it-IT" sz="2000" dirty="0"/>
              <a:t>L'uomo scoprì </a:t>
            </a:r>
            <a:r>
              <a:rPr lang="it-IT" sz="2000" b="1" i="1" dirty="0"/>
              <a:t>casualmente</a:t>
            </a:r>
            <a:r>
              <a:rPr lang="it-IT" sz="2000" dirty="0"/>
              <a:t>, già verso la fine del 4° millennio a.C., che alcune pietre esposte all’azione del fuoco si </a:t>
            </a:r>
            <a:r>
              <a:rPr lang="it-IT" sz="2000" dirty="0" err="1"/>
              <a:t>trasfomavano</a:t>
            </a:r>
            <a:r>
              <a:rPr lang="it-IT" sz="2000" dirty="0"/>
              <a:t> in agglomerati lucenti (masse metalliche) con </a:t>
            </a:r>
            <a:r>
              <a:rPr lang="it-IT" sz="2000" dirty="0" err="1"/>
              <a:t>paticolari</a:t>
            </a:r>
            <a:r>
              <a:rPr lang="it-IT" sz="2000" dirty="0"/>
              <a:t> </a:t>
            </a:r>
            <a:r>
              <a:rPr lang="it-IT" sz="2000" dirty="0" err="1"/>
              <a:t>caretteristiche</a:t>
            </a:r>
            <a:r>
              <a:rPr lang="it-IT" sz="2000" dirty="0"/>
              <a:t>. </a:t>
            </a:r>
          </a:p>
          <a:p>
            <a:pPr marR="0" algn="just"/>
            <a:r>
              <a:rPr lang="it-IT" sz="2000" b="1" i="1" dirty="0"/>
              <a:t>L’esperienza</a:t>
            </a:r>
            <a:r>
              <a:rPr lang="it-IT" sz="2000" dirty="0"/>
              <a:t> mostrò che la  produzione e la lavorazione dei </a:t>
            </a:r>
            <a:r>
              <a:rPr lang="it-IT" sz="2000" dirty="0" err="1"/>
              <a:t>metaali</a:t>
            </a:r>
            <a:r>
              <a:rPr lang="it-IT" sz="2000" dirty="0"/>
              <a:t> ottenuti dipendevano dalle condizioni e furono </a:t>
            </a:r>
            <a:r>
              <a:rPr lang="it-IT" sz="2000" dirty="0" err="1"/>
              <a:t>costrite</a:t>
            </a:r>
            <a:r>
              <a:rPr lang="it-IT" sz="2000" dirty="0"/>
              <a:t> le prime </a:t>
            </a:r>
            <a:r>
              <a:rPr lang="it-IT" sz="2000" dirty="0">
                <a:solidFill>
                  <a:srgbClr val="FF0000"/>
                </a:solidFill>
              </a:rPr>
              <a:t>fornaci</a:t>
            </a:r>
            <a:r>
              <a:rPr lang="it-IT" sz="2000" dirty="0"/>
              <a:t>. La forma più elementare di fornace era rappresentata da un foro scavato nel terreno rivestito di argilla o di pietre.</a:t>
            </a:r>
          </a:p>
          <a:p>
            <a:pPr marR="0" algn="just"/>
            <a:r>
              <a:rPr lang="it-IT" sz="2000" dirty="0"/>
              <a:t> Successivamente si introdusse il </a:t>
            </a:r>
            <a:r>
              <a:rPr lang="it-IT" sz="2000" i="1" dirty="0"/>
              <a:t>crogiuolo</a:t>
            </a:r>
            <a:r>
              <a:rPr lang="it-IT" sz="2000" dirty="0"/>
              <a:t>, una sorta di pentola attraverso la quale si colava il minerale fuso. </a:t>
            </a:r>
          </a:p>
          <a:p>
            <a:pPr marR="0" algn="just"/>
            <a:r>
              <a:rPr lang="it-IT" sz="2000" dirty="0"/>
              <a:t>Le temperature di fusione dei minerali sono diverse : più basse per i minerali contenenti il </a:t>
            </a:r>
            <a:r>
              <a:rPr lang="it-IT" sz="2000" i="1" dirty="0">
                <a:solidFill>
                  <a:srgbClr val="FF0000"/>
                </a:solidFill>
              </a:rPr>
              <a:t>rame</a:t>
            </a:r>
            <a:r>
              <a:rPr lang="it-IT" sz="2000" i="1" dirty="0"/>
              <a:t>, più alte per i minerali </a:t>
            </a:r>
            <a:r>
              <a:rPr lang="it-IT" sz="2000" i="1" dirty="0">
                <a:solidFill>
                  <a:srgbClr val="FF0000"/>
                </a:solidFill>
              </a:rPr>
              <a:t>ferrosi</a:t>
            </a:r>
            <a:r>
              <a:rPr lang="it-IT" sz="2000" dirty="0"/>
              <a:t> </a:t>
            </a:r>
            <a:endParaRPr lang="it-IT"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457200" y="428604"/>
            <a:ext cx="8229600" cy="214314"/>
          </a:xfrm>
        </p:spPr>
        <p:txBody>
          <a:bodyPr/>
          <a:lstStyle/>
          <a:p>
            <a:r>
              <a:rPr lang="it-IT" sz="3600" b="1">
                <a:solidFill>
                  <a:srgbClr val="FF0000"/>
                </a:solidFill>
              </a:rPr>
              <a:t>Tavola Periodica degli Elementi</a:t>
            </a:r>
            <a:endParaRPr lang="it-IT" sz="3600"/>
          </a:p>
        </p:txBody>
      </p:sp>
      <p:sp>
        <p:nvSpPr>
          <p:cNvPr id="23555" name="Segnaposto contenuto 2"/>
          <p:cNvSpPr>
            <a:spLocks noGrp="1"/>
          </p:cNvSpPr>
          <p:nvPr>
            <p:ph idx="1"/>
          </p:nvPr>
        </p:nvSpPr>
        <p:spPr>
          <a:xfrm>
            <a:off x="500034" y="1357275"/>
            <a:ext cx="8229600" cy="5500725"/>
          </a:xfrm>
        </p:spPr>
        <p:txBody>
          <a:bodyPr/>
          <a:lstStyle/>
          <a:p>
            <a:pPr>
              <a:buNone/>
            </a:pPr>
            <a:r>
              <a:rPr lang="it-IT" sz="1400"/>
              <a:t> </a:t>
            </a:r>
          </a:p>
          <a:p>
            <a:pPr>
              <a:buNone/>
            </a:pPr>
            <a:r>
              <a:rPr lang="it-IT" sz="2400"/>
              <a:t> </a:t>
            </a:r>
            <a:endParaRPr lang="it-IT" sz="1400"/>
          </a:p>
          <a:p>
            <a:pPr lvl="0"/>
            <a:endParaRPr lang="it-IT" sz="1400"/>
          </a:p>
          <a:p>
            <a:pPr lvl="0">
              <a:buNone/>
            </a:pPr>
            <a:endParaRPr lang="it-IT" sz="1400"/>
          </a:p>
          <a:p>
            <a:pPr lvl="0"/>
            <a:endParaRPr lang="it-IT" sz="1400"/>
          </a:p>
          <a:p>
            <a:pPr lvl="0">
              <a:buNone/>
            </a:pPr>
            <a:endParaRPr lang="it-IT" sz="1400"/>
          </a:p>
        </p:txBody>
      </p:sp>
      <p:sp>
        <p:nvSpPr>
          <p:cNvPr id="5" name="CasellaDiTesto 4"/>
          <p:cNvSpPr txBox="1"/>
          <p:nvPr/>
        </p:nvSpPr>
        <p:spPr>
          <a:xfrm>
            <a:off x="571472" y="571481"/>
            <a:ext cx="7358114" cy="6401753"/>
          </a:xfrm>
          <a:prstGeom prst="rect">
            <a:avLst/>
          </a:prstGeom>
          <a:noFill/>
        </p:spPr>
        <p:txBody>
          <a:bodyPr wrap="square" rtlCol="0">
            <a:spAutoFit/>
          </a:bodyPr>
          <a:lstStyle/>
          <a:p>
            <a:pPr lvl="1"/>
            <a:r>
              <a:rPr lang="it-IT" sz="1600" dirty="0"/>
              <a:t>Proprietà periodiche:</a:t>
            </a:r>
          </a:p>
          <a:p>
            <a:r>
              <a:rPr lang="it-IT" sz="1400" b="1" dirty="0">
                <a:solidFill>
                  <a:srgbClr val="FF0000"/>
                </a:solidFill>
              </a:rPr>
              <a:t>Energia di ion</a:t>
            </a:r>
            <a:r>
              <a:rPr lang="it-IT" sz="1600" b="1" dirty="0">
                <a:solidFill>
                  <a:srgbClr val="FF0000"/>
                </a:solidFill>
              </a:rPr>
              <a:t>izzazione</a:t>
            </a:r>
            <a:r>
              <a:rPr lang="it-IT" sz="1600" dirty="0"/>
              <a:t> </a:t>
            </a:r>
            <a:r>
              <a:rPr lang="it-IT" sz="1400" dirty="0"/>
              <a:t>di un atomo o di una molecola è l'energia minima richiesta per allontanarne un </a:t>
            </a:r>
            <a:r>
              <a:rPr lang="it-IT" sz="1400" u="sng" dirty="0"/>
              <a:t>elettrone</a:t>
            </a:r>
            <a:r>
              <a:rPr lang="it-IT" sz="1400" dirty="0"/>
              <a:t> e portarlo a distanza infinita,</a:t>
            </a:r>
          </a:p>
          <a:p>
            <a:r>
              <a:rPr lang="nn-NO" sz="1400" dirty="0"/>
              <a:t>X(g) → X</a:t>
            </a:r>
            <a:r>
              <a:rPr lang="nn-NO" sz="1400" baseline="30000" dirty="0"/>
              <a:t>+</a:t>
            </a:r>
            <a:r>
              <a:rPr lang="nn-NO" sz="1400" dirty="0"/>
              <a:t>(g) + e</a:t>
            </a:r>
            <a:r>
              <a:rPr lang="nn-NO" sz="1400" baseline="30000" dirty="0"/>
              <a:t>−</a:t>
            </a:r>
            <a:r>
              <a:rPr lang="nn-NO" sz="1400" dirty="0"/>
              <a:t>   I</a:t>
            </a:r>
            <a:r>
              <a:rPr lang="nn-NO" sz="1400" baseline="-25000" dirty="0"/>
              <a:t>1      </a:t>
            </a:r>
          </a:p>
          <a:p>
            <a:r>
              <a:rPr lang="it-IT" sz="1400" dirty="0"/>
              <a:t>l'energia di ionizzazione è la differenza di energia tra la specie X</a:t>
            </a:r>
            <a:r>
              <a:rPr lang="it-IT" sz="1400" baseline="30000" dirty="0"/>
              <a:t>+</a:t>
            </a:r>
            <a:r>
              <a:rPr lang="it-IT" sz="1400" dirty="0"/>
              <a:t>(g) e X(g)</a:t>
            </a:r>
            <a:endParaRPr lang="it-IT" sz="1600" dirty="0"/>
          </a:p>
          <a:p>
            <a:r>
              <a:rPr lang="it-IT" sz="1600" dirty="0">
                <a:solidFill>
                  <a:srgbClr val="FF0000"/>
                </a:solidFill>
              </a:rPr>
              <a:t>Affinità elettronica </a:t>
            </a:r>
            <a:r>
              <a:rPr lang="it-IT" sz="1600" dirty="0"/>
              <a:t> è l'ammontare di energia scambiata, ovvero rilasciata o assorbita, quando un elettrone è aggiunto ad un atomo neutro isolato in fase gassosa (in condizioni di gas monoatomico) per formare uno ione gassoso con una carica di −1 Questa proprietà si misura in </a:t>
            </a:r>
            <a:r>
              <a:rPr lang="it-IT" sz="1600" dirty="0" err="1"/>
              <a:t>kJ</a:t>
            </a:r>
            <a:r>
              <a:rPr lang="it-IT" sz="1600" dirty="0"/>
              <a:t>/</a:t>
            </a:r>
            <a:r>
              <a:rPr lang="it-IT" sz="1600" dirty="0" err="1"/>
              <a:t>mol</a:t>
            </a:r>
            <a:r>
              <a:rPr lang="it-IT" sz="1600" dirty="0"/>
              <a:t>.</a:t>
            </a:r>
            <a:endParaRPr lang="it-IT" sz="1600" dirty="0">
              <a:solidFill>
                <a:srgbClr val="FF0000"/>
              </a:solidFill>
            </a:endParaRPr>
          </a:p>
          <a:p>
            <a:r>
              <a:rPr lang="it-IT" sz="1600" dirty="0">
                <a:solidFill>
                  <a:srgbClr val="FF0000"/>
                </a:solidFill>
              </a:rPr>
              <a:t>Elettronegatività </a:t>
            </a:r>
            <a:r>
              <a:rPr lang="it-IT" sz="1600" dirty="0"/>
              <a:t>è definita come l'attrazione che un atomo  esercita sugli </a:t>
            </a:r>
            <a:r>
              <a:rPr lang="it-IT" sz="1600" dirty="0">
                <a:hlinkClick r:id="rId2" tooltip="Elettroni di legame"/>
              </a:rPr>
              <a:t>elettroni di legame</a:t>
            </a:r>
            <a:r>
              <a:rPr lang="it-IT" sz="1600" dirty="0"/>
              <a:t>. Il concetto di elettronegatività fu introdotto nel </a:t>
            </a:r>
            <a:r>
              <a:rPr lang="it-IT" sz="1600" dirty="0">
                <a:hlinkClick r:id="rId3" tooltip="1932"/>
              </a:rPr>
              <a:t>1932</a:t>
            </a:r>
            <a:r>
              <a:rPr lang="it-IT" sz="1600" dirty="0"/>
              <a:t> dal </a:t>
            </a:r>
            <a:r>
              <a:rPr lang="it-IT" sz="1600" dirty="0">
                <a:hlinkClick r:id="rId4" tooltip="Premio Nobel per la chimica"/>
              </a:rPr>
              <a:t>Premio Nobel per la Chimica</a:t>
            </a:r>
            <a:r>
              <a:rPr lang="it-IT" sz="1600" dirty="0"/>
              <a:t> </a:t>
            </a:r>
            <a:r>
              <a:rPr lang="it-IT" sz="1600" dirty="0">
                <a:hlinkClick r:id="rId5" tooltip="Linus Pauling"/>
              </a:rPr>
              <a:t>Linus Carl </a:t>
            </a:r>
            <a:r>
              <a:rPr lang="it-IT" sz="1600" dirty="0" err="1">
                <a:hlinkClick r:id="rId5" tooltip="Linus Pauling"/>
              </a:rPr>
              <a:t>Pauling</a:t>
            </a:r>
            <a:r>
              <a:rPr lang="it-IT" sz="1600" dirty="0"/>
              <a:t>, che propose la scala di elettronegatività che ne porta il nome e </a:t>
            </a:r>
            <a:r>
              <a:rPr lang="it-IT" sz="1600" dirty="0" err="1"/>
              <a:t>attibuisce</a:t>
            </a:r>
            <a:r>
              <a:rPr lang="it-IT" sz="1600" dirty="0"/>
              <a:t> al </a:t>
            </a:r>
            <a:r>
              <a:rPr lang="it-IT" sz="1600" dirty="0" err="1"/>
              <a:t>fluro</a:t>
            </a:r>
            <a:r>
              <a:rPr lang="it-IT" sz="1600" dirty="0"/>
              <a:t> valore 4.</a:t>
            </a:r>
            <a:endParaRPr lang="it-IT" sz="1600" dirty="0">
              <a:solidFill>
                <a:srgbClr val="FF0000"/>
              </a:solidFill>
            </a:endParaRPr>
          </a:p>
          <a:p>
            <a:r>
              <a:rPr lang="it-IT" sz="1400" dirty="0">
                <a:solidFill>
                  <a:srgbClr val="FF0000"/>
                </a:solidFill>
              </a:rPr>
              <a:t>Raggio medio atomico </a:t>
            </a:r>
            <a:r>
              <a:rPr lang="it-IT" sz="1400" dirty="0"/>
              <a:t>di un </a:t>
            </a:r>
            <a:r>
              <a:rPr lang="it-IT" sz="1400" dirty="0">
                <a:hlinkClick r:id="rId6" tooltip="Elemento chimico"/>
              </a:rPr>
              <a:t>elemento</a:t>
            </a:r>
            <a:r>
              <a:rPr lang="it-IT" sz="1400" dirty="0"/>
              <a:t> è una misura delle dimensioni dei suoi atomi; è una grandezza difficilmente definibile in quanto in un atomo non esiste un confine netto (la probabilità di trovare un elettrone diminuisce infatti all'aumentare della distanza dal nucleo ma non è mai zero). Si può perciò descrivere un raggio atomico </a:t>
            </a:r>
            <a:r>
              <a:rPr lang="it-IT" sz="1400" i="1" dirty="0"/>
              <a:t>efficace</a:t>
            </a:r>
            <a:r>
              <a:rPr lang="it-IT" sz="1400" dirty="0"/>
              <a:t> come, ad esempio, la distanza dal nucleo entro cui si trova racchiusa il 95% della densità elettronica ma, in genere, vengono usate altre definizioni di raggio atomico: </a:t>
            </a:r>
            <a:r>
              <a:rPr lang="it-IT" sz="1400" dirty="0">
                <a:hlinkClick r:id="rId7" tooltip="Raggio di Van der Waals"/>
              </a:rPr>
              <a:t>raggio di Van </a:t>
            </a:r>
            <a:r>
              <a:rPr lang="it-IT" sz="1400" dirty="0" err="1">
                <a:hlinkClick r:id="rId7" tooltip="Raggio di Van der Waals"/>
              </a:rPr>
              <a:t>der</a:t>
            </a:r>
            <a:r>
              <a:rPr lang="it-IT" sz="1400" dirty="0">
                <a:hlinkClick r:id="rId7" tooltip="Raggio di Van der Waals"/>
              </a:rPr>
              <a:t> </a:t>
            </a:r>
            <a:r>
              <a:rPr lang="it-IT" sz="1400" dirty="0" err="1">
                <a:hlinkClick r:id="rId7" tooltip="Raggio di Van der Waals"/>
              </a:rPr>
              <a:t>Waals</a:t>
            </a:r>
            <a:r>
              <a:rPr lang="it-IT" sz="1400" dirty="0"/>
              <a:t>, </a:t>
            </a:r>
            <a:r>
              <a:rPr lang="it-IT" sz="1400" dirty="0">
                <a:hlinkClick r:id="rId8" tooltip="Raggio covalente"/>
              </a:rPr>
              <a:t>raggio covalente</a:t>
            </a:r>
            <a:r>
              <a:rPr lang="it-IT" sz="1400" dirty="0"/>
              <a:t> e </a:t>
            </a:r>
            <a:r>
              <a:rPr lang="it-IT" sz="1400" dirty="0">
                <a:hlinkClick r:id="rId9" tooltip="Raggio ionico"/>
              </a:rPr>
              <a:t>raggio ionico</a:t>
            </a:r>
            <a:r>
              <a:rPr lang="it-IT" sz="1400" baseline="30000" dirty="0">
                <a:hlinkClick r:id="rId10"/>
              </a:rPr>
              <a:t>[1]</a:t>
            </a:r>
            <a:r>
              <a:rPr lang="it-IT" sz="1400" dirty="0"/>
              <a:t>. Usualmente si misura il raggio atomico in </a:t>
            </a:r>
            <a:r>
              <a:rPr lang="it-IT" sz="1400" dirty="0" err="1">
                <a:hlinkClick r:id="rId11" tooltip="Picometro"/>
              </a:rPr>
              <a:t>picometri</a:t>
            </a:r>
            <a:r>
              <a:rPr lang="it-IT" sz="1400" dirty="0"/>
              <a:t> (</a:t>
            </a:r>
            <a:r>
              <a:rPr lang="it-IT" sz="1400" i="1" dirty="0" err="1"/>
              <a:t>pm</a:t>
            </a:r>
            <a:r>
              <a:rPr lang="it-IT" sz="1400" dirty="0"/>
              <a:t>), da preferire rispetto all'</a:t>
            </a:r>
            <a:r>
              <a:rPr lang="it-IT" sz="1400" dirty="0">
                <a:hlinkClick r:id="rId12" tooltip="Ångström"/>
              </a:rPr>
              <a:t>ångström</a:t>
            </a:r>
            <a:r>
              <a:rPr lang="it-IT" sz="1400" dirty="0"/>
              <a:t>(Å).</a:t>
            </a:r>
          </a:p>
          <a:p>
            <a:r>
              <a:rPr lang="it-IT" sz="1600" dirty="0"/>
              <a:t> la </a:t>
            </a:r>
            <a:r>
              <a:rPr lang="it-IT" sz="1600" b="1" dirty="0"/>
              <a:t>polarizzabilità</a:t>
            </a:r>
            <a:r>
              <a:rPr lang="it-IT" sz="1600" dirty="0"/>
              <a:t> rappresenta la tendenza di una distribuzione di </a:t>
            </a:r>
            <a:r>
              <a:rPr lang="it-IT" sz="1600" dirty="0">
                <a:hlinkClick r:id="rId13" tooltip="Carica elettrica"/>
              </a:rPr>
              <a:t>carica elettrica</a:t>
            </a:r>
            <a:r>
              <a:rPr lang="it-IT" sz="1600" dirty="0"/>
              <a:t>, quale la nuvola elettronica di un </a:t>
            </a:r>
            <a:r>
              <a:rPr lang="it-IT" sz="1600" dirty="0">
                <a:hlinkClick r:id="rId14" tooltip="Atomo"/>
              </a:rPr>
              <a:t>atomo</a:t>
            </a:r>
            <a:r>
              <a:rPr lang="it-IT" sz="1600" dirty="0"/>
              <a:t> o una </a:t>
            </a:r>
            <a:r>
              <a:rPr lang="it-IT" sz="1600" dirty="0">
                <a:hlinkClick r:id="rId15" tooltip="Molecola"/>
              </a:rPr>
              <a:t>molecola</a:t>
            </a:r>
            <a:r>
              <a:rPr lang="it-IT" sz="1600" dirty="0"/>
              <a:t>, a modificare la sua posizione originaria per l'effetto di un </a:t>
            </a:r>
            <a:r>
              <a:rPr lang="it-IT" sz="1600" dirty="0">
                <a:hlinkClick r:id="rId16" tooltip="Campo elettrico"/>
              </a:rPr>
              <a:t>campo elettrico</a:t>
            </a:r>
            <a:r>
              <a:rPr lang="it-IT" sz="1600" dirty="0"/>
              <a:t> esterno. Tale fenomeno genera un momento di </a:t>
            </a:r>
            <a:r>
              <a:rPr lang="it-IT" sz="1600" dirty="0">
                <a:hlinkClick r:id="rId17" tooltip="Dipolo elettrico"/>
              </a:rPr>
              <a:t>dipolo elettrico</a:t>
            </a:r>
            <a:r>
              <a:rPr lang="it-IT" sz="1600" dirty="0"/>
              <a:t>, e la polarizzabilità ne quantifica la </a:t>
            </a:r>
            <a:r>
              <a:rPr lang="it-IT" sz="1600" dirty="0">
                <a:hlinkClick r:id="rId18" tooltip="Proporzionalità (matematica)"/>
              </a:rPr>
              <a:t>proporzionalità</a:t>
            </a:r>
            <a:r>
              <a:rPr lang="it-IT" sz="1600" dirty="0"/>
              <a:t> al campo.</a:t>
            </a:r>
          </a:p>
          <a:p>
            <a:endParaRPr lang="it-IT"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000108"/>
            <a:ext cx="7967690" cy="2200292"/>
          </a:xfrm>
        </p:spPr>
        <p:txBody>
          <a:bodyPr/>
          <a:lstStyle/>
          <a:p>
            <a:pPr algn="l" eaLnBrk="1" hangingPunct="1">
              <a:defRPr/>
            </a:pPr>
            <a:br>
              <a:rPr lang="it-IT" sz="2200" b="0"/>
            </a:br>
            <a:r>
              <a:rPr lang="it-IT" sz="2200"/>
              <a:t>            . </a:t>
            </a:r>
            <a:br>
              <a:rPr lang="it-IT" sz="2200" b="0"/>
            </a:br>
            <a:r>
              <a:rPr lang="it-IT" sz="2200"/>
              <a:t>            </a:t>
            </a:r>
            <a:br>
              <a:rPr lang="it-IT" sz="2200" b="0"/>
            </a:br>
            <a:r>
              <a:rPr lang="it-IT" sz="2200" b="0"/>
              <a:t>                     </a:t>
            </a:r>
            <a:endParaRPr lang="it-IT"/>
          </a:p>
        </p:txBody>
      </p:sp>
      <p:sp>
        <p:nvSpPr>
          <p:cNvPr id="25603" name="Sottotitolo 2"/>
          <p:cNvSpPr>
            <a:spLocks noGrp="1"/>
          </p:cNvSpPr>
          <p:nvPr>
            <p:ph type="subTitle" idx="1"/>
          </p:nvPr>
        </p:nvSpPr>
        <p:spPr>
          <a:xfrm>
            <a:off x="533400" y="1000125"/>
            <a:ext cx="7854950" cy="3981450"/>
          </a:xfrm>
        </p:spPr>
        <p:txBody>
          <a:bodyPr/>
          <a:lstStyle/>
          <a:p>
            <a:pPr marR="0" algn="ctr" eaLnBrk="1" hangingPunct="1"/>
            <a:r>
              <a:rPr lang="it-IT" sz="2400" b="1" dirty="0"/>
              <a:t> </a:t>
            </a:r>
            <a:r>
              <a:rPr lang="it-IT" sz="2400" b="1" dirty="0">
                <a:solidFill>
                  <a:srgbClr val="FF0000"/>
                </a:solidFill>
              </a:rPr>
              <a:t>Risorse in rete </a:t>
            </a:r>
            <a:r>
              <a:rPr lang="it-IT" sz="2400" b="1" dirty="0"/>
              <a:t> </a:t>
            </a:r>
          </a:p>
          <a:p>
            <a:pPr marR="0" algn="just" eaLnBrk="1" hangingPunct="1"/>
            <a:r>
              <a:rPr lang="it-IT" sz="1800" b="1" dirty="0"/>
              <a:t>La materia  è formata da miscugli di sostanze, formate dalla combinazioni di sostanze semplici: elementi. La tabella periodica degli elementi riporta tutti gli</a:t>
            </a:r>
            <a:r>
              <a:rPr lang="it-IT" sz="1800" dirty="0"/>
              <a:t> </a:t>
            </a:r>
            <a:r>
              <a:rPr lang="it-IT" sz="1800" b="1" dirty="0"/>
              <a:t>elementi  naturali e artificiali  in ordine crescente di numero atomico e disposti in righe e colonne,  detti rispettivamente gruppi e periodi. Le proprietà chimiche sono periodiche: si ripetono nei gruppi e differiscono lungo un periodo. </a:t>
            </a:r>
          </a:p>
          <a:p>
            <a:pPr marR="0" algn="just" eaLnBrk="1" hangingPunct="1"/>
            <a:r>
              <a:rPr lang="it-IT" sz="1800" dirty="0"/>
              <a:t>               </a:t>
            </a:r>
            <a:r>
              <a:rPr lang="it-IT" sz="1600" b="1" dirty="0"/>
              <a:t>Obiettivi dei quiz</a:t>
            </a:r>
            <a:endParaRPr lang="it-IT" sz="1600" dirty="0"/>
          </a:p>
          <a:p>
            <a:pPr marR="0" algn="just" eaLnBrk="1" hangingPunct="1"/>
            <a:r>
              <a:rPr lang="it-IT" sz="2000" dirty="0"/>
              <a:t>                   </a:t>
            </a:r>
            <a:r>
              <a:rPr lang="it-IT" sz="1600" b="1" dirty="0"/>
              <a:t>conoscere</a:t>
            </a:r>
            <a:r>
              <a:rPr lang="it-IT" sz="1600" dirty="0"/>
              <a:t>  i simboli degli elementi chimici, il numero atomico il gruppo e il periodo dei più comuni elementi, le  proprietà   periodiche</a:t>
            </a:r>
          </a:p>
          <a:p>
            <a:pPr marR="0" algn="just" eaLnBrk="1" hangingPunct="1"/>
            <a:r>
              <a:rPr lang="it-IT" sz="1600" dirty="0"/>
              <a:t>              </a:t>
            </a:r>
            <a:r>
              <a:rPr lang="it-IT" sz="1600" b="1" dirty="0"/>
              <a:t> prevedere</a:t>
            </a:r>
            <a:r>
              <a:rPr lang="it-IT" sz="1600" dirty="0"/>
              <a:t> il comportamento chimico</a:t>
            </a:r>
          </a:p>
          <a:p>
            <a:pPr marR="0" algn="just" eaLnBrk="1" hangingPunct="1"/>
            <a:r>
              <a:rPr lang="it-IT" sz="1600" dirty="0"/>
              <a:t>               </a:t>
            </a:r>
            <a:r>
              <a:rPr lang="it-IT" sz="1600" u="sng" dirty="0">
                <a:hlinkClick r:id="rId3"/>
              </a:rPr>
              <a:t>Quiz1 </a:t>
            </a:r>
            <a:r>
              <a:rPr lang="it-IT" sz="1600" dirty="0"/>
              <a:t>  dato l'elemento indicare il numero atomico  </a:t>
            </a:r>
            <a:r>
              <a:rPr lang="it-IT" sz="1600" u="sng" dirty="0">
                <a:hlinkClick r:id="rId4"/>
              </a:rPr>
              <a:t>Quiz 2</a:t>
            </a:r>
            <a:r>
              <a:rPr lang="it-IT" sz="1600" dirty="0"/>
              <a:t> dato il numero atomico indicare l'elemento  </a:t>
            </a:r>
            <a:r>
              <a:rPr lang="it-IT" sz="1600" u="sng" dirty="0">
                <a:hlinkClick r:id="rId4"/>
              </a:rPr>
              <a:t>Quiz 3</a:t>
            </a:r>
            <a:r>
              <a:rPr lang="it-IT" sz="1600" dirty="0"/>
              <a:t> proprietà </a:t>
            </a:r>
            <a:r>
              <a:rPr lang="it-IT" sz="1600" dirty="0" err="1"/>
              <a:t>peridiche</a:t>
            </a:r>
            <a:r>
              <a:rPr lang="it-IT" sz="1600" dirty="0"/>
              <a:t>  </a:t>
            </a:r>
            <a:r>
              <a:rPr lang="it-IT" sz="1600" u="sng" dirty="0">
                <a:hlinkClick r:id="rId5"/>
              </a:rPr>
              <a:t>Cruciverba 1</a:t>
            </a:r>
            <a:r>
              <a:rPr lang="it-IT" sz="1600" b="1" dirty="0"/>
              <a:t> </a:t>
            </a:r>
            <a:endParaRPr lang="it-IT" sz="1600" dirty="0"/>
          </a:p>
          <a:p>
            <a:pPr marR="0" algn="just" eaLnBrk="1" hangingPunct="1"/>
            <a:r>
              <a:rPr lang="it-IT" sz="1600" b="1" dirty="0"/>
              <a:t>              Quiz </a:t>
            </a:r>
            <a:r>
              <a:rPr lang="it-IT" sz="1600" dirty="0"/>
              <a:t> sugli elementi chimici e tavola periodica, graduati per difficoltà </a:t>
            </a:r>
            <a:r>
              <a:rPr lang="it-IT" sz="1600" u="sng" dirty="0" err="1">
                <a:hlinkClick r:id="rId6"/>
              </a:rPr>
              <a:t>Sheppard</a:t>
            </a:r>
            <a:r>
              <a:rPr lang="it-IT" sz="1600" u="sng" dirty="0">
                <a:hlinkClick r:id="rId6"/>
              </a:rPr>
              <a:t> Software</a:t>
            </a:r>
            <a:endParaRPr lang="it-IT" sz="1600" dirty="0"/>
          </a:p>
          <a:p>
            <a:pPr marR="0" algn="just" eaLnBrk="1" hangingPunct="1"/>
            <a:r>
              <a:rPr lang="it-IT" sz="1600" dirty="0"/>
              <a:t>              </a:t>
            </a:r>
            <a:r>
              <a:rPr lang="it-IT" sz="1600" b="1" dirty="0"/>
              <a:t> Approfondimenti  </a:t>
            </a:r>
            <a:r>
              <a:rPr lang="it-IT" sz="1600" dirty="0"/>
              <a:t>consultare </a:t>
            </a:r>
            <a:r>
              <a:rPr lang="it-IT" sz="1600" b="1" dirty="0"/>
              <a:t> </a:t>
            </a:r>
            <a:r>
              <a:rPr lang="it-IT" sz="1600" u="sng" dirty="0">
                <a:hlinkClick r:id="rId7"/>
              </a:rPr>
              <a:t>http://www.ptable.com/</a:t>
            </a:r>
            <a:r>
              <a:rPr lang="it-IT" sz="1600" dirty="0"/>
              <a:t>  per sapere per ciascun elemento configurazione elettronica, elettronegatività, potenziale di ionizzazione, affinità elettronica , punto di fusione, densità, abbondanza in matura, stato di aggregazione, struttura cristallina e tanto altro  ancora, </a:t>
            </a:r>
            <a:r>
              <a:rPr lang="it-IT" sz="1600" u="sng" dirty="0">
                <a:hlinkClick r:id="rId8"/>
              </a:rPr>
              <a:t>tabelle proprietà periodiche</a:t>
            </a:r>
            <a:endParaRPr lang="it-IT" sz="1600" dirty="0"/>
          </a:p>
          <a:p>
            <a:pPr marR="0" algn="just" eaLnBrk="1" hangingPunct="1"/>
            <a:endParaRPr lang="it-IT" sz="2000" dirty="0"/>
          </a:p>
          <a:p>
            <a:pPr marR="0" algn="just" eaLnBrk="1" hangingPunct="1"/>
            <a:endParaRPr lang="it-IT"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a:solidFill>
                  <a:srgbClr val="FF0000"/>
                </a:solidFill>
              </a:rPr>
              <a:t>Nomenclatura composti</a:t>
            </a:r>
          </a:p>
        </p:txBody>
      </p:sp>
      <p:sp>
        <p:nvSpPr>
          <p:cNvPr id="26627" name="Sottotitolo 2"/>
          <p:cNvSpPr>
            <a:spLocks noGrp="1"/>
          </p:cNvSpPr>
          <p:nvPr>
            <p:ph type="subTitle" idx="1"/>
          </p:nvPr>
        </p:nvSpPr>
        <p:spPr>
          <a:xfrm>
            <a:off x="142844" y="1000108"/>
            <a:ext cx="8643998" cy="5500726"/>
          </a:xfrm>
        </p:spPr>
        <p:txBody>
          <a:bodyPr/>
          <a:lstStyle/>
          <a:p>
            <a:endParaRPr lang="it-IT" sz="2000" dirty="0"/>
          </a:p>
          <a:p>
            <a:pPr algn="just"/>
            <a:r>
              <a:rPr lang="it-IT" sz="2000" dirty="0">
                <a:solidFill>
                  <a:srgbClr val="FFC000"/>
                </a:solidFill>
              </a:rPr>
              <a:t>“ </a:t>
            </a:r>
            <a:r>
              <a:rPr lang="it-IT" sz="1800" dirty="0">
                <a:solidFill>
                  <a:srgbClr val="FFC000"/>
                </a:solidFill>
              </a:rPr>
              <a:t>La nomenclatura è una parte essenziale della disciplina accademica ma in chimica assume un significato particolare. La nomenclatura dei composti chimici è sistematica: i nomi e le formule sono costruiti da unità manipolate per fornire informazioni sulla composizione e struttura. Per capire la chimica, gli studenti devono possedere una solida conoscenza dei principi della sua nomenclatura.”    </a:t>
            </a:r>
          </a:p>
          <a:p>
            <a:pPr algn="l"/>
            <a:r>
              <a:rPr lang="it-IT" sz="1800" dirty="0"/>
              <a:t>da Principi di nomenclatura chimica Una guida alle raccomandazioni IUPAC G. J. Leigh, H. A. </a:t>
            </a:r>
            <a:r>
              <a:rPr lang="it-IT" sz="1800" dirty="0" err="1"/>
              <a:t>Favre</a:t>
            </a:r>
            <a:r>
              <a:rPr lang="it-IT" sz="1800" dirty="0"/>
              <a:t>, W. V. </a:t>
            </a:r>
            <a:r>
              <a:rPr lang="it-IT" sz="1800" dirty="0" err="1"/>
              <a:t>Metanomski</a:t>
            </a:r>
            <a:br>
              <a:rPr lang="it-IT" sz="2000" dirty="0"/>
            </a:br>
            <a:r>
              <a:rPr lang="it-IT" sz="1600" b="1" dirty="0"/>
              <a:t>IUPAC è stata fondata nel 1919 da chimici dell'industria e del mondo accademico, che hanno riconosciuto la necessità della standardizzazione internazionale in chimica</a:t>
            </a:r>
          </a:p>
          <a:p>
            <a:pPr algn="l"/>
            <a:endParaRPr lang="it-IT" sz="2000" dirty="0"/>
          </a:p>
          <a:p>
            <a:endParaRPr lang="it-IT" sz="2000" cap="all" dirty="0"/>
          </a:p>
          <a:p>
            <a:r>
              <a:rPr lang="it-IT" sz="2000" cap="all" dirty="0"/>
              <a:t>LIBRI A COLORI</a:t>
            </a:r>
          </a:p>
          <a:p>
            <a:pPr algn="just"/>
            <a:r>
              <a:rPr lang="it-IT" sz="1800" dirty="0"/>
              <a:t>I libri a colori IUPAC sono la risorsa autorevole del mondo per la nomenclatura, la terminologia e i simboli chimici. Le definizioni terminologiche pubblicate dalla IUPAC sono elaborate da comitati internazionali di esperti nelle </a:t>
            </a:r>
            <a:r>
              <a:rPr lang="it-IT" sz="1800" dirty="0" err="1"/>
              <a:t>sottodiscipline</a:t>
            </a:r>
            <a:r>
              <a:rPr lang="it-IT" sz="1800" dirty="0"/>
              <a:t> della chimica appropriate e ratificate dal Comitato </a:t>
            </a:r>
            <a:r>
              <a:rPr lang="it-IT" sz="1800" dirty="0" err="1"/>
              <a:t>Interdivisional</a:t>
            </a:r>
            <a:r>
              <a:rPr lang="it-IT" sz="1800" dirty="0"/>
              <a:t> su Terminologia, Nomenclatura e Simboli (ICTNS) della IUPAC. I libri di questa serie sono i seguenti:</a:t>
            </a:r>
          </a:p>
          <a:p>
            <a:pPr marR="0" algn="l"/>
            <a:endParaRPr lang="it-IT" sz="2000" dirty="0"/>
          </a:p>
        </p:txBody>
      </p:sp>
      <p:pic>
        <p:nvPicPr>
          <p:cNvPr id="4" name="Immagine 3" descr="IUPAc.png">
            <a:hlinkClick r:id="rId3"/>
          </p:cNvPr>
          <p:cNvPicPr>
            <a:picLocks noChangeAspect="1"/>
          </p:cNvPicPr>
          <p:nvPr/>
        </p:nvPicPr>
        <p:blipFill>
          <a:blip r:embed="rId4"/>
          <a:stretch>
            <a:fillRect/>
          </a:stretch>
        </p:blipFill>
        <p:spPr>
          <a:xfrm>
            <a:off x="285720" y="3929066"/>
            <a:ext cx="1571636" cy="1102491"/>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a:solidFill>
                  <a:srgbClr val="FF0000"/>
                </a:solidFill>
              </a:rPr>
              <a:t>Nomenclatura composti</a:t>
            </a:r>
          </a:p>
        </p:txBody>
      </p:sp>
      <p:sp>
        <p:nvSpPr>
          <p:cNvPr id="26627" name="Sottotitolo 2"/>
          <p:cNvSpPr>
            <a:spLocks noGrp="1"/>
          </p:cNvSpPr>
          <p:nvPr>
            <p:ph type="subTitle" idx="1"/>
          </p:nvPr>
        </p:nvSpPr>
        <p:spPr>
          <a:xfrm>
            <a:off x="142844" y="1000108"/>
            <a:ext cx="8643998" cy="5500726"/>
          </a:xfrm>
        </p:spPr>
        <p:txBody>
          <a:bodyPr/>
          <a:lstStyle/>
          <a:p>
            <a:endParaRPr lang="it-IT" sz="2000"/>
          </a:p>
          <a:p>
            <a:pPr marR="0" algn="l"/>
            <a:endParaRPr lang="it-IT" sz="2000"/>
          </a:p>
        </p:txBody>
      </p:sp>
      <p:sp>
        <p:nvSpPr>
          <p:cNvPr id="4" name="Rettangolo 3"/>
          <p:cNvSpPr/>
          <p:nvPr/>
        </p:nvSpPr>
        <p:spPr>
          <a:xfrm>
            <a:off x="176109" y="1214422"/>
            <a:ext cx="8858312" cy="4247317"/>
          </a:xfrm>
          <a:prstGeom prst="rect">
            <a:avLst/>
          </a:prstGeom>
        </p:spPr>
        <p:txBody>
          <a:bodyPr wrap="square">
            <a:spAutoFit/>
          </a:bodyPr>
          <a:lstStyle/>
          <a:p>
            <a:r>
              <a:rPr lang="it-IT" b="1" dirty="0">
                <a:hlinkClick r:id="rId2"/>
              </a:rPr>
              <a:t>Nomenclatura di chimica inorganica (Red Book)</a:t>
            </a:r>
            <a:endParaRPr lang="it-IT" b="1" dirty="0"/>
          </a:p>
          <a:p>
            <a:r>
              <a:rPr lang="it-IT" dirty="0"/>
              <a:t>Il "Libro rosso" chiarisce e continua ad aggiornare le raccomandazioni relative ai nomi e alle formule dei composti inorganici e riflette i principali sviluppi recenti nella chimica inorganica.</a:t>
            </a:r>
          </a:p>
          <a:p>
            <a:r>
              <a:rPr lang="it-IT" dirty="0"/>
              <a:t>Una breve guida alla nomenclatura della chimica inorganica è stata pubblicata su PAC 87 (9-10), pp.1039-1049 (2015). La versione online di questo articolo, </a:t>
            </a:r>
            <a:r>
              <a:rPr lang="it-IT" dirty="0">
                <a:hlinkClick r:id="rId3" tooltip="Apre il collegamento esterno in una nuova finestra"/>
              </a:rPr>
              <a:t>http://dx.doi.org/10.1515/pac-2014-0718</a:t>
            </a:r>
            <a:r>
              <a:rPr lang="it-IT" dirty="0"/>
              <a:t> , offre come materiale supplementare, un documento a quattro lati prontamente disponibile per l'inclusione nei libri di testo e pubblicazioni simili. Controlla  </a:t>
            </a:r>
            <a:r>
              <a:rPr lang="it-IT" dirty="0">
                <a:hlinkClick r:id="rId4"/>
              </a:rPr>
              <a:t>qui</a:t>
            </a:r>
            <a:r>
              <a:rPr lang="it-IT" dirty="0"/>
              <a:t>  per ultimo aggiornamento e traduzioni.</a:t>
            </a:r>
          </a:p>
          <a:p>
            <a:r>
              <a:rPr lang="it-IT" b="1" dirty="0">
                <a:hlinkClick r:id="rId5"/>
              </a:rPr>
              <a:t>Nomenclatura di chimica organica (libro blu)</a:t>
            </a:r>
            <a:endParaRPr lang="it-IT" b="1" dirty="0"/>
          </a:p>
          <a:p>
            <a:r>
              <a:rPr lang="it-IT" dirty="0"/>
              <a:t>La riproduzione HTML della nomenclatura IUPAC di chimica organica è stata preparata da Advanced Chemistry Development, </a:t>
            </a:r>
            <a:r>
              <a:rPr lang="it-IT" dirty="0" err="1"/>
              <a:t>Inc</a:t>
            </a:r>
            <a:r>
              <a:rPr lang="it-IT" dirty="0"/>
              <a:t> ed è ricercabile sul sito Web ACD &lt; </a:t>
            </a:r>
            <a:r>
              <a:rPr lang="it-IT" dirty="0">
                <a:hlinkClick r:id="rId6"/>
              </a:rPr>
              <a:t>http://acdlabs.com/</a:t>
            </a:r>
            <a:r>
              <a:rPr lang="it-IT" dirty="0" err="1">
                <a:hlinkClick r:id="rId6"/>
              </a:rPr>
              <a:t>iupac</a:t>
            </a:r>
            <a:r>
              <a:rPr lang="it-IT" dirty="0">
                <a:hlinkClick r:id="rId6"/>
              </a:rPr>
              <a:t>/nomenclature</a:t>
            </a:r>
            <a:r>
              <a:rPr lang="it-IT" dirty="0"/>
              <a:t>&gt;. La più recente edizione rilegata è stata pubblicata da RSC a dicembre 2013. Vedi il </a:t>
            </a:r>
            <a:r>
              <a:rPr lang="it-IT" dirty="0">
                <a:hlinkClick r:id="rId7"/>
              </a:rPr>
              <a:t>progetto corrispondente.</a:t>
            </a:r>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a:solidFill>
                  <a:srgbClr val="FF0000"/>
                </a:solidFill>
              </a:rPr>
              <a:t>Nomenclatura composti</a:t>
            </a:r>
          </a:p>
        </p:txBody>
      </p:sp>
      <p:sp>
        <p:nvSpPr>
          <p:cNvPr id="26627" name="Sottotitolo 2"/>
          <p:cNvSpPr>
            <a:spLocks noGrp="1"/>
          </p:cNvSpPr>
          <p:nvPr>
            <p:ph type="subTitle" idx="1"/>
          </p:nvPr>
        </p:nvSpPr>
        <p:spPr>
          <a:xfrm>
            <a:off x="142844" y="1000108"/>
            <a:ext cx="8643998" cy="5500726"/>
          </a:xfrm>
        </p:spPr>
        <p:txBody>
          <a:bodyPr/>
          <a:lstStyle/>
          <a:p>
            <a:endParaRPr lang="it-IT" sz="2000"/>
          </a:p>
          <a:p>
            <a:pPr algn="just"/>
            <a:r>
              <a:rPr lang="it-IT" sz="1800" i="1"/>
              <a:t>Schema dei composti inorganici </a:t>
            </a:r>
          </a:p>
          <a:p>
            <a:pPr marR="0" algn="l"/>
            <a:endParaRPr lang="it-IT" sz="2000"/>
          </a:p>
        </p:txBody>
      </p:sp>
      <p:pic>
        <p:nvPicPr>
          <p:cNvPr id="4" name="Immagine 3" descr="Principali+categorie+di+sostanze.jpg"/>
          <p:cNvPicPr>
            <a:picLocks noChangeAspect="1"/>
          </p:cNvPicPr>
          <p:nvPr/>
        </p:nvPicPr>
        <p:blipFill>
          <a:blip r:embed="rId3"/>
          <a:stretch>
            <a:fillRect/>
          </a:stretch>
        </p:blipFill>
        <p:spPr>
          <a:xfrm>
            <a:off x="571472" y="1732322"/>
            <a:ext cx="6357982" cy="4768487"/>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dirty="0">
                <a:solidFill>
                  <a:srgbClr val="FF0000"/>
                </a:solidFill>
              </a:rPr>
              <a:t>Composti Nomenclatura tradizionale</a:t>
            </a:r>
          </a:p>
        </p:txBody>
      </p:sp>
      <p:sp>
        <p:nvSpPr>
          <p:cNvPr id="26627" name="Sottotitolo 2"/>
          <p:cNvSpPr>
            <a:spLocks noGrp="1"/>
          </p:cNvSpPr>
          <p:nvPr>
            <p:ph type="subTitle" idx="1"/>
          </p:nvPr>
        </p:nvSpPr>
        <p:spPr>
          <a:xfrm>
            <a:off x="142844" y="1000108"/>
            <a:ext cx="8643998" cy="5500726"/>
          </a:xfrm>
        </p:spPr>
        <p:txBody>
          <a:bodyPr/>
          <a:lstStyle/>
          <a:p>
            <a:endParaRPr lang="it-IT" sz="2000" dirty="0"/>
          </a:p>
          <a:p>
            <a:pPr marR="0" algn="l"/>
            <a:endParaRPr lang="it-IT" sz="2000" dirty="0"/>
          </a:p>
          <a:p>
            <a:pPr marR="0" algn="l"/>
            <a:endParaRPr lang="it-IT" sz="2000" dirty="0"/>
          </a:p>
        </p:txBody>
      </p:sp>
      <p:sp>
        <p:nvSpPr>
          <p:cNvPr id="5" name="CasellaDiTesto 4"/>
          <p:cNvSpPr txBox="1"/>
          <p:nvPr/>
        </p:nvSpPr>
        <p:spPr>
          <a:xfrm>
            <a:off x="571472" y="1357298"/>
            <a:ext cx="8286808" cy="4462760"/>
          </a:xfrm>
          <a:prstGeom prst="rect">
            <a:avLst/>
          </a:prstGeom>
          <a:noFill/>
        </p:spPr>
        <p:txBody>
          <a:bodyPr wrap="square" rtlCol="0">
            <a:spAutoFit/>
          </a:bodyPr>
          <a:lstStyle/>
          <a:p>
            <a:r>
              <a:rPr lang="it-IT" dirty="0"/>
              <a:t> </a:t>
            </a:r>
          </a:p>
          <a:p>
            <a:endParaRPr lang="it-IT" dirty="0"/>
          </a:p>
          <a:p>
            <a:r>
              <a:rPr lang="it-IT" dirty="0"/>
              <a:t>Ossidi </a:t>
            </a:r>
            <a:r>
              <a:rPr lang="it-IT" sz="1400" dirty="0"/>
              <a:t>composti binari metallo+ ossigeno ossido nome del metallo </a:t>
            </a:r>
            <a:endParaRPr lang="it-IT" dirty="0"/>
          </a:p>
          <a:p>
            <a:endParaRPr lang="it-IT" dirty="0"/>
          </a:p>
          <a:p>
            <a:r>
              <a:rPr lang="it-IT" dirty="0"/>
              <a:t>Anidridi </a:t>
            </a:r>
            <a:r>
              <a:rPr lang="it-IT" sz="1400" dirty="0"/>
              <a:t>composti binari non metallo+ ossigeno anidride nome del non metallo +suffisso (osa-</a:t>
            </a:r>
            <a:r>
              <a:rPr lang="it-IT" sz="1400" dirty="0" err="1"/>
              <a:t>ica</a:t>
            </a:r>
            <a:r>
              <a:rPr lang="it-IT" sz="1400" dirty="0"/>
              <a:t>)</a:t>
            </a:r>
          </a:p>
          <a:p>
            <a:endParaRPr lang="it-IT" dirty="0"/>
          </a:p>
          <a:p>
            <a:r>
              <a:rPr lang="it-IT" dirty="0"/>
              <a:t>Idrossidi </a:t>
            </a:r>
            <a:r>
              <a:rPr lang="it-IT" sz="1400" dirty="0"/>
              <a:t>composti ternari metallo+ gruppi ossidrili OH  idrossido nome del metallo</a:t>
            </a:r>
          </a:p>
          <a:p>
            <a:endParaRPr lang="it-IT" dirty="0"/>
          </a:p>
          <a:p>
            <a:r>
              <a:rPr lang="it-IT" dirty="0"/>
              <a:t>Ossiacidi </a:t>
            </a:r>
            <a:r>
              <a:rPr lang="it-IT" sz="1400" dirty="0"/>
              <a:t>composti ternari idrogeno+ ossigeno + non metallo acido +nome non metallo + suffisso</a:t>
            </a:r>
          </a:p>
          <a:p>
            <a:endParaRPr lang="it-IT" sz="1400" dirty="0"/>
          </a:p>
          <a:p>
            <a:r>
              <a:rPr lang="it-IT" dirty="0"/>
              <a:t>Sali </a:t>
            </a:r>
            <a:r>
              <a:rPr lang="it-IT" sz="1400" dirty="0"/>
              <a:t>composti ternari metallo+ radicale acido idrossido nome del metallo </a:t>
            </a:r>
          </a:p>
          <a:p>
            <a:endParaRPr lang="it-IT" dirty="0"/>
          </a:p>
          <a:p>
            <a:r>
              <a:rPr lang="it-IT" dirty="0"/>
              <a:t>Idruri </a:t>
            </a:r>
            <a:r>
              <a:rPr lang="it-IT" sz="1400" dirty="0"/>
              <a:t>composti binari metallo + idrogeno idruro di  nome del metallo </a:t>
            </a:r>
            <a:endParaRPr lang="it-IT" dirty="0"/>
          </a:p>
          <a:p>
            <a:endParaRPr lang="it-IT" dirty="0"/>
          </a:p>
          <a:p>
            <a:r>
              <a:rPr lang="it-IT" dirty="0"/>
              <a:t>Idracidi </a:t>
            </a:r>
            <a:r>
              <a:rPr lang="it-IT" sz="1400" dirty="0"/>
              <a:t>composti binari metallo+ idrogeno ossido acido+ nome del non metallo  + idrico</a:t>
            </a:r>
            <a:endParaRPr lang="it-IT" dirty="0"/>
          </a:p>
          <a:p>
            <a:endParaRPr lang="it-IT" dirty="0"/>
          </a:p>
        </p:txBody>
      </p:sp>
    </p:spTree>
    <p:extLst>
      <p:ext uri="{BB962C8B-B14F-4D97-AF65-F5344CB8AC3E}">
        <p14:creationId xmlns:p14="http://schemas.microsoft.com/office/powerpoint/2010/main" val="1865481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a:solidFill>
                  <a:srgbClr val="FF0000"/>
                </a:solidFill>
              </a:rPr>
              <a:t>Nomenclatura composti</a:t>
            </a:r>
          </a:p>
        </p:txBody>
      </p:sp>
      <p:sp>
        <p:nvSpPr>
          <p:cNvPr id="26627" name="Sottotitolo 2"/>
          <p:cNvSpPr>
            <a:spLocks noGrp="1"/>
          </p:cNvSpPr>
          <p:nvPr>
            <p:ph type="subTitle" idx="1"/>
          </p:nvPr>
        </p:nvSpPr>
        <p:spPr>
          <a:xfrm>
            <a:off x="539552" y="332656"/>
            <a:ext cx="8643998" cy="6099985"/>
          </a:xfrm>
        </p:spPr>
        <p:txBody>
          <a:bodyPr/>
          <a:lstStyle/>
          <a:p>
            <a:endParaRPr lang="it-IT" sz="2000" dirty="0"/>
          </a:p>
          <a:p>
            <a:pPr marR="0" algn="l"/>
            <a:endParaRPr lang="it-IT" sz="2000" dirty="0"/>
          </a:p>
          <a:p>
            <a:pPr marR="0" algn="l"/>
            <a:r>
              <a:rPr lang="it-IT" sz="1600" dirty="0"/>
              <a:t>Per scrivere un composto binario è necessario conoscere il rapporto di combinazione </a:t>
            </a:r>
          </a:p>
          <a:p>
            <a:pPr marR="0" algn="l"/>
            <a:r>
              <a:rPr lang="it-IT" sz="1400" dirty="0" err="1"/>
              <a:t>HCl</a:t>
            </a:r>
            <a:r>
              <a:rPr lang="it-IT" sz="1400" dirty="0"/>
              <a:t> un atomo di cloro si combina con un atomo  di idrogeno </a:t>
            </a:r>
          </a:p>
          <a:p>
            <a:pPr marR="0" algn="l"/>
            <a:r>
              <a:rPr lang="it-IT" sz="1400" dirty="0"/>
              <a:t>H2O un atomo di ossigeno si combina con due atomi di idrogeno </a:t>
            </a:r>
          </a:p>
          <a:p>
            <a:pPr marR="0" algn="l"/>
            <a:r>
              <a:rPr lang="it-IT" sz="1400" dirty="0"/>
              <a:t>NH3 un atomo di azoto si combina con tre atomi di idrogeno </a:t>
            </a:r>
          </a:p>
          <a:p>
            <a:pPr marR="0" algn="l"/>
            <a:r>
              <a:rPr lang="it-IT" sz="1400" dirty="0"/>
              <a:t>CH4 un atomo di carbonio  si combina con quattro atomi di idrogeno </a:t>
            </a:r>
          </a:p>
          <a:p>
            <a:pPr marR="0" algn="l"/>
            <a:r>
              <a:rPr lang="it-IT" sz="1400" dirty="0"/>
              <a:t> Nel 1852 </a:t>
            </a:r>
            <a:r>
              <a:rPr lang="it-IT" sz="1400" dirty="0" err="1"/>
              <a:t>Frankland</a:t>
            </a:r>
            <a:r>
              <a:rPr lang="it-IT" sz="1400" dirty="0"/>
              <a:t> propose la teoria </a:t>
            </a:r>
            <a:r>
              <a:rPr lang="it-IT" sz="1400" dirty="0">
                <a:solidFill>
                  <a:schemeClr val="tx1">
                    <a:lumMod val="95000"/>
                  </a:schemeClr>
                </a:solidFill>
              </a:rPr>
              <a:t>della valenza</a:t>
            </a:r>
            <a:r>
              <a:rPr lang="it-IT" sz="1050" dirty="0">
                <a:solidFill>
                  <a:schemeClr val="tx1">
                    <a:lumMod val="95000"/>
                  </a:schemeClr>
                </a:solidFill>
              </a:rPr>
              <a:t>, </a:t>
            </a:r>
            <a:r>
              <a:rPr lang="it-IT" sz="1200" dirty="0">
                <a:solidFill>
                  <a:schemeClr val="tx1">
                    <a:lumMod val="95000"/>
                  </a:schemeClr>
                </a:solidFill>
              </a:rPr>
              <a:t>definita come</a:t>
            </a:r>
          </a:p>
          <a:p>
            <a:pPr marR="0" algn="l"/>
            <a:r>
              <a:rPr lang="it-IT" sz="1050" dirty="0">
                <a:solidFill>
                  <a:schemeClr val="tx1">
                    <a:lumMod val="95000"/>
                  </a:schemeClr>
                </a:solidFill>
              </a:rPr>
              <a:t> </a:t>
            </a:r>
            <a:r>
              <a:rPr lang="it-IT" sz="1400" dirty="0">
                <a:solidFill>
                  <a:srgbClr val="FF0000"/>
                </a:solidFill>
              </a:rPr>
              <a:t>il numero di atomi di idrogeno con cui un atomo di un elemento si combina o sostituisce nei composti binari (capacità di combinarsi o sostituire atomi di idrogeno.</a:t>
            </a:r>
          </a:p>
          <a:p>
            <a:pPr marR="0" algn="l"/>
            <a:r>
              <a:rPr lang="it-IT" sz="1400" dirty="0">
                <a:solidFill>
                  <a:schemeClr val="tx1">
                    <a:lumMod val="95000"/>
                  </a:schemeClr>
                </a:solidFill>
              </a:rPr>
              <a:t>Relazione tra valenza e tabella periodica</a:t>
            </a:r>
          </a:p>
          <a:p>
            <a:pPr marR="0" algn="l"/>
            <a:r>
              <a:rPr lang="it-IT" sz="1400" dirty="0">
                <a:solidFill>
                  <a:schemeClr val="tx1">
                    <a:lumMod val="95000"/>
                  </a:schemeClr>
                </a:solidFill>
              </a:rPr>
              <a:t>Gruppo  Valenza     </a:t>
            </a:r>
          </a:p>
          <a:p>
            <a:pPr algn="l"/>
            <a:r>
              <a:rPr lang="it-IT" sz="1200" dirty="0"/>
              <a:t>IA -</a:t>
            </a:r>
            <a:r>
              <a:rPr lang="it-IT" sz="1800" dirty="0"/>
              <a:t>1</a:t>
            </a:r>
            <a:r>
              <a:rPr lang="it-IT" sz="1200" dirty="0"/>
              <a:t>→ Valenza I</a:t>
            </a:r>
          </a:p>
          <a:p>
            <a:pPr algn="l"/>
            <a:r>
              <a:rPr lang="it-IT" sz="1200" dirty="0"/>
              <a:t>IIA-</a:t>
            </a:r>
            <a:r>
              <a:rPr lang="it-IT" sz="1800" dirty="0"/>
              <a:t>2</a:t>
            </a:r>
            <a:r>
              <a:rPr lang="it-IT" sz="1200" dirty="0"/>
              <a:t>  → Valenza II</a:t>
            </a:r>
          </a:p>
          <a:p>
            <a:pPr algn="l"/>
            <a:r>
              <a:rPr lang="it-IT" sz="1200" dirty="0"/>
              <a:t>IIIA- 13  → Valenza I e III (eccezioni: boro valenza III e alluminio valenza III)</a:t>
            </a:r>
          </a:p>
          <a:p>
            <a:pPr algn="l"/>
            <a:r>
              <a:rPr lang="it-IT" sz="1200" dirty="0"/>
              <a:t>IVA  - 14 gruppo → Valenza II e IV (eccezioni: silicio valenza IV)</a:t>
            </a:r>
          </a:p>
          <a:p>
            <a:pPr algn="l"/>
            <a:r>
              <a:rPr lang="it-IT" sz="1200" dirty="0"/>
              <a:t>VA - 15→ Valenza III e V</a:t>
            </a:r>
          </a:p>
          <a:p>
            <a:pPr algn="l"/>
            <a:r>
              <a:rPr lang="it-IT" sz="1200" dirty="0"/>
              <a:t>VIA – 16 → Valenza II e IV e VI (eccezioni: ossigeno valenza II)</a:t>
            </a:r>
          </a:p>
          <a:p>
            <a:pPr algn="l"/>
            <a:r>
              <a:rPr lang="it-IT" sz="1200" dirty="0"/>
              <a:t>VII  - 17 → Valenza I e III e V e VII (eccezioni: fluoro</a:t>
            </a:r>
            <a:r>
              <a:rPr lang="it-IT" sz="2400" dirty="0"/>
              <a:t> </a:t>
            </a:r>
            <a:r>
              <a:rPr lang="it-IT" sz="1400" dirty="0"/>
              <a:t>valenza </a:t>
            </a:r>
            <a:endParaRPr lang="it-IT" sz="1200" dirty="0"/>
          </a:p>
          <a:p>
            <a:pPr algn="l"/>
            <a:r>
              <a:rPr lang="it-IT" sz="1200" dirty="0"/>
              <a:t>VIIIA -18→ Valenza zero </a:t>
            </a:r>
            <a:endParaRPr lang="it-IT" sz="1400" dirty="0"/>
          </a:p>
          <a:p>
            <a:pPr algn="l"/>
            <a:r>
              <a:rPr lang="it-IT" sz="1400" dirty="0"/>
              <a:t>I metalli di transizione e molti elementi presentano diverse </a:t>
            </a:r>
            <a:r>
              <a:rPr lang="it-IT" sz="1400" dirty="0" err="1"/>
              <a:t>valenze,Il</a:t>
            </a:r>
            <a:r>
              <a:rPr lang="it-IT" sz="1400" dirty="0"/>
              <a:t> </a:t>
            </a:r>
            <a:r>
              <a:rPr lang="it-IT" sz="1400" dirty="0" err="1"/>
              <a:t>numerodi</a:t>
            </a:r>
            <a:r>
              <a:rPr lang="it-IT" sz="1400" dirty="0"/>
              <a:t> valenza è indicato con  numero romano o con prefissi es. monovalente, bivalente..</a:t>
            </a:r>
          </a:p>
          <a:p>
            <a:pPr algn="l"/>
            <a:r>
              <a:rPr lang="it-IT" sz="1400" dirty="0"/>
              <a:t>La teoria della valenza è stata sostituita dal concetto di </a:t>
            </a:r>
            <a:r>
              <a:rPr lang="it-IT" sz="1400" dirty="0" err="1"/>
              <a:t>numro</a:t>
            </a:r>
            <a:r>
              <a:rPr lang="it-IT" sz="1400" dirty="0"/>
              <a:t> di </a:t>
            </a:r>
            <a:r>
              <a:rPr lang="it-IT" sz="1400" dirty="0" err="1"/>
              <a:t>odssidazione</a:t>
            </a:r>
            <a:r>
              <a:rPr lang="it-IT" sz="1400" dirty="0"/>
              <a:t> , ma può essere utile come approccio iniziale.</a:t>
            </a:r>
            <a:endParaRPr lang="it-IT" sz="2400" dirty="0"/>
          </a:p>
        </p:txBody>
      </p:sp>
    </p:spTree>
    <p:extLst>
      <p:ext uri="{BB962C8B-B14F-4D97-AF65-F5344CB8AC3E}">
        <p14:creationId xmlns:p14="http://schemas.microsoft.com/office/powerpoint/2010/main" val="39379115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FE6CC8F-1E01-4C38-8B9A-9FDA865D60A8}"/>
              </a:ext>
            </a:extLst>
          </p:cNvPr>
          <p:cNvSpPr>
            <a:spLocks noGrp="1"/>
          </p:cNvSpPr>
          <p:nvPr>
            <p:ph type="ctrTitle"/>
          </p:nvPr>
        </p:nvSpPr>
        <p:spPr>
          <a:xfrm>
            <a:off x="533400" y="214290"/>
            <a:ext cx="7896252" cy="1000132"/>
          </a:xfrm>
          <a:ln>
            <a:miter lim="800000"/>
            <a:headEnd/>
            <a:tailEnd/>
          </a:ln>
        </p:spPr>
        <p:txBody>
          <a:bodyPr>
            <a:noAutofit/>
          </a:bodyPr>
          <a:lstStyle/>
          <a:p>
            <a:pPr algn="ctr">
              <a:defRPr/>
            </a:pPr>
            <a:r>
              <a:rPr lang="it-IT" sz="4800" dirty="0">
                <a:solidFill>
                  <a:srgbClr val="FF0000"/>
                </a:solidFill>
              </a:rPr>
              <a:t>Composti nomenclatura IUPAC</a:t>
            </a:r>
          </a:p>
        </p:txBody>
      </p:sp>
      <p:sp>
        <p:nvSpPr>
          <p:cNvPr id="9219" name="CasellaDiTesto 5">
            <a:extLst>
              <a:ext uri="{FF2B5EF4-FFF2-40B4-BE49-F238E27FC236}">
                <a16:creationId xmlns:a16="http://schemas.microsoft.com/office/drawing/2014/main" id="{1DD20888-093E-445B-B086-8B590E406CBE}"/>
              </a:ext>
            </a:extLst>
          </p:cNvPr>
          <p:cNvSpPr txBox="1">
            <a:spLocks noChangeArrowheads="1"/>
          </p:cNvSpPr>
          <p:nvPr/>
        </p:nvSpPr>
        <p:spPr bwMode="auto">
          <a:xfrm>
            <a:off x="357188" y="1500188"/>
            <a:ext cx="87868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Un </a:t>
            </a:r>
            <a:r>
              <a:rPr lang="it-IT" altLang="it-IT" b="1"/>
              <a:t>composto chimico</a:t>
            </a:r>
            <a:r>
              <a:rPr lang="it-IT" altLang="it-IT"/>
              <a:t> è un sistema omogeneo formato da due o più elementi, con un </a:t>
            </a:r>
            <a:r>
              <a:rPr lang="it-IT" altLang="it-IT" i="1"/>
              <a:t>rapporto ponderale costante </a:t>
            </a:r>
            <a:r>
              <a:rPr lang="it-IT" altLang="it-IT"/>
              <a:t>  (composto stechiometrico)</a:t>
            </a:r>
          </a:p>
          <a:p>
            <a:pPr eaLnBrk="1" hangingPunct="1"/>
            <a:endParaRPr lang="it-IT" altLang="it-IT"/>
          </a:p>
          <a:p>
            <a:pPr eaLnBrk="1" hangingPunct="1"/>
            <a:r>
              <a:rPr lang="it-IT" altLang="it-IT">
                <a:solidFill>
                  <a:srgbClr val="FF0000"/>
                </a:solidFill>
              </a:rPr>
              <a:t>Nomenclatura chimica  </a:t>
            </a:r>
            <a:r>
              <a:rPr lang="it-IT" altLang="it-IT"/>
              <a:t>è l’insieme di regole per scrivere e leggere elementi e composti composti</a:t>
            </a:r>
          </a:p>
          <a:p>
            <a:pPr eaLnBrk="1" hangingPunct="1"/>
            <a:endParaRPr lang="it-IT" altLang="it-IT">
              <a:solidFill>
                <a:srgbClr val="FF0000"/>
              </a:solidFill>
            </a:endParaRPr>
          </a:p>
          <a:p>
            <a:pPr eaLnBrk="1" hangingPunct="1"/>
            <a:r>
              <a:rPr lang="it-IT" altLang="it-IT">
                <a:solidFill>
                  <a:srgbClr val="FF0000"/>
                </a:solidFill>
              </a:rPr>
              <a:t>Nomenclatura corrente e IUPAC</a:t>
            </a: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solidFill>
                <a:srgbClr val="FF0000"/>
              </a:solidFill>
            </a:endParaRPr>
          </a:p>
          <a:p>
            <a:pPr eaLnBrk="1" hangingPunct="1"/>
            <a:endParaRPr lang="it-IT" altLang="it-IT"/>
          </a:p>
        </p:txBody>
      </p:sp>
      <p:pic>
        <p:nvPicPr>
          <p:cNvPr id="9220" name="Picture 2" descr="http://www.reteissa.it/chimica/link/images/principles-nomenclature.gif">
            <a:hlinkClick r:id="rId2"/>
            <a:extLst>
              <a:ext uri="{FF2B5EF4-FFF2-40B4-BE49-F238E27FC236}">
                <a16:creationId xmlns:a16="http://schemas.microsoft.com/office/drawing/2014/main" id="{6D4DC5C3-2F85-4040-8F39-598BD27153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571875"/>
            <a:ext cx="1905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CasellaDiTesto 6">
            <a:extLst>
              <a:ext uri="{FF2B5EF4-FFF2-40B4-BE49-F238E27FC236}">
                <a16:creationId xmlns:a16="http://schemas.microsoft.com/office/drawing/2014/main" id="{79652EB2-1F53-4A47-96B7-FF944132574C}"/>
              </a:ext>
            </a:extLst>
          </p:cNvPr>
          <p:cNvSpPr txBox="1">
            <a:spLocks noChangeArrowheads="1"/>
          </p:cNvSpPr>
          <p:nvPr/>
        </p:nvSpPr>
        <p:spPr bwMode="auto">
          <a:xfrm>
            <a:off x="2857500" y="3786188"/>
            <a:ext cx="61436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200" dirty="0"/>
              <a:t>Principi di nomenclatura chimica</a:t>
            </a:r>
            <a:br>
              <a:rPr lang="it-IT" altLang="it-IT" sz="1200" dirty="0"/>
            </a:br>
            <a:r>
              <a:rPr lang="it-IT" altLang="it-IT" sz="1200" dirty="0"/>
              <a:t>Una guida alle raccomandazioni IUPAC</a:t>
            </a:r>
            <a:br>
              <a:rPr lang="it-IT" altLang="it-IT" sz="1200" dirty="0"/>
            </a:br>
            <a:br>
              <a:rPr lang="it-IT" altLang="it-IT" sz="1200" dirty="0"/>
            </a:br>
            <a:r>
              <a:rPr lang="it-IT" altLang="it-IT" sz="1200" dirty="0"/>
              <a:t>G. J. Leigh, H. A. </a:t>
            </a:r>
            <a:r>
              <a:rPr lang="it-IT" altLang="it-IT" sz="1200" dirty="0" err="1"/>
              <a:t>Favre</a:t>
            </a:r>
            <a:r>
              <a:rPr lang="it-IT" altLang="it-IT" sz="1200" dirty="0"/>
              <a:t>, W. V. </a:t>
            </a:r>
            <a:r>
              <a:rPr lang="it-IT" altLang="it-IT" sz="1200" dirty="0" err="1"/>
              <a:t>Metanomski</a:t>
            </a:r>
            <a:br>
              <a:rPr lang="it-IT" altLang="it-IT" sz="1200" dirty="0"/>
            </a:br>
            <a:br>
              <a:rPr lang="it-IT" altLang="it-IT" sz="1200" dirty="0"/>
            </a:br>
            <a:r>
              <a:rPr lang="it-IT" altLang="it-IT" sz="1200" dirty="0" err="1"/>
              <a:t>Blackwell</a:t>
            </a:r>
            <a:r>
              <a:rPr lang="it-IT" altLang="it-IT" sz="1200" dirty="0"/>
              <a:t> Science, 1998 [ISBN 0865426856] </a:t>
            </a:r>
            <a:br>
              <a:rPr lang="it-IT" altLang="it-IT" sz="1200" dirty="0"/>
            </a:br>
            <a:br>
              <a:rPr lang="it-IT" altLang="it-IT" sz="1200" dirty="0"/>
            </a:br>
            <a:br>
              <a:rPr lang="it-IT" altLang="it-IT" sz="1200" dirty="0"/>
            </a:br>
            <a:r>
              <a:rPr lang="it-IT" altLang="it-IT" sz="1200" dirty="0"/>
              <a:t>La nomenclatura è una parte essenziale della disciplina accademica ma in chimica assume un significato particolare. La nomenclatura dei composti chimici è sistematica: i nomi e le formule sono costruiti da unità manipolate per fornire informazioni sulla composizione e struttura. Per capire la chimica, gli studenti devono possedere una solida conoscenza dei principi della sua nomenclatura.  L'opera "Principi di nomenclatura chimica" è indispensabile per gli studenti,  commissionata dall'Unione Internazionale di chimica pura e applicata </a:t>
            </a:r>
            <a:r>
              <a:rPr lang="it-IT" altLang="it-IT" sz="1200" u="sng" dirty="0">
                <a:hlinkClick r:id="rId2"/>
              </a:rPr>
              <a:t>pdf 1.70MB</a:t>
            </a:r>
            <a:endParaRPr lang="it-IT" altLang="it-IT" sz="12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B154664-1C29-40F7-9CB9-31379DCEBE03}"/>
              </a:ext>
            </a:extLst>
          </p:cNvPr>
          <p:cNvSpPr>
            <a:spLocks noGrp="1"/>
          </p:cNvSpPr>
          <p:nvPr>
            <p:ph type="ctrTitle"/>
          </p:nvPr>
        </p:nvSpPr>
        <p:spPr>
          <a:xfrm>
            <a:off x="533400" y="214290"/>
            <a:ext cx="7896252" cy="1000132"/>
          </a:xfrm>
          <a:ln>
            <a:miter lim="800000"/>
            <a:headEnd/>
            <a:tailEnd/>
          </a:ln>
        </p:spPr>
        <p:txBody>
          <a:bodyPr/>
          <a:lstStyle/>
          <a:p>
            <a:pPr algn="ctr">
              <a:defRPr/>
            </a:pPr>
            <a:r>
              <a:rPr lang="it-IT">
                <a:solidFill>
                  <a:srgbClr val="FF0000"/>
                </a:solidFill>
              </a:rPr>
              <a:t>Composti</a:t>
            </a:r>
          </a:p>
        </p:txBody>
      </p:sp>
      <p:sp>
        <p:nvSpPr>
          <p:cNvPr id="10243" name="CasellaDiTesto 5">
            <a:extLst>
              <a:ext uri="{FF2B5EF4-FFF2-40B4-BE49-F238E27FC236}">
                <a16:creationId xmlns:a16="http://schemas.microsoft.com/office/drawing/2014/main" id="{FA36A066-E166-47A4-B5AE-D0F70121F0A4}"/>
              </a:ext>
            </a:extLst>
          </p:cNvPr>
          <p:cNvSpPr txBox="1">
            <a:spLocks noChangeArrowheads="1"/>
          </p:cNvSpPr>
          <p:nvPr/>
        </p:nvSpPr>
        <p:spPr bwMode="auto">
          <a:xfrm>
            <a:off x="357188" y="1143000"/>
            <a:ext cx="85010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dirty="0"/>
              <a:t>Schema parziale nomenclatura chimica dei composti inorganici</a:t>
            </a: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solidFill>
                <a:srgbClr val="FF0000"/>
              </a:solidFill>
            </a:endParaRPr>
          </a:p>
          <a:p>
            <a:pPr eaLnBrk="1" hangingPunct="1"/>
            <a:endParaRPr lang="it-IT" altLang="it-IT" dirty="0"/>
          </a:p>
        </p:txBody>
      </p:sp>
      <p:pic>
        <p:nvPicPr>
          <p:cNvPr id="10244" name="Immagine 7" descr="nomenclatura.jpg">
            <a:extLst>
              <a:ext uri="{FF2B5EF4-FFF2-40B4-BE49-F238E27FC236}">
                <a16:creationId xmlns:a16="http://schemas.microsoft.com/office/drawing/2014/main" id="{C4314A0E-40D4-467E-AB6B-00EFE37AD1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500188"/>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asellaDiTesto 8">
            <a:extLst>
              <a:ext uri="{FF2B5EF4-FFF2-40B4-BE49-F238E27FC236}">
                <a16:creationId xmlns:a16="http://schemas.microsoft.com/office/drawing/2014/main" id="{64F59DC0-A88A-4A32-83D9-27771AA7CEE7}"/>
              </a:ext>
            </a:extLst>
          </p:cNvPr>
          <p:cNvSpPr txBox="1">
            <a:spLocks noChangeArrowheads="1"/>
          </p:cNvSpPr>
          <p:nvPr/>
        </p:nvSpPr>
        <p:spPr bwMode="auto">
          <a:xfrm>
            <a:off x="214313" y="5143500"/>
            <a:ext cx="8143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dirty="0"/>
              <a:t>Metalli + idrogeno           idruri ;  Non metalli + idrogeno        idracidi              </a:t>
            </a:r>
          </a:p>
          <a:p>
            <a:pPr eaLnBrk="1" hangingPunct="1"/>
            <a:endParaRPr lang="it-IT" altLang="it-IT" dirty="0"/>
          </a:p>
          <a:p>
            <a:pPr eaLnBrk="1" hangingPunct="1"/>
            <a:r>
              <a:rPr lang="it-IT" altLang="it-IT" dirty="0"/>
              <a:t>Sali combinazione dei composti metallici con composti non metallici</a:t>
            </a:r>
          </a:p>
        </p:txBody>
      </p:sp>
      <p:cxnSp>
        <p:nvCxnSpPr>
          <p:cNvPr id="11" name="Connettore 2 10">
            <a:extLst>
              <a:ext uri="{FF2B5EF4-FFF2-40B4-BE49-F238E27FC236}">
                <a16:creationId xmlns:a16="http://schemas.microsoft.com/office/drawing/2014/main" id="{243CEDA7-25FD-4973-A125-A02DF0313623}"/>
              </a:ext>
            </a:extLst>
          </p:cNvPr>
          <p:cNvCxnSpPr/>
          <p:nvPr/>
        </p:nvCxnSpPr>
        <p:spPr>
          <a:xfrm>
            <a:off x="2214563" y="5357813"/>
            <a:ext cx="42862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30954EB1-3741-443F-A308-5C639DBF4001}"/>
              </a:ext>
            </a:extLst>
          </p:cNvPr>
          <p:cNvCxnSpPr/>
          <p:nvPr/>
        </p:nvCxnSpPr>
        <p:spPr>
          <a:xfrm>
            <a:off x="6000750" y="5357813"/>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48" name="Rettangolo 13">
            <a:extLst>
              <a:ext uri="{FF2B5EF4-FFF2-40B4-BE49-F238E27FC236}">
                <a16:creationId xmlns:a16="http://schemas.microsoft.com/office/drawing/2014/main" id="{EF753DF9-B13E-451F-8F58-F6149517156F}"/>
              </a:ext>
            </a:extLst>
          </p:cNvPr>
          <p:cNvSpPr>
            <a:spLocks noChangeArrowheads="1"/>
          </p:cNvSpPr>
          <p:nvPr/>
        </p:nvSpPr>
        <p:spPr bwMode="auto">
          <a:xfrm>
            <a:off x="0" y="6000750"/>
            <a:ext cx="8786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b="1">
                <a:solidFill>
                  <a:schemeClr val="bg2"/>
                </a:solidFill>
              </a:rPr>
              <a:t>Lo schema non riporta il verso e la velocità di reazione</a:t>
            </a:r>
            <a:r>
              <a:rPr lang="it-IT" altLang="it-IT" b="1">
                <a:solidFill>
                  <a:srgbClr val="FF0000"/>
                </a:solidFill>
              </a:rPr>
              <a:t>. La termodinamica </a:t>
            </a:r>
            <a:r>
              <a:rPr lang="it-IT" altLang="it-IT" b="1">
                <a:solidFill>
                  <a:schemeClr val="bg2"/>
                </a:solidFill>
              </a:rPr>
              <a:t>studia la spontaneità ( verso)di una reazione, la </a:t>
            </a:r>
            <a:r>
              <a:rPr lang="it-IT" altLang="it-IT" b="1">
                <a:solidFill>
                  <a:srgbClr val="FF0000"/>
                </a:solidFill>
              </a:rPr>
              <a:t>cinetica chimica </a:t>
            </a:r>
            <a:r>
              <a:rPr lang="it-IT" altLang="it-IT" b="1">
                <a:solidFill>
                  <a:schemeClr val="bg2"/>
                </a:solidFill>
              </a:rPr>
              <a:t>studia la velocità</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89F93F5-2B4A-4789-A6D2-06D5F1016EA0}"/>
              </a:ext>
            </a:extLst>
          </p:cNvPr>
          <p:cNvSpPr>
            <a:spLocks noGrp="1"/>
          </p:cNvSpPr>
          <p:nvPr>
            <p:ph type="ctrTitle"/>
          </p:nvPr>
        </p:nvSpPr>
        <p:spPr>
          <a:xfrm>
            <a:off x="533400" y="214290"/>
            <a:ext cx="7896252" cy="1198486"/>
          </a:xfrm>
          <a:ln>
            <a:miter lim="800000"/>
            <a:headEnd/>
            <a:tailEnd/>
          </a:ln>
        </p:spPr>
        <p:txBody>
          <a:bodyPr>
            <a:normAutofit fontScale="90000"/>
          </a:bodyPr>
          <a:lstStyle/>
          <a:p>
            <a:pPr algn="ctr">
              <a:defRPr/>
            </a:pPr>
            <a:br>
              <a:rPr lang="it-IT" sz="4400" dirty="0">
                <a:solidFill>
                  <a:srgbClr val="FF0000"/>
                </a:solidFill>
              </a:rPr>
            </a:br>
            <a:r>
              <a:rPr lang="it-IT" sz="4400" dirty="0">
                <a:solidFill>
                  <a:srgbClr val="FF0000"/>
                </a:solidFill>
              </a:rPr>
              <a:t>Elementi</a:t>
            </a:r>
            <a:br>
              <a:rPr lang="it-IT" sz="4400" dirty="0">
                <a:solidFill>
                  <a:srgbClr val="FF0000"/>
                </a:solidFill>
              </a:rPr>
            </a:br>
            <a:r>
              <a:rPr lang="it-IT" sz="2200" dirty="0">
                <a:solidFill>
                  <a:schemeClr val="tx1"/>
                </a:solidFill>
              </a:rPr>
              <a:t>Gli elementi chimici per brevità  sono indicati da simboli, formati da una o due lettere, la prima scritta in maiuscolo</a:t>
            </a:r>
            <a:endParaRPr lang="it-IT" sz="4400" dirty="0">
              <a:solidFill>
                <a:schemeClr val="tx1"/>
              </a:solidFill>
            </a:endParaRPr>
          </a:p>
        </p:txBody>
      </p:sp>
      <p:pic>
        <p:nvPicPr>
          <p:cNvPr id="3" name="Immagine 2">
            <a:extLst>
              <a:ext uri="{FF2B5EF4-FFF2-40B4-BE49-F238E27FC236}">
                <a16:creationId xmlns:a16="http://schemas.microsoft.com/office/drawing/2014/main" id="{33A041C7-9D2E-4D55-B4FA-FDA773A3B18A}"/>
              </a:ext>
            </a:extLst>
          </p:cNvPr>
          <p:cNvPicPr>
            <a:picLocks noChangeAspect="1"/>
          </p:cNvPicPr>
          <p:nvPr/>
        </p:nvPicPr>
        <p:blipFill>
          <a:blip r:embed="rId2"/>
          <a:stretch>
            <a:fillRect/>
          </a:stretch>
        </p:blipFill>
        <p:spPr>
          <a:xfrm>
            <a:off x="12328" y="1412776"/>
            <a:ext cx="9144000" cy="526481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642918"/>
            <a:ext cx="7851648" cy="1000132"/>
          </a:xfrm>
        </p:spPr>
        <p:txBody>
          <a:bodyPr>
            <a:normAutofit fontScale="90000"/>
          </a:bodyPr>
          <a:lstStyle/>
          <a:p>
            <a:pPr algn="ctr" eaLnBrk="1" hangingPunct="1">
              <a:defRPr/>
            </a:pPr>
            <a:r>
              <a:rPr lang="it-IT" dirty="0">
                <a:solidFill>
                  <a:srgbClr val="FF0000"/>
                </a:solidFill>
              </a:rPr>
              <a:t>I </a:t>
            </a:r>
            <a:r>
              <a:rPr lang="it-IT">
                <a:solidFill>
                  <a:srgbClr val="FF0000"/>
                </a:solidFill>
              </a:rPr>
              <a:t>metalli manuale  </a:t>
            </a:r>
            <a:r>
              <a:rPr lang="it-IT" dirty="0">
                <a:solidFill>
                  <a:srgbClr val="FF0000"/>
                </a:solidFill>
              </a:rPr>
              <a:t>Pirotecnica </a:t>
            </a:r>
          </a:p>
        </p:txBody>
      </p:sp>
      <p:pic>
        <p:nvPicPr>
          <p:cNvPr id="6" name="Immagine 5">
            <a:extLst>
              <a:ext uri="{FF2B5EF4-FFF2-40B4-BE49-F238E27FC236}">
                <a16:creationId xmlns:a16="http://schemas.microsoft.com/office/drawing/2014/main" id="{4474004E-3E3C-40D6-843C-C6F384CBD633}"/>
              </a:ext>
            </a:extLst>
          </p:cNvPr>
          <p:cNvPicPr>
            <a:picLocks noChangeAspect="1"/>
          </p:cNvPicPr>
          <p:nvPr/>
        </p:nvPicPr>
        <p:blipFill>
          <a:blip r:embed="rId2"/>
          <a:stretch>
            <a:fillRect/>
          </a:stretch>
        </p:blipFill>
        <p:spPr>
          <a:xfrm>
            <a:off x="207172" y="1643050"/>
            <a:ext cx="4233046" cy="4491254"/>
          </a:xfrm>
          <a:prstGeom prst="rect">
            <a:avLst/>
          </a:prstGeom>
        </p:spPr>
      </p:pic>
      <p:sp>
        <p:nvSpPr>
          <p:cNvPr id="9219" name="Sottotitolo 2"/>
          <p:cNvSpPr>
            <a:spLocks noGrp="1"/>
          </p:cNvSpPr>
          <p:nvPr>
            <p:ph type="subTitle" idx="1"/>
          </p:nvPr>
        </p:nvSpPr>
        <p:spPr>
          <a:xfrm>
            <a:off x="269111" y="1484784"/>
            <a:ext cx="7854950" cy="5000625"/>
          </a:xfrm>
        </p:spPr>
        <p:txBody>
          <a:bodyPr/>
          <a:lstStyle/>
          <a:p>
            <a:pPr marR="0" algn="just"/>
            <a:endParaRPr lang="it-IT" sz="2400" dirty="0"/>
          </a:p>
          <a:p>
            <a:pPr marR="0" algn="just"/>
            <a:endParaRPr lang="it-IT" sz="2400" dirty="0"/>
          </a:p>
          <a:p>
            <a:pPr marR="0" algn="just"/>
            <a:endParaRPr lang="it-IT" sz="2400" dirty="0"/>
          </a:p>
        </p:txBody>
      </p:sp>
      <p:sp>
        <p:nvSpPr>
          <p:cNvPr id="5" name="Rettangolo 4">
            <a:extLst>
              <a:ext uri="{FF2B5EF4-FFF2-40B4-BE49-F238E27FC236}">
                <a16:creationId xmlns:a16="http://schemas.microsoft.com/office/drawing/2014/main" id="{7EE8923A-5161-48D2-9CA6-1DB7EFA243EA}"/>
              </a:ext>
            </a:extLst>
          </p:cNvPr>
          <p:cNvSpPr/>
          <p:nvPr/>
        </p:nvSpPr>
        <p:spPr>
          <a:xfrm>
            <a:off x="4464160" y="1643050"/>
            <a:ext cx="3672408" cy="45114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b="1" i="1" dirty="0">
                <a:solidFill>
                  <a:schemeClr val="bg1"/>
                </a:solidFill>
                <a:hlinkClick r:id="rId3" tooltip="De la pirotechnia">
                  <a:extLst>
                    <a:ext uri="{A12FA001-AC4F-418D-AE19-62706E023703}">
                      <ahyp:hlinkClr xmlns:ahyp="http://schemas.microsoft.com/office/drawing/2018/hyperlinkcolor" val="tx"/>
                    </a:ext>
                  </a:extLst>
                </a:hlinkClick>
              </a:rPr>
              <a:t>De la </a:t>
            </a:r>
            <a:r>
              <a:rPr lang="it-IT" sz="1600" b="1" i="1" dirty="0" err="1">
                <a:solidFill>
                  <a:schemeClr val="bg1"/>
                </a:solidFill>
                <a:hlinkClick r:id="rId3" tooltip="De la pirotechnia">
                  <a:extLst>
                    <a:ext uri="{A12FA001-AC4F-418D-AE19-62706E023703}">
                      <ahyp:hlinkClr xmlns:ahyp="http://schemas.microsoft.com/office/drawing/2018/hyperlinkcolor" val="tx"/>
                    </a:ext>
                  </a:extLst>
                </a:hlinkClick>
              </a:rPr>
              <a:t>pirotechnia</a:t>
            </a:r>
            <a:r>
              <a:rPr lang="it-IT" sz="1600" dirty="0">
                <a:solidFill>
                  <a:schemeClr val="bg1"/>
                </a:solidFill>
              </a:rPr>
              <a:t>, pubblicato nel </a:t>
            </a:r>
            <a:r>
              <a:rPr lang="it-IT" sz="1600" dirty="0">
                <a:solidFill>
                  <a:schemeClr val="bg1"/>
                </a:solidFill>
                <a:hlinkClick r:id="rId4" tooltip="1540">
                  <a:extLst>
                    <a:ext uri="{A12FA001-AC4F-418D-AE19-62706E023703}">
                      <ahyp:hlinkClr xmlns:ahyp="http://schemas.microsoft.com/office/drawing/2018/hyperlinkcolor" val="tx"/>
                    </a:ext>
                  </a:extLst>
                </a:hlinkClick>
              </a:rPr>
              <a:t>1540</a:t>
            </a:r>
            <a:r>
              <a:rPr lang="it-IT" sz="1600" dirty="0">
                <a:solidFill>
                  <a:schemeClr val="bg1"/>
                </a:solidFill>
              </a:rPr>
              <a:t> di </a:t>
            </a:r>
          </a:p>
          <a:p>
            <a:pPr algn="just"/>
            <a:r>
              <a:rPr lang="it-IT" sz="1600" b="1" dirty="0" err="1">
                <a:solidFill>
                  <a:schemeClr val="bg1"/>
                </a:solidFill>
              </a:rPr>
              <a:t>Vannoccio</a:t>
            </a:r>
            <a:r>
              <a:rPr lang="it-IT" sz="1600" b="1" dirty="0">
                <a:solidFill>
                  <a:schemeClr val="bg1"/>
                </a:solidFill>
              </a:rPr>
              <a:t> </a:t>
            </a:r>
            <a:r>
              <a:rPr lang="it-IT" sz="1600" b="1" dirty="0" err="1">
                <a:solidFill>
                  <a:schemeClr val="bg1"/>
                </a:solidFill>
              </a:rPr>
              <a:t>Biringuccio</a:t>
            </a:r>
            <a:r>
              <a:rPr lang="it-IT" sz="1600" dirty="0">
                <a:solidFill>
                  <a:schemeClr val="bg1"/>
                </a:solidFill>
              </a:rPr>
              <a:t> (</a:t>
            </a:r>
            <a:r>
              <a:rPr lang="it-IT" sz="1600" dirty="0">
                <a:solidFill>
                  <a:schemeClr val="bg1"/>
                </a:solidFill>
                <a:hlinkClick r:id="rId5" tooltip="Siena">
                  <a:extLst>
                    <a:ext uri="{A12FA001-AC4F-418D-AE19-62706E023703}">
                      <ahyp:hlinkClr xmlns:ahyp="http://schemas.microsoft.com/office/drawing/2018/hyperlinkcolor" val="tx"/>
                    </a:ext>
                  </a:extLst>
                </a:hlinkClick>
              </a:rPr>
              <a:t>Siena</a:t>
            </a:r>
            <a:r>
              <a:rPr lang="it-IT" sz="1600" dirty="0">
                <a:solidFill>
                  <a:schemeClr val="bg1"/>
                </a:solidFill>
              </a:rPr>
              <a:t>, </a:t>
            </a:r>
            <a:r>
              <a:rPr lang="it-IT" sz="1600" dirty="0">
                <a:solidFill>
                  <a:schemeClr val="bg1"/>
                </a:solidFill>
                <a:hlinkClick r:id="rId6" tooltip="1480">
                  <a:extLst>
                    <a:ext uri="{A12FA001-AC4F-418D-AE19-62706E023703}">
                      <ahyp:hlinkClr xmlns:ahyp="http://schemas.microsoft.com/office/drawing/2018/hyperlinkcolor" val="tx"/>
                    </a:ext>
                  </a:extLst>
                </a:hlinkClick>
              </a:rPr>
              <a:t>1480</a:t>
            </a:r>
            <a:r>
              <a:rPr lang="it-IT" sz="1600" dirty="0">
                <a:solidFill>
                  <a:schemeClr val="bg1"/>
                </a:solidFill>
              </a:rPr>
              <a:t> –</a:t>
            </a:r>
            <a:r>
              <a:rPr lang="it-IT" sz="1600" dirty="0">
                <a:solidFill>
                  <a:schemeClr val="bg1"/>
                </a:solidFill>
                <a:hlinkClick r:id="rId7" tooltip="1539">
                  <a:extLst>
                    <a:ext uri="{A12FA001-AC4F-418D-AE19-62706E023703}">
                      <ahyp:hlinkClr xmlns:ahyp="http://schemas.microsoft.com/office/drawing/2018/hyperlinkcolor" val="tx"/>
                    </a:ext>
                  </a:extLst>
                </a:hlinkClick>
              </a:rPr>
              <a:t>1539</a:t>
            </a:r>
            <a:r>
              <a:rPr lang="it-IT" sz="1600" dirty="0">
                <a:solidFill>
                  <a:schemeClr val="bg1"/>
                </a:solidFill>
              </a:rPr>
              <a:t>?) maestro artigiano nella  fusione e nella metallurgia e   del XV e XVI secolo</a:t>
            </a:r>
            <a:r>
              <a:rPr lang="it-IT" sz="1600" u="sng" dirty="0">
                <a:solidFill>
                  <a:schemeClr val="bg1"/>
                </a:solidFill>
              </a:rPr>
              <a:t>. A lui si attribuisce la scoperta dell’antimonio</a:t>
            </a:r>
          </a:p>
          <a:p>
            <a:pPr algn="just"/>
            <a:endParaRPr lang="it-IT" sz="1600" u="sng" dirty="0">
              <a:solidFill>
                <a:schemeClr val="bg1"/>
              </a:solidFill>
              <a:hlinkClick r:id="rId8"/>
            </a:endParaRPr>
          </a:p>
          <a:p>
            <a:pPr algn="just"/>
            <a:endParaRPr lang="it-IT" sz="1600" u="sng" dirty="0">
              <a:solidFill>
                <a:schemeClr val="bg1"/>
              </a:solidFill>
              <a:hlinkClick r:id="rId8"/>
            </a:endParaRPr>
          </a:p>
          <a:p>
            <a:pPr algn="just"/>
            <a:endParaRPr lang="it-IT" sz="1600" u="sng" dirty="0">
              <a:solidFill>
                <a:schemeClr val="bg1"/>
              </a:solidFill>
              <a:hlinkClick r:id="rId8"/>
            </a:endParaRPr>
          </a:p>
          <a:p>
            <a:pPr algn="just"/>
            <a:endParaRPr lang="it-IT" sz="1600" u="sng" dirty="0">
              <a:solidFill>
                <a:schemeClr val="bg1"/>
              </a:solidFill>
              <a:hlinkClick r:id="rId8"/>
            </a:endParaRPr>
          </a:p>
          <a:p>
            <a:pPr algn="just"/>
            <a:r>
              <a:rPr lang="it-IT" sz="1200" dirty="0">
                <a:hlinkClick r:id="rId8"/>
              </a:rPr>
              <a:t>https://books.google.it/books?id=TTQ6AAAAcAAJ&amp;printsec=frontcover&amp;hl=it&amp;source=gbs_ge_summary_r&amp;cad=0#v=onepage&amp;q&amp;f=false</a:t>
            </a:r>
            <a:endParaRPr lang="it-IT" sz="1200" dirty="0"/>
          </a:p>
          <a:p>
            <a:pPr algn="just"/>
            <a:endParaRPr lang="it-IT" sz="1600" u="sng" dirty="0">
              <a:solidFill>
                <a:schemeClr val="bg1"/>
              </a:solidFill>
            </a:endParaRPr>
          </a:p>
        </p:txBody>
      </p:sp>
    </p:spTree>
    <p:extLst>
      <p:ext uri="{BB962C8B-B14F-4D97-AF65-F5344CB8AC3E}">
        <p14:creationId xmlns:p14="http://schemas.microsoft.com/office/powerpoint/2010/main" val="23404631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F386FF6-DE0C-4C32-BDE3-15B0C8B3621C}"/>
              </a:ext>
            </a:extLst>
          </p:cNvPr>
          <p:cNvSpPr>
            <a:spLocks noGrp="1"/>
          </p:cNvSpPr>
          <p:nvPr>
            <p:ph type="ctrTitle"/>
          </p:nvPr>
        </p:nvSpPr>
        <p:spPr>
          <a:xfrm>
            <a:off x="533400" y="214290"/>
            <a:ext cx="7896252" cy="1000132"/>
          </a:xfrm>
          <a:ln>
            <a:miter lim="800000"/>
            <a:headEnd/>
            <a:tailEnd/>
          </a:ln>
        </p:spPr>
        <p:txBody>
          <a:bodyPr/>
          <a:lstStyle/>
          <a:p>
            <a:pPr algn="ctr">
              <a:defRPr/>
            </a:pPr>
            <a:r>
              <a:rPr lang="it-IT">
                <a:solidFill>
                  <a:srgbClr val="FF0000"/>
                </a:solidFill>
              </a:rPr>
              <a:t>Elementi: metalli</a:t>
            </a:r>
          </a:p>
        </p:txBody>
      </p:sp>
      <p:sp>
        <p:nvSpPr>
          <p:cNvPr id="12291" name="CasellaDiTesto 5">
            <a:extLst>
              <a:ext uri="{FF2B5EF4-FFF2-40B4-BE49-F238E27FC236}">
                <a16:creationId xmlns:a16="http://schemas.microsoft.com/office/drawing/2014/main" id="{FAEA2A48-1518-4EA5-8C12-9B42BB17C1E6}"/>
              </a:ext>
            </a:extLst>
          </p:cNvPr>
          <p:cNvSpPr txBox="1">
            <a:spLocks noChangeArrowheads="1"/>
          </p:cNvSpPr>
          <p:nvPr/>
        </p:nvSpPr>
        <p:spPr bwMode="auto">
          <a:xfrm>
            <a:off x="500063" y="1285875"/>
            <a:ext cx="8501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dirty="0">
                <a:solidFill>
                  <a:srgbClr val="FF0000"/>
                </a:solidFill>
              </a:rPr>
              <a:t> </a:t>
            </a:r>
            <a:r>
              <a:rPr lang="it-IT" altLang="it-IT" dirty="0"/>
              <a:t>Alcuni metalli, pochi, si trovano in natura allo stato nativo, gli altri si ottengono dai minerali</a:t>
            </a:r>
          </a:p>
          <a:p>
            <a:pPr eaLnBrk="1" hangingPunct="1"/>
            <a:endParaRPr lang="it-IT" altLang="it-IT" dirty="0">
              <a:solidFill>
                <a:srgbClr val="FF0000"/>
              </a:solidFill>
            </a:endParaRPr>
          </a:p>
          <a:p>
            <a:pPr eaLnBrk="1" hangingPunct="1"/>
            <a:endParaRPr lang="it-IT" altLang="it-IT" dirty="0">
              <a:solidFill>
                <a:srgbClr val="FF0000"/>
              </a:solidFill>
            </a:endParaRPr>
          </a:p>
        </p:txBody>
      </p:sp>
      <p:pic>
        <p:nvPicPr>
          <p:cNvPr id="12292" name="Immagine 4" descr="argento.jpg">
            <a:extLst>
              <a:ext uri="{FF2B5EF4-FFF2-40B4-BE49-F238E27FC236}">
                <a16:creationId xmlns:a16="http://schemas.microsoft.com/office/drawing/2014/main" id="{FEBDD589-0155-4330-ABA4-0038873185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2200275"/>
            <a:ext cx="20002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Immagine 5" descr="oro.jpg">
            <a:extLst>
              <a:ext uri="{FF2B5EF4-FFF2-40B4-BE49-F238E27FC236}">
                <a16:creationId xmlns:a16="http://schemas.microsoft.com/office/drawing/2014/main" id="{B600482A-AF2D-43C2-A382-BEEF719A15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071688"/>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magine 6" descr="platino-1.jpg">
            <a:extLst>
              <a:ext uri="{FF2B5EF4-FFF2-40B4-BE49-F238E27FC236}">
                <a16:creationId xmlns:a16="http://schemas.microsoft.com/office/drawing/2014/main" id="{D07A06AE-78F8-473C-B402-78AE8D632E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3563" y="2143125"/>
            <a:ext cx="235743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CasellaDiTesto 8">
            <a:extLst>
              <a:ext uri="{FF2B5EF4-FFF2-40B4-BE49-F238E27FC236}">
                <a16:creationId xmlns:a16="http://schemas.microsoft.com/office/drawing/2014/main" id="{329B5262-BEF5-4D16-8D52-DA3740BF0786}"/>
              </a:ext>
            </a:extLst>
          </p:cNvPr>
          <p:cNvSpPr txBox="1">
            <a:spLocks noChangeArrowheads="1"/>
          </p:cNvSpPr>
          <p:nvPr/>
        </p:nvSpPr>
        <p:spPr bwMode="auto">
          <a:xfrm>
            <a:off x="642938" y="4500563"/>
            <a:ext cx="778668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I metalli  che si trovano allo stato elementare sono pochi ……… la maggioranza si trovano combinati nei minerali da cui vengono estratti</a:t>
            </a:r>
          </a:p>
          <a:p>
            <a:pPr eaLnBrk="1" hangingPunct="1"/>
            <a:r>
              <a:rPr lang="it-IT" altLang="it-IT"/>
              <a:t>Probabili minerali : </a:t>
            </a:r>
          </a:p>
          <a:p>
            <a:pPr eaLnBrk="1" hangingPunct="1"/>
            <a:r>
              <a:rPr lang="it-IT" altLang="it-IT"/>
              <a:t>Me + …</a:t>
            </a:r>
          </a:p>
          <a:p>
            <a:pPr eaLnBrk="1" hangingPunct="1"/>
            <a:endParaRPr lang="it-IT" altLang="it-IT"/>
          </a:p>
          <a:p>
            <a:pPr eaLnBrk="1" hangingPunct="1"/>
            <a:r>
              <a:rPr lang="it-IT" altLang="it-IT" sz="1100"/>
              <a:t> </a:t>
            </a:r>
            <a:endParaRPr lang="it-IT" alt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54B42A7-407D-413B-AB7A-DA5F320E422D}"/>
              </a:ext>
            </a:extLst>
          </p:cNvPr>
          <p:cNvSpPr>
            <a:spLocks noGrp="1"/>
          </p:cNvSpPr>
          <p:nvPr>
            <p:ph type="ctrTitle"/>
          </p:nvPr>
        </p:nvSpPr>
        <p:spPr>
          <a:xfrm>
            <a:off x="533400" y="214290"/>
            <a:ext cx="7896252" cy="785818"/>
          </a:xfrm>
          <a:ln>
            <a:miter lim="800000"/>
            <a:headEnd/>
            <a:tailEnd/>
          </a:ln>
        </p:spPr>
        <p:txBody>
          <a:bodyPr>
            <a:normAutofit fontScale="90000"/>
          </a:bodyPr>
          <a:lstStyle/>
          <a:p>
            <a:pPr algn="ctr">
              <a:defRPr/>
            </a:pPr>
            <a:br>
              <a:rPr lang="it-IT">
                <a:solidFill>
                  <a:srgbClr val="002060"/>
                </a:solidFill>
              </a:rPr>
            </a:br>
            <a:r>
              <a:rPr lang="it-IT">
                <a:solidFill>
                  <a:srgbClr val="002060"/>
                </a:solidFill>
              </a:rPr>
              <a:t>Rocce e Minerali</a:t>
            </a:r>
            <a:endParaRPr lang="it-IT">
              <a:solidFill>
                <a:srgbClr val="FF0000"/>
              </a:solidFill>
            </a:endParaRPr>
          </a:p>
        </p:txBody>
      </p:sp>
      <p:sp>
        <p:nvSpPr>
          <p:cNvPr id="13315" name="CasellaDiTesto 5">
            <a:extLst>
              <a:ext uri="{FF2B5EF4-FFF2-40B4-BE49-F238E27FC236}">
                <a16:creationId xmlns:a16="http://schemas.microsoft.com/office/drawing/2014/main" id="{12E3C5A4-1A51-4470-A5D1-4C30C6AEFCFC}"/>
              </a:ext>
            </a:extLst>
          </p:cNvPr>
          <p:cNvSpPr txBox="1">
            <a:spLocks noChangeArrowheads="1"/>
          </p:cNvSpPr>
          <p:nvPr/>
        </p:nvSpPr>
        <p:spPr bwMode="auto">
          <a:xfrm>
            <a:off x="500063" y="1285875"/>
            <a:ext cx="8501062"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dirty="0"/>
          </a:p>
          <a:p>
            <a:pPr eaLnBrk="1" hangingPunct="1"/>
            <a:endParaRPr lang="it-IT" altLang="it-IT" dirty="0"/>
          </a:p>
          <a:p>
            <a:pPr eaLnBrk="1" hangingPunct="1"/>
            <a:r>
              <a:rPr lang="it-IT" altLang="it-IT" dirty="0"/>
              <a:t>Un </a:t>
            </a:r>
            <a:r>
              <a:rPr lang="it-IT" altLang="it-IT" dirty="0">
                <a:solidFill>
                  <a:srgbClr val="FF0000"/>
                </a:solidFill>
              </a:rPr>
              <a:t>minerale</a:t>
            </a:r>
            <a:r>
              <a:rPr lang="it-IT" altLang="it-IT" dirty="0"/>
              <a:t> è un composto chimico che si trova in natura, che ha una ben determinata composizione ed una struttura cristallina ben definita. Un cristallo è un corpo solido a facce piane riconducibile a una determinata figura geometrica. Ad oggi sono noti oltre 4000 tipi di minerali (ogni anno se ne scoprono circa 50 grazie al progresso tecnologico), classificati in 3 gruppi a loro volta suddivisi in 7 sistemi comprendenti ciascuno 32 classi.</a:t>
            </a:r>
          </a:p>
          <a:p>
            <a:pPr eaLnBrk="1" hangingPunct="1"/>
            <a:r>
              <a:rPr lang="it-IT" altLang="it-IT" dirty="0"/>
              <a:t>Una </a:t>
            </a:r>
            <a:r>
              <a:rPr lang="it-IT" altLang="it-IT" dirty="0">
                <a:solidFill>
                  <a:srgbClr val="FF0000"/>
                </a:solidFill>
              </a:rPr>
              <a:t>roccia</a:t>
            </a:r>
            <a:r>
              <a:rPr lang="it-IT" altLang="it-IT" dirty="0"/>
              <a:t> è un miscuglio di una (raramente) o più specie minerali e da altre sostanze non cristalline in diverse proporzioni e pertanto, diversamente da un minerale, la composizione chimica di una roccia non è esprimibile con una formula chimica.</a:t>
            </a:r>
          </a:p>
          <a:p>
            <a:pPr eaLnBrk="1" hangingPunct="1"/>
            <a:endParaRPr lang="it-IT" altLang="it-IT" dirty="0">
              <a:solidFill>
                <a:srgbClr val="00206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6DCA57-BA57-4D17-BA2D-255FB3DDB4BA}"/>
              </a:ext>
            </a:extLst>
          </p:cNvPr>
          <p:cNvSpPr>
            <a:spLocks noGrp="1"/>
          </p:cNvSpPr>
          <p:nvPr>
            <p:ph type="ctrTitle"/>
          </p:nvPr>
        </p:nvSpPr>
        <p:spPr>
          <a:xfrm>
            <a:off x="533400" y="642918"/>
            <a:ext cx="7851648" cy="1000132"/>
          </a:xfrm>
          <a:ln>
            <a:miter lim="800000"/>
            <a:headEnd/>
            <a:tailEnd/>
          </a:ln>
        </p:spPr>
        <p:txBody>
          <a:bodyPr/>
          <a:lstStyle/>
          <a:p>
            <a:pPr algn="ctr" eaLnBrk="1" hangingPunct="1">
              <a:defRPr/>
            </a:pPr>
            <a:r>
              <a:rPr lang="it-IT">
                <a:solidFill>
                  <a:srgbClr val="FF0000"/>
                </a:solidFill>
              </a:rPr>
              <a:t>I metalli nell’antichità</a:t>
            </a:r>
          </a:p>
        </p:txBody>
      </p:sp>
      <p:sp>
        <p:nvSpPr>
          <p:cNvPr id="14339" name="Sottotitolo 2">
            <a:extLst>
              <a:ext uri="{FF2B5EF4-FFF2-40B4-BE49-F238E27FC236}">
                <a16:creationId xmlns:a16="http://schemas.microsoft.com/office/drawing/2014/main" id="{73E9E4F1-0458-4289-ABA7-C64075347BB6}"/>
              </a:ext>
            </a:extLst>
          </p:cNvPr>
          <p:cNvSpPr>
            <a:spLocks noGrp="1"/>
          </p:cNvSpPr>
          <p:nvPr>
            <p:ph type="subTitle" idx="1"/>
          </p:nvPr>
        </p:nvSpPr>
        <p:spPr>
          <a:xfrm>
            <a:off x="500063" y="1571625"/>
            <a:ext cx="7854950" cy="5000625"/>
          </a:xfrm>
        </p:spPr>
        <p:txBody>
          <a:bodyPr/>
          <a:lstStyle/>
          <a:p>
            <a:pPr marR="0" algn="just"/>
            <a:r>
              <a:rPr lang="it-IT" altLang="it-IT" sz="2000" dirty="0"/>
              <a:t>L'uomo scoprì </a:t>
            </a:r>
            <a:r>
              <a:rPr lang="it-IT" altLang="it-IT" sz="2000" b="1" i="1" dirty="0"/>
              <a:t>casualmente</a:t>
            </a:r>
            <a:r>
              <a:rPr lang="it-IT" altLang="it-IT" sz="2000" dirty="0"/>
              <a:t>, già verso la fine del 4° millennio a.C., che alcune pietre esposte all’azione del fuoco si </a:t>
            </a:r>
            <a:r>
              <a:rPr lang="it-IT" altLang="it-IT" sz="2000" dirty="0" err="1"/>
              <a:t>trasfomavano</a:t>
            </a:r>
            <a:r>
              <a:rPr lang="it-IT" altLang="it-IT" sz="2000" dirty="0"/>
              <a:t> in agglomerati lucenti (masse metalliche) con </a:t>
            </a:r>
            <a:r>
              <a:rPr lang="it-IT" altLang="it-IT" sz="2000" dirty="0" err="1"/>
              <a:t>paticolari</a:t>
            </a:r>
            <a:r>
              <a:rPr lang="it-IT" altLang="it-IT" sz="2000" dirty="0"/>
              <a:t> </a:t>
            </a:r>
            <a:r>
              <a:rPr lang="it-IT" altLang="it-IT" sz="2000" dirty="0" err="1"/>
              <a:t>caretteristiche</a:t>
            </a:r>
            <a:r>
              <a:rPr lang="it-IT" altLang="it-IT" sz="2000" dirty="0"/>
              <a:t>. </a:t>
            </a:r>
          </a:p>
          <a:p>
            <a:pPr marR="0" algn="just"/>
            <a:r>
              <a:rPr lang="it-IT" altLang="it-IT" sz="2000" b="1" i="1" dirty="0"/>
              <a:t>L’esperienza</a:t>
            </a:r>
            <a:r>
              <a:rPr lang="it-IT" altLang="it-IT" sz="2000" dirty="0"/>
              <a:t> mostrò che la  produzione e la lavorazione dei </a:t>
            </a:r>
            <a:r>
              <a:rPr lang="it-IT" altLang="it-IT" sz="2000" dirty="0" err="1"/>
              <a:t>metaali</a:t>
            </a:r>
            <a:r>
              <a:rPr lang="it-IT" altLang="it-IT" sz="2000" dirty="0"/>
              <a:t> ottenuti dipendevano dalle condizioni e furono costruite le prime </a:t>
            </a:r>
            <a:r>
              <a:rPr lang="it-IT" altLang="it-IT" sz="2000" dirty="0">
                <a:solidFill>
                  <a:srgbClr val="FF0000"/>
                </a:solidFill>
              </a:rPr>
              <a:t>fornaci</a:t>
            </a:r>
            <a:r>
              <a:rPr lang="it-IT" altLang="it-IT" sz="2000" dirty="0"/>
              <a:t>. La forma più elementare di fornace era rappresentata da un foro scavato nel terreno rivestito di argilla o di pietre.</a:t>
            </a:r>
          </a:p>
          <a:p>
            <a:pPr marR="0" algn="just"/>
            <a:r>
              <a:rPr lang="it-IT" altLang="it-IT" sz="2000" dirty="0"/>
              <a:t> Successivamente si introdusse il </a:t>
            </a:r>
            <a:r>
              <a:rPr lang="it-IT" altLang="it-IT" sz="2000" i="1" dirty="0"/>
              <a:t>crogiuolo</a:t>
            </a:r>
            <a:r>
              <a:rPr lang="it-IT" altLang="it-IT" sz="2000" dirty="0"/>
              <a:t>, una sorta di pentola attraverso la quale si colava il minerale fuso. </a:t>
            </a:r>
          </a:p>
          <a:p>
            <a:pPr marR="0" algn="just"/>
            <a:r>
              <a:rPr lang="it-IT" altLang="it-IT" sz="2000" dirty="0"/>
              <a:t>Le temperature di fusione dei minerali sono diverse : più basse per i minerali contenenti il </a:t>
            </a:r>
            <a:r>
              <a:rPr lang="it-IT" altLang="it-IT" sz="2000" i="1" dirty="0">
                <a:solidFill>
                  <a:srgbClr val="FF0000"/>
                </a:solidFill>
              </a:rPr>
              <a:t>rame</a:t>
            </a:r>
            <a:r>
              <a:rPr lang="it-IT" altLang="it-IT" sz="2000" i="1" dirty="0"/>
              <a:t>, più alte per i minerali </a:t>
            </a:r>
            <a:r>
              <a:rPr lang="it-IT" altLang="it-IT" sz="2000" i="1" dirty="0">
                <a:solidFill>
                  <a:srgbClr val="FF0000"/>
                </a:solidFill>
              </a:rPr>
              <a:t>ferrosi</a:t>
            </a:r>
            <a:r>
              <a:rPr lang="it-IT" altLang="it-IT" sz="2000" dirty="0"/>
              <a:t> </a:t>
            </a:r>
            <a:endParaRPr lang="it-IT" altLang="it-IT"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ottotitolo 2">
            <a:extLst>
              <a:ext uri="{FF2B5EF4-FFF2-40B4-BE49-F238E27FC236}">
                <a16:creationId xmlns:a16="http://schemas.microsoft.com/office/drawing/2014/main" id="{121898A5-2099-46DE-8D74-DBB99772A69A}"/>
              </a:ext>
            </a:extLst>
          </p:cNvPr>
          <p:cNvSpPr>
            <a:spLocks noGrp="1"/>
          </p:cNvSpPr>
          <p:nvPr>
            <p:ph type="subTitle" idx="1"/>
          </p:nvPr>
        </p:nvSpPr>
        <p:spPr>
          <a:xfrm>
            <a:off x="500063" y="1571625"/>
            <a:ext cx="7854950" cy="5000625"/>
          </a:xfrm>
        </p:spPr>
        <p:txBody>
          <a:bodyPr/>
          <a:lstStyle/>
          <a:p>
            <a:pPr marR="0" algn="l"/>
            <a:r>
              <a:rPr lang="it-IT" altLang="it-IT" sz="2000" b="1" dirty="0">
                <a:solidFill>
                  <a:srgbClr val="002060"/>
                </a:solidFill>
              </a:rPr>
              <a:t>Silicati</a:t>
            </a:r>
          </a:p>
          <a:p>
            <a:pPr marR="0" algn="just"/>
            <a:r>
              <a:rPr lang="it-IT" altLang="it-IT" sz="1600" dirty="0"/>
              <a:t>Associazione di cristalli rosso cupo di granato (</a:t>
            </a:r>
            <a:r>
              <a:rPr lang="it-IT" altLang="it-IT" sz="1600" dirty="0">
                <a:hlinkClick r:id="rId2" tooltip="Piropo"/>
              </a:rPr>
              <a:t>piropo</a:t>
            </a:r>
            <a:r>
              <a:rPr lang="it-IT" altLang="it-IT" sz="1600" dirty="0"/>
              <a:t>), con cristalli lamellari di mica (</a:t>
            </a:r>
            <a:r>
              <a:rPr lang="it-IT" altLang="it-IT" sz="1600" dirty="0">
                <a:hlinkClick r:id="rId3" tooltip="Muscovite"/>
              </a:rPr>
              <a:t>muscovite</a:t>
            </a:r>
            <a:r>
              <a:rPr lang="it-IT" altLang="it-IT" sz="1600" dirty="0"/>
              <a:t>) e cristalli biancastri di quarzo</a:t>
            </a:r>
          </a:p>
          <a:p>
            <a:pPr marR="0" algn="just"/>
            <a:r>
              <a:rPr lang="it-IT" altLang="it-IT" sz="1600" dirty="0"/>
              <a:t>Il gruppo di gran lunga più numeroso è quello dei </a:t>
            </a:r>
            <a:r>
              <a:rPr lang="it-IT" altLang="it-IT" sz="1600" dirty="0">
                <a:hlinkClick r:id="rId4" tooltip="Silicati"/>
              </a:rPr>
              <a:t>silicati</a:t>
            </a:r>
            <a:r>
              <a:rPr lang="it-IT" altLang="it-IT" sz="1600" dirty="0"/>
              <a:t>, composti in cui è presente il gruppo [SiO</a:t>
            </a:r>
            <a:r>
              <a:rPr lang="it-IT" altLang="it-IT" sz="1600" baseline="-25000" dirty="0"/>
              <a:t>4</a:t>
            </a:r>
            <a:r>
              <a:rPr lang="it-IT" altLang="it-IT" sz="1600" dirty="0"/>
              <a:t>]</a:t>
            </a:r>
            <a:r>
              <a:rPr lang="it-IT" altLang="it-IT" sz="1600" baseline="30000" dirty="0"/>
              <a:t>4-</a:t>
            </a:r>
            <a:r>
              <a:rPr lang="it-IT" altLang="it-IT" sz="1600" dirty="0"/>
              <a:t>, in cui il silicio è spesso sostituito dall'alluminio [AlO</a:t>
            </a:r>
            <a:r>
              <a:rPr lang="it-IT" altLang="it-IT" sz="1600" baseline="-25000" dirty="0"/>
              <a:t>4</a:t>
            </a:r>
            <a:r>
              <a:rPr lang="it-IT" altLang="it-IT" sz="1600" dirty="0"/>
              <a:t>]</a:t>
            </a:r>
            <a:r>
              <a:rPr lang="it-IT" altLang="it-IT" sz="1600" baseline="30000" dirty="0"/>
              <a:t>5-</a:t>
            </a:r>
            <a:r>
              <a:rPr lang="it-IT" altLang="it-IT" sz="1600" dirty="0"/>
              <a:t> (vicarianza sostituzionale per dimensione), per cui spesso si parla di allumosilicati. Alcuni importanti silicati, che entrano anche nella composizione di molte rocce, sono: </a:t>
            </a:r>
            <a:r>
              <a:rPr lang="it-IT" altLang="it-IT" sz="1600" dirty="0">
                <a:hlinkClick r:id="rId5" tooltip="Feldspato"/>
              </a:rPr>
              <a:t>feldspati</a:t>
            </a:r>
            <a:r>
              <a:rPr lang="it-IT" altLang="it-IT" sz="1600" dirty="0"/>
              <a:t>, </a:t>
            </a:r>
            <a:r>
              <a:rPr lang="it-IT" altLang="it-IT" sz="1600" dirty="0">
                <a:hlinkClick r:id="rId6" tooltip="Olivina"/>
              </a:rPr>
              <a:t>olivine</a:t>
            </a:r>
            <a:r>
              <a:rPr lang="it-IT" altLang="it-IT" sz="1600" dirty="0"/>
              <a:t>, </a:t>
            </a:r>
            <a:r>
              <a:rPr lang="it-IT" altLang="it-IT" sz="1600" dirty="0">
                <a:hlinkClick r:id="rId7" tooltip="Pirosseno"/>
              </a:rPr>
              <a:t>pirosseni</a:t>
            </a:r>
            <a:r>
              <a:rPr lang="it-IT" altLang="it-IT" sz="1600" dirty="0"/>
              <a:t>, </a:t>
            </a:r>
            <a:r>
              <a:rPr lang="it-IT" altLang="it-IT" sz="1600" dirty="0">
                <a:hlinkClick r:id="rId8" tooltip="Granato"/>
              </a:rPr>
              <a:t>granati</a:t>
            </a:r>
            <a:r>
              <a:rPr lang="it-IT" altLang="it-IT" sz="1600" dirty="0"/>
              <a:t> e </a:t>
            </a:r>
            <a:r>
              <a:rPr lang="it-IT" altLang="it-IT" sz="1600" dirty="0">
                <a:hlinkClick r:id="rId9" tooltip="Mica"/>
              </a:rPr>
              <a:t>miche</a:t>
            </a:r>
            <a:r>
              <a:rPr lang="it-IT" altLang="it-IT" sz="1600" dirty="0"/>
              <a:t>. La classificazione dei silicati va fatta analizzando la disposizione dei tetraedri SiO</a:t>
            </a:r>
            <a:r>
              <a:rPr lang="it-IT" altLang="it-IT" sz="1600" baseline="-25000" dirty="0"/>
              <a:t>4</a:t>
            </a:r>
            <a:r>
              <a:rPr lang="it-IT" altLang="it-IT" sz="1600" dirty="0"/>
              <a:t>. I Silicati tendono a essere duri, da trasparenti a traslucidi e di peso specifico medio.</a:t>
            </a:r>
          </a:p>
          <a:p>
            <a:pPr marR="0" algn="l"/>
            <a:r>
              <a:rPr lang="it-IT" altLang="it-IT" sz="2000" b="1" dirty="0">
                <a:solidFill>
                  <a:srgbClr val="002060"/>
                </a:solidFill>
              </a:rPr>
              <a:t>Carbonati</a:t>
            </a:r>
          </a:p>
          <a:p>
            <a:pPr marR="0" algn="just"/>
            <a:r>
              <a:rPr lang="it-IT" altLang="it-IT" sz="2000" dirty="0"/>
              <a:t>I</a:t>
            </a:r>
            <a:r>
              <a:rPr lang="it-IT" altLang="it-IT" sz="1600" dirty="0"/>
              <a:t> </a:t>
            </a:r>
            <a:r>
              <a:rPr lang="it-IT" altLang="it-IT" sz="1600" dirty="0">
                <a:hlinkClick r:id="rId10" tooltip="Carbonato"/>
              </a:rPr>
              <a:t>carbonati</a:t>
            </a:r>
            <a:r>
              <a:rPr lang="it-IT" altLang="it-IT" sz="1600" dirty="0"/>
              <a:t> sono quei minerali contenenti l'</a:t>
            </a:r>
            <a:r>
              <a:rPr lang="it-IT" altLang="it-IT" sz="1600" dirty="0">
                <a:hlinkClick r:id="rId11" tooltip="Anione"/>
              </a:rPr>
              <a:t>anione</a:t>
            </a:r>
            <a:r>
              <a:rPr lang="it-IT" altLang="it-IT" sz="1600" dirty="0"/>
              <a:t> (CO</a:t>
            </a:r>
            <a:r>
              <a:rPr lang="it-IT" altLang="it-IT" sz="1600" baseline="-25000" dirty="0"/>
              <a:t>3</a:t>
            </a:r>
            <a:r>
              <a:rPr lang="it-IT" altLang="it-IT" sz="1600" dirty="0"/>
              <a:t>)</a:t>
            </a:r>
            <a:r>
              <a:rPr lang="it-IT" altLang="it-IT" sz="1600" baseline="30000" dirty="0"/>
              <a:t>2-</a:t>
            </a:r>
            <a:r>
              <a:rPr lang="it-IT" altLang="it-IT" sz="1600" dirty="0"/>
              <a:t> ed includono </a:t>
            </a:r>
            <a:r>
              <a:rPr lang="it-IT" altLang="it-IT" sz="1600" dirty="0">
                <a:hlinkClick r:id="rId12" tooltip="Calcite"/>
              </a:rPr>
              <a:t>calcite</a:t>
            </a:r>
            <a:r>
              <a:rPr lang="it-IT" altLang="it-IT" sz="1600" dirty="0"/>
              <a:t> ed </a:t>
            </a:r>
            <a:r>
              <a:rPr lang="it-IT" altLang="it-IT" sz="1600" dirty="0">
                <a:hlinkClick r:id="rId13" tooltip="Aragonite"/>
              </a:rPr>
              <a:t>aragonite</a:t>
            </a:r>
            <a:r>
              <a:rPr lang="it-IT" altLang="it-IT" sz="1600" dirty="0"/>
              <a:t> (entrambi carbonato di calcio),</a:t>
            </a:r>
            <a:r>
              <a:rPr lang="it-IT" altLang="it-IT" sz="1600" dirty="0">
                <a:hlinkClick r:id="rId14" tooltip="Dolomite"/>
              </a:rPr>
              <a:t>dolomite</a:t>
            </a:r>
            <a:r>
              <a:rPr lang="it-IT" altLang="it-IT" sz="1600" dirty="0"/>
              <a:t> (carbonato di magnesio e calcio) e </a:t>
            </a:r>
            <a:r>
              <a:rPr lang="it-IT" altLang="it-IT" sz="1600" dirty="0">
                <a:hlinkClick r:id="rId15" tooltip="Siderite"/>
              </a:rPr>
              <a:t>siderite</a:t>
            </a:r>
            <a:r>
              <a:rPr lang="it-IT" altLang="it-IT" sz="1600" dirty="0"/>
              <a:t> (carbonato di ferro). I carbonati sono formati per lo più dalle conchiglie </a:t>
            </a:r>
            <a:r>
              <a:rPr lang="it-IT" altLang="it-IT" sz="1600" dirty="0" err="1"/>
              <a:t>del</a:t>
            </a:r>
            <a:r>
              <a:rPr lang="it-IT" altLang="it-IT" sz="1600" dirty="0" err="1">
                <a:hlinkClick r:id="rId16" tooltip="Plancton"/>
              </a:rPr>
              <a:t>plancton</a:t>
            </a:r>
            <a:r>
              <a:rPr lang="it-IT" altLang="it-IT" sz="1600" dirty="0"/>
              <a:t> depositatesi sul fondo marino. I carbonati si trovano anche negli ambienti sottoposti a forte evaporazione (per esempio il </a:t>
            </a:r>
            <a:r>
              <a:rPr lang="it-IT" altLang="it-IT" sz="1600" dirty="0">
                <a:hlinkClick r:id="rId17" tooltip="Gran Lago Salato"/>
              </a:rPr>
              <a:t>Gran Lago Salato</a:t>
            </a:r>
            <a:r>
              <a:rPr lang="it-IT" altLang="it-IT" sz="1600" dirty="0"/>
              <a:t> dello </a:t>
            </a:r>
            <a:r>
              <a:rPr lang="it-IT" altLang="it-IT" sz="1600" dirty="0">
                <a:hlinkClick r:id="rId18" tooltip="Utah"/>
              </a:rPr>
              <a:t>Utah</a:t>
            </a:r>
            <a:r>
              <a:rPr lang="it-IT" altLang="it-IT" sz="1600" dirty="0"/>
              <a:t>) o nelle regioni carsiche dove lo scioglimento ed il </a:t>
            </a:r>
            <a:r>
              <a:rPr lang="it-IT" altLang="it-IT" sz="1600" dirty="0" err="1"/>
              <a:t>rideposito</a:t>
            </a:r>
            <a:r>
              <a:rPr lang="it-IT" altLang="it-IT" sz="1600" dirty="0"/>
              <a:t> dei carbonati porta alla formazione di </a:t>
            </a:r>
            <a:r>
              <a:rPr lang="it-IT" altLang="it-IT" sz="1600" dirty="0">
                <a:hlinkClick r:id="rId19" tooltip="Grotta"/>
              </a:rPr>
              <a:t>grotte</a:t>
            </a:r>
            <a:r>
              <a:rPr lang="it-IT" altLang="it-IT" sz="1600" dirty="0"/>
              <a:t>, </a:t>
            </a:r>
            <a:r>
              <a:rPr lang="it-IT" altLang="it-IT" sz="1600" dirty="0">
                <a:hlinkClick r:id="rId20" tooltip="Stalattite"/>
              </a:rPr>
              <a:t>stalattiti</a:t>
            </a:r>
            <a:r>
              <a:rPr lang="it-IT" altLang="it-IT" sz="1600" dirty="0"/>
              <a:t> e </a:t>
            </a:r>
            <a:r>
              <a:rPr lang="it-IT" altLang="it-IT" sz="1600" dirty="0">
                <a:hlinkClick r:id="rId21" tooltip="Stalagmite"/>
              </a:rPr>
              <a:t>stalagmiti</a:t>
            </a:r>
            <a:r>
              <a:rPr lang="it-IT" altLang="it-IT" sz="1600" dirty="0"/>
              <a:t>.</a:t>
            </a:r>
          </a:p>
          <a:p>
            <a:pPr marR="0" algn="just"/>
            <a:endParaRPr lang="it-IT" altLang="it-IT" sz="2000" dirty="0"/>
          </a:p>
          <a:p>
            <a:pPr marR="0" algn="l"/>
            <a:r>
              <a:rPr lang="it-IT" altLang="it-IT" sz="2000" b="1" dirty="0">
                <a:solidFill>
                  <a:srgbClr val="002060"/>
                </a:solidFill>
              </a:rPr>
              <a:t>Solfati</a:t>
            </a:r>
          </a:p>
          <a:p>
            <a:pPr marR="0" algn="just"/>
            <a:r>
              <a:rPr lang="it-IT" altLang="it-IT" sz="1600" dirty="0"/>
              <a:t>Associazione di celestina (cristalli trasparenti) e cristalli di zolfo col loro tipico color giallo intenso</a:t>
            </a:r>
          </a:p>
          <a:p>
            <a:pPr marR="0" algn="just"/>
            <a:r>
              <a:rPr lang="it-IT" altLang="it-IT" sz="1600" dirty="0"/>
              <a:t>I </a:t>
            </a:r>
            <a:r>
              <a:rPr lang="it-IT" altLang="it-IT" sz="1600" dirty="0">
                <a:hlinkClick r:id="rId22" tooltip="Solfato"/>
              </a:rPr>
              <a:t>solfati</a:t>
            </a:r>
            <a:r>
              <a:rPr lang="it-IT" altLang="it-IT" sz="1600" dirty="0"/>
              <a:t> contengono l'anione solfato (SO</a:t>
            </a:r>
            <a:r>
              <a:rPr lang="it-IT" altLang="it-IT" sz="1600" baseline="-25000" dirty="0"/>
              <a:t>4</a:t>
            </a:r>
            <a:r>
              <a:rPr lang="it-IT" altLang="it-IT" sz="1600" dirty="0"/>
              <a:t>)</a:t>
            </a:r>
            <a:r>
              <a:rPr lang="it-IT" altLang="it-IT" sz="1600" baseline="30000" dirty="0"/>
              <a:t>2-</a:t>
            </a:r>
            <a:r>
              <a:rPr lang="it-IT" altLang="it-IT" sz="1600" dirty="0"/>
              <a:t>. I solfati si formano negli ambienti sottoposti a forte evaporazione dove acque molto saline evaporano lentamente permettendo la formazione di solfati e alogenuri sulla superficie dei sedimenti. I solfati più comuni sono l'</a:t>
            </a:r>
            <a:r>
              <a:rPr lang="it-IT" altLang="it-IT" sz="1600" dirty="0">
                <a:hlinkClick r:id="rId23" tooltip="Anidrite"/>
              </a:rPr>
              <a:t>anidrite</a:t>
            </a:r>
            <a:r>
              <a:rPr lang="it-IT" altLang="it-IT" sz="1600" dirty="0"/>
              <a:t> (solfato di calcio), la </a:t>
            </a:r>
            <a:r>
              <a:rPr lang="it-IT" altLang="it-IT" sz="1600" dirty="0">
                <a:hlinkClick r:id="rId24" tooltip="Celestina"/>
              </a:rPr>
              <a:t>celestina</a:t>
            </a:r>
            <a:r>
              <a:rPr lang="it-IT" altLang="it-IT" sz="1600" dirty="0"/>
              <a:t> (solfato di stronzio) e il </a:t>
            </a:r>
            <a:r>
              <a:rPr lang="it-IT" altLang="it-IT" sz="1600" dirty="0">
                <a:hlinkClick r:id="rId25" tooltip="Gesso (minerale)"/>
              </a:rPr>
              <a:t>gesso</a:t>
            </a:r>
            <a:r>
              <a:rPr lang="it-IT" altLang="it-IT" sz="1600" dirty="0"/>
              <a:t> (solfato di calcio idrato).</a:t>
            </a:r>
          </a:p>
          <a:p>
            <a:pPr marR="0" algn="l"/>
            <a:r>
              <a:rPr lang="it-IT" altLang="it-IT" sz="2000" b="1" dirty="0">
                <a:solidFill>
                  <a:srgbClr val="002060"/>
                </a:solidFill>
              </a:rPr>
              <a:t>Alogenuri</a:t>
            </a:r>
          </a:p>
          <a:p>
            <a:pPr marR="0" algn="just"/>
            <a:r>
              <a:rPr lang="it-IT" altLang="it-IT" sz="1600" dirty="0"/>
              <a:t>Gli </a:t>
            </a:r>
            <a:r>
              <a:rPr lang="it-IT" altLang="it-IT" sz="1600" dirty="0">
                <a:hlinkClick r:id="rId26" tooltip="Alogenuro"/>
              </a:rPr>
              <a:t>alogenuri</a:t>
            </a:r>
            <a:r>
              <a:rPr lang="it-IT" altLang="it-IT" sz="1600" dirty="0"/>
              <a:t> sono il gruppo di minerali che acquistano elettroni e formano i </a:t>
            </a:r>
            <a:r>
              <a:rPr lang="it-IT" altLang="it-IT" sz="1600" dirty="0">
                <a:hlinkClick r:id="rId27" tooltip="Sale"/>
              </a:rPr>
              <a:t>sali</a:t>
            </a:r>
            <a:r>
              <a:rPr lang="it-IT" altLang="it-IT" sz="1600" dirty="0"/>
              <a:t> naturali e comprendono la </a:t>
            </a:r>
            <a:r>
              <a:rPr lang="it-IT" altLang="it-IT" sz="1600" dirty="0">
                <a:hlinkClick r:id="rId28" tooltip="Fluorite"/>
              </a:rPr>
              <a:t>fluorite</a:t>
            </a:r>
            <a:r>
              <a:rPr lang="it-IT" altLang="it-IT" sz="1600" dirty="0"/>
              <a:t>, il sale comune (conosciuto come </a:t>
            </a:r>
            <a:r>
              <a:rPr lang="it-IT" altLang="it-IT" sz="1600" dirty="0" err="1">
                <a:hlinkClick r:id="rId29" tooltip="Halite"/>
              </a:rPr>
              <a:t>halite</a:t>
            </a:r>
            <a:r>
              <a:rPr lang="it-IT" altLang="it-IT" sz="1600" dirty="0"/>
              <a:t> o </a:t>
            </a:r>
            <a:r>
              <a:rPr lang="it-IT" altLang="it-IT" sz="1600" dirty="0">
                <a:hlinkClick r:id="rId30" tooltip="Salgemma"/>
              </a:rPr>
              <a:t>salgemma</a:t>
            </a:r>
            <a:r>
              <a:rPr lang="it-IT" altLang="it-IT" sz="1600" dirty="0"/>
              <a:t>) ed il </a:t>
            </a:r>
            <a:r>
              <a:rPr lang="it-IT" altLang="it-IT" sz="1600" dirty="0">
                <a:hlinkClick r:id="rId31" tooltip="Sale di ammonio"/>
              </a:rPr>
              <a:t>sale di ammonio</a:t>
            </a:r>
            <a:r>
              <a:rPr lang="it-IT" altLang="it-IT" sz="1600" dirty="0"/>
              <a:t> (cloruro d'ammonio). Gli alogenuri, come i solfati, si trovano frequentemente negli ambienti sottoposti a forte evaporazione come il </a:t>
            </a:r>
            <a:r>
              <a:rPr lang="it-IT" altLang="it-IT" sz="1600" dirty="0">
                <a:hlinkClick r:id="rId32" tooltip="Mar Rosso"/>
              </a:rPr>
              <a:t>Mar Rosso</a:t>
            </a:r>
            <a:r>
              <a:rPr lang="it-IT" altLang="it-IT" sz="1600" dirty="0"/>
              <a:t>.</a:t>
            </a:r>
          </a:p>
          <a:p>
            <a:pPr marR="0" algn="just"/>
            <a:r>
              <a:rPr lang="it-IT" altLang="it-IT" sz="1600" b="1" dirty="0"/>
              <a:t>Ossidi e Idrossidi</a:t>
            </a:r>
            <a:endParaRPr lang="it-IT" altLang="it-IT" sz="2000" b="1" dirty="0"/>
          </a:p>
          <a:p>
            <a:pPr marR="0" algn="l"/>
            <a:r>
              <a:rPr lang="it-IT" altLang="it-IT" sz="2000" dirty="0">
                <a:solidFill>
                  <a:srgbClr val="002060"/>
                </a:solidFill>
              </a:rPr>
              <a:t>Ossidi</a:t>
            </a:r>
          </a:p>
          <a:p>
            <a:pPr marR="0" algn="just"/>
            <a:r>
              <a:rPr lang="it-IT" altLang="it-IT" sz="1600" dirty="0"/>
              <a:t>Gli </a:t>
            </a:r>
            <a:r>
              <a:rPr lang="it-IT" altLang="it-IT" sz="1600" dirty="0">
                <a:hlinkClick r:id="rId33" tooltip="Ossido"/>
              </a:rPr>
              <a:t>ossidi</a:t>
            </a:r>
            <a:r>
              <a:rPr lang="it-IT" altLang="it-IT" sz="1600" dirty="0"/>
              <a:t> sono importantissimi per l'industria estrattiva poiché in molti casi da questi si estraggono metalli importanti per l'economia. Di solito si formano come precipitati vicino alla superficie terrestre.</a:t>
            </a:r>
            <a:br>
              <a:rPr lang="it-IT" altLang="it-IT" sz="1600" dirty="0"/>
            </a:br>
            <a:r>
              <a:rPr lang="it-IT" altLang="it-IT" sz="1600" dirty="0"/>
              <a:t>Gli ossidi più comuni sono: il </a:t>
            </a:r>
            <a:r>
              <a:rPr lang="it-IT" altLang="it-IT" sz="1600" dirty="0">
                <a:hlinkClick r:id="rId34" tooltip="Quarzo"/>
              </a:rPr>
              <a:t>quarzo</a:t>
            </a:r>
            <a:r>
              <a:rPr lang="it-IT" altLang="it-IT" sz="1600" dirty="0"/>
              <a:t> (ossido di silicio) -abbondantissimo nelle rocce-, l'</a:t>
            </a:r>
            <a:r>
              <a:rPr lang="it-IT" altLang="it-IT" sz="1600" dirty="0">
                <a:hlinkClick r:id="rId35" tooltip="Ematite"/>
              </a:rPr>
              <a:t>ematite</a:t>
            </a:r>
            <a:r>
              <a:rPr lang="it-IT" altLang="it-IT" sz="1600" dirty="0"/>
              <a:t> (ossido di ferro), lo </a:t>
            </a:r>
            <a:r>
              <a:rPr lang="it-IT" altLang="it-IT" sz="1600" dirty="0">
                <a:hlinkClick r:id="rId36" tooltip="Spinello (mineralogia)"/>
              </a:rPr>
              <a:t>spinello</a:t>
            </a:r>
            <a:r>
              <a:rPr lang="it-IT" altLang="it-IT" sz="1600" dirty="0"/>
              <a:t>(ossido di </a:t>
            </a:r>
            <a:r>
              <a:rPr lang="it-IT" altLang="it-IT" sz="1600" dirty="0">
                <a:hlinkClick r:id="rId37" tooltip="Magnesio"/>
              </a:rPr>
              <a:t>magnesio</a:t>
            </a:r>
            <a:r>
              <a:rPr lang="it-IT" altLang="it-IT" sz="1600" dirty="0"/>
              <a:t> ed </a:t>
            </a:r>
            <a:r>
              <a:rPr lang="it-IT" altLang="it-IT" sz="1600" dirty="0">
                <a:hlinkClick r:id="rId38" tooltip="Alluminio"/>
              </a:rPr>
              <a:t>alluminio</a:t>
            </a:r>
            <a:r>
              <a:rPr lang="it-IT" altLang="it-IT" sz="1600" dirty="0"/>
              <a:t> -un costituente comune del </a:t>
            </a:r>
            <a:r>
              <a:rPr lang="it-IT" altLang="it-IT" sz="1600" dirty="0">
                <a:hlinkClick r:id="rId39" tooltip="Mantello terrestre"/>
              </a:rPr>
              <a:t>mantello terrestre</a:t>
            </a:r>
            <a:r>
              <a:rPr lang="it-IT" altLang="it-IT" sz="1600" dirty="0"/>
              <a:t>).</a:t>
            </a:r>
          </a:p>
          <a:p>
            <a:pPr marR="0" algn="l"/>
            <a:r>
              <a:rPr lang="it-IT" altLang="it-IT" sz="2000" b="1" dirty="0">
                <a:solidFill>
                  <a:srgbClr val="002060"/>
                </a:solidFill>
              </a:rPr>
              <a:t>Solfuri</a:t>
            </a:r>
          </a:p>
          <a:p>
            <a:pPr marR="0" algn="just"/>
            <a:r>
              <a:rPr lang="it-IT" altLang="it-IT" sz="1600" dirty="0"/>
              <a:t>Associazione di galena (cristalli scuri), fluorite (cristallo verdognolo con lucentezza vitrea) e aggregati di piccoli cristalli biancastri di calcite</a:t>
            </a:r>
          </a:p>
          <a:p>
            <a:pPr marR="0" algn="just"/>
            <a:r>
              <a:rPr lang="it-IT" altLang="it-IT" sz="1600" dirty="0"/>
              <a:t>I Solfuri sono composti chimici in cui lo zolfo è combinato con elementi metallici e semimetallici. Molti </a:t>
            </a:r>
            <a:r>
              <a:rPr lang="it-IT" altLang="it-IT" sz="1600" dirty="0">
                <a:hlinkClick r:id="rId40" tooltip="Solfuro"/>
              </a:rPr>
              <a:t>solfuri</a:t>
            </a:r>
            <a:r>
              <a:rPr lang="it-IT" altLang="it-IT" sz="1600" dirty="0"/>
              <a:t> sono importanti economicamente per l'estrazione dei metalli. I solfuri più comuni sono la </a:t>
            </a:r>
            <a:r>
              <a:rPr lang="it-IT" altLang="it-IT" sz="1600" dirty="0">
                <a:hlinkClick r:id="rId41" tooltip="Pirite"/>
              </a:rPr>
              <a:t>pirite</a:t>
            </a:r>
            <a:r>
              <a:rPr lang="it-IT" altLang="it-IT" sz="1600" dirty="0"/>
              <a:t> (solfuro di ferro), la </a:t>
            </a:r>
            <a:r>
              <a:rPr lang="it-IT" altLang="it-IT" sz="1600" dirty="0">
                <a:hlinkClick r:id="rId42" tooltip="Calcopirite"/>
              </a:rPr>
              <a:t>calcopirite</a:t>
            </a:r>
            <a:r>
              <a:rPr lang="it-IT" altLang="it-IT" sz="1600" dirty="0"/>
              <a:t> (solfuro di rame e ferro) e la </a:t>
            </a:r>
            <a:r>
              <a:rPr lang="it-IT" altLang="it-IT" sz="1600" dirty="0">
                <a:hlinkClick r:id="rId43" tooltip="Galena"/>
              </a:rPr>
              <a:t>galena</a:t>
            </a:r>
            <a:r>
              <a:rPr lang="it-IT" altLang="it-IT" sz="1600" dirty="0"/>
              <a:t> (solfuro di piombo).</a:t>
            </a:r>
          </a:p>
          <a:p>
            <a:pPr marR="0" algn="just"/>
            <a:r>
              <a:rPr lang="it-IT" altLang="it-IT" sz="1600" dirty="0"/>
              <a:t>Molti solfuri presentano lucentezza metallica, sono teneri e con elevato peso specifico. Alcuni hanno lucentezza non metallica o sono più duri. Cristalli ben formati e con elevato grado di simmetria costituiscono la regola.</a:t>
            </a:r>
          </a:p>
          <a:p>
            <a:pPr marR="0" algn="l"/>
            <a:r>
              <a:rPr lang="it-IT" altLang="it-IT" sz="2000" b="1" dirty="0">
                <a:solidFill>
                  <a:srgbClr val="002060"/>
                </a:solidFill>
              </a:rPr>
              <a:t>Fosfati</a:t>
            </a:r>
          </a:p>
          <a:p>
            <a:pPr marR="0" algn="just"/>
            <a:r>
              <a:rPr lang="it-IT" altLang="it-IT" sz="1600" dirty="0"/>
              <a:t>Il gruppo dei </a:t>
            </a:r>
            <a:r>
              <a:rPr lang="it-IT" altLang="it-IT" sz="1600" dirty="0">
                <a:hlinkClick r:id="rId44" tooltip="Fosfato"/>
              </a:rPr>
              <a:t>fosfati</a:t>
            </a:r>
            <a:r>
              <a:rPr lang="it-IT" altLang="it-IT" sz="1600" dirty="0"/>
              <a:t> include minerali con l'unità tetraedrica </a:t>
            </a:r>
            <a:r>
              <a:rPr lang="it-IT" altLang="it-IT" sz="1600" i="1" dirty="0"/>
              <a:t>AO</a:t>
            </a:r>
            <a:r>
              <a:rPr lang="it-IT" altLang="it-IT" sz="1600" baseline="-25000" dirty="0"/>
              <a:t>4</a:t>
            </a:r>
            <a:r>
              <a:rPr lang="it-IT" altLang="it-IT" sz="1600" dirty="0"/>
              <a:t> dove </a:t>
            </a:r>
            <a:r>
              <a:rPr lang="it-IT" altLang="it-IT" sz="1600" i="1" dirty="0"/>
              <a:t>A</a:t>
            </a:r>
            <a:r>
              <a:rPr lang="it-IT" altLang="it-IT" sz="1600" dirty="0"/>
              <a:t> può essere </a:t>
            </a:r>
            <a:r>
              <a:rPr lang="it-IT" altLang="it-IT" sz="1600" dirty="0">
                <a:hlinkClick r:id="rId45" tooltip="Fosforo"/>
              </a:rPr>
              <a:t>fosforo</a:t>
            </a:r>
            <a:r>
              <a:rPr lang="it-IT" altLang="it-IT" sz="1600" dirty="0"/>
              <a:t>, </a:t>
            </a:r>
            <a:r>
              <a:rPr lang="it-IT" altLang="it-IT" sz="1600" dirty="0">
                <a:hlinkClick r:id="rId46" tooltip="Antimonio"/>
              </a:rPr>
              <a:t>antimonio</a:t>
            </a:r>
            <a:r>
              <a:rPr lang="it-IT" altLang="it-IT" sz="1600" dirty="0"/>
              <a:t>, </a:t>
            </a:r>
            <a:r>
              <a:rPr lang="it-IT" altLang="it-IT" sz="1600" dirty="0">
                <a:hlinkClick r:id="rId47" tooltip="Arsenico"/>
              </a:rPr>
              <a:t>arsenico</a:t>
            </a:r>
            <a:r>
              <a:rPr lang="it-IT" altLang="it-IT" sz="1600" dirty="0"/>
              <a:t> o </a:t>
            </a:r>
            <a:r>
              <a:rPr lang="it-IT" altLang="it-IT" sz="1600" dirty="0">
                <a:hlinkClick r:id="rId48" tooltip="Vanadio"/>
              </a:rPr>
              <a:t>vanadio</a:t>
            </a:r>
            <a:r>
              <a:rPr lang="it-IT" altLang="it-IT" sz="1600" dirty="0"/>
              <a:t>. Il fosfato di gran lunga più comune è l'</a:t>
            </a:r>
            <a:r>
              <a:rPr lang="it-IT" altLang="it-IT" sz="1600" dirty="0">
                <a:hlinkClick r:id="rId49" tooltip="Apatite"/>
              </a:rPr>
              <a:t>apatite</a:t>
            </a:r>
            <a:r>
              <a:rPr lang="it-IT" altLang="it-IT" sz="1600" dirty="0"/>
              <a:t> che è un minerale importante anche in </a:t>
            </a:r>
            <a:r>
              <a:rPr lang="it-IT" altLang="it-IT" sz="1600" dirty="0">
                <a:hlinkClick r:id="rId50" tooltip="Biologia"/>
              </a:rPr>
              <a:t>biologia</a:t>
            </a:r>
            <a:r>
              <a:rPr lang="it-IT" altLang="it-IT" sz="1600" dirty="0"/>
              <a:t> perché si trova nei denti e nelle ossa di molti animali</a:t>
            </a:r>
            <a:r>
              <a:rPr lang="it-IT" altLang="it-IT" sz="2000" dirty="0"/>
              <a:t>.</a:t>
            </a:r>
          </a:p>
          <a:p>
            <a:pPr marR="0" algn="just"/>
            <a:r>
              <a:rPr lang="it-IT" altLang="it-IT" sz="2000" b="1" dirty="0">
                <a:solidFill>
                  <a:srgbClr val="002060"/>
                </a:solidFill>
              </a:rPr>
              <a:t>Elementi nativi</a:t>
            </a:r>
          </a:p>
          <a:p>
            <a:pPr marR="0" algn="just"/>
            <a:r>
              <a:rPr lang="it-IT" altLang="it-IT" sz="1600" dirty="0"/>
              <a:t>Il gruppo degli </a:t>
            </a:r>
            <a:r>
              <a:rPr lang="it-IT" altLang="it-IT" sz="1600" dirty="0">
                <a:hlinkClick r:id="rId51" tooltip="Elementi nativi"/>
              </a:rPr>
              <a:t>elementi nativi</a:t>
            </a:r>
            <a:r>
              <a:rPr lang="it-IT" altLang="it-IT" sz="1600" dirty="0"/>
              <a:t> include metalli (</a:t>
            </a:r>
            <a:r>
              <a:rPr lang="it-IT" altLang="it-IT" sz="1600" dirty="0">
                <a:hlinkClick r:id="rId52" tooltip="Oro"/>
              </a:rPr>
              <a:t>oro</a:t>
            </a:r>
            <a:r>
              <a:rPr lang="it-IT" altLang="it-IT" sz="1600" dirty="0"/>
              <a:t>, </a:t>
            </a:r>
            <a:r>
              <a:rPr lang="it-IT" altLang="it-IT" sz="1600" dirty="0">
                <a:hlinkClick r:id="rId53" tooltip="Argento"/>
              </a:rPr>
              <a:t>argento</a:t>
            </a:r>
            <a:r>
              <a:rPr lang="it-IT" altLang="it-IT" sz="1600" dirty="0"/>
              <a:t>, </a:t>
            </a:r>
            <a:r>
              <a:rPr lang="it-IT" altLang="it-IT" sz="1600" dirty="0">
                <a:hlinkClick r:id="rId54" tooltip="Rame"/>
              </a:rPr>
              <a:t>rame</a:t>
            </a:r>
            <a:r>
              <a:rPr lang="it-IT" altLang="it-IT" sz="1600" dirty="0"/>
              <a:t>), alcuni composti intermetallici, semi-metalli e non metalli (antimonio, </a:t>
            </a:r>
            <a:r>
              <a:rPr lang="it-IT" altLang="it-IT" sz="1600" dirty="0">
                <a:hlinkClick r:id="rId55" tooltip="Bismuto"/>
              </a:rPr>
              <a:t>bismuto</a:t>
            </a:r>
            <a:r>
              <a:rPr lang="it-IT" altLang="it-IT" sz="1600" dirty="0"/>
              <a:t>, grafite, </a:t>
            </a:r>
            <a:r>
              <a:rPr lang="it-IT" altLang="it-IT" sz="1600" dirty="0">
                <a:hlinkClick r:id="rId56" tooltip="Zolfo"/>
              </a:rPr>
              <a:t>zolfo</a:t>
            </a:r>
            <a:r>
              <a:rPr lang="it-IT" altLang="it-IT" sz="1600" dirty="0"/>
              <a:t>).</a:t>
            </a:r>
          </a:p>
          <a:p>
            <a:pPr marR="0" algn="just"/>
            <a:r>
              <a:rPr lang="it-IT" altLang="it-IT" sz="1600" dirty="0"/>
              <a:t>Questo gruppo comprende anche alcune leghe naturali come l'</a:t>
            </a:r>
            <a:r>
              <a:rPr lang="it-IT" altLang="it-IT" sz="1600" dirty="0">
                <a:hlinkClick r:id="rId57" tooltip="Elettro"/>
              </a:rPr>
              <a:t>elettro</a:t>
            </a:r>
            <a:r>
              <a:rPr lang="it-IT" altLang="it-IT" sz="1600" dirty="0"/>
              <a:t> (lega di oro ed argento), fosfuri, </a:t>
            </a:r>
            <a:r>
              <a:rPr lang="it-IT" altLang="it-IT" sz="1600" dirty="0" err="1"/>
              <a:t>siliciuri</a:t>
            </a:r>
            <a:r>
              <a:rPr lang="it-IT" altLang="it-IT" sz="1600" dirty="0"/>
              <a:t>, nitruri e carburi (i quali si trovano in natura solo in alcune rare </a:t>
            </a:r>
            <a:r>
              <a:rPr lang="it-IT" altLang="it-IT" sz="1600" dirty="0">
                <a:hlinkClick r:id="rId58" tooltip="Meteorite"/>
              </a:rPr>
              <a:t>meteoriti</a:t>
            </a:r>
            <a:r>
              <a:rPr lang="it-IT" altLang="it-IT" sz="1600" dirty="0"/>
              <a:t>).</a:t>
            </a:r>
          </a:p>
          <a:p>
            <a:pPr marR="0" algn="just"/>
            <a:r>
              <a:rPr lang="it-IT" altLang="it-IT" sz="2000" dirty="0"/>
              <a:t>Minerali "lato </a:t>
            </a:r>
            <a:r>
              <a:rPr lang="it-IT" altLang="it-IT" sz="2000" dirty="0" err="1"/>
              <a:t>sensu</a:t>
            </a:r>
            <a:r>
              <a:rPr lang="it-IT" altLang="it-IT" sz="2000" dirty="0"/>
              <a:t>"[</a:t>
            </a:r>
            <a:r>
              <a:rPr lang="it-IT" altLang="it-IT" sz="2000" dirty="0">
                <a:hlinkClick r:id="rId59" tooltip="Modifica la sezione Minerali &quot;lato sensu&quot;"/>
              </a:rPr>
              <a:t>modifica</a:t>
            </a:r>
            <a:r>
              <a:rPr lang="it-IT" altLang="it-IT" sz="2000" dirty="0"/>
              <a:t> | </a:t>
            </a:r>
            <a:r>
              <a:rPr lang="it-IT" altLang="it-IT" sz="2000" dirty="0">
                <a:hlinkClick r:id="rId60" tooltip="Modifica la sezione Minerali &quot;lato sensu&quot;"/>
              </a:rPr>
              <a:t>modifica </a:t>
            </a:r>
            <a:r>
              <a:rPr lang="it-IT" altLang="it-IT" sz="2000" dirty="0" err="1">
                <a:hlinkClick r:id="rId60" tooltip="Modifica la sezione Minerali &quot;lato sensu&quot;"/>
              </a:rPr>
              <a:t>wikitesto</a:t>
            </a:r>
            <a:r>
              <a:rPr lang="it-IT" altLang="it-IT" sz="2000" dirty="0"/>
              <a:t>]</a:t>
            </a:r>
          </a:p>
          <a:p>
            <a:pPr marR="0" algn="just"/>
            <a:r>
              <a:rPr lang="it-IT" altLang="it-IT" sz="2000" dirty="0"/>
              <a:t>Come eredità delle osservazioni compiute nel passato sui materiali inanimati presenti e rinvenibili in natura, l'aggettivo minerale viene ancor oggi utilizzato, nel linguaggio comune ed in alcuni casi commerciale, anche a sostanze che non presentano composizione chimica </a:t>
            </a:r>
            <a:r>
              <a:rPr lang="it-IT" altLang="it-IT" sz="2000" dirty="0" err="1"/>
              <a:t>stechiometricamente</a:t>
            </a:r>
            <a:r>
              <a:rPr lang="it-IT" altLang="it-IT" sz="2000" dirty="0"/>
              <a:t> definita o che sono privi di una struttura cristallina, come i composti organici, che se rinvenuti allo stato fossile, sono talvolta definiti con l'aggettivo </a:t>
            </a:r>
            <a:r>
              <a:rPr lang="it-IT" altLang="it-IT" sz="2000" i="1" dirty="0"/>
              <a:t>minerali</a:t>
            </a:r>
            <a:r>
              <a:rPr lang="it-IT" altLang="it-IT" sz="2000" dirty="0"/>
              <a:t>, ad esempio gli </a:t>
            </a:r>
            <a:r>
              <a:rPr lang="it-IT" altLang="it-IT" sz="2000" i="1" dirty="0"/>
              <a:t>oli minerali</a:t>
            </a:r>
            <a:r>
              <a:rPr lang="it-IT" altLang="it-IT" sz="2000" dirty="0"/>
              <a:t>.</a:t>
            </a:r>
          </a:p>
          <a:p>
            <a:pPr marR="0"/>
            <a:r>
              <a:rPr lang="it-IT" altLang="it-IT" sz="2000" dirty="0"/>
              <a:t>Nell'</a:t>
            </a:r>
            <a:r>
              <a:rPr lang="it-IT" altLang="it-IT" sz="2000" dirty="0">
                <a:hlinkClick r:id="rId61" tooltip="Industria estrattiva"/>
              </a:rPr>
              <a:t>industria estrattiva</a:t>
            </a:r>
            <a:r>
              <a:rPr lang="it-IT" altLang="it-IT" sz="2000" dirty="0"/>
              <a:t> si tende ad attribuire il termine </a:t>
            </a:r>
            <a:r>
              <a:rPr lang="it-IT" altLang="it-IT" sz="2000" i="1" dirty="0"/>
              <a:t>minerale</a:t>
            </a:r>
            <a:r>
              <a:rPr lang="it-IT" altLang="it-IT" sz="2000" dirty="0"/>
              <a:t> anche a sostanze rinvenibili in natura allo </a:t>
            </a:r>
            <a:r>
              <a:rPr lang="it-IT" altLang="it-IT" sz="2000" dirty="0">
                <a:hlinkClick r:id="rId62" tooltip="Stato liquido"/>
              </a:rPr>
              <a:t>stato liquido</a:t>
            </a:r>
            <a:r>
              <a:rPr lang="it-IT" altLang="it-IT" sz="2000" dirty="0"/>
              <a:t> </a:t>
            </a:r>
            <a:r>
              <a:rPr lang="it-IT" altLang="it-IT" sz="2000" dirty="0" err="1"/>
              <a:t>o</a:t>
            </a:r>
            <a:r>
              <a:rPr lang="it-IT" altLang="it-IT" sz="2000" dirty="0" err="1">
                <a:hlinkClick r:id="rId63" tooltip="Stato gassoso"/>
              </a:rPr>
              <a:t>gassoso</a:t>
            </a:r>
            <a:r>
              <a:rPr lang="it-IT" altLang="it-IT" sz="2000" dirty="0"/>
              <a:t> estraibili dal </a:t>
            </a:r>
            <a:r>
              <a:rPr lang="it-IT" altLang="it-IT" sz="2000" dirty="0">
                <a:hlinkClick r:id="rId64" tooltip="Sottosuolo"/>
              </a:rPr>
              <a:t>sottosuolo</a:t>
            </a:r>
            <a:r>
              <a:rPr lang="it-IT" altLang="it-IT" sz="2000" dirty="0"/>
              <a:t>, tipico il caso del </a:t>
            </a:r>
            <a:r>
              <a:rPr lang="it-IT" altLang="it-IT" sz="2000" dirty="0">
                <a:hlinkClick r:id="rId65" tooltip="Metano"/>
              </a:rPr>
              <a:t>metano</a:t>
            </a:r>
            <a:r>
              <a:rPr lang="it-IT" altLang="it-IT" sz="2000" dirty="0"/>
              <a:t> o le </a:t>
            </a:r>
            <a:r>
              <a:rPr lang="it-IT" altLang="it-IT" sz="2000" dirty="0">
                <a:hlinkClick r:id="rId66" tooltip="Acqua minerale"/>
              </a:rPr>
              <a:t>acque minerali</a:t>
            </a:r>
            <a:r>
              <a:rPr lang="it-IT" altLang="it-IT" sz="2000" dirty="0"/>
              <a:t>.</a:t>
            </a:r>
          </a:p>
          <a:p>
            <a:pPr marR="0" algn="just"/>
            <a:endParaRPr lang="it-IT" altLang="it-IT" sz="2000" dirty="0"/>
          </a:p>
        </p:txBody>
      </p:sp>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928694"/>
          </a:xfrm>
          <a:ln>
            <a:miter lim="800000"/>
            <a:headEnd/>
            <a:tailEnd/>
          </a:ln>
        </p:spPr>
        <p:txBody>
          <a:bodyPr/>
          <a:lstStyle/>
          <a:p>
            <a:pPr algn="ctr">
              <a:defRPr/>
            </a:pPr>
            <a:r>
              <a:rPr lang="it-IT" sz="4800" dirty="0">
                <a:solidFill>
                  <a:srgbClr val="FF0000"/>
                </a:solidFill>
              </a:rPr>
              <a:t>Minerali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ottotitolo 2">
            <a:extLst>
              <a:ext uri="{FF2B5EF4-FFF2-40B4-BE49-F238E27FC236}">
                <a16:creationId xmlns:a16="http://schemas.microsoft.com/office/drawing/2014/main" id="{121898A5-2099-46DE-8D74-DBB99772A69A}"/>
              </a:ext>
            </a:extLst>
          </p:cNvPr>
          <p:cNvSpPr>
            <a:spLocks noGrp="1"/>
          </p:cNvSpPr>
          <p:nvPr>
            <p:ph type="subTitle" idx="1"/>
          </p:nvPr>
        </p:nvSpPr>
        <p:spPr>
          <a:xfrm>
            <a:off x="500063" y="1052737"/>
            <a:ext cx="7854950" cy="5519514"/>
          </a:xfrm>
        </p:spPr>
        <p:txBody>
          <a:bodyPr/>
          <a:lstStyle/>
          <a:p>
            <a:pPr algn="just"/>
            <a:r>
              <a:rPr lang="it-IT" sz="1600" b="1" dirty="0"/>
              <a:t>I minerali sono classificati con diversi criteri. La classificazione adottata  </a:t>
            </a:r>
            <a:r>
              <a:rPr lang="it-IT" sz="1600" dirty="0"/>
              <a:t>dall'</a:t>
            </a:r>
            <a:r>
              <a:rPr lang="it-IT" sz="1600" dirty="0">
                <a:hlinkClick r:id="rId2" tooltip="Associazione Mineralogica Internazionale"/>
              </a:rPr>
              <a:t>Associazione Mineralogica Internazionale</a:t>
            </a:r>
            <a:r>
              <a:rPr lang="it-IT" sz="1600" dirty="0"/>
              <a:t>; è  la classificazione cristallochimica di </a:t>
            </a:r>
            <a:r>
              <a:rPr lang="it-IT" sz="1600" dirty="0">
                <a:hlinkClick r:id="rId3" tooltip="Classificazione Nickel-Strunz"/>
              </a:rPr>
              <a:t> Nickel-</a:t>
            </a:r>
            <a:r>
              <a:rPr lang="it-IT" sz="1600" dirty="0" err="1">
                <a:hlinkClick r:id="rId3" tooltip="Classificazione Nickel-Strunz"/>
              </a:rPr>
              <a:t>Strunz</a:t>
            </a:r>
            <a:r>
              <a:rPr lang="it-IT" sz="1600" dirty="0"/>
              <a:t> (nono aggiornamento 2001).</a:t>
            </a:r>
          </a:p>
          <a:p>
            <a:pPr algn="just"/>
            <a:r>
              <a:rPr lang="it-IT" sz="1400" b="1" dirty="0"/>
              <a:t>Proposta da  </a:t>
            </a:r>
            <a:r>
              <a:rPr lang="it-IT" sz="1400" dirty="0">
                <a:hlinkClick r:id="rId4" tooltip="Hugo Strunz"/>
              </a:rPr>
              <a:t>Hugo </a:t>
            </a:r>
            <a:r>
              <a:rPr lang="it-IT" sz="1400" dirty="0" err="1">
                <a:hlinkClick r:id="rId4" tooltip="Hugo Strunz"/>
              </a:rPr>
              <a:t>Strunz</a:t>
            </a:r>
            <a:r>
              <a:rPr lang="it-IT" sz="1400" dirty="0"/>
              <a:t> ,mineralogista tedesco,  nel 1938 e successivamente aggiornata, la classificazione si basa su due criteri  la composizione chimica e l’aspetto cristallino.</a:t>
            </a:r>
            <a:r>
              <a:rPr lang="it-IT" sz="2400" dirty="0"/>
              <a:t> .</a:t>
            </a:r>
          </a:p>
          <a:p>
            <a:pPr algn="l"/>
            <a:r>
              <a:rPr lang="it-IT" sz="1600" dirty="0"/>
              <a:t>I - </a:t>
            </a:r>
            <a:r>
              <a:rPr lang="it-IT" sz="1600" dirty="0">
                <a:hlinkClick r:id="rId5" tooltip="Elemento nativo"/>
              </a:rPr>
              <a:t>elementi nativi</a:t>
            </a:r>
            <a:endParaRPr lang="it-IT" sz="1600" dirty="0"/>
          </a:p>
          <a:p>
            <a:pPr algn="l"/>
            <a:r>
              <a:rPr lang="it-IT" sz="1600" dirty="0"/>
              <a:t>II - </a:t>
            </a:r>
            <a:r>
              <a:rPr lang="it-IT" sz="1600" dirty="0">
                <a:hlinkClick r:id="rId6" tooltip="Solfuri"/>
              </a:rPr>
              <a:t>solfuri</a:t>
            </a:r>
            <a:endParaRPr lang="it-IT" sz="1600" dirty="0"/>
          </a:p>
          <a:p>
            <a:pPr algn="l"/>
            <a:r>
              <a:rPr lang="it-IT" sz="1600" dirty="0"/>
              <a:t>III - </a:t>
            </a:r>
            <a:r>
              <a:rPr lang="it-IT" sz="1600" dirty="0">
                <a:hlinkClick r:id="rId7" tooltip="Alogenuri"/>
              </a:rPr>
              <a:t>alogenuri</a:t>
            </a:r>
            <a:endParaRPr lang="it-IT" sz="1600" dirty="0"/>
          </a:p>
          <a:p>
            <a:pPr algn="l"/>
            <a:r>
              <a:rPr lang="it-IT" sz="1600" dirty="0"/>
              <a:t>IV - </a:t>
            </a:r>
            <a:r>
              <a:rPr lang="it-IT" sz="1600" u="sng" dirty="0">
                <a:hlinkClick r:id="rId8"/>
              </a:rPr>
              <a:t>ossidi</a:t>
            </a:r>
            <a:r>
              <a:rPr lang="it-IT" sz="1600" dirty="0"/>
              <a:t> e </a:t>
            </a:r>
            <a:r>
              <a:rPr lang="it-IT" sz="1600" dirty="0">
                <a:hlinkClick r:id="rId9" tooltip="Idrossidi"/>
              </a:rPr>
              <a:t>idrossidi</a:t>
            </a:r>
            <a:endParaRPr lang="it-IT" sz="1600" dirty="0"/>
          </a:p>
          <a:p>
            <a:pPr algn="l"/>
            <a:r>
              <a:rPr lang="it-IT" sz="1600" dirty="0"/>
              <a:t>V - </a:t>
            </a:r>
            <a:r>
              <a:rPr lang="it-IT" sz="1600" dirty="0">
                <a:hlinkClick r:id="rId10" tooltip="Carbonati"/>
              </a:rPr>
              <a:t>carbonati</a:t>
            </a:r>
            <a:r>
              <a:rPr lang="it-IT" sz="1600" dirty="0"/>
              <a:t> e </a:t>
            </a:r>
            <a:r>
              <a:rPr lang="it-IT" sz="1600" dirty="0">
                <a:hlinkClick r:id="rId11" tooltip="Nitrati"/>
              </a:rPr>
              <a:t>nitrati</a:t>
            </a:r>
            <a:endParaRPr lang="it-IT" sz="1600" dirty="0"/>
          </a:p>
          <a:p>
            <a:pPr algn="l"/>
            <a:r>
              <a:rPr lang="it-IT" sz="1600" dirty="0"/>
              <a:t>VI - </a:t>
            </a:r>
            <a:r>
              <a:rPr lang="it-IT" sz="1600" dirty="0">
                <a:hlinkClick r:id="rId12" tooltip="Borati"/>
              </a:rPr>
              <a:t>borati</a:t>
            </a:r>
            <a:endParaRPr lang="it-IT" sz="1600" dirty="0"/>
          </a:p>
          <a:p>
            <a:pPr algn="l"/>
            <a:r>
              <a:rPr lang="it-IT" sz="1600" dirty="0"/>
              <a:t>VII - </a:t>
            </a:r>
            <a:r>
              <a:rPr lang="it-IT" sz="1600" dirty="0">
                <a:hlinkClick r:id="rId13" tooltip="Solfati"/>
              </a:rPr>
              <a:t>solfati</a:t>
            </a:r>
            <a:r>
              <a:rPr lang="it-IT" sz="1600" dirty="0"/>
              <a:t> e </a:t>
            </a:r>
            <a:r>
              <a:rPr lang="it-IT" sz="1600" dirty="0">
                <a:hlinkClick r:id="rId14" tooltip="Cromati"/>
              </a:rPr>
              <a:t>cromati</a:t>
            </a:r>
            <a:endParaRPr lang="it-IT" sz="1600" dirty="0"/>
          </a:p>
          <a:p>
            <a:pPr algn="l"/>
            <a:r>
              <a:rPr lang="it-IT" sz="1600" dirty="0"/>
              <a:t>VIII - </a:t>
            </a:r>
            <a:r>
              <a:rPr lang="it-IT" sz="1600" dirty="0">
                <a:hlinkClick r:id="rId15" tooltip="Fosfati"/>
              </a:rPr>
              <a:t>fosfati</a:t>
            </a:r>
            <a:r>
              <a:rPr lang="it-IT" sz="1600" dirty="0"/>
              <a:t> e </a:t>
            </a:r>
            <a:r>
              <a:rPr lang="it-IT" sz="1600" dirty="0">
                <a:hlinkClick r:id="rId16" tooltip="Arseniati (la pagina non esiste)"/>
              </a:rPr>
              <a:t>arseniati</a:t>
            </a:r>
            <a:endParaRPr lang="it-IT" sz="1600" dirty="0"/>
          </a:p>
          <a:p>
            <a:pPr algn="l"/>
            <a:r>
              <a:rPr lang="it-IT" sz="1600" dirty="0"/>
              <a:t>IX - </a:t>
            </a:r>
            <a:r>
              <a:rPr lang="it-IT" sz="1600" dirty="0">
                <a:hlinkClick r:id="rId17" tooltip="Silicati"/>
              </a:rPr>
              <a:t>silicati</a:t>
            </a:r>
          </a:p>
          <a:p>
            <a:pPr algn="l"/>
            <a:r>
              <a:rPr lang="it-IT" sz="1600" dirty="0"/>
              <a:t>X - </a:t>
            </a:r>
            <a:r>
              <a:rPr lang="it-IT" sz="1600" dirty="0">
                <a:hlinkClick r:id="rId18" tooltip="Composti organici"/>
              </a:rPr>
              <a:t>composti organici</a:t>
            </a:r>
            <a:r>
              <a:rPr lang="it-IT" sz="1600" dirty="0"/>
              <a:t>   </a:t>
            </a:r>
          </a:p>
          <a:p>
            <a:pPr algn="l"/>
            <a:endParaRPr lang="it-IT" sz="1600" dirty="0"/>
          </a:p>
          <a:p>
            <a:pPr algn="l"/>
            <a:r>
              <a:rPr lang="it-IT" sz="1200" dirty="0"/>
              <a:t>Fonte  </a:t>
            </a:r>
            <a:r>
              <a:rPr lang="it-IT" sz="1200" dirty="0" err="1"/>
              <a:t>wikipedia</a:t>
            </a:r>
            <a:endParaRPr lang="it-IT" sz="1200" dirty="0"/>
          </a:p>
        </p:txBody>
      </p:sp>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188640"/>
            <a:ext cx="7851648" cy="792088"/>
          </a:xfrm>
          <a:ln>
            <a:miter lim="800000"/>
            <a:headEnd/>
            <a:tailEnd/>
          </a:ln>
        </p:spPr>
        <p:txBody>
          <a:bodyPr/>
          <a:lstStyle/>
          <a:p>
            <a:pPr algn="ctr">
              <a:defRPr/>
            </a:pPr>
            <a:r>
              <a:rPr lang="it-IT" sz="4800" dirty="0">
                <a:solidFill>
                  <a:srgbClr val="FF0000"/>
                </a:solidFill>
              </a:rPr>
              <a:t>Minerali</a:t>
            </a:r>
          </a:p>
        </p:txBody>
      </p:sp>
    </p:spTree>
    <p:extLst>
      <p:ext uri="{BB962C8B-B14F-4D97-AF65-F5344CB8AC3E}">
        <p14:creationId xmlns:p14="http://schemas.microsoft.com/office/powerpoint/2010/main" val="40568817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928694"/>
          </a:xfrm>
          <a:ln>
            <a:miter lim="800000"/>
            <a:headEnd/>
            <a:tailEnd/>
          </a:ln>
        </p:spPr>
        <p:txBody>
          <a:bodyPr/>
          <a:lstStyle/>
          <a:p>
            <a:pPr algn="ctr">
              <a:defRPr/>
            </a:pPr>
            <a:r>
              <a:rPr lang="it-IT" sz="4800" dirty="0">
                <a:solidFill>
                  <a:srgbClr val="FF0000"/>
                </a:solidFill>
              </a:rPr>
              <a:t>Ossidi</a:t>
            </a:r>
          </a:p>
        </p:txBody>
      </p:sp>
      <p:graphicFrame>
        <p:nvGraphicFramePr>
          <p:cNvPr id="2" name="Tabella 1">
            <a:extLst>
              <a:ext uri="{FF2B5EF4-FFF2-40B4-BE49-F238E27FC236}">
                <a16:creationId xmlns:a16="http://schemas.microsoft.com/office/drawing/2014/main" id="{97FC69BB-74B4-433E-A0A9-CC0961BBB152}"/>
              </a:ext>
            </a:extLst>
          </p:cNvPr>
          <p:cNvGraphicFramePr>
            <a:graphicFrameLocks noGrp="1"/>
          </p:cNvGraphicFramePr>
          <p:nvPr>
            <p:extLst>
              <p:ext uri="{D42A27DB-BD31-4B8C-83A1-F6EECF244321}">
                <p14:modId xmlns:p14="http://schemas.microsoft.com/office/powerpoint/2010/main" val="2918766342"/>
              </p:ext>
            </p:extLst>
          </p:nvPr>
        </p:nvGraphicFramePr>
        <p:xfrm>
          <a:off x="306489" y="1552739"/>
          <a:ext cx="8513982" cy="3220497"/>
        </p:xfrm>
        <a:graphic>
          <a:graphicData uri="http://schemas.openxmlformats.org/drawingml/2006/table">
            <a:tbl>
              <a:tblPr/>
              <a:tblGrid>
                <a:gridCol w="2539258">
                  <a:extLst>
                    <a:ext uri="{9D8B030D-6E8A-4147-A177-3AD203B41FA5}">
                      <a16:colId xmlns:a16="http://schemas.microsoft.com/office/drawing/2014/main" val="1457295334"/>
                    </a:ext>
                  </a:extLst>
                </a:gridCol>
                <a:gridCol w="3062046">
                  <a:extLst>
                    <a:ext uri="{9D8B030D-6E8A-4147-A177-3AD203B41FA5}">
                      <a16:colId xmlns:a16="http://schemas.microsoft.com/office/drawing/2014/main" val="993224683"/>
                    </a:ext>
                  </a:extLst>
                </a:gridCol>
                <a:gridCol w="2912678">
                  <a:extLst>
                    <a:ext uri="{9D8B030D-6E8A-4147-A177-3AD203B41FA5}">
                      <a16:colId xmlns:a16="http://schemas.microsoft.com/office/drawing/2014/main" val="2382787664"/>
                    </a:ext>
                  </a:extLst>
                </a:gridCol>
              </a:tblGrid>
              <a:tr h="493654">
                <a:tc>
                  <a:txBody>
                    <a:bodyPr/>
                    <a:lstStyle/>
                    <a:p>
                      <a:pPr algn="l" fontAlgn="ctr"/>
                      <a:r>
                        <a:rPr lang="it-IT" sz="1400" b="1" dirty="0">
                          <a:effectLst/>
                        </a:rPr>
                        <a:t>Formula chimica</a:t>
                      </a:r>
                      <a:endParaRPr lang="it-IT" sz="1400" b="0" dirty="0">
                        <a:effectLst/>
                      </a:endParaRPr>
                    </a:p>
                  </a:txBody>
                  <a:tcPr marL="142875" marR="142875" marT="142875" marB="142875" anchor="ctr">
                    <a:lnL>
                      <a:noFill/>
                    </a:lnL>
                    <a:lnR>
                      <a:noFill/>
                    </a:lnR>
                    <a:lnT>
                      <a:noFill/>
                    </a:lnT>
                    <a:lnB>
                      <a:noFill/>
                    </a:lnB>
                  </a:tcPr>
                </a:tc>
                <a:tc>
                  <a:txBody>
                    <a:bodyPr/>
                    <a:lstStyle/>
                    <a:p>
                      <a:pPr algn="l" fontAlgn="ctr"/>
                      <a:r>
                        <a:rPr lang="it-IT" sz="1400" b="1" dirty="0">
                          <a:effectLst/>
                        </a:rPr>
                        <a:t>Nome tradizionale</a:t>
                      </a:r>
                      <a:endParaRPr lang="it-IT" sz="1400" b="0" dirty="0">
                        <a:effectLst/>
                      </a:endParaRPr>
                    </a:p>
                  </a:txBody>
                  <a:tcPr marL="142875" marR="142875" marT="142875" marB="142875" anchor="ctr">
                    <a:lnL>
                      <a:noFill/>
                    </a:lnL>
                    <a:lnR>
                      <a:noFill/>
                    </a:lnR>
                    <a:lnT>
                      <a:noFill/>
                    </a:lnT>
                    <a:lnB>
                      <a:noFill/>
                    </a:lnB>
                  </a:tcPr>
                </a:tc>
                <a:tc>
                  <a:txBody>
                    <a:bodyPr/>
                    <a:lstStyle/>
                    <a:p>
                      <a:pPr algn="l" fontAlgn="ctr"/>
                      <a:r>
                        <a:rPr lang="it-IT" sz="1400" b="0" dirty="0">
                          <a:effectLst/>
                        </a:rPr>
                        <a:t>IUPAC</a:t>
                      </a:r>
                    </a:p>
                  </a:txBody>
                  <a:tcPr marL="142875" marR="142875" marT="142875" marB="142875" anchor="ctr">
                    <a:lnL>
                      <a:noFill/>
                    </a:lnL>
                    <a:lnR>
                      <a:noFill/>
                    </a:lnR>
                    <a:lnT>
                      <a:noFill/>
                    </a:lnT>
                    <a:lnB>
                      <a:noFill/>
                    </a:lnB>
                  </a:tcPr>
                </a:tc>
                <a:extLst>
                  <a:ext uri="{0D108BD9-81ED-4DB2-BD59-A6C34878D82A}">
                    <a16:rowId xmlns:a16="http://schemas.microsoft.com/office/drawing/2014/main" val="3047591150"/>
                  </a:ext>
                </a:extLst>
              </a:tr>
              <a:tr h="72494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0" dirty="0">
                          <a:effectLst/>
                        </a:rPr>
                        <a:t>Na</a:t>
                      </a:r>
                      <a:r>
                        <a:rPr lang="it-IT" sz="1400" b="0" baseline="-25000" dirty="0">
                          <a:effectLst/>
                        </a:rPr>
                        <a:t>2</a:t>
                      </a:r>
                      <a:r>
                        <a:rPr lang="it-IT" sz="1400" b="0" dirty="0">
                          <a:effectLst/>
                        </a:rPr>
                        <a:t>O</a:t>
                      </a:r>
                    </a:p>
                  </a:txBody>
                  <a:tcPr marL="142875" marR="142875" marT="142875" marB="142875" anchor="ctr">
                    <a:lnL>
                      <a:noFill/>
                    </a:lnL>
                    <a:lnR>
                      <a:noFill/>
                    </a:lnR>
                    <a:lnT>
                      <a:noFill/>
                    </a:lnT>
                    <a:lnB>
                      <a:noFill/>
                    </a:lnB>
                  </a:tcPr>
                </a:tc>
                <a:tc>
                  <a:txBody>
                    <a:bodyPr/>
                    <a:lstStyle/>
                    <a:p>
                      <a:pPr algn="l" fontAlgn="ctr"/>
                      <a:r>
                        <a:rPr lang="it-IT" sz="1400" b="0" dirty="0">
                          <a:effectLst/>
                        </a:rPr>
                        <a:t>ossido di sodio</a:t>
                      </a:r>
                    </a:p>
                  </a:txBody>
                  <a:tcPr marL="142875" marR="142875" marT="142875" marB="142875" anchor="ctr">
                    <a:lnL>
                      <a:noFill/>
                    </a:lnL>
                    <a:lnR>
                      <a:noFill/>
                    </a:lnR>
                    <a:lnT>
                      <a:noFill/>
                    </a:lnT>
                    <a:lnB>
                      <a:noFill/>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sz="1400" b="0" dirty="0">
                          <a:solidFill>
                            <a:schemeClr val="tx1"/>
                          </a:solidFill>
                          <a:effectLst/>
                        </a:rPr>
                        <a:t>ossido di </a:t>
                      </a:r>
                      <a:r>
                        <a:rPr lang="it-IT" sz="1400" b="0" dirty="0" err="1">
                          <a:solidFill>
                            <a:schemeClr val="tx1"/>
                          </a:solidFill>
                          <a:effectLst/>
                        </a:rPr>
                        <a:t>disodio</a:t>
                      </a:r>
                      <a:endParaRPr lang="it-IT" sz="1400" b="0" dirty="0">
                        <a:solidFill>
                          <a:schemeClr val="tx1"/>
                        </a:solidFill>
                        <a:effectLst/>
                      </a:endParaRPr>
                    </a:p>
                    <a:p>
                      <a:pPr algn="l" fontAlgn="ctr"/>
                      <a:endParaRPr lang="it-IT" sz="1400" b="0" dirty="0">
                        <a:effectLst/>
                      </a:endParaRPr>
                    </a:p>
                  </a:txBody>
                  <a:tcPr marL="142875" marR="142875" marT="142875" marB="142875" anchor="ctr">
                    <a:lnL>
                      <a:noFill/>
                    </a:lnL>
                    <a:lnR>
                      <a:noFill/>
                    </a:lnR>
                    <a:lnT>
                      <a:noFill/>
                    </a:lnT>
                    <a:lnB>
                      <a:noFill/>
                    </a:lnB>
                  </a:tcPr>
                </a:tc>
                <a:extLst>
                  <a:ext uri="{0D108BD9-81ED-4DB2-BD59-A6C34878D82A}">
                    <a16:rowId xmlns:a16="http://schemas.microsoft.com/office/drawing/2014/main" val="1975938821"/>
                  </a:ext>
                </a:extLst>
              </a:tr>
              <a:tr h="493654">
                <a:tc>
                  <a:txBody>
                    <a:bodyPr/>
                    <a:lstStyle/>
                    <a:p>
                      <a:pPr algn="l" fontAlgn="ctr"/>
                      <a:r>
                        <a:rPr lang="it-IT" sz="1400" b="0" dirty="0" err="1">
                          <a:effectLst/>
                        </a:rPr>
                        <a:t>CaO</a:t>
                      </a:r>
                      <a:endParaRPr lang="it-IT" sz="1400" b="0" dirty="0">
                        <a:effectLst/>
                      </a:endParaRPr>
                    </a:p>
                  </a:txBody>
                  <a:tcPr marL="142875" marR="142875" marT="142875" marB="142875" anchor="ctr">
                    <a:lnL>
                      <a:noFill/>
                    </a:lnL>
                    <a:lnR>
                      <a:noFill/>
                    </a:lnR>
                    <a:lnT>
                      <a:noFill/>
                    </a:lnT>
                    <a:lnB>
                      <a:noFill/>
                    </a:lnB>
                  </a:tcPr>
                </a:tc>
                <a:tc>
                  <a:txBody>
                    <a:bodyPr/>
                    <a:lstStyle/>
                    <a:p>
                      <a:pPr algn="l" fontAlgn="ctr"/>
                      <a:r>
                        <a:rPr lang="it-IT" sz="1400" b="0" dirty="0">
                          <a:effectLst/>
                        </a:rPr>
                        <a:t>ossido di calcio</a:t>
                      </a:r>
                    </a:p>
                  </a:txBody>
                  <a:tcPr marL="142875" marR="142875" marT="142875" marB="142875" anchor="ctr">
                    <a:lnL>
                      <a:noFill/>
                    </a:lnL>
                    <a:lnR>
                      <a:noFill/>
                    </a:lnR>
                    <a:lnT>
                      <a:noFill/>
                    </a:lnT>
                    <a:lnB>
                      <a:noFill/>
                    </a:lnB>
                  </a:tcPr>
                </a:tc>
                <a:tc>
                  <a:txBody>
                    <a:bodyPr/>
                    <a:lstStyle/>
                    <a:p>
                      <a:pPr algn="l" fontAlgn="ctr"/>
                      <a:r>
                        <a:rPr lang="it-IT" sz="1400" b="0" dirty="0">
                          <a:solidFill>
                            <a:schemeClr val="tx1"/>
                          </a:solidFill>
                          <a:effectLst/>
                        </a:rPr>
                        <a:t>ossido di calcio</a:t>
                      </a:r>
                    </a:p>
                  </a:txBody>
                  <a:tcPr marL="142875" marR="142875" marT="142875" marB="142875" anchor="ctr">
                    <a:lnL>
                      <a:noFill/>
                    </a:lnL>
                    <a:lnR>
                      <a:noFill/>
                    </a:lnR>
                    <a:lnT>
                      <a:noFill/>
                    </a:lnT>
                    <a:lnB>
                      <a:noFill/>
                    </a:lnB>
                  </a:tcPr>
                </a:tc>
                <a:extLst>
                  <a:ext uri="{0D108BD9-81ED-4DB2-BD59-A6C34878D82A}">
                    <a16:rowId xmlns:a16="http://schemas.microsoft.com/office/drawing/2014/main" val="1195400911"/>
                  </a:ext>
                </a:extLst>
              </a:tr>
              <a:tr h="493654">
                <a:tc>
                  <a:txBody>
                    <a:bodyPr/>
                    <a:lstStyle/>
                    <a:p>
                      <a:pPr algn="l" fontAlgn="ctr"/>
                      <a:r>
                        <a:rPr lang="it-IT" sz="1400" b="0" dirty="0" err="1">
                          <a:effectLst/>
                        </a:rPr>
                        <a:t>FeO</a:t>
                      </a:r>
                      <a:endParaRPr lang="it-IT" sz="1400" b="0" dirty="0">
                        <a:effectLst/>
                      </a:endParaRPr>
                    </a:p>
                  </a:txBody>
                  <a:tcPr marL="142875" marR="142875" marT="142875" marB="142875" anchor="ctr">
                    <a:lnL>
                      <a:noFill/>
                    </a:lnL>
                    <a:lnR>
                      <a:noFill/>
                    </a:lnR>
                    <a:lnT>
                      <a:noFill/>
                    </a:lnT>
                    <a:lnB>
                      <a:noFill/>
                    </a:lnB>
                  </a:tcPr>
                </a:tc>
                <a:tc>
                  <a:txBody>
                    <a:bodyPr/>
                    <a:lstStyle/>
                    <a:p>
                      <a:pPr algn="l" fontAlgn="ctr"/>
                      <a:r>
                        <a:rPr lang="it-IT" sz="1400" b="0" dirty="0">
                          <a:effectLst/>
                        </a:rPr>
                        <a:t>ossido ferroso</a:t>
                      </a:r>
                    </a:p>
                  </a:txBody>
                  <a:tcPr marL="142875" marR="142875" marT="142875" marB="142875" anchor="ctr">
                    <a:lnL>
                      <a:noFill/>
                    </a:lnL>
                    <a:lnR>
                      <a:noFill/>
                    </a:lnR>
                    <a:lnT>
                      <a:noFill/>
                    </a:lnT>
                    <a:lnB>
                      <a:noFill/>
                    </a:lnB>
                  </a:tcPr>
                </a:tc>
                <a:tc>
                  <a:txBody>
                    <a:bodyPr/>
                    <a:lstStyle/>
                    <a:p>
                      <a:pPr algn="l" fontAlgn="ctr"/>
                      <a:r>
                        <a:rPr lang="it-IT" sz="1400" b="0" dirty="0">
                          <a:solidFill>
                            <a:schemeClr val="tx1"/>
                          </a:solidFill>
                          <a:effectLst/>
                        </a:rPr>
                        <a:t>ossido di ferro</a:t>
                      </a:r>
                    </a:p>
                  </a:txBody>
                  <a:tcPr marL="142875" marR="142875" marT="142875" marB="142875" anchor="ctr">
                    <a:lnL>
                      <a:noFill/>
                    </a:lnL>
                    <a:lnR>
                      <a:noFill/>
                    </a:lnR>
                    <a:lnT>
                      <a:noFill/>
                    </a:lnT>
                    <a:lnB>
                      <a:noFill/>
                    </a:lnB>
                  </a:tcPr>
                </a:tc>
                <a:extLst>
                  <a:ext uri="{0D108BD9-81ED-4DB2-BD59-A6C34878D82A}">
                    <a16:rowId xmlns:a16="http://schemas.microsoft.com/office/drawing/2014/main" val="2274539615"/>
                  </a:ext>
                </a:extLst>
              </a:tr>
              <a:tr h="493654">
                <a:tc>
                  <a:txBody>
                    <a:bodyPr/>
                    <a:lstStyle/>
                    <a:p>
                      <a:pPr algn="l" fontAlgn="ctr"/>
                      <a:r>
                        <a:rPr lang="it-IT" sz="1400" b="0" dirty="0">
                          <a:effectLst/>
                        </a:rPr>
                        <a:t>Fe</a:t>
                      </a:r>
                      <a:r>
                        <a:rPr lang="it-IT" sz="1400" b="0" baseline="-25000" dirty="0">
                          <a:effectLst/>
                        </a:rPr>
                        <a:t>2</a:t>
                      </a:r>
                      <a:r>
                        <a:rPr lang="it-IT" sz="1400" b="0" dirty="0">
                          <a:effectLst/>
                        </a:rPr>
                        <a:t>O</a:t>
                      </a:r>
                      <a:r>
                        <a:rPr lang="it-IT" sz="1400" b="0" baseline="-25000" dirty="0">
                          <a:effectLst/>
                        </a:rPr>
                        <a:t>3</a:t>
                      </a:r>
                      <a:endParaRPr lang="it-IT" sz="1400" b="0" dirty="0">
                        <a:effectLst/>
                      </a:endParaRPr>
                    </a:p>
                  </a:txBody>
                  <a:tcPr marL="142875" marR="142875" marT="142875" marB="142875" anchor="ctr">
                    <a:lnL>
                      <a:noFill/>
                    </a:lnL>
                    <a:lnR>
                      <a:noFill/>
                    </a:lnR>
                    <a:lnT>
                      <a:noFill/>
                    </a:lnT>
                    <a:lnB>
                      <a:noFill/>
                    </a:lnB>
                  </a:tcPr>
                </a:tc>
                <a:tc>
                  <a:txBody>
                    <a:bodyPr/>
                    <a:lstStyle/>
                    <a:p>
                      <a:pPr algn="l" fontAlgn="ctr"/>
                      <a:r>
                        <a:rPr lang="it-IT" sz="1400" b="0" dirty="0">
                          <a:effectLst/>
                        </a:rPr>
                        <a:t>ossido ferrico</a:t>
                      </a:r>
                    </a:p>
                  </a:txBody>
                  <a:tcPr marL="142875" marR="142875" marT="142875" marB="142875" anchor="ctr">
                    <a:lnL>
                      <a:noFill/>
                    </a:lnL>
                    <a:lnR>
                      <a:noFill/>
                    </a:lnR>
                    <a:lnT>
                      <a:noFill/>
                    </a:lnT>
                    <a:lnB>
                      <a:noFill/>
                    </a:lnB>
                  </a:tcPr>
                </a:tc>
                <a:tc>
                  <a:txBody>
                    <a:bodyPr/>
                    <a:lstStyle/>
                    <a:p>
                      <a:pPr algn="l" fontAlgn="ctr"/>
                      <a:r>
                        <a:rPr lang="it-IT" sz="1400" b="0" dirty="0">
                          <a:effectLst/>
                        </a:rPr>
                        <a:t>triossido di </a:t>
                      </a:r>
                      <a:r>
                        <a:rPr lang="it-IT" sz="1400" b="0" dirty="0" err="1">
                          <a:effectLst/>
                        </a:rPr>
                        <a:t>diferro</a:t>
                      </a:r>
                      <a:endParaRPr lang="it-IT" sz="1400" b="0" dirty="0">
                        <a:effectLst/>
                      </a:endParaRPr>
                    </a:p>
                  </a:txBody>
                  <a:tcPr marL="142875" marR="142875" marT="142875" marB="142875" anchor="ctr">
                    <a:lnL>
                      <a:noFill/>
                    </a:lnL>
                    <a:lnR>
                      <a:noFill/>
                    </a:lnR>
                    <a:lnT>
                      <a:noFill/>
                    </a:lnT>
                    <a:lnB>
                      <a:noFill/>
                    </a:lnB>
                  </a:tcPr>
                </a:tc>
                <a:extLst>
                  <a:ext uri="{0D108BD9-81ED-4DB2-BD59-A6C34878D82A}">
                    <a16:rowId xmlns:a16="http://schemas.microsoft.com/office/drawing/2014/main" val="1047350149"/>
                  </a:ext>
                </a:extLst>
              </a:tr>
              <a:tr h="493654">
                <a:tc>
                  <a:txBody>
                    <a:bodyPr/>
                    <a:lstStyle/>
                    <a:p>
                      <a:pPr algn="l" fontAlgn="ctr"/>
                      <a:r>
                        <a:rPr lang="it-IT" sz="1400" b="0" dirty="0">
                          <a:effectLst/>
                        </a:rPr>
                        <a:t>Al2O3</a:t>
                      </a:r>
                    </a:p>
                  </a:txBody>
                  <a:tcPr marL="142875" marR="142875" marT="142875" marB="142875" anchor="ctr">
                    <a:lnL>
                      <a:noFill/>
                    </a:lnL>
                    <a:lnR>
                      <a:noFill/>
                    </a:lnR>
                    <a:lnT>
                      <a:noFill/>
                    </a:lnT>
                    <a:lnB>
                      <a:noFill/>
                    </a:lnB>
                  </a:tcPr>
                </a:tc>
                <a:tc>
                  <a:txBody>
                    <a:bodyPr/>
                    <a:lstStyle/>
                    <a:p>
                      <a:pPr algn="l" fontAlgn="ctr"/>
                      <a:r>
                        <a:rPr lang="it-IT" sz="1400" b="0" dirty="0">
                          <a:effectLst/>
                        </a:rPr>
                        <a:t>ossido di alluminio</a:t>
                      </a:r>
                    </a:p>
                  </a:txBody>
                  <a:tcPr marL="142875" marR="142875" marT="142875" marB="142875" anchor="ctr">
                    <a:lnL>
                      <a:noFill/>
                    </a:lnL>
                    <a:lnR>
                      <a:noFill/>
                    </a:lnR>
                    <a:lnT>
                      <a:noFill/>
                    </a:lnT>
                    <a:lnB>
                      <a:noFill/>
                    </a:lnB>
                  </a:tcPr>
                </a:tc>
                <a:tc>
                  <a:txBody>
                    <a:bodyPr/>
                    <a:lstStyle/>
                    <a:p>
                      <a:pPr algn="l" fontAlgn="ctr"/>
                      <a:r>
                        <a:rPr lang="it-IT" sz="1400" b="0" dirty="0">
                          <a:effectLst/>
                        </a:rPr>
                        <a:t>triossido di </a:t>
                      </a:r>
                      <a:r>
                        <a:rPr lang="it-IT" sz="1400" b="0" dirty="0" err="1">
                          <a:effectLst/>
                        </a:rPr>
                        <a:t>diallluminio</a:t>
                      </a:r>
                      <a:endParaRPr lang="it-IT" sz="1400" b="0" dirty="0">
                        <a:effectLst/>
                      </a:endParaRPr>
                    </a:p>
                  </a:txBody>
                  <a:tcPr marL="142875" marR="142875" marT="142875" marB="142875" anchor="ctr">
                    <a:lnL>
                      <a:noFill/>
                    </a:lnL>
                    <a:lnR>
                      <a:noFill/>
                    </a:lnR>
                    <a:lnT>
                      <a:noFill/>
                    </a:lnT>
                    <a:lnB>
                      <a:noFill/>
                    </a:lnB>
                  </a:tcPr>
                </a:tc>
                <a:extLst>
                  <a:ext uri="{0D108BD9-81ED-4DB2-BD59-A6C34878D82A}">
                    <a16:rowId xmlns:a16="http://schemas.microsoft.com/office/drawing/2014/main" val="2640347133"/>
                  </a:ext>
                </a:extLst>
              </a:tr>
            </a:tbl>
          </a:graphicData>
        </a:graphic>
      </p:graphicFrame>
      <p:pic>
        <p:nvPicPr>
          <p:cNvPr id="1026" name="Picture 2" descr="https://upload.wikimedia.org/wikipedia/commons/thumb/5/55/Rareearthoxides.jpg/310px-Rareearthoxides.jpg">
            <a:extLst>
              <a:ext uri="{FF2B5EF4-FFF2-40B4-BE49-F238E27FC236}">
                <a16:creationId xmlns:a16="http://schemas.microsoft.com/office/drawing/2014/main" id="{8ECD271A-5324-4A09-B6FC-A3459BE0A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89" y="4800135"/>
            <a:ext cx="2647598" cy="172520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2A511231-29E7-4E92-95E7-075FD4B3F3FE}"/>
              </a:ext>
            </a:extLst>
          </p:cNvPr>
          <p:cNvSpPr txBox="1"/>
          <p:nvPr/>
        </p:nvSpPr>
        <p:spPr>
          <a:xfrm>
            <a:off x="3491880" y="5085184"/>
            <a:ext cx="5400600" cy="1200329"/>
          </a:xfrm>
          <a:prstGeom prst="rect">
            <a:avLst/>
          </a:prstGeom>
          <a:noFill/>
        </p:spPr>
        <p:txBody>
          <a:bodyPr wrap="square" rtlCol="0">
            <a:spAutoFit/>
          </a:bodyPr>
          <a:lstStyle/>
          <a:p>
            <a:pPr algn="just"/>
            <a:r>
              <a:rPr lang="it-IT" sz="1200" dirty="0"/>
              <a:t>Gli ossidi erano indicati con il nome di calci o terre,  </a:t>
            </a:r>
            <a:r>
              <a:rPr lang="it-IT" sz="1200" dirty="0" err="1"/>
              <a:t>Lavoisier</a:t>
            </a:r>
            <a:r>
              <a:rPr lang="it-IT" sz="1200" dirty="0"/>
              <a:t> dimostrò che erano formati da metalli e ossigeno  e propose il nome ossido Gli ossidi sono estremamente diffusi sulla superficie terrestre, e sono i costituenti base di molti minerali.si possono ottenere per ossidazione  del metallo, per decomposizione di sali.</a:t>
            </a:r>
          </a:p>
          <a:p>
            <a:pPr algn="just"/>
            <a:r>
              <a:rPr lang="it-IT" sz="1200" dirty="0"/>
              <a:t>In letteratura per ogni composto noto sono riportate le proprietà</a:t>
            </a:r>
          </a:p>
        </p:txBody>
      </p:sp>
    </p:spTree>
    <p:extLst>
      <p:ext uri="{BB962C8B-B14F-4D97-AF65-F5344CB8AC3E}">
        <p14:creationId xmlns:p14="http://schemas.microsoft.com/office/powerpoint/2010/main" val="3688688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ottotitolo 2">
            <a:extLst>
              <a:ext uri="{FF2B5EF4-FFF2-40B4-BE49-F238E27FC236}">
                <a16:creationId xmlns:a16="http://schemas.microsoft.com/office/drawing/2014/main" id="{121898A5-2099-46DE-8D74-DBB99772A69A}"/>
              </a:ext>
            </a:extLst>
          </p:cNvPr>
          <p:cNvSpPr>
            <a:spLocks noGrp="1"/>
          </p:cNvSpPr>
          <p:nvPr>
            <p:ph type="subTitle" idx="1"/>
          </p:nvPr>
        </p:nvSpPr>
        <p:spPr>
          <a:xfrm>
            <a:off x="500063" y="848479"/>
            <a:ext cx="7854950" cy="5723771"/>
          </a:xfrm>
        </p:spPr>
        <p:txBody>
          <a:bodyPr/>
          <a:lstStyle/>
          <a:p>
            <a:pPr marR="0" algn="l"/>
            <a:r>
              <a:rPr lang="it-IT" sz="2000" dirty="0"/>
              <a:t>In letteratura per ogni composto noto sono riportate le proprietà</a:t>
            </a:r>
            <a:endParaRPr lang="it-IT" altLang="it-IT" sz="2000" dirty="0"/>
          </a:p>
        </p:txBody>
      </p:sp>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276999"/>
          </a:xfrm>
          <a:ln>
            <a:miter lim="800000"/>
            <a:headEnd/>
            <a:tailEnd/>
          </a:ln>
        </p:spPr>
        <p:txBody>
          <a:bodyPr>
            <a:normAutofit fontScale="90000"/>
          </a:bodyPr>
          <a:lstStyle/>
          <a:p>
            <a:pPr algn="ctr">
              <a:defRPr/>
            </a:pPr>
            <a:br>
              <a:rPr lang="it-IT" sz="4800" dirty="0"/>
            </a:br>
            <a:r>
              <a:rPr lang="it-IT" sz="4800" dirty="0">
                <a:solidFill>
                  <a:srgbClr val="FF0000"/>
                </a:solidFill>
              </a:rPr>
              <a:t>Ossidi</a:t>
            </a:r>
          </a:p>
        </p:txBody>
      </p:sp>
      <p:graphicFrame>
        <p:nvGraphicFramePr>
          <p:cNvPr id="6" name="Oggetto 5">
            <a:extLst>
              <a:ext uri="{FF2B5EF4-FFF2-40B4-BE49-F238E27FC236}">
                <a16:creationId xmlns:a16="http://schemas.microsoft.com/office/drawing/2014/main" id="{7FFA4C6B-7DFB-4263-9C2B-E846521DC599}"/>
              </a:ext>
            </a:extLst>
          </p:cNvPr>
          <p:cNvGraphicFramePr>
            <a:graphicFrameLocks noChangeAspect="1"/>
          </p:cNvGraphicFramePr>
          <p:nvPr>
            <p:extLst>
              <p:ext uri="{D42A27DB-BD31-4B8C-83A1-F6EECF244321}">
                <p14:modId xmlns:p14="http://schemas.microsoft.com/office/powerpoint/2010/main" val="1630618160"/>
              </p:ext>
            </p:extLst>
          </p:nvPr>
        </p:nvGraphicFramePr>
        <p:xfrm>
          <a:off x="250825" y="1268413"/>
          <a:ext cx="3670300" cy="5200650"/>
        </p:xfrm>
        <a:graphic>
          <a:graphicData uri="http://schemas.openxmlformats.org/presentationml/2006/ole">
            <mc:AlternateContent xmlns:mc="http://schemas.openxmlformats.org/markup-compatibility/2006">
              <mc:Choice xmlns:v="urn:schemas-microsoft-com:vml" Requires="v">
                <p:oleObj spid="_x0000_s10637" name="Document" r:id="rId3" imgW="6121400" imgH="8686604" progId="Word.Document.12">
                  <p:embed/>
                </p:oleObj>
              </mc:Choice>
              <mc:Fallback>
                <p:oleObj name="Document" r:id="rId3" imgW="6121400" imgH="8686604" progId="Word.Document.12">
                  <p:embed/>
                  <p:pic>
                    <p:nvPicPr>
                      <p:cNvPr id="0" name=""/>
                      <p:cNvPicPr/>
                      <p:nvPr/>
                    </p:nvPicPr>
                    <p:blipFill>
                      <a:blip r:embed="rId4"/>
                      <a:stretch>
                        <a:fillRect/>
                      </a:stretch>
                    </p:blipFill>
                    <p:spPr>
                      <a:xfrm>
                        <a:off x="250825" y="1268413"/>
                        <a:ext cx="3670300" cy="5200650"/>
                      </a:xfrm>
                      <a:prstGeom prst="rect">
                        <a:avLst/>
                      </a:prstGeom>
                    </p:spPr>
                  </p:pic>
                </p:oleObj>
              </mc:Fallback>
            </mc:AlternateContent>
          </a:graphicData>
        </a:graphic>
      </p:graphicFrame>
      <p:sp>
        <p:nvSpPr>
          <p:cNvPr id="2" name="CasellaDiTesto 1">
            <a:extLst>
              <a:ext uri="{FF2B5EF4-FFF2-40B4-BE49-F238E27FC236}">
                <a16:creationId xmlns:a16="http://schemas.microsoft.com/office/drawing/2014/main" id="{ADA2695D-D6FD-43DC-9A8E-EB21EE0C6828}"/>
              </a:ext>
            </a:extLst>
          </p:cNvPr>
          <p:cNvSpPr txBox="1"/>
          <p:nvPr/>
        </p:nvSpPr>
        <p:spPr>
          <a:xfrm>
            <a:off x="3707904" y="1628800"/>
            <a:ext cx="4647109" cy="3385542"/>
          </a:xfrm>
          <a:prstGeom prst="rect">
            <a:avLst/>
          </a:prstGeom>
          <a:noFill/>
        </p:spPr>
        <p:txBody>
          <a:bodyPr wrap="square" rtlCol="0">
            <a:spAutoFit/>
          </a:bodyPr>
          <a:lstStyle/>
          <a:p>
            <a:pPr algn="just"/>
            <a:r>
              <a:rPr lang="it-IT" sz="1600" dirty="0">
                <a:solidFill>
                  <a:srgbClr val="222222"/>
                </a:solidFill>
                <a:latin typeface="Arial" panose="020B0604020202020204" pitchFamily="34" charset="0"/>
              </a:rPr>
              <a:t>Il </a:t>
            </a:r>
            <a:r>
              <a:rPr lang="it-IT" sz="1600" b="1" dirty="0">
                <a:solidFill>
                  <a:srgbClr val="222222"/>
                </a:solidFill>
                <a:latin typeface="Arial" panose="020B0604020202020204" pitchFamily="34" charset="0"/>
              </a:rPr>
              <a:t>numero CAS</a:t>
            </a:r>
            <a:r>
              <a:rPr lang="it-IT" sz="1050" dirty="0">
                <a:solidFill>
                  <a:srgbClr val="222222"/>
                </a:solidFill>
                <a:latin typeface="Arial" panose="020B0604020202020204" pitchFamily="34" charset="0"/>
              </a:rPr>
              <a:t> </a:t>
            </a:r>
            <a:r>
              <a:rPr lang="it-IT" sz="1100" dirty="0">
                <a:latin typeface="Arial" panose="020B0604020202020204" pitchFamily="34" charset="0"/>
              </a:rPr>
              <a:t>è un identificativo numerico che individua in maniera univoca una </a:t>
            </a:r>
            <a:r>
              <a:rPr lang="it-IT" sz="1100" dirty="0">
                <a:latin typeface="Arial" panose="020B0604020202020204" pitchFamily="34" charset="0"/>
                <a:hlinkClick r:id="rId5" tooltip="Sostanza chimica">
                  <a:extLst>
                    <a:ext uri="{A12FA001-AC4F-418D-AE19-62706E023703}">
                      <ahyp:hlinkClr xmlns:ahyp="http://schemas.microsoft.com/office/drawing/2018/hyperlinkcolor" val="tx"/>
                    </a:ext>
                  </a:extLst>
                </a:hlinkClick>
              </a:rPr>
              <a:t>sostanza chimica</a:t>
            </a:r>
            <a:r>
              <a:rPr lang="it-IT" sz="1100" dirty="0">
                <a:latin typeface="Arial" panose="020B0604020202020204" pitchFamily="34" charset="0"/>
              </a:rPr>
              <a:t>. Il </a:t>
            </a:r>
            <a:r>
              <a:rPr lang="it-IT" sz="1100" i="1" dirty="0">
                <a:solidFill>
                  <a:srgbClr val="FFC000"/>
                </a:solidFill>
                <a:latin typeface="Arial" panose="020B0604020202020204" pitchFamily="34" charset="0"/>
                <a:hlinkClick r:id="rId6" tooltip="Chemical Abstracts Service">
                  <a:extLst>
                    <a:ext uri="{A12FA001-AC4F-418D-AE19-62706E023703}">
                      <ahyp:hlinkClr xmlns:ahyp="http://schemas.microsoft.com/office/drawing/2018/hyperlinkcolor" val="tx"/>
                    </a:ext>
                  </a:extLst>
                </a:hlinkClick>
              </a:rPr>
              <a:t>Chemical Abstracts Service</a:t>
            </a:r>
            <a:r>
              <a:rPr lang="it-IT" sz="1100" dirty="0">
                <a:latin typeface="Arial" panose="020B0604020202020204" pitchFamily="34" charset="0"/>
              </a:rPr>
              <a:t>, una divisione della </a:t>
            </a:r>
            <a:r>
              <a:rPr lang="it-IT" sz="1100" dirty="0">
                <a:latin typeface="Arial" panose="020B0604020202020204" pitchFamily="34" charset="0"/>
                <a:hlinkClick r:id="rId7" tooltip="American Chemical Society">
                  <a:extLst>
                    <a:ext uri="{A12FA001-AC4F-418D-AE19-62706E023703}">
                      <ahyp:hlinkClr xmlns:ahyp="http://schemas.microsoft.com/office/drawing/2018/hyperlinkcolor" val="tx"/>
                    </a:ext>
                  </a:extLst>
                </a:hlinkClick>
              </a:rPr>
              <a:t>American Chemical Society</a:t>
            </a:r>
            <a:r>
              <a:rPr lang="it-IT" sz="1100" dirty="0">
                <a:latin typeface="Arial" panose="020B0604020202020204" pitchFamily="34" charset="0"/>
              </a:rPr>
              <a:t>, assegna questi identificativi a ogni sostanza chimica descritta in letteratura. Oltre 63 milioni di composti hanno ricevuto un numero CAS e circa 7 000 vengono aggiunti ogni giorno. La maggior parte dei database molecolari permettono di fare ricerche in base al numero CAS. </a:t>
            </a:r>
          </a:p>
          <a:p>
            <a:pPr algn="just"/>
            <a:r>
              <a:rPr lang="it-IT" sz="1400" dirty="0">
                <a:solidFill>
                  <a:schemeClr val="bg1"/>
                </a:solidFill>
              </a:rPr>
              <a:t>Il </a:t>
            </a:r>
            <a:r>
              <a:rPr lang="it-IT" sz="1400" b="1" dirty="0">
                <a:solidFill>
                  <a:schemeClr val="bg1"/>
                </a:solidFill>
              </a:rPr>
              <a:t>numero EINECS</a:t>
            </a:r>
            <a:r>
              <a:rPr lang="it-IT" sz="1200" dirty="0"/>
              <a:t> (acronimo di </a:t>
            </a:r>
            <a:r>
              <a:rPr lang="it-IT" sz="1200" b="1" dirty="0" err="1"/>
              <a:t>European</a:t>
            </a:r>
            <a:r>
              <a:rPr lang="it-IT" sz="1200" b="1" dirty="0"/>
              <a:t> Inventory of </a:t>
            </a:r>
            <a:r>
              <a:rPr lang="it-IT" sz="1200" b="1" dirty="0" err="1"/>
              <a:t>Existing</a:t>
            </a:r>
            <a:r>
              <a:rPr lang="it-IT" sz="1200" b="1" dirty="0"/>
              <a:t> Commercial Chemical </a:t>
            </a:r>
            <a:r>
              <a:rPr lang="it-IT" sz="1200" b="1" dirty="0" err="1"/>
              <a:t>Substances</a:t>
            </a:r>
            <a:r>
              <a:rPr lang="it-IT" sz="1200" dirty="0"/>
              <a:t> (Registro Europeo delle Sostanze chimiche in Commercio)) è un codice di registrazione che indica in maniera univoca un composto in commercio tra il 1º gennaio 1971 e il 18 settembre 1981 nell</a:t>
            </a:r>
            <a:r>
              <a:rPr lang="it-IT" sz="1200" dirty="0">
                <a:hlinkClick r:id="rId8" tooltip="Unione europea"/>
              </a:rPr>
              <a:t>’</a:t>
            </a:r>
            <a:r>
              <a:rPr lang="it-IT" sz="1200" dirty="0"/>
              <a:t> Unione europea.</a:t>
            </a:r>
          </a:p>
          <a:p>
            <a:pPr algn="just"/>
            <a:r>
              <a:rPr lang="it-IT" sz="1400" dirty="0" err="1">
                <a:hlinkClick r:id="rId9"/>
              </a:rPr>
              <a:t>PubChem</a:t>
            </a:r>
            <a:r>
              <a:rPr lang="it-IT" sz="1200" dirty="0"/>
              <a:t> è un data base di molecole</a:t>
            </a:r>
          </a:p>
          <a:p>
            <a:pPr algn="just"/>
            <a:r>
              <a:rPr lang="it-IT" sz="1400" dirty="0">
                <a:solidFill>
                  <a:schemeClr val="bg1"/>
                </a:solidFill>
              </a:rPr>
              <a:t>SMILES</a:t>
            </a:r>
            <a:r>
              <a:rPr lang="it-IT" sz="1200" dirty="0"/>
              <a:t> è una stringa ASCHII che descrive la molecola</a:t>
            </a:r>
          </a:p>
          <a:p>
            <a:pPr algn="just"/>
            <a:endParaRPr lang="it-IT" sz="1200" dirty="0"/>
          </a:p>
          <a:p>
            <a:pPr algn="just"/>
            <a:endParaRPr lang="it-IT" dirty="0"/>
          </a:p>
        </p:txBody>
      </p:sp>
      <p:graphicFrame>
        <p:nvGraphicFramePr>
          <p:cNvPr id="8" name="Oggetto 7">
            <a:extLst>
              <a:ext uri="{FF2B5EF4-FFF2-40B4-BE49-F238E27FC236}">
                <a16:creationId xmlns:a16="http://schemas.microsoft.com/office/drawing/2014/main" id="{1B604FC0-F4E6-45CA-ABC5-077E697D3642}"/>
              </a:ext>
            </a:extLst>
          </p:cNvPr>
          <p:cNvGraphicFramePr>
            <a:graphicFrameLocks noChangeAspect="1"/>
          </p:cNvGraphicFramePr>
          <p:nvPr>
            <p:extLst>
              <p:ext uri="{D42A27DB-BD31-4B8C-83A1-F6EECF244321}">
                <p14:modId xmlns:p14="http://schemas.microsoft.com/office/powerpoint/2010/main" val="760529579"/>
              </p:ext>
            </p:extLst>
          </p:nvPr>
        </p:nvGraphicFramePr>
        <p:xfrm>
          <a:off x="3707904" y="4509121"/>
          <a:ext cx="4406040" cy="2592287"/>
        </p:xfrm>
        <a:graphic>
          <a:graphicData uri="http://schemas.openxmlformats.org/presentationml/2006/ole">
            <mc:AlternateContent xmlns:mc="http://schemas.openxmlformats.org/markup-compatibility/2006">
              <mc:Choice xmlns:v="urn:schemas-microsoft-com:vml" Requires="v">
                <p:oleObj spid="_x0000_s10638" name="Document" r:id="rId10" imgW="6121400" imgH="4118630" progId="Word.Document.12">
                  <p:embed/>
                </p:oleObj>
              </mc:Choice>
              <mc:Fallback>
                <p:oleObj name="Document" r:id="rId10" imgW="6121400" imgH="4118630" progId="Word.Document.12">
                  <p:embed/>
                  <p:pic>
                    <p:nvPicPr>
                      <p:cNvPr id="0" name=""/>
                      <p:cNvPicPr/>
                      <p:nvPr/>
                    </p:nvPicPr>
                    <p:blipFill>
                      <a:blip r:embed="rId11"/>
                      <a:stretch>
                        <a:fillRect/>
                      </a:stretch>
                    </p:blipFill>
                    <p:spPr>
                      <a:xfrm>
                        <a:off x="3707904" y="4509121"/>
                        <a:ext cx="4406040" cy="2592287"/>
                      </a:xfrm>
                      <a:prstGeom prst="rect">
                        <a:avLst/>
                      </a:prstGeom>
                    </p:spPr>
                  </p:pic>
                </p:oleObj>
              </mc:Fallback>
            </mc:AlternateContent>
          </a:graphicData>
        </a:graphic>
      </p:graphicFrame>
    </p:spTree>
    <p:extLst>
      <p:ext uri="{BB962C8B-B14F-4D97-AF65-F5344CB8AC3E}">
        <p14:creationId xmlns:p14="http://schemas.microsoft.com/office/powerpoint/2010/main" val="622653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928694"/>
          </a:xfrm>
          <a:ln>
            <a:miter lim="800000"/>
            <a:headEnd/>
            <a:tailEnd/>
          </a:ln>
        </p:spPr>
        <p:txBody>
          <a:bodyPr/>
          <a:lstStyle/>
          <a:p>
            <a:pPr algn="ctr">
              <a:defRPr/>
            </a:pPr>
            <a:r>
              <a:rPr lang="it-IT" sz="4800" dirty="0">
                <a:solidFill>
                  <a:srgbClr val="FF0000"/>
                </a:solidFill>
              </a:rPr>
              <a:t>Anidridi o ossidi acidi</a:t>
            </a:r>
          </a:p>
        </p:txBody>
      </p:sp>
      <p:graphicFrame>
        <p:nvGraphicFramePr>
          <p:cNvPr id="3" name="Tabella 2">
            <a:extLst>
              <a:ext uri="{FF2B5EF4-FFF2-40B4-BE49-F238E27FC236}">
                <a16:creationId xmlns:a16="http://schemas.microsoft.com/office/drawing/2014/main" id="{B7B93845-C845-4023-877F-EABE0DECA90B}"/>
              </a:ext>
            </a:extLst>
          </p:cNvPr>
          <p:cNvGraphicFramePr>
            <a:graphicFrameLocks noGrp="1"/>
          </p:cNvGraphicFramePr>
          <p:nvPr>
            <p:extLst>
              <p:ext uri="{D42A27DB-BD31-4B8C-83A1-F6EECF244321}">
                <p14:modId xmlns:p14="http://schemas.microsoft.com/office/powerpoint/2010/main" val="2383424739"/>
              </p:ext>
            </p:extLst>
          </p:nvPr>
        </p:nvGraphicFramePr>
        <p:xfrm>
          <a:off x="1331640" y="1437640"/>
          <a:ext cx="6984777" cy="3505607"/>
        </p:xfrm>
        <a:graphic>
          <a:graphicData uri="http://schemas.openxmlformats.org/drawingml/2006/table">
            <a:tbl>
              <a:tblPr firstRow="1" bandRow="1">
                <a:tableStyleId>{5C22544A-7EE6-4342-B048-85BDC9FD1C3A}</a:tableStyleId>
              </a:tblPr>
              <a:tblGrid>
                <a:gridCol w="2479463">
                  <a:extLst>
                    <a:ext uri="{9D8B030D-6E8A-4147-A177-3AD203B41FA5}">
                      <a16:colId xmlns:a16="http://schemas.microsoft.com/office/drawing/2014/main" val="605184121"/>
                    </a:ext>
                  </a:extLst>
                </a:gridCol>
                <a:gridCol w="2559445">
                  <a:extLst>
                    <a:ext uri="{9D8B030D-6E8A-4147-A177-3AD203B41FA5}">
                      <a16:colId xmlns:a16="http://schemas.microsoft.com/office/drawing/2014/main" val="3993435395"/>
                    </a:ext>
                  </a:extLst>
                </a:gridCol>
                <a:gridCol w="1945869">
                  <a:extLst>
                    <a:ext uri="{9D8B030D-6E8A-4147-A177-3AD203B41FA5}">
                      <a16:colId xmlns:a16="http://schemas.microsoft.com/office/drawing/2014/main" val="1624654312"/>
                    </a:ext>
                  </a:extLst>
                </a:gridCol>
              </a:tblGrid>
              <a:tr h="353599">
                <a:tc>
                  <a:txBody>
                    <a:bodyPr/>
                    <a:lstStyle/>
                    <a:p>
                      <a:r>
                        <a:rPr lang="it-IT" dirty="0"/>
                        <a:t>Formula</a:t>
                      </a:r>
                    </a:p>
                  </a:txBody>
                  <a:tcPr/>
                </a:tc>
                <a:tc>
                  <a:txBody>
                    <a:bodyPr/>
                    <a:lstStyle/>
                    <a:p>
                      <a:r>
                        <a:rPr lang="it-IT" dirty="0"/>
                        <a:t>Nome </a:t>
                      </a:r>
                      <a:r>
                        <a:rPr lang="it-IT" dirty="0" err="1"/>
                        <a:t>tradizinale</a:t>
                      </a:r>
                      <a:endParaRPr lang="it-IT" dirty="0"/>
                    </a:p>
                  </a:txBody>
                  <a:tcPr/>
                </a:tc>
                <a:tc>
                  <a:txBody>
                    <a:bodyPr/>
                    <a:lstStyle/>
                    <a:p>
                      <a:r>
                        <a:rPr lang="it-IT" dirty="0"/>
                        <a:t>IUPAC</a:t>
                      </a:r>
                    </a:p>
                  </a:txBody>
                  <a:tcPr/>
                </a:tc>
                <a:extLst>
                  <a:ext uri="{0D108BD9-81ED-4DB2-BD59-A6C34878D82A}">
                    <a16:rowId xmlns:a16="http://schemas.microsoft.com/office/drawing/2014/main" val="3352751579"/>
                  </a:ext>
                </a:extLst>
              </a:tr>
              <a:tr h="353599">
                <a:tc>
                  <a:txBody>
                    <a:bodyPr/>
                    <a:lstStyle/>
                    <a:p>
                      <a:r>
                        <a:rPr lang="it-IT" sz="1400" dirty="0"/>
                        <a:t>B2O3</a:t>
                      </a:r>
                    </a:p>
                  </a:txBody>
                  <a:tcPr/>
                </a:tc>
                <a:tc>
                  <a:txBody>
                    <a:bodyPr/>
                    <a:lstStyle/>
                    <a:p>
                      <a:r>
                        <a:rPr lang="it-IT" sz="1400" dirty="0"/>
                        <a:t>anidride borica</a:t>
                      </a:r>
                    </a:p>
                  </a:txBody>
                  <a:tcPr/>
                </a:tc>
                <a:tc>
                  <a:txBody>
                    <a:bodyPr/>
                    <a:lstStyle/>
                    <a:p>
                      <a:r>
                        <a:rPr lang="it-IT" sz="1400" dirty="0"/>
                        <a:t>triossido di </a:t>
                      </a:r>
                      <a:r>
                        <a:rPr lang="it-IT" sz="1400" dirty="0" err="1"/>
                        <a:t>diboro</a:t>
                      </a:r>
                      <a:endParaRPr lang="it-IT" sz="1400" dirty="0"/>
                    </a:p>
                  </a:txBody>
                  <a:tcPr/>
                </a:tc>
                <a:extLst>
                  <a:ext uri="{0D108BD9-81ED-4DB2-BD59-A6C34878D82A}">
                    <a16:rowId xmlns:a16="http://schemas.microsoft.com/office/drawing/2014/main" val="571998962"/>
                  </a:ext>
                </a:extLst>
              </a:tr>
              <a:tr h="346042">
                <a:tc>
                  <a:txBody>
                    <a:bodyPr/>
                    <a:lstStyle/>
                    <a:p>
                      <a:r>
                        <a:rPr lang="it-IT" sz="1400" dirty="0"/>
                        <a:t>CO2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anidride carbonica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diossido di carbonio</a:t>
                      </a:r>
                    </a:p>
                    <a:p>
                      <a:endParaRPr lang="it-IT" sz="1400" dirty="0"/>
                    </a:p>
                  </a:txBody>
                  <a:tcPr/>
                </a:tc>
                <a:extLst>
                  <a:ext uri="{0D108BD9-81ED-4DB2-BD59-A6C34878D82A}">
                    <a16:rowId xmlns:a16="http://schemas.microsoft.com/office/drawing/2014/main" val="1536338933"/>
                  </a:ext>
                </a:extLst>
              </a:tr>
              <a:tr h="346042">
                <a:tc>
                  <a:txBody>
                    <a:bodyPr/>
                    <a:lstStyle/>
                    <a:p>
                      <a:r>
                        <a:rPr lang="it-IT" sz="1400" dirty="0"/>
                        <a:t>N2O3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anidride nitrosa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triossido di diazoto</a:t>
                      </a:r>
                    </a:p>
                  </a:txBody>
                  <a:tcPr/>
                </a:tc>
                <a:extLst>
                  <a:ext uri="{0D108BD9-81ED-4DB2-BD59-A6C34878D82A}">
                    <a16:rowId xmlns:a16="http://schemas.microsoft.com/office/drawing/2014/main" val="1256121301"/>
                  </a:ext>
                </a:extLst>
              </a:tr>
              <a:tr h="346042">
                <a:tc>
                  <a:txBody>
                    <a:bodyPr/>
                    <a:lstStyle/>
                    <a:p>
                      <a:r>
                        <a:rPr lang="it-IT" sz="1400" dirty="0"/>
                        <a:t>N2O5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anidride nitrica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pentossido</a:t>
                      </a:r>
                      <a:r>
                        <a:rPr lang="it-IT" sz="1400" dirty="0"/>
                        <a:t> di diazoto</a:t>
                      </a:r>
                    </a:p>
                  </a:txBody>
                  <a:tcPr/>
                </a:tc>
                <a:extLst>
                  <a:ext uri="{0D108BD9-81ED-4DB2-BD59-A6C34878D82A}">
                    <a16:rowId xmlns:a16="http://schemas.microsoft.com/office/drawing/2014/main" val="714570236"/>
                  </a:ext>
                </a:extLst>
              </a:tr>
              <a:tr h="346042">
                <a:tc>
                  <a:txBody>
                    <a:bodyPr/>
                    <a:lstStyle/>
                    <a:p>
                      <a:r>
                        <a:rPr lang="it-IT" sz="1400" dirty="0" err="1"/>
                        <a:t>ClO</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 anidride ipoclorosa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monossido di cloro</a:t>
                      </a:r>
                    </a:p>
                  </a:txBody>
                  <a:tcPr/>
                </a:tc>
                <a:extLst>
                  <a:ext uri="{0D108BD9-81ED-4DB2-BD59-A6C34878D82A}">
                    <a16:rowId xmlns:a16="http://schemas.microsoft.com/office/drawing/2014/main" val="4067420160"/>
                  </a:ext>
                </a:extLst>
              </a:tr>
              <a:tr h="346042">
                <a:tc>
                  <a:txBody>
                    <a:bodyPr/>
                    <a:lstStyle/>
                    <a:p>
                      <a:r>
                        <a:rPr lang="it-IT" sz="1400" dirty="0"/>
                        <a:t>CL2O3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anidride clorosa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triossido di </a:t>
                      </a:r>
                      <a:r>
                        <a:rPr lang="it-IT" sz="1400" dirty="0" err="1"/>
                        <a:t>dicloro</a:t>
                      </a:r>
                      <a:endParaRPr lang="it-IT" sz="1400" dirty="0"/>
                    </a:p>
                  </a:txBody>
                  <a:tcPr/>
                </a:tc>
                <a:extLst>
                  <a:ext uri="{0D108BD9-81ED-4DB2-BD59-A6C34878D82A}">
                    <a16:rowId xmlns:a16="http://schemas.microsoft.com/office/drawing/2014/main" val="3612527414"/>
                  </a:ext>
                </a:extLst>
              </a:tr>
              <a:tr h="365760">
                <a:tc>
                  <a:txBody>
                    <a:bodyPr/>
                    <a:lstStyle/>
                    <a:p>
                      <a:r>
                        <a:rPr lang="it-IT" sz="1400" dirty="0"/>
                        <a:t>CL2O5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anidride clorica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pentaossido</a:t>
                      </a:r>
                      <a:r>
                        <a:rPr lang="it-IT" sz="1400" dirty="0"/>
                        <a:t> di </a:t>
                      </a:r>
                      <a:r>
                        <a:rPr lang="it-IT" sz="1400" dirty="0" err="1"/>
                        <a:t>dicloro</a:t>
                      </a:r>
                      <a:endParaRPr lang="it-IT" sz="1400" dirty="0"/>
                    </a:p>
                  </a:txBody>
                  <a:tcPr/>
                </a:tc>
                <a:extLst>
                  <a:ext uri="{0D108BD9-81ED-4DB2-BD59-A6C34878D82A}">
                    <a16:rowId xmlns:a16="http://schemas.microsoft.com/office/drawing/2014/main" val="3275051676"/>
                  </a:ext>
                </a:extLst>
              </a:tr>
              <a:tr h="365760">
                <a:tc>
                  <a:txBody>
                    <a:bodyPr/>
                    <a:lstStyle/>
                    <a:p>
                      <a:r>
                        <a:rPr lang="it-IT" sz="1400" dirty="0"/>
                        <a:t>Cl2O7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anidride perclorica</a:t>
                      </a:r>
                    </a:p>
                    <a:p>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eptaossido</a:t>
                      </a:r>
                      <a:r>
                        <a:rPr lang="it-IT" sz="1400" dirty="0"/>
                        <a:t> di </a:t>
                      </a:r>
                      <a:r>
                        <a:rPr lang="it-IT" sz="1400" dirty="0" err="1"/>
                        <a:t>dicloro</a:t>
                      </a:r>
                      <a:endParaRPr lang="it-IT" sz="1400" dirty="0"/>
                    </a:p>
                  </a:txBody>
                  <a:tcPr/>
                </a:tc>
                <a:extLst>
                  <a:ext uri="{0D108BD9-81ED-4DB2-BD59-A6C34878D82A}">
                    <a16:rowId xmlns:a16="http://schemas.microsoft.com/office/drawing/2014/main" val="3054790790"/>
                  </a:ext>
                </a:extLst>
              </a:tr>
            </a:tbl>
          </a:graphicData>
        </a:graphic>
      </p:graphicFrame>
    </p:spTree>
    <p:extLst>
      <p:ext uri="{BB962C8B-B14F-4D97-AF65-F5344CB8AC3E}">
        <p14:creationId xmlns:p14="http://schemas.microsoft.com/office/powerpoint/2010/main" val="27677940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928694"/>
          </a:xfrm>
          <a:ln>
            <a:miter lim="800000"/>
            <a:headEnd/>
            <a:tailEnd/>
          </a:ln>
        </p:spPr>
        <p:txBody>
          <a:bodyPr/>
          <a:lstStyle/>
          <a:p>
            <a:pPr algn="ctr">
              <a:defRPr/>
            </a:pPr>
            <a:r>
              <a:rPr lang="it-IT" sz="4800" dirty="0">
                <a:solidFill>
                  <a:srgbClr val="FF0000"/>
                </a:solidFill>
              </a:rPr>
              <a:t>Idrossidi </a:t>
            </a:r>
          </a:p>
        </p:txBody>
      </p:sp>
      <p:graphicFrame>
        <p:nvGraphicFramePr>
          <p:cNvPr id="3" name="Tabella 2">
            <a:extLst>
              <a:ext uri="{FF2B5EF4-FFF2-40B4-BE49-F238E27FC236}">
                <a16:creationId xmlns:a16="http://schemas.microsoft.com/office/drawing/2014/main" id="{B7B93845-C845-4023-877F-EABE0DECA90B}"/>
              </a:ext>
            </a:extLst>
          </p:cNvPr>
          <p:cNvGraphicFramePr>
            <a:graphicFrameLocks noGrp="1"/>
          </p:cNvGraphicFramePr>
          <p:nvPr>
            <p:extLst>
              <p:ext uri="{D42A27DB-BD31-4B8C-83A1-F6EECF244321}">
                <p14:modId xmlns:p14="http://schemas.microsoft.com/office/powerpoint/2010/main" val="4275988303"/>
              </p:ext>
            </p:extLst>
          </p:nvPr>
        </p:nvGraphicFramePr>
        <p:xfrm>
          <a:off x="1331640" y="1437640"/>
          <a:ext cx="7488832" cy="2103527"/>
        </p:xfrm>
        <a:graphic>
          <a:graphicData uri="http://schemas.openxmlformats.org/drawingml/2006/table">
            <a:tbl>
              <a:tblPr firstRow="1" bandRow="1">
                <a:tableStyleId>{5C22544A-7EE6-4342-B048-85BDC9FD1C3A}</a:tableStyleId>
              </a:tblPr>
              <a:tblGrid>
                <a:gridCol w="2658393">
                  <a:extLst>
                    <a:ext uri="{9D8B030D-6E8A-4147-A177-3AD203B41FA5}">
                      <a16:colId xmlns:a16="http://schemas.microsoft.com/office/drawing/2014/main" val="605184121"/>
                    </a:ext>
                  </a:extLst>
                </a:gridCol>
                <a:gridCol w="2744147">
                  <a:extLst>
                    <a:ext uri="{9D8B030D-6E8A-4147-A177-3AD203B41FA5}">
                      <a16:colId xmlns:a16="http://schemas.microsoft.com/office/drawing/2014/main" val="3993435395"/>
                    </a:ext>
                  </a:extLst>
                </a:gridCol>
                <a:gridCol w="2086292">
                  <a:extLst>
                    <a:ext uri="{9D8B030D-6E8A-4147-A177-3AD203B41FA5}">
                      <a16:colId xmlns:a16="http://schemas.microsoft.com/office/drawing/2014/main" val="1624654312"/>
                    </a:ext>
                  </a:extLst>
                </a:gridCol>
              </a:tblGrid>
              <a:tr h="353599">
                <a:tc>
                  <a:txBody>
                    <a:bodyPr/>
                    <a:lstStyle/>
                    <a:p>
                      <a:r>
                        <a:rPr lang="it-IT" dirty="0"/>
                        <a:t>Formula</a:t>
                      </a:r>
                    </a:p>
                  </a:txBody>
                  <a:tcPr/>
                </a:tc>
                <a:tc>
                  <a:txBody>
                    <a:bodyPr/>
                    <a:lstStyle/>
                    <a:p>
                      <a:r>
                        <a:rPr lang="it-IT" dirty="0"/>
                        <a:t>Nome </a:t>
                      </a:r>
                      <a:r>
                        <a:rPr lang="it-IT" dirty="0" err="1"/>
                        <a:t>tradizinale</a:t>
                      </a:r>
                      <a:endParaRPr lang="it-IT" dirty="0"/>
                    </a:p>
                  </a:txBody>
                  <a:tcPr/>
                </a:tc>
                <a:tc>
                  <a:txBody>
                    <a:bodyPr/>
                    <a:lstStyle/>
                    <a:p>
                      <a:r>
                        <a:rPr lang="it-IT" dirty="0"/>
                        <a:t>IUPAC</a:t>
                      </a:r>
                    </a:p>
                  </a:txBody>
                  <a:tcPr/>
                </a:tc>
                <a:extLst>
                  <a:ext uri="{0D108BD9-81ED-4DB2-BD59-A6C34878D82A}">
                    <a16:rowId xmlns:a16="http://schemas.microsoft.com/office/drawing/2014/main" val="3352751579"/>
                  </a:ext>
                </a:extLst>
              </a:tr>
              <a:tr h="353599">
                <a:tc>
                  <a:txBody>
                    <a:bodyPr/>
                    <a:lstStyle/>
                    <a:p>
                      <a:r>
                        <a:rPr lang="it-IT" sz="1400" dirty="0" err="1"/>
                        <a:t>NaOH</a:t>
                      </a:r>
                      <a:endParaRPr lang="it-IT" sz="1400" dirty="0"/>
                    </a:p>
                  </a:txBody>
                  <a:tcPr/>
                </a:tc>
                <a:tc>
                  <a:txBody>
                    <a:bodyPr/>
                    <a:lstStyle/>
                    <a:p>
                      <a:r>
                        <a:rPr lang="it-IT" sz="1400" dirty="0"/>
                        <a:t>idrossido di litio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idrossido di litio</a:t>
                      </a:r>
                    </a:p>
                  </a:txBody>
                  <a:tcPr/>
                </a:tc>
                <a:extLst>
                  <a:ext uri="{0D108BD9-81ED-4DB2-BD59-A6C34878D82A}">
                    <a16:rowId xmlns:a16="http://schemas.microsoft.com/office/drawing/2014/main" val="571998962"/>
                  </a:ext>
                </a:extLst>
              </a:tr>
              <a:tr h="346042">
                <a:tc>
                  <a:txBody>
                    <a:bodyPr/>
                    <a:lstStyle/>
                    <a:p>
                      <a:r>
                        <a:rPr lang="it-IT" sz="1400" dirty="0"/>
                        <a:t>Mg(OH)2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idrossido di magnesio</a:t>
                      </a:r>
                    </a:p>
                  </a:txBody>
                  <a:tcPr/>
                </a:tc>
                <a:tc>
                  <a:txBody>
                    <a:bodyPr/>
                    <a:lstStyle/>
                    <a:p>
                      <a:r>
                        <a:rPr lang="it-IT" sz="1400" dirty="0" err="1"/>
                        <a:t>diidrossido</a:t>
                      </a:r>
                      <a:r>
                        <a:rPr lang="it-IT" sz="1400" dirty="0"/>
                        <a:t> di magnesio</a:t>
                      </a:r>
                    </a:p>
                  </a:txBody>
                  <a:tcPr/>
                </a:tc>
                <a:extLst>
                  <a:ext uri="{0D108BD9-81ED-4DB2-BD59-A6C34878D82A}">
                    <a16:rowId xmlns:a16="http://schemas.microsoft.com/office/drawing/2014/main" val="1536338933"/>
                  </a:ext>
                </a:extLst>
              </a:tr>
              <a:tr h="346042">
                <a:tc>
                  <a:txBody>
                    <a:bodyPr/>
                    <a:lstStyle/>
                    <a:p>
                      <a:r>
                        <a:rPr lang="it-IT" sz="1400" dirty="0"/>
                        <a:t>Fe(OH)2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idrossido ferroso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diidrossido</a:t>
                      </a:r>
                      <a:r>
                        <a:rPr lang="it-IT" sz="1400" dirty="0"/>
                        <a:t> di ferro</a:t>
                      </a:r>
                    </a:p>
                  </a:txBody>
                  <a:tcPr/>
                </a:tc>
                <a:extLst>
                  <a:ext uri="{0D108BD9-81ED-4DB2-BD59-A6C34878D82A}">
                    <a16:rowId xmlns:a16="http://schemas.microsoft.com/office/drawing/2014/main" val="1256121301"/>
                  </a:ext>
                </a:extLst>
              </a:tr>
              <a:tr h="346042">
                <a:tc>
                  <a:txBody>
                    <a:bodyPr/>
                    <a:lstStyle/>
                    <a:p>
                      <a:r>
                        <a:rPr lang="it-IT" sz="1400" dirty="0"/>
                        <a:t>Fe(OH)3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idrossido ferrico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triidrossido</a:t>
                      </a:r>
                      <a:r>
                        <a:rPr lang="it-IT" sz="1400" dirty="0"/>
                        <a:t> di ferro</a:t>
                      </a:r>
                    </a:p>
                  </a:txBody>
                  <a:tcPr/>
                </a:tc>
                <a:extLst>
                  <a:ext uri="{0D108BD9-81ED-4DB2-BD59-A6C34878D82A}">
                    <a16:rowId xmlns:a16="http://schemas.microsoft.com/office/drawing/2014/main" val="714570236"/>
                  </a:ext>
                </a:extLst>
              </a:tr>
              <a:tr h="346042">
                <a:tc>
                  <a:txBody>
                    <a:bodyPr/>
                    <a:lstStyle/>
                    <a:p>
                      <a:r>
                        <a:rPr lang="it-IT" sz="1400" dirty="0"/>
                        <a:t>Al(OH)3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idrossido di alluminio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triidrossido</a:t>
                      </a:r>
                      <a:r>
                        <a:rPr lang="it-IT" sz="1400" dirty="0"/>
                        <a:t> di alluminio</a:t>
                      </a:r>
                    </a:p>
                  </a:txBody>
                  <a:tcPr/>
                </a:tc>
                <a:extLst>
                  <a:ext uri="{0D108BD9-81ED-4DB2-BD59-A6C34878D82A}">
                    <a16:rowId xmlns:a16="http://schemas.microsoft.com/office/drawing/2014/main" val="4067420160"/>
                  </a:ext>
                </a:extLst>
              </a:tr>
            </a:tbl>
          </a:graphicData>
        </a:graphic>
      </p:graphicFrame>
      <p:sp>
        <p:nvSpPr>
          <p:cNvPr id="5" name="CasellaDiTesto 4">
            <a:extLst>
              <a:ext uri="{FF2B5EF4-FFF2-40B4-BE49-F238E27FC236}">
                <a16:creationId xmlns:a16="http://schemas.microsoft.com/office/drawing/2014/main" id="{812C8023-A45F-4D12-B47E-3124070BD15A}"/>
              </a:ext>
            </a:extLst>
          </p:cNvPr>
          <p:cNvSpPr txBox="1"/>
          <p:nvPr/>
        </p:nvSpPr>
        <p:spPr>
          <a:xfrm>
            <a:off x="1331640" y="4149080"/>
            <a:ext cx="7128792" cy="2308324"/>
          </a:xfrm>
          <a:prstGeom prst="rect">
            <a:avLst/>
          </a:prstGeom>
          <a:noFill/>
        </p:spPr>
        <p:txBody>
          <a:bodyPr wrap="square" rtlCol="0">
            <a:spAutoFit/>
          </a:bodyPr>
          <a:lstStyle/>
          <a:p>
            <a:r>
              <a:rPr lang="it-IT" dirty="0"/>
              <a:t>Gli </a:t>
            </a:r>
            <a:r>
              <a:rPr lang="it-IT" b="1" dirty="0"/>
              <a:t>idrossidi</a:t>
            </a:r>
            <a:r>
              <a:rPr lang="it-IT" dirty="0"/>
              <a:t> sono composti  ternari costituiti da un metallo e gruppi ossidrili OH, di formula M(OH)</a:t>
            </a:r>
            <a:r>
              <a:rPr lang="it-IT" baseline="-25000" dirty="0"/>
              <a:t>n</a:t>
            </a:r>
            <a:r>
              <a:rPr lang="it-IT" dirty="0"/>
              <a:t> </a:t>
            </a:r>
            <a:r>
              <a:rPr lang="it-IT" dirty="0" err="1"/>
              <a:t>n</a:t>
            </a:r>
            <a:r>
              <a:rPr lang="it-IT" dirty="0"/>
              <a:t> è il numero di ossidrili uguale alla valenza del metallo.</a:t>
            </a:r>
          </a:p>
          <a:p>
            <a:r>
              <a:rPr lang="it-IT" dirty="0"/>
              <a:t>Idrossidi più comuni</a:t>
            </a:r>
          </a:p>
          <a:p>
            <a:r>
              <a:rPr lang="it-IT" dirty="0">
                <a:solidFill>
                  <a:srgbClr val="FFC000"/>
                </a:solidFill>
                <a:hlinkClick r:id="rId2" tooltip="Idrossido di sodio">
                  <a:extLst>
                    <a:ext uri="{A12FA001-AC4F-418D-AE19-62706E023703}">
                      <ahyp:hlinkClr xmlns:ahyp="http://schemas.microsoft.com/office/drawing/2018/hyperlinkcolor" val="tx"/>
                    </a:ext>
                  </a:extLst>
                </a:hlinkClick>
              </a:rPr>
              <a:t>Idrossido di sodio</a:t>
            </a:r>
            <a:r>
              <a:rPr lang="it-IT" dirty="0"/>
              <a:t> "soda caustica"</a:t>
            </a:r>
          </a:p>
          <a:p>
            <a:r>
              <a:rPr lang="it-IT" u="sng" dirty="0">
                <a:hlinkClick r:id="rId3"/>
              </a:rPr>
              <a:t>Idrossido di potassio</a:t>
            </a:r>
            <a:r>
              <a:rPr lang="it-IT" dirty="0"/>
              <a:t>  "potassa caustica"</a:t>
            </a:r>
          </a:p>
          <a:p>
            <a:r>
              <a:rPr lang="it-IT" dirty="0">
                <a:hlinkClick r:id="rId4" tooltip="Idrossido di calcio"/>
              </a:rPr>
              <a:t>Idrossido di calcio</a:t>
            </a:r>
            <a:r>
              <a:rPr lang="it-IT" dirty="0"/>
              <a:t>  "calce spenta"</a:t>
            </a:r>
          </a:p>
          <a:p>
            <a:endParaRPr lang="it-IT" dirty="0"/>
          </a:p>
        </p:txBody>
      </p:sp>
    </p:spTree>
    <p:extLst>
      <p:ext uri="{BB962C8B-B14F-4D97-AF65-F5344CB8AC3E}">
        <p14:creationId xmlns:p14="http://schemas.microsoft.com/office/powerpoint/2010/main" val="2429953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ottotitolo 2">
            <a:extLst>
              <a:ext uri="{FF2B5EF4-FFF2-40B4-BE49-F238E27FC236}">
                <a16:creationId xmlns:a16="http://schemas.microsoft.com/office/drawing/2014/main" id="{121898A5-2099-46DE-8D74-DBB99772A69A}"/>
              </a:ext>
            </a:extLst>
          </p:cNvPr>
          <p:cNvSpPr>
            <a:spLocks noGrp="1"/>
          </p:cNvSpPr>
          <p:nvPr>
            <p:ph type="subTitle" idx="1"/>
          </p:nvPr>
        </p:nvSpPr>
        <p:spPr>
          <a:xfrm>
            <a:off x="500063" y="1571625"/>
            <a:ext cx="7854950" cy="5000625"/>
          </a:xfrm>
        </p:spPr>
        <p:txBody>
          <a:bodyPr/>
          <a:lstStyle/>
          <a:p>
            <a:pPr marR="0" algn="just"/>
            <a:endParaRPr lang="it-IT" altLang="it-IT" sz="2000" dirty="0"/>
          </a:p>
          <a:p>
            <a:pPr marR="0" algn="l"/>
            <a:r>
              <a:rPr lang="it-IT" altLang="it-IT" sz="1600" dirty="0"/>
              <a:t> </a:t>
            </a:r>
            <a:endParaRPr lang="it-IT" altLang="it-IT" sz="2000" dirty="0"/>
          </a:p>
        </p:txBody>
      </p:sp>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928694"/>
          </a:xfrm>
          <a:ln>
            <a:miter lim="800000"/>
            <a:headEnd/>
            <a:tailEnd/>
          </a:ln>
        </p:spPr>
        <p:txBody>
          <a:bodyPr/>
          <a:lstStyle/>
          <a:p>
            <a:pPr algn="ctr">
              <a:defRPr/>
            </a:pPr>
            <a:r>
              <a:rPr lang="it-IT" sz="4800" dirty="0">
                <a:solidFill>
                  <a:srgbClr val="FF0000"/>
                </a:solidFill>
              </a:rPr>
              <a:t>Idrossidi </a:t>
            </a:r>
          </a:p>
        </p:txBody>
      </p:sp>
      <p:sp>
        <p:nvSpPr>
          <p:cNvPr id="5" name="CasellaDiTesto 4">
            <a:extLst>
              <a:ext uri="{FF2B5EF4-FFF2-40B4-BE49-F238E27FC236}">
                <a16:creationId xmlns:a16="http://schemas.microsoft.com/office/drawing/2014/main" id="{2A511231-29E7-4E92-95E7-075FD4B3F3FE}"/>
              </a:ext>
            </a:extLst>
          </p:cNvPr>
          <p:cNvSpPr txBox="1"/>
          <p:nvPr/>
        </p:nvSpPr>
        <p:spPr>
          <a:xfrm>
            <a:off x="3491880" y="5085184"/>
            <a:ext cx="5400600" cy="276999"/>
          </a:xfrm>
          <a:prstGeom prst="rect">
            <a:avLst/>
          </a:prstGeom>
          <a:noFill/>
        </p:spPr>
        <p:txBody>
          <a:bodyPr wrap="square" rtlCol="0">
            <a:spAutoFit/>
          </a:bodyPr>
          <a:lstStyle/>
          <a:p>
            <a:endParaRPr lang="it-IT" sz="1200" dirty="0"/>
          </a:p>
        </p:txBody>
      </p:sp>
      <p:pic>
        <p:nvPicPr>
          <p:cNvPr id="11266" name="Picture 2" descr="idrossido di sodio">
            <a:extLst>
              <a:ext uri="{FF2B5EF4-FFF2-40B4-BE49-F238E27FC236}">
                <a16:creationId xmlns:a16="http://schemas.microsoft.com/office/drawing/2014/main" id="{ED4A0CBF-8B39-4447-A5E3-18942FE5B9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93" y="1700808"/>
            <a:ext cx="19050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ristallo di idrossido di sodio">
            <a:extLst>
              <a:ext uri="{FF2B5EF4-FFF2-40B4-BE49-F238E27FC236}">
                <a16:creationId xmlns:a16="http://schemas.microsoft.com/office/drawing/2014/main" id="{84D6EFFA-814A-4C87-969C-D5DD18C4B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788" y="1731639"/>
            <a:ext cx="1428750" cy="120550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D9F5FA7B-FE67-43AD-9BB9-375DC89C9C0A}"/>
              </a:ext>
            </a:extLst>
          </p:cNvPr>
          <p:cNvSpPr txBox="1"/>
          <p:nvPr/>
        </p:nvSpPr>
        <p:spPr>
          <a:xfrm>
            <a:off x="4607497" y="2173709"/>
            <a:ext cx="2952328" cy="369332"/>
          </a:xfrm>
          <a:prstGeom prst="rect">
            <a:avLst/>
          </a:prstGeom>
          <a:noFill/>
        </p:spPr>
        <p:txBody>
          <a:bodyPr wrap="square" rtlCol="0">
            <a:spAutoFit/>
          </a:bodyPr>
          <a:lstStyle/>
          <a:p>
            <a:r>
              <a:rPr lang="it-IT" dirty="0">
                <a:solidFill>
                  <a:schemeClr val="bg1"/>
                </a:solidFill>
              </a:rPr>
              <a:t>Idrossido di sodio</a:t>
            </a:r>
          </a:p>
        </p:txBody>
      </p:sp>
      <p:graphicFrame>
        <p:nvGraphicFramePr>
          <p:cNvPr id="7" name="Tabella 6">
            <a:extLst>
              <a:ext uri="{FF2B5EF4-FFF2-40B4-BE49-F238E27FC236}">
                <a16:creationId xmlns:a16="http://schemas.microsoft.com/office/drawing/2014/main" id="{6ACE2FC0-CC9C-4F3E-AE86-09016ECF5E50}"/>
              </a:ext>
            </a:extLst>
          </p:cNvPr>
          <p:cNvGraphicFramePr>
            <a:graphicFrameLocks noGrp="1"/>
          </p:cNvGraphicFramePr>
          <p:nvPr/>
        </p:nvGraphicFramePr>
        <p:xfrm>
          <a:off x="107504" y="3324167"/>
          <a:ext cx="8064896" cy="2597472"/>
        </p:xfrm>
        <a:graphic>
          <a:graphicData uri="http://schemas.openxmlformats.org/drawingml/2006/table">
            <a:tbl>
              <a:tblPr/>
              <a:tblGrid>
                <a:gridCol w="4032448">
                  <a:extLst>
                    <a:ext uri="{9D8B030D-6E8A-4147-A177-3AD203B41FA5}">
                      <a16:colId xmlns:a16="http://schemas.microsoft.com/office/drawing/2014/main" val="976283002"/>
                    </a:ext>
                  </a:extLst>
                </a:gridCol>
                <a:gridCol w="4032448">
                  <a:extLst>
                    <a:ext uri="{9D8B030D-6E8A-4147-A177-3AD203B41FA5}">
                      <a16:colId xmlns:a16="http://schemas.microsoft.com/office/drawing/2014/main" val="229315981"/>
                    </a:ext>
                  </a:extLst>
                </a:gridCol>
              </a:tblGrid>
              <a:tr h="333626">
                <a:tc gridSpan="2">
                  <a:txBody>
                    <a:bodyPr/>
                    <a:lstStyle/>
                    <a:p>
                      <a:pPr algn="ctr" fontAlgn="t"/>
                      <a:r>
                        <a:rPr lang="it-IT">
                          <a:effectLst/>
                        </a:rPr>
                        <a:t>Proprietà chimico-fisiche</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AAEEFF"/>
                    </a:solidFill>
                  </a:tcPr>
                </a:tc>
                <a:tc hMerge="1">
                  <a:txBody>
                    <a:bodyPr/>
                    <a:lstStyle/>
                    <a:p>
                      <a:endParaRPr lang="it-IT"/>
                    </a:p>
                  </a:txBody>
                  <a:tcPr/>
                </a:tc>
                <a:extLst>
                  <a:ext uri="{0D108BD9-81ED-4DB2-BD59-A6C34878D82A}">
                    <a16:rowId xmlns:a16="http://schemas.microsoft.com/office/drawing/2014/main" val="434735591"/>
                  </a:ext>
                </a:extLst>
              </a:tr>
              <a:tr h="467119">
                <a:tc>
                  <a:txBody>
                    <a:bodyPr/>
                    <a:lstStyle/>
                    <a:p>
                      <a:pPr algn="l" fontAlgn="t"/>
                      <a:r>
                        <a:rPr lang="it-IT" u="none" strike="noStrike" dirty="0">
                          <a:solidFill>
                            <a:schemeClr val="bg1"/>
                          </a:solidFill>
                          <a:effectLst/>
                          <a:hlinkClick r:id="rId4" tooltip="Densità">
                            <a:extLst>
                              <a:ext uri="{A12FA001-AC4F-418D-AE19-62706E023703}">
                                <ahyp:hlinkClr xmlns:ahyp="http://schemas.microsoft.com/office/drawing/2018/hyperlinkcolor" val="tx"/>
                              </a:ext>
                            </a:extLst>
                          </a:hlinkClick>
                        </a:rPr>
                        <a:t>Densità</a:t>
                      </a:r>
                      <a:r>
                        <a:rPr lang="it-IT" u="none" dirty="0">
                          <a:solidFill>
                            <a:schemeClr val="bg1"/>
                          </a:solidFill>
                          <a:effectLst/>
                        </a:rPr>
                        <a:t> (g/cm</a:t>
                      </a:r>
                      <a:r>
                        <a:rPr lang="it-IT" u="none" baseline="30000" dirty="0">
                          <a:solidFill>
                            <a:schemeClr val="bg1"/>
                          </a:solidFill>
                          <a:effectLst/>
                        </a:rPr>
                        <a:t>3</a:t>
                      </a:r>
                      <a:r>
                        <a:rPr lang="it-IT" u="none" dirty="0">
                          <a:solidFill>
                            <a:schemeClr val="bg1"/>
                          </a:solidFill>
                          <a:effectLst/>
                        </a:rPr>
                        <a:t>, in </a:t>
                      </a:r>
                      <a:r>
                        <a:rPr lang="it-IT" u="none" strike="noStrike" dirty="0">
                          <a:solidFill>
                            <a:schemeClr val="bg1"/>
                          </a:solidFill>
                          <a:effectLst/>
                          <a:hlinkClick r:id="rId5" tooltip="Condizioni standard">
                            <a:extLst>
                              <a:ext uri="{A12FA001-AC4F-418D-AE19-62706E023703}">
                                <ahyp:hlinkClr xmlns:ahyp="http://schemas.microsoft.com/office/drawing/2018/hyperlinkcolor" val="tx"/>
                              </a:ext>
                            </a:extLst>
                          </a:hlinkClick>
                        </a:rPr>
                        <a:t>c.s.</a:t>
                      </a:r>
                      <a:r>
                        <a:rPr lang="it-IT" u="none" dirty="0">
                          <a:solidFill>
                            <a:schemeClr val="bg1"/>
                          </a:solidFill>
                          <a:effectLst/>
                        </a:rPr>
                        <a:t>)</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fontAlgn="t"/>
                      <a:r>
                        <a:rPr lang="it-IT" dirty="0">
                          <a:solidFill>
                            <a:schemeClr val="bg1"/>
                          </a:solidFill>
                          <a:effectLst/>
                        </a:rPr>
                        <a:t>2,13</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780246600"/>
                  </a:ext>
                </a:extLst>
              </a:tr>
              <a:tr h="345786">
                <a:tc>
                  <a:txBody>
                    <a:bodyPr/>
                    <a:lstStyle/>
                    <a:p>
                      <a:pPr algn="l" fontAlgn="t"/>
                      <a:r>
                        <a:rPr lang="it-IT" u="none" dirty="0">
                          <a:solidFill>
                            <a:schemeClr val="bg1"/>
                          </a:solidFill>
                          <a:effectLst/>
                        </a:rPr>
                        <a:t>Costante di dissociazione Kb  a 398 K</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fontAlgn="t"/>
                      <a:r>
                        <a:rPr lang="it-IT" dirty="0">
                          <a:solidFill>
                            <a:schemeClr val="bg1"/>
                          </a:solidFill>
                          <a:effectLst/>
                        </a:rPr>
                        <a:t>2,6915 × 10</a:t>
                      </a:r>
                      <a:r>
                        <a:rPr lang="it-IT" baseline="30000" dirty="0">
                          <a:solidFill>
                            <a:schemeClr val="bg1"/>
                          </a:solidFill>
                          <a:effectLst/>
                        </a:rPr>
                        <a:t>2</a:t>
                      </a:r>
                      <a:r>
                        <a:rPr lang="it-IT" dirty="0">
                          <a:solidFill>
                            <a:schemeClr val="bg1"/>
                          </a:solidFill>
                          <a:effectLst/>
                        </a:rPr>
                        <a:t> </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930774498"/>
                  </a:ext>
                </a:extLst>
              </a:tr>
              <a:tr h="333626">
                <a:tc>
                  <a:txBody>
                    <a:bodyPr/>
                    <a:lstStyle/>
                    <a:p>
                      <a:pPr algn="l" fontAlgn="t"/>
                      <a:r>
                        <a:rPr lang="it-IT" u="none" strike="noStrike" dirty="0">
                          <a:solidFill>
                            <a:schemeClr val="bg1"/>
                          </a:solidFill>
                          <a:effectLst/>
                          <a:hlinkClick r:id="rId6" tooltip="Solubilità">
                            <a:extLst>
                              <a:ext uri="{A12FA001-AC4F-418D-AE19-62706E023703}">
                                <ahyp:hlinkClr xmlns:ahyp="http://schemas.microsoft.com/office/drawing/2018/hyperlinkcolor" val="tx"/>
                              </a:ext>
                            </a:extLst>
                          </a:hlinkClick>
                        </a:rPr>
                        <a:t>Solubilità</a:t>
                      </a:r>
                      <a:r>
                        <a:rPr lang="it-IT" u="none" dirty="0">
                          <a:solidFill>
                            <a:schemeClr val="bg1"/>
                          </a:solidFill>
                          <a:effectLst/>
                        </a:rPr>
                        <a:t> in </a:t>
                      </a:r>
                      <a:r>
                        <a:rPr lang="it-IT" u="none" strike="noStrike" dirty="0">
                          <a:solidFill>
                            <a:schemeClr val="bg1"/>
                          </a:solidFill>
                          <a:effectLst/>
                          <a:hlinkClick r:id="rId7" tooltip="Acqua">
                            <a:extLst>
                              <a:ext uri="{A12FA001-AC4F-418D-AE19-62706E023703}">
                                <ahyp:hlinkClr xmlns:ahyp="http://schemas.microsoft.com/office/drawing/2018/hyperlinkcolor" val="tx"/>
                              </a:ext>
                            </a:extLst>
                          </a:hlinkClick>
                        </a:rPr>
                        <a:t>acqua</a:t>
                      </a:r>
                      <a:endParaRPr lang="it-IT" u="none" dirty="0">
                        <a:solidFill>
                          <a:schemeClr val="bg1"/>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fontAlgn="t"/>
                      <a:r>
                        <a:rPr lang="it-IT" dirty="0">
                          <a:solidFill>
                            <a:schemeClr val="bg1"/>
                          </a:solidFill>
                          <a:effectLst/>
                        </a:rPr>
                        <a:t>1090 g/L a 293 K</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818552766"/>
                  </a:ext>
                </a:extLst>
              </a:tr>
              <a:tr h="333626">
                <a:tc>
                  <a:txBody>
                    <a:bodyPr/>
                    <a:lstStyle/>
                    <a:p>
                      <a:pPr algn="l" fontAlgn="t"/>
                      <a:r>
                        <a:rPr lang="it-IT" u="none" strike="noStrike" dirty="0">
                          <a:solidFill>
                            <a:schemeClr val="bg1"/>
                          </a:solidFill>
                          <a:effectLst/>
                          <a:hlinkClick r:id="rId8" tooltip="Temperatura di fusione">
                            <a:extLst>
                              <a:ext uri="{A12FA001-AC4F-418D-AE19-62706E023703}">
                                <ahyp:hlinkClr xmlns:ahyp="http://schemas.microsoft.com/office/drawing/2018/hyperlinkcolor" val="tx"/>
                              </a:ext>
                            </a:extLst>
                          </a:hlinkClick>
                        </a:rPr>
                        <a:t>Temperatura di fusione</a:t>
                      </a:r>
                      <a:endParaRPr lang="it-IT" u="none" dirty="0">
                        <a:solidFill>
                          <a:schemeClr val="bg1"/>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fontAlgn="t"/>
                      <a:r>
                        <a:rPr lang="it-IT" dirty="0">
                          <a:solidFill>
                            <a:schemeClr val="bg1"/>
                          </a:solidFill>
                          <a:effectLst/>
                        </a:rPr>
                        <a:t>323 °C (596 K)</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2939324247"/>
                  </a:ext>
                </a:extLst>
              </a:tr>
              <a:tr h="667313">
                <a:tc>
                  <a:txBody>
                    <a:bodyPr/>
                    <a:lstStyle/>
                    <a:p>
                      <a:pPr algn="l" fontAlgn="t"/>
                      <a:r>
                        <a:rPr lang="it-IT" u="none" strike="noStrike" dirty="0">
                          <a:solidFill>
                            <a:schemeClr val="bg1"/>
                          </a:solidFill>
                          <a:effectLst/>
                          <a:hlinkClick r:id="rId9" tooltip="Temperatura di ebollizione">
                            <a:extLst>
                              <a:ext uri="{A12FA001-AC4F-418D-AE19-62706E023703}">
                                <ahyp:hlinkClr xmlns:ahyp="http://schemas.microsoft.com/office/drawing/2018/hyperlinkcolor" val="tx"/>
                              </a:ext>
                            </a:extLst>
                          </a:hlinkClick>
                        </a:rPr>
                        <a:t>Temperatura di ebollizione</a:t>
                      </a:r>
                      <a:endParaRPr lang="it-IT" u="none" dirty="0">
                        <a:solidFill>
                          <a:schemeClr val="bg1"/>
                        </a:solidFill>
                        <a:effectLst/>
                      </a:endParaRP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2F2F2"/>
                    </a:solidFill>
                  </a:tcPr>
                </a:tc>
                <a:tc>
                  <a:txBody>
                    <a:bodyPr/>
                    <a:lstStyle/>
                    <a:p>
                      <a:pPr fontAlgn="t"/>
                      <a:r>
                        <a:rPr lang="it-IT" dirty="0">
                          <a:solidFill>
                            <a:schemeClr val="bg1"/>
                          </a:solidFill>
                          <a:effectLst/>
                        </a:rPr>
                        <a:t>1390 °C (1663 K)</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92124606"/>
                  </a:ext>
                </a:extLst>
              </a:tr>
            </a:tbl>
          </a:graphicData>
        </a:graphic>
      </p:graphicFrame>
    </p:spTree>
    <p:extLst>
      <p:ext uri="{BB962C8B-B14F-4D97-AF65-F5344CB8AC3E}">
        <p14:creationId xmlns:p14="http://schemas.microsoft.com/office/powerpoint/2010/main" val="54211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642918"/>
            <a:ext cx="7851648" cy="1000132"/>
          </a:xfrm>
        </p:spPr>
        <p:txBody>
          <a:bodyPr/>
          <a:lstStyle/>
          <a:p>
            <a:pPr algn="ctr" eaLnBrk="1" hangingPunct="1">
              <a:defRPr/>
            </a:pPr>
            <a:r>
              <a:rPr lang="it-IT">
                <a:solidFill>
                  <a:srgbClr val="FF0000"/>
                </a:solidFill>
              </a:rPr>
              <a:t>I metalli nell’antichità</a:t>
            </a:r>
          </a:p>
        </p:txBody>
      </p:sp>
      <p:sp>
        <p:nvSpPr>
          <p:cNvPr id="10243" name="Sottotitolo 2"/>
          <p:cNvSpPr>
            <a:spLocks noGrp="1"/>
          </p:cNvSpPr>
          <p:nvPr>
            <p:ph type="subTitle" idx="1"/>
          </p:nvPr>
        </p:nvSpPr>
        <p:spPr>
          <a:xfrm>
            <a:off x="500063" y="1571625"/>
            <a:ext cx="7854950" cy="5000625"/>
          </a:xfrm>
        </p:spPr>
        <p:txBody>
          <a:bodyPr/>
          <a:lstStyle/>
          <a:p>
            <a:pPr marR="0" algn="just"/>
            <a:endParaRPr lang="it-IT" sz="2400"/>
          </a:p>
        </p:txBody>
      </p:sp>
      <p:pic>
        <p:nvPicPr>
          <p:cNvPr id="10244" name="Immagine 4" descr="metalli.png"/>
          <p:cNvPicPr>
            <a:picLocks noChangeAspect="1"/>
          </p:cNvPicPr>
          <p:nvPr/>
        </p:nvPicPr>
        <p:blipFill>
          <a:blip r:embed="rId2"/>
          <a:srcRect/>
          <a:stretch>
            <a:fillRect/>
          </a:stretch>
        </p:blipFill>
        <p:spPr bwMode="auto">
          <a:xfrm>
            <a:off x="857250" y="2071688"/>
            <a:ext cx="3394075" cy="1738312"/>
          </a:xfrm>
          <a:prstGeom prst="rect">
            <a:avLst/>
          </a:prstGeom>
          <a:noFill/>
          <a:ln w="9525">
            <a:noFill/>
            <a:miter lim="800000"/>
            <a:headEnd/>
            <a:tailEnd/>
          </a:ln>
        </p:spPr>
      </p:pic>
      <p:pic>
        <p:nvPicPr>
          <p:cNvPr id="10245" name="Immagine 5" descr="13Metallurgia.jpg"/>
          <p:cNvPicPr>
            <a:picLocks noChangeAspect="1"/>
          </p:cNvPicPr>
          <p:nvPr/>
        </p:nvPicPr>
        <p:blipFill>
          <a:blip r:embed="rId3"/>
          <a:srcRect/>
          <a:stretch>
            <a:fillRect/>
          </a:stretch>
        </p:blipFill>
        <p:spPr bwMode="auto">
          <a:xfrm>
            <a:off x="714375" y="4214813"/>
            <a:ext cx="2459038" cy="2016125"/>
          </a:xfrm>
          <a:prstGeom prst="rect">
            <a:avLst/>
          </a:prstGeom>
          <a:noFill/>
          <a:ln w="9525">
            <a:noFill/>
            <a:miter lim="800000"/>
            <a:headEnd/>
            <a:tailEnd/>
          </a:ln>
        </p:spPr>
      </p:pic>
      <p:pic>
        <p:nvPicPr>
          <p:cNvPr id="10246" name="Immagine 7" descr="cache-cache_194d8721736f745d388d69d112de08bc_0c5042a94ee16aa63bbae5d2a114b6e0.jpg"/>
          <p:cNvPicPr>
            <a:picLocks noChangeAspect="1"/>
          </p:cNvPicPr>
          <p:nvPr/>
        </p:nvPicPr>
        <p:blipFill>
          <a:blip r:embed="rId4"/>
          <a:srcRect/>
          <a:stretch>
            <a:fillRect/>
          </a:stretch>
        </p:blipFill>
        <p:spPr bwMode="auto">
          <a:xfrm>
            <a:off x="4786313" y="4357688"/>
            <a:ext cx="3138487" cy="2032000"/>
          </a:xfrm>
          <a:prstGeom prst="rect">
            <a:avLst/>
          </a:prstGeom>
          <a:noFill/>
          <a:ln w="9525">
            <a:noFill/>
            <a:miter lim="800000"/>
            <a:headEnd/>
            <a:tailEnd/>
          </a:ln>
        </p:spPr>
      </p:pic>
      <p:pic>
        <p:nvPicPr>
          <p:cNvPr id="10247" name="Immagine 8" descr="image020.gif"/>
          <p:cNvPicPr>
            <a:picLocks noChangeAspect="1"/>
          </p:cNvPicPr>
          <p:nvPr/>
        </p:nvPicPr>
        <p:blipFill>
          <a:blip r:embed="rId5"/>
          <a:srcRect/>
          <a:stretch>
            <a:fillRect/>
          </a:stretch>
        </p:blipFill>
        <p:spPr bwMode="auto">
          <a:xfrm>
            <a:off x="5357813" y="2000250"/>
            <a:ext cx="2405062" cy="2095500"/>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928694"/>
          </a:xfrm>
          <a:ln>
            <a:miter lim="800000"/>
            <a:headEnd/>
            <a:tailEnd/>
          </a:ln>
        </p:spPr>
        <p:txBody>
          <a:bodyPr/>
          <a:lstStyle/>
          <a:p>
            <a:pPr algn="ctr">
              <a:defRPr/>
            </a:pPr>
            <a:r>
              <a:rPr lang="it-IT" sz="4800" dirty="0">
                <a:solidFill>
                  <a:srgbClr val="FF0000"/>
                </a:solidFill>
              </a:rPr>
              <a:t>Ossiacidi </a:t>
            </a:r>
          </a:p>
        </p:txBody>
      </p:sp>
      <p:graphicFrame>
        <p:nvGraphicFramePr>
          <p:cNvPr id="3" name="Tabella 2">
            <a:extLst>
              <a:ext uri="{FF2B5EF4-FFF2-40B4-BE49-F238E27FC236}">
                <a16:creationId xmlns:a16="http://schemas.microsoft.com/office/drawing/2014/main" id="{B7B93845-C845-4023-877F-EABE0DECA90B}"/>
              </a:ext>
            </a:extLst>
          </p:cNvPr>
          <p:cNvGraphicFramePr>
            <a:graphicFrameLocks noGrp="1"/>
          </p:cNvGraphicFramePr>
          <p:nvPr>
            <p:extLst>
              <p:ext uri="{D42A27DB-BD31-4B8C-83A1-F6EECF244321}">
                <p14:modId xmlns:p14="http://schemas.microsoft.com/office/powerpoint/2010/main" val="27444114"/>
              </p:ext>
            </p:extLst>
          </p:nvPr>
        </p:nvGraphicFramePr>
        <p:xfrm>
          <a:off x="1187624" y="1602606"/>
          <a:ext cx="7632848" cy="4602480"/>
        </p:xfrm>
        <a:graphic>
          <a:graphicData uri="http://schemas.openxmlformats.org/drawingml/2006/table">
            <a:tbl>
              <a:tblPr firstRow="1" bandRow="1">
                <a:tableStyleId>{5C22544A-7EE6-4342-B048-85BDC9FD1C3A}</a:tableStyleId>
              </a:tblPr>
              <a:tblGrid>
                <a:gridCol w="2709516">
                  <a:extLst>
                    <a:ext uri="{9D8B030D-6E8A-4147-A177-3AD203B41FA5}">
                      <a16:colId xmlns:a16="http://schemas.microsoft.com/office/drawing/2014/main" val="605184121"/>
                    </a:ext>
                  </a:extLst>
                </a:gridCol>
                <a:gridCol w="1971004">
                  <a:extLst>
                    <a:ext uri="{9D8B030D-6E8A-4147-A177-3AD203B41FA5}">
                      <a16:colId xmlns:a16="http://schemas.microsoft.com/office/drawing/2014/main" val="3993435395"/>
                    </a:ext>
                  </a:extLst>
                </a:gridCol>
                <a:gridCol w="2952328">
                  <a:extLst>
                    <a:ext uri="{9D8B030D-6E8A-4147-A177-3AD203B41FA5}">
                      <a16:colId xmlns:a16="http://schemas.microsoft.com/office/drawing/2014/main" val="1624654312"/>
                    </a:ext>
                  </a:extLst>
                </a:gridCol>
              </a:tblGrid>
              <a:tr h="539946">
                <a:tc>
                  <a:txBody>
                    <a:bodyPr/>
                    <a:lstStyle/>
                    <a:p>
                      <a:r>
                        <a:rPr lang="it-IT" dirty="0"/>
                        <a:t>Formula</a:t>
                      </a:r>
                    </a:p>
                  </a:txBody>
                  <a:tcPr/>
                </a:tc>
                <a:tc>
                  <a:txBody>
                    <a:bodyPr/>
                    <a:lstStyle/>
                    <a:p>
                      <a:endParaRPr lang="it-IT" dirty="0"/>
                    </a:p>
                    <a:p>
                      <a:endParaRPr lang="it-IT" dirty="0"/>
                    </a:p>
                  </a:txBody>
                  <a:tcPr/>
                </a:tc>
                <a:tc>
                  <a:txBody>
                    <a:bodyPr/>
                    <a:lstStyle/>
                    <a:p>
                      <a:r>
                        <a:rPr lang="it-IT" dirty="0"/>
                        <a:t>IUPAC</a:t>
                      </a:r>
                    </a:p>
                  </a:txBody>
                  <a:tcPr/>
                </a:tc>
                <a:extLst>
                  <a:ext uri="{0D108BD9-81ED-4DB2-BD59-A6C34878D82A}">
                    <a16:rowId xmlns:a16="http://schemas.microsoft.com/office/drawing/2014/main" val="3352751579"/>
                  </a:ext>
                </a:extLst>
              </a:tr>
              <a:tr h="257117">
                <a:tc>
                  <a:txBody>
                    <a:bodyPr/>
                    <a:lstStyle/>
                    <a:p>
                      <a:r>
                        <a:rPr lang="it-IT" sz="1400" dirty="0"/>
                        <a:t>HBO2</a:t>
                      </a:r>
                    </a:p>
                  </a:txBody>
                  <a:tcPr/>
                </a:tc>
                <a:tc>
                  <a:txBody>
                    <a:bodyPr/>
                    <a:lstStyle/>
                    <a:p>
                      <a:r>
                        <a:rPr lang="it-IT" sz="1400" dirty="0"/>
                        <a:t>acido </a:t>
                      </a:r>
                      <a:r>
                        <a:rPr lang="it-IT" sz="1400" dirty="0" err="1"/>
                        <a:t>metaborico</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a:solidFill>
                            <a:schemeClr val="dk1"/>
                          </a:solidFill>
                          <a:effectLst/>
                          <a:latin typeface="+mn-lt"/>
                          <a:ea typeface="+mn-ea"/>
                          <a:cs typeface="+mn-cs"/>
                        </a:rPr>
                        <a:t>acido </a:t>
                      </a:r>
                      <a:r>
                        <a:rPr kumimoji="0" lang="it-IT" sz="1400" b="0" i="0" kern="1200" dirty="0" err="1">
                          <a:solidFill>
                            <a:schemeClr val="dk1"/>
                          </a:solidFill>
                          <a:effectLst/>
                          <a:latin typeface="+mn-lt"/>
                          <a:ea typeface="+mn-ea"/>
                          <a:cs typeface="+mn-cs"/>
                        </a:rPr>
                        <a:t>diossoborico</a:t>
                      </a:r>
                      <a:r>
                        <a:rPr kumimoji="0" lang="it-IT" sz="1400" b="0" i="0" kern="1200" dirty="0">
                          <a:solidFill>
                            <a:schemeClr val="dk1"/>
                          </a:solidFill>
                          <a:effectLst/>
                          <a:latin typeface="+mn-lt"/>
                          <a:ea typeface="+mn-ea"/>
                          <a:cs typeface="+mn-cs"/>
                        </a:rPr>
                        <a:t> (III)</a:t>
                      </a:r>
                      <a:endParaRPr lang="it-IT" sz="1400" dirty="0"/>
                    </a:p>
                  </a:txBody>
                  <a:tcPr/>
                </a:tc>
                <a:extLst>
                  <a:ext uri="{0D108BD9-81ED-4DB2-BD59-A6C34878D82A}">
                    <a16:rowId xmlns:a16="http://schemas.microsoft.com/office/drawing/2014/main" val="571998962"/>
                  </a:ext>
                </a:extLst>
              </a:tr>
              <a:tr h="257117">
                <a:tc>
                  <a:txBody>
                    <a:bodyPr/>
                    <a:lstStyle/>
                    <a:p>
                      <a:r>
                        <a:rPr lang="it-IT" sz="1400" dirty="0"/>
                        <a:t>H2CO3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carbonico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a:solidFill>
                            <a:schemeClr val="dk1"/>
                          </a:solidFill>
                          <a:effectLst/>
                          <a:latin typeface="+mn-lt"/>
                          <a:ea typeface="+mn-ea"/>
                          <a:cs typeface="+mn-cs"/>
                        </a:rPr>
                        <a:t>acido </a:t>
                      </a:r>
                      <a:r>
                        <a:rPr kumimoji="0" lang="it-IT" sz="1400" b="0" i="0" kern="1200" dirty="0" err="1">
                          <a:solidFill>
                            <a:schemeClr val="dk1"/>
                          </a:solidFill>
                          <a:effectLst/>
                          <a:latin typeface="+mn-lt"/>
                          <a:ea typeface="+mn-ea"/>
                          <a:cs typeface="+mn-cs"/>
                        </a:rPr>
                        <a:t>triossocarbonato</a:t>
                      </a:r>
                      <a:r>
                        <a:rPr kumimoji="0" lang="it-IT" sz="1400" b="0" i="0" kern="1200" dirty="0">
                          <a:solidFill>
                            <a:schemeClr val="dk1"/>
                          </a:solidFill>
                          <a:effectLst/>
                          <a:latin typeface="+mn-lt"/>
                          <a:ea typeface="+mn-ea"/>
                          <a:cs typeface="+mn-cs"/>
                        </a:rPr>
                        <a:t> (IV)</a:t>
                      </a:r>
                      <a:endParaRPr lang="it-IT" sz="1400" dirty="0"/>
                    </a:p>
                  </a:txBody>
                  <a:tcPr/>
                </a:tc>
                <a:extLst>
                  <a:ext uri="{0D108BD9-81ED-4DB2-BD59-A6C34878D82A}">
                    <a16:rowId xmlns:a16="http://schemas.microsoft.com/office/drawing/2014/main" val="3410564655"/>
                  </a:ext>
                </a:extLst>
              </a:tr>
              <a:tr h="257117">
                <a:tc>
                  <a:txBody>
                    <a:bodyPr/>
                    <a:lstStyle/>
                    <a:p>
                      <a:r>
                        <a:rPr lang="it-IT" sz="1400" dirty="0"/>
                        <a:t>HNO2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nitroso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a:solidFill>
                            <a:schemeClr val="dk1"/>
                          </a:solidFill>
                          <a:effectLst/>
                          <a:latin typeface="+mn-lt"/>
                          <a:ea typeface="+mn-ea"/>
                          <a:cs typeface="+mn-cs"/>
                        </a:rPr>
                        <a:t>acido </a:t>
                      </a:r>
                      <a:r>
                        <a:rPr kumimoji="0" lang="it-IT" sz="1400" b="0" i="0" kern="1200" dirty="0" err="1">
                          <a:solidFill>
                            <a:schemeClr val="dk1"/>
                          </a:solidFill>
                          <a:effectLst/>
                          <a:latin typeface="+mn-lt"/>
                          <a:ea typeface="+mn-ea"/>
                          <a:cs typeface="+mn-cs"/>
                        </a:rPr>
                        <a:t>diossonitrico</a:t>
                      </a:r>
                      <a:r>
                        <a:rPr kumimoji="0" lang="it-IT" sz="1400" b="0" i="0" kern="1200" dirty="0">
                          <a:solidFill>
                            <a:schemeClr val="dk1"/>
                          </a:solidFill>
                          <a:effectLst/>
                          <a:latin typeface="+mn-lt"/>
                          <a:ea typeface="+mn-ea"/>
                          <a:cs typeface="+mn-cs"/>
                        </a:rPr>
                        <a:t> (III)</a:t>
                      </a:r>
                      <a:endParaRPr lang="it-IT" sz="1400" dirty="0"/>
                    </a:p>
                  </a:txBody>
                  <a:tcPr/>
                </a:tc>
                <a:extLst>
                  <a:ext uri="{0D108BD9-81ED-4DB2-BD59-A6C34878D82A}">
                    <a16:rowId xmlns:a16="http://schemas.microsoft.com/office/drawing/2014/main" val="1536338933"/>
                  </a:ext>
                </a:extLst>
              </a:tr>
              <a:tr h="257117">
                <a:tc>
                  <a:txBody>
                    <a:bodyPr/>
                    <a:lstStyle/>
                    <a:p>
                      <a:r>
                        <a:rPr lang="it-IT" sz="1400" dirty="0"/>
                        <a:t>HNO3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nitrico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a:solidFill>
                            <a:schemeClr val="dk1"/>
                          </a:solidFill>
                          <a:effectLst/>
                          <a:latin typeface="+mn-lt"/>
                          <a:ea typeface="+mn-ea"/>
                          <a:cs typeface="+mn-cs"/>
                        </a:rPr>
                        <a:t>acido </a:t>
                      </a:r>
                      <a:r>
                        <a:rPr kumimoji="0" lang="it-IT" sz="1400" b="0" i="0" kern="1200" dirty="0" err="1">
                          <a:solidFill>
                            <a:schemeClr val="dk1"/>
                          </a:solidFill>
                          <a:effectLst/>
                          <a:latin typeface="+mn-lt"/>
                          <a:ea typeface="+mn-ea"/>
                          <a:cs typeface="+mn-cs"/>
                        </a:rPr>
                        <a:t>triossonitrico</a:t>
                      </a:r>
                      <a:r>
                        <a:rPr kumimoji="0" lang="it-IT" sz="1400" b="0" i="0" kern="1200" dirty="0">
                          <a:solidFill>
                            <a:schemeClr val="dk1"/>
                          </a:solidFill>
                          <a:effectLst/>
                          <a:latin typeface="+mn-lt"/>
                          <a:ea typeface="+mn-ea"/>
                          <a:cs typeface="+mn-cs"/>
                        </a:rPr>
                        <a:t> (V)</a:t>
                      </a:r>
                      <a:endParaRPr lang="it-IT" sz="1400" dirty="0"/>
                    </a:p>
                  </a:txBody>
                  <a:tcPr/>
                </a:tc>
                <a:extLst>
                  <a:ext uri="{0D108BD9-81ED-4DB2-BD59-A6C34878D82A}">
                    <a16:rowId xmlns:a16="http://schemas.microsoft.com/office/drawing/2014/main" val="1256121301"/>
                  </a:ext>
                </a:extLst>
              </a:tr>
              <a:tr h="257117">
                <a:tc>
                  <a:txBody>
                    <a:bodyPr/>
                    <a:lstStyle/>
                    <a:p>
                      <a:r>
                        <a:rPr lang="it-IT" sz="1400" dirty="0"/>
                        <a:t>H2SO3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solforoso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val="714570236"/>
                  </a:ext>
                </a:extLst>
              </a:tr>
              <a:tr h="0">
                <a:tc>
                  <a:txBody>
                    <a:bodyPr/>
                    <a:lstStyle/>
                    <a:p>
                      <a:r>
                        <a:rPr lang="it-IT" sz="1400" dirty="0"/>
                        <a:t>H2SO4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solforico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val="4067420160"/>
                  </a:ext>
                </a:extLst>
              </a:tr>
              <a:tr h="243840">
                <a:tc>
                  <a:txBody>
                    <a:bodyPr/>
                    <a:lstStyle/>
                    <a:p>
                      <a:r>
                        <a:rPr lang="it-IT" sz="1400" dirty="0" err="1"/>
                        <a:t>HClO</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ipocloroso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val="1019449407"/>
                  </a:ext>
                </a:extLst>
              </a:tr>
              <a:tr h="182880">
                <a:tc>
                  <a:txBody>
                    <a:bodyPr/>
                    <a:lstStyle/>
                    <a:p>
                      <a:r>
                        <a:rPr lang="it-IT" sz="1400" dirty="0"/>
                        <a:t>HCLO2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cloroso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val="2778195548"/>
                  </a:ext>
                </a:extLst>
              </a:tr>
              <a:tr h="121920">
                <a:tc>
                  <a:txBody>
                    <a:bodyPr/>
                    <a:lstStyle/>
                    <a:p>
                      <a:r>
                        <a:rPr lang="it-IT" sz="1400" dirty="0"/>
                        <a:t>HClO3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clorico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val="2580866974"/>
                  </a:ext>
                </a:extLst>
              </a:tr>
              <a:tr h="0">
                <a:tc>
                  <a:txBody>
                    <a:bodyPr/>
                    <a:lstStyle/>
                    <a:p>
                      <a:r>
                        <a:rPr lang="it-IT" sz="1400" dirty="0"/>
                        <a:t>HClO4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perclorico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val="3317960741"/>
                  </a:ext>
                </a:extLst>
              </a:tr>
              <a:tr h="228600">
                <a:tc>
                  <a:txBody>
                    <a:bodyPr/>
                    <a:lstStyle/>
                    <a:p>
                      <a:r>
                        <a:rPr lang="it-IT" sz="1400" dirty="0"/>
                        <a:t>HPO3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metafosforico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val="656215699"/>
                  </a:ext>
                </a:extLst>
              </a:tr>
              <a:tr h="152400">
                <a:tc>
                  <a:txBody>
                    <a:bodyPr/>
                    <a:lstStyle/>
                    <a:p>
                      <a:r>
                        <a:rPr lang="it-IT" sz="1400" dirty="0"/>
                        <a:t>H4P2O7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pirofosforico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val="3294586471"/>
                  </a:ext>
                </a:extLst>
              </a:tr>
              <a:tr h="0">
                <a:tc>
                  <a:txBody>
                    <a:bodyPr/>
                    <a:lstStyle/>
                    <a:p>
                      <a:r>
                        <a:rPr lang="it-IT" sz="1400" dirty="0"/>
                        <a:t>H3PO4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ortofosforico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a:tc>
                <a:extLst>
                  <a:ext uri="{0D108BD9-81ED-4DB2-BD59-A6C34878D82A}">
                    <a16:rowId xmlns:a16="http://schemas.microsoft.com/office/drawing/2014/main" val="1703938226"/>
                  </a:ext>
                </a:extLst>
              </a:tr>
            </a:tbl>
          </a:graphicData>
        </a:graphic>
      </p:graphicFrame>
    </p:spTree>
    <p:extLst>
      <p:ext uri="{BB962C8B-B14F-4D97-AF65-F5344CB8AC3E}">
        <p14:creationId xmlns:p14="http://schemas.microsoft.com/office/powerpoint/2010/main" val="13744577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188640"/>
            <a:ext cx="7851648" cy="936104"/>
          </a:xfrm>
          <a:ln>
            <a:miter lim="800000"/>
            <a:headEnd/>
            <a:tailEnd/>
          </a:ln>
        </p:spPr>
        <p:txBody>
          <a:bodyPr/>
          <a:lstStyle/>
          <a:p>
            <a:pPr algn="ctr">
              <a:defRPr/>
            </a:pPr>
            <a:r>
              <a:rPr lang="it-IT" sz="4800" dirty="0">
                <a:solidFill>
                  <a:srgbClr val="FF0000"/>
                </a:solidFill>
              </a:rPr>
              <a:t>Ossiacidi </a:t>
            </a:r>
          </a:p>
        </p:txBody>
      </p:sp>
      <p:pic>
        <p:nvPicPr>
          <p:cNvPr id="5" name="Immagine 4" descr="Immagine che contiene testo&#10;&#10;Descrizione generata automaticamente">
            <a:extLst>
              <a:ext uri="{FF2B5EF4-FFF2-40B4-BE49-F238E27FC236}">
                <a16:creationId xmlns:a16="http://schemas.microsoft.com/office/drawing/2014/main" id="{642FD6A1-4628-4389-AE12-0FDB85168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3760" y="1566602"/>
            <a:ext cx="4696480" cy="3724795"/>
          </a:xfrm>
          <a:prstGeom prst="rect">
            <a:avLst/>
          </a:prstGeom>
        </p:spPr>
      </p:pic>
      <p:sp>
        <p:nvSpPr>
          <p:cNvPr id="6" name="CasellaDiTesto 5">
            <a:extLst>
              <a:ext uri="{FF2B5EF4-FFF2-40B4-BE49-F238E27FC236}">
                <a16:creationId xmlns:a16="http://schemas.microsoft.com/office/drawing/2014/main" id="{8140C7B1-C9F3-410B-B82D-3431155150DD}"/>
              </a:ext>
            </a:extLst>
          </p:cNvPr>
          <p:cNvSpPr txBox="1"/>
          <p:nvPr/>
        </p:nvSpPr>
        <p:spPr>
          <a:xfrm>
            <a:off x="683568" y="5661248"/>
            <a:ext cx="7851648" cy="646331"/>
          </a:xfrm>
          <a:prstGeom prst="rect">
            <a:avLst/>
          </a:prstGeom>
          <a:noFill/>
        </p:spPr>
        <p:txBody>
          <a:bodyPr wrap="square" rtlCol="0">
            <a:spAutoFit/>
          </a:bodyPr>
          <a:lstStyle/>
          <a:p>
            <a:r>
              <a:rPr lang="it-IT" dirty="0">
                <a:solidFill>
                  <a:srgbClr val="FF0000"/>
                </a:solidFill>
              </a:rPr>
              <a:t>Nome</a:t>
            </a:r>
            <a:r>
              <a:rPr lang="it-IT" dirty="0"/>
              <a:t> </a:t>
            </a:r>
          </a:p>
          <a:p>
            <a:r>
              <a:rPr lang="it-IT" sz="1400" dirty="0"/>
              <a:t>Prefisso moltiplicativo </a:t>
            </a:r>
            <a:r>
              <a:rPr lang="it-IT" dirty="0" err="1">
                <a:solidFill>
                  <a:schemeClr val="bg1"/>
                </a:solidFill>
              </a:rPr>
              <a:t>hydrogen</a:t>
            </a:r>
            <a:r>
              <a:rPr lang="it-IT" dirty="0"/>
              <a:t> </a:t>
            </a:r>
            <a:r>
              <a:rPr lang="it-IT" sz="1400" dirty="0"/>
              <a:t>prefisso moltiplicativo </a:t>
            </a:r>
            <a:r>
              <a:rPr lang="it-IT" dirty="0" err="1">
                <a:solidFill>
                  <a:schemeClr val="bg1"/>
                </a:solidFill>
              </a:rPr>
              <a:t>oxo</a:t>
            </a:r>
            <a:r>
              <a:rPr lang="it-IT" sz="1400" dirty="0" err="1"/>
              <a:t>nome</a:t>
            </a:r>
            <a:r>
              <a:rPr lang="it-IT" sz="1400" dirty="0"/>
              <a:t> radicale</a:t>
            </a:r>
            <a:endParaRPr lang="it-IT" dirty="0"/>
          </a:p>
        </p:txBody>
      </p:sp>
      <p:pic>
        <p:nvPicPr>
          <p:cNvPr id="7" name="Picture 2" descr="http://www.reteissa.it/chimica/link/images/principles-nomenclature.gif">
            <a:hlinkClick r:id="rId3"/>
            <a:extLst>
              <a:ext uri="{FF2B5EF4-FFF2-40B4-BE49-F238E27FC236}">
                <a16:creationId xmlns:a16="http://schemas.microsoft.com/office/drawing/2014/main" id="{3AA2F783-57E4-4C28-8644-8B52D7FC1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908720"/>
            <a:ext cx="1224136" cy="18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1401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928694"/>
          </a:xfrm>
          <a:ln>
            <a:miter lim="800000"/>
            <a:headEnd/>
            <a:tailEnd/>
          </a:ln>
        </p:spPr>
        <p:txBody>
          <a:bodyPr/>
          <a:lstStyle/>
          <a:p>
            <a:pPr algn="ctr">
              <a:defRPr/>
            </a:pPr>
            <a:r>
              <a:rPr lang="it-IT" sz="4800" dirty="0">
                <a:solidFill>
                  <a:srgbClr val="FF0000"/>
                </a:solidFill>
              </a:rPr>
              <a:t>Ossiacidi </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5109091"/>
          </a:xfrm>
          <a:prstGeom prst="rect">
            <a:avLst/>
          </a:prstGeom>
          <a:noFill/>
        </p:spPr>
        <p:txBody>
          <a:bodyPr wrap="square" rtlCol="0">
            <a:spAutoFit/>
          </a:bodyPr>
          <a:lstStyle/>
          <a:p>
            <a:r>
              <a:rPr lang="it-IT" dirty="0"/>
              <a:t>REGOLE NOMENCLATURA</a:t>
            </a:r>
          </a:p>
          <a:p>
            <a:r>
              <a:rPr lang="it-IT" sz="1200" dirty="0"/>
              <a:t>Tradizionale </a:t>
            </a:r>
            <a:r>
              <a:rPr lang="it-IT" sz="1200" b="1" dirty="0">
                <a:solidFill>
                  <a:schemeClr val="bg1"/>
                </a:solidFill>
              </a:rPr>
              <a:t>acido + prefisso+ radice nome non metallo + suffisso </a:t>
            </a:r>
          </a:p>
          <a:p>
            <a:endParaRPr lang="it-IT" sz="1200" b="1" dirty="0">
              <a:solidFill>
                <a:schemeClr val="bg1"/>
              </a:solidFill>
            </a:endParaRPr>
          </a:p>
          <a:p>
            <a:r>
              <a:rPr lang="it-IT" sz="1200" b="1" dirty="0"/>
              <a:t>IUPAC       </a:t>
            </a:r>
            <a:r>
              <a:rPr lang="it-IT" sz="1200" dirty="0">
                <a:solidFill>
                  <a:schemeClr val="bg1"/>
                </a:solidFill>
              </a:rPr>
              <a:t>acido + numero degli atomi di O +  osso +  numero degli atomi del non </a:t>
            </a:r>
            <a:r>
              <a:rPr lang="it-IT" sz="1200" dirty="0" err="1">
                <a:solidFill>
                  <a:schemeClr val="bg1"/>
                </a:solidFill>
              </a:rPr>
              <a:t>metalol</a:t>
            </a:r>
            <a:r>
              <a:rPr lang="it-IT" sz="1200" dirty="0">
                <a:solidFill>
                  <a:schemeClr val="bg1"/>
                </a:solidFill>
              </a:rPr>
              <a:t>  + radice di non-Metallo + </a:t>
            </a:r>
            <a:r>
              <a:rPr lang="it-IT" sz="1200" dirty="0" err="1">
                <a:solidFill>
                  <a:schemeClr val="bg1"/>
                </a:solidFill>
              </a:rPr>
              <a:t>ico</a:t>
            </a:r>
            <a:r>
              <a:rPr lang="it-IT" sz="1200" dirty="0">
                <a:solidFill>
                  <a:schemeClr val="bg1"/>
                </a:solidFill>
              </a:rPr>
              <a:t> + (numero di ossidazione del non-metallo in numeri romani)</a:t>
            </a:r>
          </a:p>
          <a:p>
            <a:r>
              <a:rPr lang="it-IT" sz="1200" b="1" dirty="0"/>
              <a:t>IUPAC     </a:t>
            </a:r>
            <a:r>
              <a:rPr lang="it-IT" sz="1200" dirty="0">
                <a:solidFill>
                  <a:schemeClr val="bg1"/>
                </a:solidFill>
              </a:rPr>
              <a:t>numero degli atomi di + osso +  radice di non-Me + </a:t>
            </a:r>
            <a:r>
              <a:rPr lang="it-IT" sz="1200" dirty="0" err="1">
                <a:solidFill>
                  <a:schemeClr val="bg1"/>
                </a:solidFill>
              </a:rPr>
              <a:t>ato</a:t>
            </a:r>
            <a:r>
              <a:rPr lang="it-IT" sz="1200" dirty="0">
                <a:solidFill>
                  <a:schemeClr val="bg1"/>
                </a:solidFill>
              </a:rPr>
              <a:t> + </a:t>
            </a:r>
            <a:r>
              <a:rPr lang="it-IT" sz="1200" dirty="0" err="1">
                <a:solidFill>
                  <a:schemeClr val="bg1"/>
                </a:solidFill>
              </a:rPr>
              <a:t>numeo</a:t>
            </a:r>
            <a:r>
              <a:rPr lang="it-IT" sz="1200" dirty="0">
                <a:solidFill>
                  <a:schemeClr val="bg1"/>
                </a:solidFill>
              </a:rPr>
              <a:t> di H + idrogeno</a:t>
            </a:r>
          </a:p>
          <a:p>
            <a:endParaRPr lang="it-IT" sz="1200" dirty="0">
              <a:solidFill>
                <a:schemeClr val="bg1"/>
              </a:solidFill>
            </a:endParaRPr>
          </a:p>
          <a:p>
            <a:r>
              <a:rPr lang="it-IT" sz="1200" dirty="0"/>
              <a:t>Prefissi e suffissi in ordine crescente di valenza ( numero di ossidazione)</a:t>
            </a:r>
          </a:p>
          <a:p>
            <a:r>
              <a:rPr lang="it-IT" sz="1200" dirty="0" err="1">
                <a:solidFill>
                  <a:schemeClr val="bg1"/>
                </a:solidFill>
              </a:rPr>
              <a:t>Ipo</a:t>
            </a:r>
            <a:r>
              <a:rPr lang="it-IT" sz="1200" dirty="0">
                <a:solidFill>
                  <a:schemeClr val="bg1"/>
                </a:solidFill>
              </a:rPr>
              <a:t> </a:t>
            </a:r>
            <a:r>
              <a:rPr lang="it-IT" sz="1200" dirty="0" err="1"/>
              <a:t>clor</a:t>
            </a:r>
            <a:r>
              <a:rPr lang="it-IT" sz="1200" dirty="0"/>
              <a:t> </a:t>
            </a:r>
            <a:r>
              <a:rPr lang="it-IT" sz="1200" dirty="0">
                <a:solidFill>
                  <a:schemeClr val="bg1"/>
                </a:solidFill>
              </a:rPr>
              <a:t>oso    </a:t>
            </a:r>
            <a:r>
              <a:rPr lang="it-IT" sz="1200" dirty="0" err="1">
                <a:solidFill>
                  <a:schemeClr val="bg1"/>
                </a:solidFill>
              </a:rPr>
              <a:t>HClO</a:t>
            </a:r>
            <a:r>
              <a:rPr lang="it-IT" sz="1200" dirty="0">
                <a:solidFill>
                  <a:schemeClr val="bg1"/>
                </a:solidFill>
              </a:rPr>
              <a:t>,       </a:t>
            </a:r>
            <a:r>
              <a:rPr lang="it-IT" sz="1200" dirty="0" err="1"/>
              <a:t>clor</a:t>
            </a:r>
            <a:r>
              <a:rPr lang="it-IT" sz="1200" dirty="0"/>
              <a:t> </a:t>
            </a:r>
            <a:r>
              <a:rPr lang="it-IT" sz="1200" dirty="0">
                <a:solidFill>
                  <a:schemeClr val="bg1"/>
                </a:solidFill>
              </a:rPr>
              <a:t>oso HClO</a:t>
            </a:r>
            <a:r>
              <a:rPr lang="it-IT" sz="1000" dirty="0">
                <a:solidFill>
                  <a:schemeClr val="bg1"/>
                </a:solidFill>
              </a:rPr>
              <a:t>2, </a:t>
            </a:r>
            <a:r>
              <a:rPr lang="it-IT" sz="1200" dirty="0">
                <a:solidFill>
                  <a:schemeClr val="bg1"/>
                </a:solidFill>
              </a:rPr>
              <a:t>  </a:t>
            </a:r>
            <a:r>
              <a:rPr lang="it-IT" sz="1200" dirty="0"/>
              <a:t>clor</a:t>
            </a:r>
            <a:r>
              <a:rPr lang="it-IT" sz="1200" dirty="0">
                <a:solidFill>
                  <a:schemeClr val="bg1"/>
                </a:solidFill>
              </a:rPr>
              <a:t>ico HClO</a:t>
            </a:r>
            <a:r>
              <a:rPr lang="it-IT" sz="1000" dirty="0">
                <a:solidFill>
                  <a:schemeClr val="bg1"/>
                </a:solidFill>
              </a:rPr>
              <a:t>3 </a:t>
            </a:r>
            <a:r>
              <a:rPr lang="it-IT" sz="1200" dirty="0">
                <a:solidFill>
                  <a:schemeClr val="bg1"/>
                </a:solidFill>
              </a:rPr>
              <a:t> ,     per </a:t>
            </a:r>
            <a:r>
              <a:rPr lang="it-IT" sz="1200" dirty="0" err="1"/>
              <a:t>clor</a:t>
            </a:r>
            <a:r>
              <a:rPr lang="it-IT" sz="1200" dirty="0"/>
              <a:t> </a:t>
            </a:r>
            <a:r>
              <a:rPr lang="it-IT" sz="1200" dirty="0" err="1">
                <a:solidFill>
                  <a:schemeClr val="bg1"/>
                </a:solidFill>
              </a:rPr>
              <a:t>ico</a:t>
            </a:r>
            <a:r>
              <a:rPr lang="it-IT" sz="1200" dirty="0">
                <a:solidFill>
                  <a:schemeClr val="bg1"/>
                </a:solidFill>
              </a:rPr>
              <a:t> HClO</a:t>
            </a:r>
            <a:r>
              <a:rPr lang="it-IT" sz="900" dirty="0">
                <a:solidFill>
                  <a:schemeClr val="bg1"/>
                </a:solidFill>
              </a:rPr>
              <a:t>4</a:t>
            </a:r>
          </a:p>
          <a:p>
            <a:endParaRPr lang="it-IT" sz="1200" dirty="0">
              <a:solidFill>
                <a:schemeClr val="bg1"/>
              </a:solidFill>
            </a:endParaRPr>
          </a:p>
          <a:p>
            <a:r>
              <a:rPr lang="it-IT" sz="1400" dirty="0">
                <a:solidFill>
                  <a:schemeClr val="bg1"/>
                </a:solidFill>
              </a:rPr>
              <a:t>Meta </a:t>
            </a:r>
            <a:r>
              <a:rPr lang="it-IT" sz="1400" dirty="0"/>
              <a:t>l’acido  è ottenuto da anidride + una molecola d’acqua</a:t>
            </a:r>
          </a:p>
          <a:p>
            <a:r>
              <a:rPr lang="it-IT" sz="1400" dirty="0">
                <a:solidFill>
                  <a:schemeClr val="bg1"/>
                </a:solidFill>
              </a:rPr>
              <a:t>Piro </a:t>
            </a:r>
            <a:r>
              <a:rPr lang="it-IT" sz="1400" dirty="0"/>
              <a:t>l’acido  è ottenuto da anidride + due molecole d’acqua</a:t>
            </a:r>
          </a:p>
          <a:p>
            <a:r>
              <a:rPr lang="it-IT" sz="1400" dirty="0">
                <a:solidFill>
                  <a:schemeClr val="bg1"/>
                </a:solidFill>
              </a:rPr>
              <a:t>Orto </a:t>
            </a:r>
            <a:r>
              <a:rPr lang="it-IT" sz="1400" dirty="0"/>
              <a:t>l’acido  è ottenuto da anidride + tre molecole d’acqua</a:t>
            </a:r>
          </a:p>
          <a:p>
            <a:endParaRPr lang="it-IT" sz="1400" dirty="0">
              <a:solidFill>
                <a:schemeClr val="bg1"/>
              </a:solidFill>
            </a:endParaRPr>
          </a:p>
          <a:p>
            <a:r>
              <a:rPr lang="it-IT" sz="1400" dirty="0">
                <a:solidFill>
                  <a:schemeClr val="bg1"/>
                </a:solidFill>
              </a:rPr>
              <a:t>Come scrivere le formule </a:t>
            </a:r>
          </a:p>
          <a:p>
            <a:r>
              <a:rPr lang="it-IT" sz="1400" dirty="0">
                <a:solidFill>
                  <a:schemeClr val="bg1"/>
                </a:solidFill>
              </a:rPr>
              <a:t>1 ricordare il gruppo  del non metallo che risulta uguale alla valenza massima (eccezione fluoro) (</a:t>
            </a:r>
            <a:r>
              <a:rPr lang="it-IT" sz="1400" dirty="0" err="1">
                <a:solidFill>
                  <a:schemeClr val="bg1"/>
                </a:solidFill>
              </a:rPr>
              <a:t>n.ossidazione</a:t>
            </a:r>
            <a:r>
              <a:rPr lang="it-IT" sz="1400" dirty="0">
                <a:solidFill>
                  <a:schemeClr val="bg1"/>
                </a:solidFill>
              </a:rPr>
              <a:t>)- </a:t>
            </a:r>
          </a:p>
          <a:p>
            <a:r>
              <a:rPr lang="it-IT" sz="1400" dirty="0">
                <a:solidFill>
                  <a:schemeClr val="bg1"/>
                </a:solidFill>
              </a:rPr>
              <a:t>2 la somma delle valenze del non metallo + quella dell’idrogeno deve essere uguale a quella complessiva dell’ossigeno ,per </a:t>
            </a:r>
            <a:r>
              <a:rPr lang="it-IT" sz="1400" dirty="0" err="1">
                <a:solidFill>
                  <a:schemeClr val="bg1"/>
                </a:solidFill>
              </a:rPr>
              <a:t>valoriminori</a:t>
            </a:r>
            <a:r>
              <a:rPr lang="it-IT" sz="1400" dirty="0">
                <a:solidFill>
                  <a:schemeClr val="bg1"/>
                </a:solidFill>
              </a:rPr>
              <a:t> della valenza (</a:t>
            </a:r>
            <a:r>
              <a:rPr lang="it-IT" sz="1400" dirty="0" err="1">
                <a:solidFill>
                  <a:schemeClr val="bg1"/>
                </a:solidFill>
              </a:rPr>
              <a:t>n.ossidazione</a:t>
            </a:r>
            <a:r>
              <a:rPr lang="it-IT" sz="1400" dirty="0">
                <a:solidFill>
                  <a:schemeClr val="bg1"/>
                </a:solidFill>
              </a:rPr>
              <a:t>) per gli elementi del blocco scalano di due in due</a:t>
            </a:r>
          </a:p>
          <a:p>
            <a:endParaRPr lang="it-IT" sz="1400" dirty="0">
              <a:solidFill>
                <a:schemeClr val="bg1"/>
              </a:solidFill>
            </a:endParaRPr>
          </a:p>
          <a:p>
            <a:r>
              <a:rPr lang="it-IT" sz="1400" dirty="0">
                <a:solidFill>
                  <a:schemeClr val="bg1"/>
                </a:solidFill>
              </a:rPr>
              <a:t>È utile ricordare i principali acidi carbonico, nitrico, solforico , clorici</a:t>
            </a:r>
          </a:p>
          <a:p>
            <a:endParaRPr lang="it-IT" sz="1400" dirty="0">
              <a:solidFill>
                <a:schemeClr val="bg1"/>
              </a:solidFill>
            </a:endParaRPr>
          </a:p>
          <a:p>
            <a:endParaRPr lang="it-IT" b="1" dirty="0"/>
          </a:p>
        </p:txBody>
      </p:sp>
    </p:spTree>
    <p:extLst>
      <p:ext uri="{BB962C8B-B14F-4D97-AF65-F5344CB8AC3E}">
        <p14:creationId xmlns:p14="http://schemas.microsoft.com/office/powerpoint/2010/main" val="10779505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928694"/>
          </a:xfrm>
          <a:ln>
            <a:miter lim="800000"/>
            <a:headEnd/>
            <a:tailEnd/>
          </a:ln>
        </p:spPr>
        <p:txBody>
          <a:bodyPr/>
          <a:lstStyle/>
          <a:p>
            <a:pPr algn="ctr">
              <a:defRPr/>
            </a:pPr>
            <a:r>
              <a:rPr lang="it-IT" sz="4800" dirty="0">
                <a:solidFill>
                  <a:srgbClr val="FF0000"/>
                </a:solidFill>
              </a:rPr>
              <a:t>Idracidi </a:t>
            </a:r>
          </a:p>
        </p:txBody>
      </p:sp>
      <p:graphicFrame>
        <p:nvGraphicFramePr>
          <p:cNvPr id="3" name="Tabella 2">
            <a:extLst>
              <a:ext uri="{FF2B5EF4-FFF2-40B4-BE49-F238E27FC236}">
                <a16:creationId xmlns:a16="http://schemas.microsoft.com/office/drawing/2014/main" id="{B7B93845-C845-4023-877F-EABE0DECA90B}"/>
              </a:ext>
            </a:extLst>
          </p:cNvPr>
          <p:cNvGraphicFramePr>
            <a:graphicFrameLocks noGrp="1"/>
          </p:cNvGraphicFramePr>
          <p:nvPr>
            <p:extLst>
              <p:ext uri="{D42A27DB-BD31-4B8C-83A1-F6EECF244321}">
                <p14:modId xmlns:p14="http://schemas.microsoft.com/office/powerpoint/2010/main" val="1727871699"/>
              </p:ext>
            </p:extLst>
          </p:nvPr>
        </p:nvGraphicFramePr>
        <p:xfrm>
          <a:off x="1331640" y="1437640"/>
          <a:ext cx="7488832" cy="2359528"/>
        </p:xfrm>
        <a:graphic>
          <a:graphicData uri="http://schemas.openxmlformats.org/drawingml/2006/table">
            <a:tbl>
              <a:tblPr firstRow="1" bandRow="1">
                <a:tableStyleId>{5C22544A-7EE6-4342-B048-85BDC9FD1C3A}</a:tableStyleId>
              </a:tblPr>
              <a:tblGrid>
                <a:gridCol w="2658393">
                  <a:extLst>
                    <a:ext uri="{9D8B030D-6E8A-4147-A177-3AD203B41FA5}">
                      <a16:colId xmlns:a16="http://schemas.microsoft.com/office/drawing/2014/main" val="605184121"/>
                    </a:ext>
                  </a:extLst>
                </a:gridCol>
                <a:gridCol w="2744147">
                  <a:extLst>
                    <a:ext uri="{9D8B030D-6E8A-4147-A177-3AD203B41FA5}">
                      <a16:colId xmlns:a16="http://schemas.microsoft.com/office/drawing/2014/main" val="3993435395"/>
                    </a:ext>
                  </a:extLst>
                </a:gridCol>
                <a:gridCol w="2086292">
                  <a:extLst>
                    <a:ext uri="{9D8B030D-6E8A-4147-A177-3AD203B41FA5}">
                      <a16:colId xmlns:a16="http://schemas.microsoft.com/office/drawing/2014/main" val="1624654312"/>
                    </a:ext>
                  </a:extLst>
                </a:gridCol>
              </a:tblGrid>
              <a:tr h="353599">
                <a:tc>
                  <a:txBody>
                    <a:bodyPr/>
                    <a:lstStyle/>
                    <a:p>
                      <a:r>
                        <a:rPr lang="it-IT" dirty="0"/>
                        <a:t>Formula</a:t>
                      </a:r>
                    </a:p>
                  </a:txBody>
                  <a:tcPr/>
                </a:tc>
                <a:tc>
                  <a:txBody>
                    <a:bodyPr/>
                    <a:lstStyle/>
                    <a:p>
                      <a:r>
                        <a:rPr lang="it-IT" dirty="0"/>
                        <a:t>Nome </a:t>
                      </a:r>
                      <a:r>
                        <a:rPr lang="it-IT" dirty="0" err="1"/>
                        <a:t>tradizinale</a:t>
                      </a:r>
                      <a:endParaRPr lang="it-IT" dirty="0"/>
                    </a:p>
                  </a:txBody>
                  <a:tcPr/>
                </a:tc>
                <a:tc>
                  <a:txBody>
                    <a:bodyPr/>
                    <a:lstStyle/>
                    <a:p>
                      <a:r>
                        <a:rPr lang="it-IT" dirty="0"/>
                        <a:t>IUPAC</a:t>
                      </a:r>
                    </a:p>
                  </a:txBody>
                  <a:tcPr/>
                </a:tc>
                <a:extLst>
                  <a:ext uri="{0D108BD9-81ED-4DB2-BD59-A6C34878D82A}">
                    <a16:rowId xmlns:a16="http://schemas.microsoft.com/office/drawing/2014/main" val="3352751579"/>
                  </a:ext>
                </a:extLst>
              </a:tr>
              <a:tr h="176800">
                <a:tc>
                  <a:txBody>
                    <a:bodyPr/>
                    <a:lstStyle/>
                    <a:p>
                      <a:r>
                        <a:rPr lang="it-IT" sz="1400" dirty="0"/>
                        <a:t>HF</a:t>
                      </a:r>
                    </a:p>
                  </a:txBody>
                  <a:tcPr/>
                </a:tc>
                <a:tc>
                  <a:txBody>
                    <a:bodyPr/>
                    <a:lstStyle/>
                    <a:p>
                      <a:r>
                        <a:rPr lang="it-IT" sz="1400" dirty="0"/>
                        <a:t>acido fluoridrico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fluoruro di idrogeno</a:t>
                      </a:r>
                    </a:p>
                  </a:txBody>
                  <a:tcPr/>
                </a:tc>
                <a:extLst>
                  <a:ext uri="{0D108BD9-81ED-4DB2-BD59-A6C34878D82A}">
                    <a16:rowId xmlns:a16="http://schemas.microsoft.com/office/drawing/2014/main" val="571998962"/>
                  </a:ext>
                </a:extLst>
              </a:tr>
              <a:tr h="176800">
                <a:tc>
                  <a:txBody>
                    <a:bodyPr/>
                    <a:lstStyle/>
                    <a:p>
                      <a:r>
                        <a:rPr lang="it-IT" sz="1400" dirty="0" err="1"/>
                        <a:t>HCl</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cloridrico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cloruro di idrogeno</a:t>
                      </a:r>
                    </a:p>
                  </a:txBody>
                  <a:tcPr/>
                </a:tc>
                <a:extLst>
                  <a:ext uri="{0D108BD9-81ED-4DB2-BD59-A6C34878D82A}">
                    <a16:rowId xmlns:a16="http://schemas.microsoft.com/office/drawing/2014/main" val="3410564655"/>
                  </a:ext>
                </a:extLst>
              </a:tr>
              <a:tr h="346042">
                <a:tc>
                  <a:txBody>
                    <a:bodyPr/>
                    <a:lstStyle/>
                    <a:p>
                      <a:r>
                        <a:rPr lang="it-IT" sz="1400" dirty="0" err="1"/>
                        <a:t>HBr</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bromidrico</a:t>
                      </a:r>
                    </a:p>
                  </a:txBody>
                  <a:tcPr/>
                </a:tc>
                <a:tc>
                  <a:txBody>
                    <a:bodyPr/>
                    <a:lstStyle/>
                    <a:p>
                      <a:r>
                        <a:rPr lang="it-IT" sz="1400" dirty="0"/>
                        <a:t>bromuro di idrogeno</a:t>
                      </a:r>
                    </a:p>
                  </a:txBody>
                  <a:tcPr/>
                </a:tc>
                <a:extLst>
                  <a:ext uri="{0D108BD9-81ED-4DB2-BD59-A6C34878D82A}">
                    <a16:rowId xmlns:a16="http://schemas.microsoft.com/office/drawing/2014/main" val="1536338933"/>
                  </a:ext>
                </a:extLst>
              </a:tr>
              <a:tr h="346042">
                <a:tc>
                  <a:txBody>
                    <a:bodyPr/>
                    <a:lstStyle/>
                    <a:p>
                      <a:r>
                        <a:rPr lang="it-IT" sz="1400" dirty="0"/>
                        <a:t>HI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iodidrico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ioduro di idrogeno</a:t>
                      </a:r>
                    </a:p>
                  </a:txBody>
                  <a:tcPr/>
                </a:tc>
                <a:extLst>
                  <a:ext uri="{0D108BD9-81ED-4DB2-BD59-A6C34878D82A}">
                    <a16:rowId xmlns:a16="http://schemas.microsoft.com/office/drawing/2014/main" val="1256121301"/>
                  </a:ext>
                </a:extLst>
              </a:tr>
              <a:tr h="346042">
                <a:tc>
                  <a:txBody>
                    <a:bodyPr/>
                    <a:lstStyle/>
                    <a:p>
                      <a:r>
                        <a:rPr lang="it-IT" sz="1400" dirty="0"/>
                        <a:t>HCN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cianidrico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cianuro di idrogeno</a:t>
                      </a:r>
                    </a:p>
                  </a:txBody>
                  <a:tcPr/>
                </a:tc>
                <a:extLst>
                  <a:ext uri="{0D108BD9-81ED-4DB2-BD59-A6C34878D82A}">
                    <a16:rowId xmlns:a16="http://schemas.microsoft.com/office/drawing/2014/main" val="714570236"/>
                  </a:ext>
                </a:extLst>
              </a:tr>
              <a:tr h="346042">
                <a:tc>
                  <a:txBody>
                    <a:bodyPr/>
                    <a:lstStyle/>
                    <a:p>
                      <a:r>
                        <a:rPr lang="it-IT" sz="1400" dirty="0"/>
                        <a:t>H2N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acido solfidrico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solfuro di diidrogeno</a:t>
                      </a:r>
                    </a:p>
                  </a:txBody>
                  <a:tcPr/>
                </a:tc>
                <a:extLst>
                  <a:ext uri="{0D108BD9-81ED-4DB2-BD59-A6C34878D82A}">
                    <a16:rowId xmlns:a16="http://schemas.microsoft.com/office/drawing/2014/main" val="4067420160"/>
                  </a:ext>
                </a:extLst>
              </a:tr>
            </a:tbl>
          </a:graphicData>
        </a:graphic>
      </p:graphicFrame>
      <p:sp>
        <p:nvSpPr>
          <p:cNvPr id="6" name="CasellaDiTesto 5">
            <a:extLst>
              <a:ext uri="{FF2B5EF4-FFF2-40B4-BE49-F238E27FC236}">
                <a16:creationId xmlns:a16="http://schemas.microsoft.com/office/drawing/2014/main" id="{71ED23B8-4009-463B-AC87-F79A8C7C0821}"/>
              </a:ext>
            </a:extLst>
          </p:cNvPr>
          <p:cNvSpPr txBox="1"/>
          <p:nvPr/>
        </p:nvSpPr>
        <p:spPr>
          <a:xfrm>
            <a:off x="1187624" y="4509120"/>
            <a:ext cx="7056784" cy="1426031"/>
          </a:xfrm>
          <a:prstGeom prst="rect">
            <a:avLst/>
          </a:prstGeom>
          <a:noFill/>
        </p:spPr>
        <p:txBody>
          <a:bodyPr wrap="square" rtlCol="0">
            <a:spAutoFit/>
          </a:bodyPr>
          <a:lstStyle/>
          <a:p>
            <a:r>
              <a:rPr lang="it-IT" sz="1400" dirty="0"/>
              <a:t>Gli </a:t>
            </a:r>
            <a:r>
              <a:rPr lang="it-IT" sz="1400" b="1" dirty="0"/>
              <a:t>idracidi</a:t>
            </a:r>
            <a:r>
              <a:rPr lang="it-IT" sz="1400" dirty="0"/>
              <a:t> sono composti binari formati da idrogeno e da un non metallo del settimo   gruppo (alogeni) o del sesto gruppo  o azoto o un gruppo cianidrico</a:t>
            </a:r>
            <a:endParaRPr lang="it-IT" sz="1400" baseline="30000" dirty="0"/>
          </a:p>
          <a:p>
            <a:endParaRPr lang="it-IT" sz="1400" baseline="30000" dirty="0">
              <a:solidFill>
                <a:schemeClr val="bg1"/>
              </a:solidFill>
            </a:endParaRPr>
          </a:p>
          <a:p>
            <a:r>
              <a:rPr lang="it-IT" baseline="30000" dirty="0">
                <a:solidFill>
                  <a:schemeClr val="bg1"/>
                </a:solidFill>
              </a:rPr>
              <a:t>Nome tradizionale acido + nome non metallo + idrico</a:t>
            </a:r>
          </a:p>
          <a:p>
            <a:r>
              <a:rPr lang="it-IT" sz="1600" baseline="30000" dirty="0">
                <a:solidFill>
                  <a:schemeClr val="bg1"/>
                </a:solidFill>
              </a:rPr>
              <a:t>Nome IUPAC   nome non metallo + uro +di +</a:t>
            </a:r>
            <a:r>
              <a:rPr lang="it-IT" sz="1600" baseline="30000" dirty="0" err="1">
                <a:solidFill>
                  <a:schemeClr val="bg1"/>
                </a:solidFill>
              </a:rPr>
              <a:t>nidrogeno</a:t>
            </a:r>
            <a:endParaRPr lang="it-IT" sz="1600" baseline="30000" dirty="0">
              <a:solidFill>
                <a:schemeClr val="bg1"/>
              </a:solidFill>
            </a:endParaRPr>
          </a:p>
          <a:p>
            <a:endParaRPr lang="it-IT" sz="2400" dirty="0">
              <a:solidFill>
                <a:schemeClr val="bg1"/>
              </a:solidFill>
            </a:endParaRPr>
          </a:p>
        </p:txBody>
      </p:sp>
    </p:spTree>
    <p:extLst>
      <p:ext uri="{BB962C8B-B14F-4D97-AF65-F5344CB8AC3E}">
        <p14:creationId xmlns:p14="http://schemas.microsoft.com/office/powerpoint/2010/main" val="22478512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941644" y="261341"/>
            <a:ext cx="7851648" cy="928694"/>
          </a:xfrm>
          <a:ln>
            <a:miter lim="800000"/>
            <a:headEnd/>
            <a:tailEnd/>
          </a:ln>
        </p:spPr>
        <p:txBody>
          <a:bodyPr/>
          <a:lstStyle/>
          <a:p>
            <a:pPr algn="ctr">
              <a:defRPr/>
            </a:pPr>
            <a:r>
              <a:rPr lang="it-IT" sz="4800" dirty="0">
                <a:solidFill>
                  <a:srgbClr val="FF0000"/>
                </a:solidFill>
              </a:rPr>
              <a:t>Sali binari </a:t>
            </a:r>
          </a:p>
        </p:txBody>
      </p:sp>
      <p:graphicFrame>
        <p:nvGraphicFramePr>
          <p:cNvPr id="3" name="Tabella 2">
            <a:extLst>
              <a:ext uri="{FF2B5EF4-FFF2-40B4-BE49-F238E27FC236}">
                <a16:creationId xmlns:a16="http://schemas.microsoft.com/office/drawing/2014/main" id="{B7B93845-C845-4023-877F-EABE0DECA90B}"/>
              </a:ext>
            </a:extLst>
          </p:cNvPr>
          <p:cNvGraphicFramePr>
            <a:graphicFrameLocks noGrp="1"/>
          </p:cNvGraphicFramePr>
          <p:nvPr>
            <p:extLst>
              <p:ext uri="{D42A27DB-BD31-4B8C-83A1-F6EECF244321}">
                <p14:modId xmlns:p14="http://schemas.microsoft.com/office/powerpoint/2010/main" val="4125775569"/>
              </p:ext>
            </p:extLst>
          </p:nvPr>
        </p:nvGraphicFramePr>
        <p:xfrm>
          <a:off x="1043608" y="2149592"/>
          <a:ext cx="7488832" cy="2359528"/>
        </p:xfrm>
        <a:graphic>
          <a:graphicData uri="http://schemas.openxmlformats.org/drawingml/2006/table">
            <a:tbl>
              <a:tblPr firstRow="1" bandRow="1">
                <a:tableStyleId>{5C22544A-7EE6-4342-B048-85BDC9FD1C3A}</a:tableStyleId>
              </a:tblPr>
              <a:tblGrid>
                <a:gridCol w="2658393">
                  <a:extLst>
                    <a:ext uri="{9D8B030D-6E8A-4147-A177-3AD203B41FA5}">
                      <a16:colId xmlns:a16="http://schemas.microsoft.com/office/drawing/2014/main" val="605184121"/>
                    </a:ext>
                  </a:extLst>
                </a:gridCol>
                <a:gridCol w="2744147">
                  <a:extLst>
                    <a:ext uri="{9D8B030D-6E8A-4147-A177-3AD203B41FA5}">
                      <a16:colId xmlns:a16="http://schemas.microsoft.com/office/drawing/2014/main" val="3993435395"/>
                    </a:ext>
                  </a:extLst>
                </a:gridCol>
                <a:gridCol w="2086292">
                  <a:extLst>
                    <a:ext uri="{9D8B030D-6E8A-4147-A177-3AD203B41FA5}">
                      <a16:colId xmlns:a16="http://schemas.microsoft.com/office/drawing/2014/main" val="1624654312"/>
                    </a:ext>
                  </a:extLst>
                </a:gridCol>
              </a:tblGrid>
              <a:tr h="353599">
                <a:tc>
                  <a:txBody>
                    <a:bodyPr/>
                    <a:lstStyle/>
                    <a:p>
                      <a:r>
                        <a:rPr lang="it-IT" dirty="0"/>
                        <a:t>Formula</a:t>
                      </a:r>
                    </a:p>
                  </a:txBody>
                  <a:tcPr/>
                </a:tc>
                <a:tc>
                  <a:txBody>
                    <a:bodyPr/>
                    <a:lstStyle/>
                    <a:p>
                      <a:r>
                        <a:rPr lang="it-IT" dirty="0"/>
                        <a:t>Nome </a:t>
                      </a:r>
                      <a:r>
                        <a:rPr lang="it-IT" dirty="0" err="1"/>
                        <a:t>tradizinale</a:t>
                      </a:r>
                      <a:endParaRPr lang="it-IT" dirty="0"/>
                    </a:p>
                  </a:txBody>
                  <a:tcPr/>
                </a:tc>
                <a:tc>
                  <a:txBody>
                    <a:bodyPr/>
                    <a:lstStyle/>
                    <a:p>
                      <a:r>
                        <a:rPr lang="it-IT" dirty="0"/>
                        <a:t>IUPAC</a:t>
                      </a:r>
                    </a:p>
                  </a:txBody>
                  <a:tcPr/>
                </a:tc>
                <a:extLst>
                  <a:ext uri="{0D108BD9-81ED-4DB2-BD59-A6C34878D82A}">
                    <a16:rowId xmlns:a16="http://schemas.microsoft.com/office/drawing/2014/main" val="3352751579"/>
                  </a:ext>
                </a:extLst>
              </a:tr>
              <a:tr h="176800">
                <a:tc>
                  <a:txBody>
                    <a:bodyPr/>
                    <a:lstStyle/>
                    <a:p>
                      <a:r>
                        <a:rPr lang="it-IT" sz="1400" dirty="0" err="1"/>
                        <a:t>NaF</a:t>
                      </a:r>
                      <a:endParaRPr lang="it-IT" sz="1400" dirty="0"/>
                    </a:p>
                  </a:txBody>
                  <a:tcPr/>
                </a:tc>
                <a:tc>
                  <a:txBody>
                    <a:bodyPr/>
                    <a:lstStyle/>
                    <a:p>
                      <a:r>
                        <a:rPr lang="it-IT" sz="1400" dirty="0"/>
                        <a:t>fluoruro di sodio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floruro</a:t>
                      </a:r>
                      <a:r>
                        <a:rPr lang="it-IT" sz="1400" dirty="0"/>
                        <a:t> di sodio</a:t>
                      </a:r>
                    </a:p>
                  </a:txBody>
                  <a:tcPr/>
                </a:tc>
                <a:extLst>
                  <a:ext uri="{0D108BD9-81ED-4DB2-BD59-A6C34878D82A}">
                    <a16:rowId xmlns:a16="http://schemas.microsoft.com/office/drawing/2014/main" val="571998962"/>
                  </a:ext>
                </a:extLst>
              </a:tr>
              <a:tr h="176800">
                <a:tc>
                  <a:txBody>
                    <a:bodyPr/>
                    <a:lstStyle/>
                    <a:p>
                      <a:r>
                        <a:rPr lang="it-IT" sz="1400" dirty="0" err="1"/>
                        <a:t>KCl</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cloruro di potassio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cloruro di potassio</a:t>
                      </a:r>
                    </a:p>
                  </a:txBody>
                  <a:tcPr/>
                </a:tc>
                <a:extLst>
                  <a:ext uri="{0D108BD9-81ED-4DB2-BD59-A6C34878D82A}">
                    <a16:rowId xmlns:a16="http://schemas.microsoft.com/office/drawing/2014/main" val="3410564655"/>
                  </a:ext>
                </a:extLst>
              </a:tr>
              <a:tr h="346042">
                <a:tc>
                  <a:txBody>
                    <a:bodyPr/>
                    <a:lstStyle/>
                    <a:p>
                      <a:r>
                        <a:rPr lang="it-IT" sz="1400" dirty="0" err="1"/>
                        <a:t>LiBr</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bromuro di litio</a:t>
                      </a:r>
                    </a:p>
                  </a:txBody>
                  <a:tcPr/>
                </a:tc>
                <a:tc>
                  <a:txBody>
                    <a:bodyPr/>
                    <a:lstStyle/>
                    <a:p>
                      <a:r>
                        <a:rPr lang="it-IT" sz="1400" dirty="0"/>
                        <a:t>bromuro di litio</a:t>
                      </a:r>
                    </a:p>
                  </a:txBody>
                  <a:tcPr/>
                </a:tc>
                <a:extLst>
                  <a:ext uri="{0D108BD9-81ED-4DB2-BD59-A6C34878D82A}">
                    <a16:rowId xmlns:a16="http://schemas.microsoft.com/office/drawing/2014/main" val="1536338933"/>
                  </a:ext>
                </a:extLst>
              </a:tr>
              <a:tr h="346042">
                <a:tc>
                  <a:txBody>
                    <a:bodyPr/>
                    <a:lstStyle/>
                    <a:p>
                      <a:r>
                        <a:rPr lang="it-IT" sz="1400" dirty="0"/>
                        <a:t>MgI2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ioduro di magnesio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 </a:t>
                      </a:r>
                      <a:r>
                        <a:rPr lang="it-IT" sz="1400" dirty="0" err="1"/>
                        <a:t>diioduro</a:t>
                      </a:r>
                      <a:r>
                        <a:rPr lang="it-IT" sz="1400" dirty="0"/>
                        <a:t> di magnesio</a:t>
                      </a:r>
                    </a:p>
                  </a:txBody>
                  <a:tcPr/>
                </a:tc>
                <a:extLst>
                  <a:ext uri="{0D108BD9-81ED-4DB2-BD59-A6C34878D82A}">
                    <a16:rowId xmlns:a16="http://schemas.microsoft.com/office/drawing/2014/main" val="1256121301"/>
                  </a:ext>
                </a:extLst>
              </a:tr>
              <a:tr h="346042">
                <a:tc>
                  <a:txBody>
                    <a:bodyPr/>
                    <a:lstStyle/>
                    <a:p>
                      <a:r>
                        <a:rPr lang="it-IT" sz="1400" dirty="0" err="1"/>
                        <a:t>NaCN</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cianuro di potassio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cianuro di  potassi</a:t>
                      </a:r>
                    </a:p>
                  </a:txBody>
                  <a:tcPr/>
                </a:tc>
                <a:extLst>
                  <a:ext uri="{0D108BD9-81ED-4DB2-BD59-A6C34878D82A}">
                    <a16:rowId xmlns:a16="http://schemas.microsoft.com/office/drawing/2014/main" val="714570236"/>
                  </a:ext>
                </a:extLst>
              </a:tr>
              <a:tr h="346042">
                <a:tc>
                  <a:txBody>
                    <a:bodyPr/>
                    <a:lstStyle/>
                    <a:p>
                      <a:r>
                        <a:rPr lang="it-IT" sz="1400" dirty="0"/>
                        <a:t>K2S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solfuro di potassio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solfuro di </a:t>
                      </a:r>
                      <a:r>
                        <a:rPr lang="it-IT" sz="1400" dirty="0" err="1"/>
                        <a:t>dipotassio</a:t>
                      </a:r>
                      <a:endParaRPr lang="it-IT" sz="1400" dirty="0"/>
                    </a:p>
                  </a:txBody>
                  <a:tcPr/>
                </a:tc>
                <a:extLst>
                  <a:ext uri="{0D108BD9-81ED-4DB2-BD59-A6C34878D82A}">
                    <a16:rowId xmlns:a16="http://schemas.microsoft.com/office/drawing/2014/main" val="4067420160"/>
                  </a:ext>
                </a:extLst>
              </a:tr>
            </a:tbl>
          </a:graphicData>
        </a:graphic>
      </p:graphicFrame>
      <p:sp>
        <p:nvSpPr>
          <p:cNvPr id="6" name="CasellaDiTesto 5">
            <a:extLst>
              <a:ext uri="{FF2B5EF4-FFF2-40B4-BE49-F238E27FC236}">
                <a16:creationId xmlns:a16="http://schemas.microsoft.com/office/drawing/2014/main" id="{71ED23B8-4009-463B-AC87-F79A8C7C0821}"/>
              </a:ext>
            </a:extLst>
          </p:cNvPr>
          <p:cNvSpPr txBox="1"/>
          <p:nvPr/>
        </p:nvSpPr>
        <p:spPr>
          <a:xfrm>
            <a:off x="1187624" y="4509120"/>
            <a:ext cx="7056784" cy="1343958"/>
          </a:xfrm>
          <a:prstGeom prst="rect">
            <a:avLst/>
          </a:prstGeom>
          <a:noFill/>
        </p:spPr>
        <p:txBody>
          <a:bodyPr wrap="square" rtlCol="0">
            <a:spAutoFit/>
          </a:bodyPr>
          <a:lstStyle/>
          <a:p>
            <a:r>
              <a:rPr lang="it-IT" sz="1400" dirty="0"/>
              <a:t>Sali binari  sono composti formati da metallo e da un non metallo </a:t>
            </a:r>
            <a:endParaRPr lang="it-IT" sz="1400" baseline="30000" dirty="0"/>
          </a:p>
          <a:p>
            <a:endParaRPr lang="it-IT" sz="1400" baseline="30000" dirty="0">
              <a:solidFill>
                <a:schemeClr val="bg1"/>
              </a:solidFill>
            </a:endParaRPr>
          </a:p>
          <a:p>
            <a:r>
              <a:rPr lang="it-IT" baseline="30000" dirty="0">
                <a:solidFill>
                  <a:schemeClr val="bg1"/>
                </a:solidFill>
              </a:rPr>
              <a:t>Nome tradizionale  radice nome non metallo + uro + di  nome metallico</a:t>
            </a:r>
          </a:p>
          <a:p>
            <a:r>
              <a:rPr lang="it-IT" sz="1600" baseline="30000" dirty="0">
                <a:solidFill>
                  <a:schemeClr val="bg1"/>
                </a:solidFill>
              </a:rPr>
              <a:t>Nome IUPAC   nome non metallo + uro +di  metallo i nomi sono preceduti da prefissi numerico</a:t>
            </a:r>
          </a:p>
          <a:p>
            <a:endParaRPr lang="it-IT" sz="1600" baseline="30000" dirty="0">
              <a:solidFill>
                <a:schemeClr val="bg1"/>
              </a:solidFill>
            </a:endParaRPr>
          </a:p>
          <a:p>
            <a:r>
              <a:rPr lang="it-IT" sz="1600" baseline="30000" dirty="0">
                <a:solidFill>
                  <a:schemeClr val="bg1"/>
                </a:solidFill>
              </a:rPr>
              <a:t>Nota il nome deriva dall’idracido si elimina la parola acido e si sostituisce il suffisso </a:t>
            </a:r>
            <a:r>
              <a:rPr lang="it-IT" sz="1600" baseline="30000" dirty="0"/>
              <a:t>idrico </a:t>
            </a:r>
            <a:r>
              <a:rPr lang="it-IT" sz="1600" baseline="30000" dirty="0">
                <a:solidFill>
                  <a:schemeClr val="bg1"/>
                </a:solidFill>
              </a:rPr>
              <a:t>con </a:t>
            </a:r>
            <a:r>
              <a:rPr lang="it-IT" sz="1600" baseline="30000" dirty="0"/>
              <a:t>uro</a:t>
            </a:r>
          </a:p>
          <a:p>
            <a:r>
              <a:rPr lang="it-IT" sz="1400" dirty="0">
                <a:solidFill>
                  <a:schemeClr val="bg1"/>
                </a:solidFill>
              </a:rPr>
              <a:t>La nomenclatura è di tipo binario metallo </a:t>
            </a:r>
            <a:r>
              <a:rPr lang="it-IT" sz="1400" dirty="0" err="1">
                <a:solidFill>
                  <a:schemeClr val="bg1"/>
                </a:solidFill>
              </a:rPr>
              <a:t>elettroposivo</a:t>
            </a:r>
            <a:r>
              <a:rPr lang="it-IT" sz="1400" dirty="0">
                <a:solidFill>
                  <a:schemeClr val="bg1"/>
                </a:solidFill>
              </a:rPr>
              <a:t> e il non metallo </a:t>
            </a:r>
            <a:r>
              <a:rPr lang="it-IT" sz="1400" dirty="0" err="1">
                <a:solidFill>
                  <a:schemeClr val="bg1"/>
                </a:solidFill>
              </a:rPr>
              <a:t>elettrobegativo</a:t>
            </a:r>
            <a:endParaRPr lang="it-IT" sz="1400" dirty="0">
              <a:solidFill>
                <a:schemeClr val="bg1"/>
              </a:solidFill>
            </a:endParaRPr>
          </a:p>
        </p:txBody>
      </p:sp>
    </p:spTree>
    <p:extLst>
      <p:ext uri="{BB962C8B-B14F-4D97-AF65-F5344CB8AC3E}">
        <p14:creationId xmlns:p14="http://schemas.microsoft.com/office/powerpoint/2010/main" val="34814436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841296"/>
          </a:xfrm>
          <a:ln>
            <a:miter lim="800000"/>
            <a:headEnd/>
            <a:tailEnd/>
          </a:ln>
        </p:spPr>
        <p:txBody>
          <a:bodyPr/>
          <a:lstStyle/>
          <a:p>
            <a:pPr algn="ctr">
              <a:defRPr/>
            </a:pPr>
            <a:r>
              <a:rPr lang="it-IT" sz="4800" dirty="0">
                <a:solidFill>
                  <a:srgbClr val="FF0000"/>
                </a:solidFill>
              </a:rPr>
              <a:t>Sali ternari</a:t>
            </a:r>
          </a:p>
        </p:txBody>
      </p:sp>
      <p:graphicFrame>
        <p:nvGraphicFramePr>
          <p:cNvPr id="3" name="Tabella 2">
            <a:extLst>
              <a:ext uri="{FF2B5EF4-FFF2-40B4-BE49-F238E27FC236}">
                <a16:creationId xmlns:a16="http://schemas.microsoft.com/office/drawing/2014/main" id="{B7B93845-C845-4023-877F-EABE0DECA90B}"/>
              </a:ext>
            </a:extLst>
          </p:cNvPr>
          <p:cNvGraphicFramePr>
            <a:graphicFrameLocks noGrp="1"/>
          </p:cNvGraphicFramePr>
          <p:nvPr>
            <p:extLst>
              <p:ext uri="{D42A27DB-BD31-4B8C-83A1-F6EECF244321}">
                <p14:modId xmlns:p14="http://schemas.microsoft.com/office/powerpoint/2010/main" val="4268587177"/>
              </p:ext>
            </p:extLst>
          </p:nvPr>
        </p:nvGraphicFramePr>
        <p:xfrm>
          <a:off x="467544" y="1310295"/>
          <a:ext cx="8535962" cy="4602480"/>
        </p:xfrm>
        <a:graphic>
          <a:graphicData uri="http://schemas.openxmlformats.org/drawingml/2006/table">
            <a:tbl>
              <a:tblPr firstRow="1" bandRow="1">
                <a:tableStyleId>{5C22544A-7EE6-4342-B048-85BDC9FD1C3A}</a:tableStyleId>
              </a:tblPr>
              <a:tblGrid>
                <a:gridCol w="3049512">
                  <a:extLst>
                    <a:ext uri="{9D8B030D-6E8A-4147-A177-3AD203B41FA5}">
                      <a16:colId xmlns:a16="http://schemas.microsoft.com/office/drawing/2014/main" val="605184121"/>
                    </a:ext>
                  </a:extLst>
                </a:gridCol>
                <a:gridCol w="2517419">
                  <a:extLst>
                    <a:ext uri="{9D8B030D-6E8A-4147-A177-3AD203B41FA5}">
                      <a16:colId xmlns:a16="http://schemas.microsoft.com/office/drawing/2014/main" val="3993435395"/>
                    </a:ext>
                  </a:extLst>
                </a:gridCol>
                <a:gridCol w="2969031">
                  <a:extLst>
                    <a:ext uri="{9D8B030D-6E8A-4147-A177-3AD203B41FA5}">
                      <a16:colId xmlns:a16="http://schemas.microsoft.com/office/drawing/2014/main" val="1624654312"/>
                    </a:ext>
                  </a:extLst>
                </a:gridCol>
              </a:tblGrid>
              <a:tr h="373745">
                <a:tc>
                  <a:txBody>
                    <a:bodyPr/>
                    <a:lstStyle/>
                    <a:p>
                      <a:r>
                        <a:rPr lang="it-IT" dirty="0"/>
                        <a:t>Formula</a:t>
                      </a:r>
                    </a:p>
                  </a:txBody>
                  <a:tcPr/>
                </a:tc>
                <a:tc>
                  <a:txBody>
                    <a:bodyPr/>
                    <a:lstStyle/>
                    <a:p>
                      <a:endParaRPr lang="it-IT" dirty="0"/>
                    </a:p>
                    <a:p>
                      <a:endParaRPr lang="it-IT" dirty="0"/>
                    </a:p>
                  </a:txBody>
                  <a:tcPr/>
                </a:tc>
                <a:tc>
                  <a:txBody>
                    <a:bodyPr/>
                    <a:lstStyle/>
                    <a:p>
                      <a:r>
                        <a:rPr lang="it-IT" dirty="0"/>
                        <a:t>IUPAC</a:t>
                      </a:r>
                    </a:p>
                  </a:txBody>
                  <a:tcPr/>
                </a:tc>
                <a:extLst>
                  <a:ext uri="{0D108BD9-81ED-4DB2-BD59-A6C34878D82A}">
                    <a16:rowId xmlns:a16="http://schemas.microsoft.com/office/drawing/2014/main" val="3352751579"/>
                  </a:ext>
                </a:extLst>
              </a:tr>
              <a:tr h="291463">
                <a:tc>
                  <a:txBody>
                    <a:bodyPr/>
                    <a:lstStyle/>
                    <a:p>
                      <a:r>
                        <a:rPr lang="it-IT" sz="1400" dirty="0"/>
                        <a:t>NaBO2</a:t>
                      </a:r>
                    </a:p>
                  </a:txBody>
                  <a:tcPr/>
                </a:tc>
                <a:tc>
                  <a:txBody>
                    <a:bodyPr/>
                    <a:lstStyle/>
                    <a:p>
                      <a:r>
                        <a:rPr lang="it-IT" sz="1400" dirty="0" err="1"/>
                        <a:t>metaborato</a:t>
                      </a:r>
                      <a:r>
                        <a:rPr lang="it-IT" sz="1400" dirty="0"/>
                        <a:t> di sodio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err="1">
                          <a:solidFill>
                            <a:schemeClr val="dk1"/>
                          </a:solidFill>
                          <a:effectLst/>
                          <a:latin typeface="+mn-lt"/>
                          <a:ea typeface="+mn-ea"/>
                          <a:cs typeface="+mn-cs"/>
                        </a:rPr>
                        <a:t>diossoborato</a:t>
                      </a:r>
                      <a:r>
                        <a:rPr kumimoji="0" lang="it-IT" sz="1400" b="0" i="0" kern="1200" dirty="0">
                          <a:solidFill>
                            <a:schemeClr val="dk1"/>
                          </a:solidFill>
                          <a:effectLst/>
                          <a:latin typeface="+mn-lt"/>
                          <a:ea typeface="+mn-ea"/>
                          <a:cs typeface="+mn-cs"/>
                        </a:rPr>
                        <a:t> (III) di sodio</a:t>
                      </a:r>
                      <a:endParaRPr lang="it-IT" sz="1400" dirty="0"/>
                    </a:p>
                  </a:txBody>
                  <a:tcPr/>
                </a:tc>
                <a:extLst>
                  <a:ext uri="{0D108BD9-81ED-4DB2-BD59-A6C34878D82A}">
                    <a16:rowId xmlns:a16="http://schemas.microsoft.com/office/drawing/2014/main" val="571998962"/>
                  </a:ext>
                </a:extLst>
              </a:tr>
              <a:tr h="291463">
                <a:tc>
                  <a:txBody>
                    <a:bodyPr/>
                    <a:lstStyle/>
                    <a:p>
                      <a:r>
                        <a:rPr lang="it-IT" sz="1400" dirty="0"/>
                        <a:t>Na2CO3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carbonato di sodio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err="1">
                          <a:solidFill>
                            <a:schemeClr val="dk1"/>
                          </a:solidFill>
                          <a:effectLst/>
                          <a:latin typeface="+mn-lt"/>
                          <a:ea typeface="+mn-ea"/>
                          <a:cs typeface="+mn-cs"/>
                        </a:rPr>
                        <a:t>triossocarbonati</a:t>
                      </a:r>
                      <a:r>
                        <a:rPr kumimoji="0" lang="it-IT" sz="1400" b="0" i="0" kern="1200" dirty="0">
                          <a:solidFill>
                            <a:schemeClr val="dk1"/>
                          </a:solidFill>
                          <a:effectLst/>
                          <a:latin typeface="+mn-lt"/>
                          <a:ea typeface="+mn-ea"/>
                          <a:cs typeface="+mn-cs"/>
                        </a:rPr>
                        <a:t>(IV) di </a:t>
                      </a:r>
                      <a:r>
                        <a:rPr kumimoji="0" lang="it-IT" sz="1400" b="0" i="0" kern="1200" dirty="0" err="1">
                          <a:solidFill>
                            <a:schemeClr val="dk1"/>
                          </a:solidFill>
                          <a:effectLst/>
                          <a:latin typeface="+mn-lt"/>
                          <a:ea typeface="+mn-ea"/>
                          <a:cs typeface="+mn-cs"/>
                        </a:rPr>
                        <a:t>disodio</a:t>
                      </a:r>
                      <a:endParaRPr lang="it-IT" sz="1400" dirty="0"/>
                    </a:p>
                  </a:txBody>
                  <a:tcPr/>
                </a:tc>
                <a:extLst>
                  <a:ext uri="{0D108BD9-81ED-4DB2-BD59-A6C34878D82A}">
                    <a16:rowId xmlns:a16="http://schemas.microsoft.com/office/drawing/2014/main" val="3410564655"/>
                  </a:ext>
                </a:extLst>
              </a:tr>
              <a:tr h="291463">
                <a:tc>
                  <a:txBody>
                    <a:bodyPr/>
                    <a:lstStyle/>
                    <a:p>
                      <a:r>
                        <a:rPr lang="it-IT" sz="1400" dirty="0"/>
                        <a:t>KNO2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nitrito di potassio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err="1">
                          <a:solidFill>
                            <a:schemeClr val="dk1"/>
                          </a:solidFill>
                          <a:effectLst/>
                          <a:latin typeface="+mn-lt"/>
                          <a:ea typeface="+mn-ea"/>
                          <a:cs typeface="+mn-cs"/>
                        </a:rPr>
                        <a:t>diossonitrato</a:t>
                      </a:r>
                      <a:r>
                        <a:rPr kumimoji="0" lang="it-IT" sz="1400" b="0" i="0" kern="1200" dirty="0">
                          <a:solidFill>
                            <a:schemeClr val="dk1"/>
                          </a:solidFill>
                          <a:effectLst/>
                          <a:latin typeface="+mn-lt"/>
                          <a:ea typeface="+mn-ea"/>
                          <a:cs typeface="+mn-cs"/>
                        </a:rPr>
                        <a:t> (III) di potassio</a:t>
                      </a:r>
                      <a:endParaRPr lang="it-IT" sz="1400" dirty="0"/>
                    </a:p>
                  </a:txBody>
                  <a:tcPr/>
                </a:tc>
                <a:extLst>
                  <a:ext uri="{0D108BD9-81ED-4DB2-BD59-A6C34878D82A}">
                    <a16:rowId xmlns:a16="http://schemas.microsoft.com/office/drawing/2014/main" val="1536338933"/>
                  </a:ext>
                </a:extLst>
              </a:tr>
              <a:tr h="291463">
                <a:tc>
                  <a:txBody>
                    <a:bodyPr/>
                    <a:lstStyle/>
                    <a:p>
                      <a:r>
                        <a:rPr lang="it-IT" sz="1400" dirty="0"/>
                        <a:t>Ca(NO3)2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nitrato di calcio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err="1">
                          <a:solidFill>
                            <a:schemeClr val="dk1"/>
                          </a:solidFill>
                          <a:effectLst/>
                          <a:latin typeface="+mn-lt"/>
                          <a:ea typeface="+mn-ea"/>
                          <a:cs typeface="+mn-cs"/>
                        </a:rPr>
                        <a:t>ditriossonitrato</a:t>
                      </a:r>
                      <a:r>
                        <a:rPr kumimoji="0" lang="it-IT" sz="1400" b="0" i="0" kern="1200" dirty="0">
                          <a:solidFill>
                            <a:schemeClr val="dk1"/>
                          </a:solidFill>
                          <a:effectLst/>
                          <a:latin typeface="+mn-lt"/>
                          <a:ea typeface="+mn-ea"/>
                          <a:cs typeface="+mn-cs"/>
                        </a:rPr>
                        <a:t> (V) di calcio</a:t>
                      </a:r>
                      <a:endParaRPr lang="it-IT" sz="1400" dirty="0"/>
                    </a:p>
                  </a:txBody>
                  <a:tcPr/>
                </a:tc>
                <a:extLst>
                  <a:ext uri="{0D108BD9-81ED-4DB2-BD59-A6C34878D82A}">
                    <a16:rowId xmlns:a16="http://schemas.microsoft.com/office/drawing/2014/main" val="1256121301"/>
                  </a:ext>
                </a:extLst>
              </a:tr>
              <a:tr h="291463">
                <a:tc>
                  <a:txBody>
                    <a:bodyPr/>
                    <a:lstStyle/>
                    <a:p>
                      <a:r>
                        <a:rPr lang="it-IT" sz="1400" dirty="0"/>
                        <a:t>Na2SO3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solfito di sodio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err="1">
                          <a:solidFill>
                            <a:schemeClr val="dk1"/>
                          </a:solidFill>
                          <a:effectLst/>
                          <a:latin typeface="+mn-lt"/>
                          <a:ea typeface="+mn-ea"/>
                          <a:cs typeface="+mn-cs"/>
                        </a:rPr>
                        <a:t>triossosolfato</a:t>
                      </a:r>
                      <a:r>
                        <a:rPr kumimoji="0" lang="it-IT" sz="1400" b="0" i="0" kern="1200" dirty="0">
                          <a:solidFill>
                            <a:schemeClr val="dk1"/>
                          </a:solidFill>
                          <a:effectLst/>
                          <a:latin typeface="+mn-lt"/>
                          <a:ea typeface="+mn-ea"/>
                          <a:cs typeface="+mn-cs"/>
                        </a:rPr>
                        <a:t> (III) di DISODIO</a:t>
                      </a:r>
                      <a:endParaRPr lang="it-IT" sz="1400" dirty="0"/>
                    </a:p>
                  </a:txBody>
                  <a:tcPr/>
                </a:tc>
                <a:extLst>
                  <a:ext uri="{0D108BD9-81ED-4DB2-BD59-A6C34878D82A}">
                    <a16:rowId xmlns:a16="http://schemas.microsoft.com/office/drawing/2014/main" val="714570236"/>
                  </a:ext>
                </a:extLst>
              </a:tr>
              <a:tr h="291463">
                <a:tc>
                  <a:txBody>
                    <a:bodyPr/>
                    <a:lstStyle/>
                    <a:p>
                      <a:r>
                        <a:rPr lang="it-IT" sz="1400" dirty="0"/>
                        <a:t>Na2SO4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solfato di sodio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kern="1200" dirty="0" err="1">
                          <a:solidFill>
                            <a:schemeClr val="dk1"/>
                          </a:solidFill>
                          <a:effectLst/>
                          <a:latin typeface="+mn-lt"/>
                          <a:ea typeface="+mn-ea"/>
                          <a:cs typeface="+mn-cs"/>
                        </a:rPr>
                        <a:t>tetraossosolfato</a:t>
                      </a:r>
                      <a:r>
                        <a:rPr kumimoji="0" lang="it-IT" sz="1400" b="0" i="0" kern="1200" dirty="0">
                          <a:solidFill>
                            <a:schemeClr val="dk1"/>
                          </a:solidFill>
                          <a:effectLst/>
                          <a:latin typeface="+mn-lt"/>
                          <a:ea typeface="+mn-ea"/>
                          <a:cs typeface="+mn-cs"/>
                        </a:rPr>
                        <a:t> (V) di </a:t>
                      </a:r>
                      <a:r>
                        <a:rPr kumimoji="0" lang="it-IT" sz="1400" b="0" i="0" kern="1200" dirty="0" err="1">
                          <a:solidFill>
                            <a:schemeClr val="dk1"/>
                          </a:solidFill>
                          <a:effectLst/>
                          <a:latin typeface="+mn-lt"/>
                          <a:ea typeface="+mn-ea"/>
                          <a:cs typeface="+mn-cs"/>
                        </a:rPr>
                        <a:t>disodio</a:t>
                      </a:r>
                      <a:endParaRPr lang="it-IT" sz="1400" dirty="0"/>
                    </a:p>
                  </a:txBody>
                  <a:tcPr/>
                </a:tc>
                <a:extLst>
                  <a:ext uri="{0D108BD9-81ED-4DB2-BD59-A6C34878D82A}">
                    <a16:rowId xmlns:a16="http://schemas.microsoft.com/office/drawing/2014/main" val="4067420160"/>
                  </a:ext>
                </a:extLst>
              </a:tr>
              <a:tr h="291463">
                <a:tc>
                  <a:txBody>
                    <a:bodyPr/>
                    <a:lstStyle/>
                    <a:p>
                      <a:r>
                        <a:rPr lang="it-IT" sz="1400" dirty="0" err="1"/>
                        <a:t>NaClO</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ipoclorito di sodio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ossoclorato</a:t>
                      </a:r>
                      <a:r>
                        <a:rPr lang="it-IT" sz="1400" dirty="0"/>
                        <a:t>(I) di sodio</a:t>
                      </a:r>
                    </a:p>
                  </a:txBody>
                  <a:tcPr/>
                </a:tc>
                <a:extLst>
                  <a:ext uri="{0D108BD9-81ED-4DB2-BD59-A6C34878D82A}">
                    <a16:rowId xmlns:a16="http://schemas.microsoft.com/office/drawing/2014/main" val="1019449407"/>
                  </a:ext>
                </a:extLst>
              </a:tr>
              <a:tr h="291463">
                <a:tc>
                  <a:txBody>
                    <a:bodyPr/>
                    <a:lstStyle/>
                    <a:p>
                      <a:r>
                        <a:rPr lang="it-IT" sz="1400" dirty="0"/>
                        <a:t>NaCLO2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clorito di sodio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diossoclorato</a:t>
                      </a:r>
                      <a:r>
                        <a:rPr lang="it-IT" sz="1400" dirty="0"/>
                        <a:t>(III) di sodio</a:t>
                      </a:r>
                    </a:p>
                  </a:txBody>
                  <a:tcPr/>
                </a:tc>
                <a:extLst>
                  <a:ext uri="{0D108BD9-81ED-4DB2-BD59-A6C34878D82A}">
                    <a16:rowId xmlns:a16="http://schemas.microsoft.com/office/drawing/2014/main" val="2778195548"/>
                  </a:ext>
                </a:extLst>
              </a:tr>
              <a:tr h="291463">
                <a:tc>
                  <a:txBody>
                    <a:bodyPr/>
                    <a:lstStyle/>
                    <a:p>
                      <a:r>
                        <a:rPr lang="it-IT" sz="1400" dirty="0"/>
                        <a:t>Ca(ClO3)2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clorato di calcio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ditriossoclorato</a:t>
                      </a:r>
                      <a:r>
                        <a:rPr lang="it-IT" sz="1400" dirty="0"/>
                        <a:t>(V) di calcio</a:t>
                      </a:r>
                    </a:p>
                  </a:txBody>
                  <a:tcPr/>
                </a:tc>
                <a:extLst>
                  <a:ext uri="{0D108BD9-81ED-4DB2-BD59-A6C34878D82A}">
                    <a16:rowId xmlns:a16="http://schemas.microsoft.com/office/drawing/2014/main" val="2580866974"/>
                  </a:ext>
                </a:extLst>
              </a:tr>
              <a:tr h="291463">
                <a:tc>
                  <a:txBody>
                    <a:bodyPr/>
                    <a:lstStyle/>
                    <a:p>
                      <a:r>
                        <a:rPr lang="it-IT" sz="1400" dirty="0"/>
                        <a:t>Al(ClO4)3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perclorato di calcio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tritetrassoclorato</a:t>
                      </a:r>
                      <a:r>
                        <a:rPr lang="it-IT" sz="1400" dirty="0"/>
                        <a:t>(VII) di alluminio</a:t>
                      </a:r>
                    </a:p>
                  </a:txBody>
                  <a:tcPr/>
                </a:tc>
                <a:extLst>
                  <a:ext uri="{0D108BD9-81ED-4DB2-BD59-A6C34878D82A}">
                    <a16:rowId xmlns:a16="http://schemas.microsoft.com/office/drawing/2014/main" val="3317960741"/>
                  </a:ext>
                </a:extLst>
              </a:tr>
              <a:tr h="291463">
                <a:tc>
                  <a:txBody>
                    <a:bodyPr/>
                    <a:lstStyle/>
                    <a:p>
                      <a:r>
                        <a:rPr lang="it-IT" sz="1400" dirty="0"/>
                        <a:t>NaH2PO4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fosfato biacido </a:t>
                      </a:r>
                      <a:r>
                        <a:rPr lang="it-IT" sz="1400" dirty="0" err="1"/>
                        <a:t>disodio</a:t>
                      </a:r>
                      <a:endParaRPr lang="it-IT"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diigrogenofosfato</a:t>
                      </a:r>
                      <a:r>
                        <a:rPr lang="it-IT" sz="1400" dirty="0"/>
                        <a:t> (V) di sodio</a:t>
                      </a:r>
                    </a:p>
                  </a:txBody>
                  <a:tcPr/>
                </a:tc>
                <a:extLst>
                  <a:ext uri="{0D108BD9-81ED-4DB2-BD59-A6C34878D82A}">
                    <a16:rowId xmlns:a16="http://schemas.microsoft.com/office/drawing/2014/main" val="656215699"/>
                  </a:ext>
                </a:extLst>
              </a:tr>
              <a:tr h="291463">
                <a:tc>
                  <a:txBody>
                    <a:bodyPr/>
                    <a:lstStyle/>
                    <a:p>
                      <a:r>
                        <a:rPr lang="it-IT" sz="1400" dirty="0"/>
                        <a:t>Na2HPO4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fosfato monoacido di sodio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monoidrogenofosfato</a:t>
                      </a:r>
                      <a:r>
                        <a:rPr lang="it-IT" sz="1400" dirty="0"/>
                        <a:t>(V) di </a:t>
                      </a:r>
                      <a:r>
                        <a:rPr lang="it-IT" sz="1400" dirty="0" err="1"/>
                        <a:t>disodio</a:t>
                      </a:r>
                      <a:endParaRPr lang="it-IT" sz="1400" dirty="0"/>
                    </a:p>
                  </a:txBody>
                  <a:tcPr/>
                </a:tc>
                <a:extLst>
                  <a:ext uri="{0D108BD9-81ED-4DB2-BD59-A6C34878D82A}">
                    <a16:rowId xmlns:a16="http://schemas.microsoft.com/office/drawing/2014/main" val="3294586471"/>
                  </a:ext>
                </a:extLst>
              </a:tr>
              <a:tr h="291463">
                <a:tc>
                  <a:txBody>
                    <a:bodyPr/>
                    <a:lstStyle/>
                    <a:p>
                      <a:r>
                        <a:rPr lang="it-IT" sz="1400" dirty="0"/>
                        <a:t>AlPO4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t>fosfato di alluminio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err="1"/>
                        <a:t>triossofosfato</a:t>
                      </a:r>
                      <a:r>
                        <a:rPr lang="it-IT" sz="1400" dirty="0"/>
                        <a:t>(V) di alluminio</a:t>
                      </a:r>
                    </a:p>
                  </a:txBody>
                  <a:tcPr/>
                </a:tc>
                <a:extLst>
                  <a:ext uri="{0D108BD9-81ED-4DB2-BD59-A6C34878D82A}">
                    <a16:rowId xmlns:a16="http://schemas.microsoft.com/office/drawing/2014/main" val="1703938226"/>
                  </a:ext>
                </a:extLst>
              </a:tr>
            </a:tbl>
          </a:graphicData>
        </a:graphic>
      </p:graphicFrame>
      <p:sp>
        <p:nvSpPr>
          <p:cNvPr id="2" name="CasellaDiTesto 1">
            <a:extLst>
              <a:ext uri="{FF2B5EF4-FFF2-40B4-BE49-F238E27FC236}">
                <a16:creationId xmlns:a16="http://schemas.microsoft.com/office/drawing/2014/main" id="{66E83391-2B17-468A-AB5E-B87400BCDD52}"/>
              </a:ext>
            </a:extLst>
          </p:cNvPr>
          <p:cNvSpPr txBox="1"/>
          <p:nvPr/>
        </p:nvSpPr>
        <p:spPr>
          <a:xfrm>
            <a:off x="755576" y="6093296"/>
            <a:ext cx="7776864" cy="523220"/>
          </a:xfrm>
          <a:prstGeom prst="rect">
            <a:avLst/>
          </a:prstGeom>
          <a:noFill/>
        </p:spPr>
        <p:txBody>
          <a:bodyPr wrap="square" rtlCol="0">
            <a:spAutoFit/>
          </a:bodyPr>
          <a:lstStyle/>
          <a:p>
            <a:r>
              <a:rPr lang="it-IT" sz="1400" dirty="0">
                <a:solidFill>
                  <a:schemeClr val="bg1"/>
                </a:solidFill>
              </a:rPr>
              <a:t>Sali ternari formati da metallo , non metallo e ossigeno, si possono ottenere dagli ossiacidi per sostituzione completa o parziale degli atomi di idrogeno con metallo/i </a:t>
            </a:r>
          </a:p>
        </p:txBody>
      </p:sp>
    </p:spTree>
    <p:extLst>
      <p:ext uri="{BB962C8B-B14F-4D97-AF65-F5344CB8AC3E}">
        <p14:creationId xmlns:p14="http://schemas.microsoft.com/office/powerpoint/2010/main" val="39470848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rmAutofit fontScale="90000"/>
          </a:bodyPr>
          <a:lstStyle/>
          <a:p>
            <a:pPr algn="ctr">
              <a:defRPr/>
            </a:pPr>
            <a:r>
              <a:rPr lang="it-IT" sz="4800" dirty="0">
                <a:solidFill>
                  <a:srgbClr val="FF0000"/>
                </a:solidFill>
              </a:rPr>
              <a:t>Sali ternari </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369332"/>
          </a:xfrm>
          <a:prstGeom prst="rect">
            <a:avLst/>
          </a:prstGeom>
          <a:noFill/>
        </p:spPr>
        <p:txBody>
          <a:bodyPr wrap="square" rtlCol="0">
            <a:spAutoFit/>
          </a:bodyPr>
          <a:lstStyle/>
          <a:p>
            <a:endParaRPr lang="it-IT" b="1" dirty="0"/>
          </a:p>
        </p:txBody>
      </p:sp>
      <p:sp>
        <p:nvSpPr>
          <p:cNvPr id="3" name="CasellaDiTesto 2">
            <a:extLst>
              <a:ext uri="{FF2B5EF4-FFF2-40B4-BE49-F238E27FC236}">
                <a16:creationId xmlns:a16="http://schemas.microsoft.com/office/drawing/2014/main" id="{A6889F0E-A7C6-4F8F-ABD5-A48488FC297B}"/>
              </a:ext>
            </a:extLst>
          </p:cNvPr>
          <p:cNvSpPr txBox="1"/>
          <p:nvPr/>
        </p:nvSpPr>
        <p:spPr>
          <a:xfrm>
            <a:off x="827584" y="1700808"/>
            <a:ext cx="7488832" cy="1384995"/>
          </a:xfrm>
          <a:prstGeom prst="rect">
            <a:avLst/>
          </a:prstGeom>
          <a:noFill/>
        </p:spPr>
        <p:txBody>
          <a:bodyPr wrap="square" rtlCol="0">
            <a:spAutoFit/>
          </a:bodyPr>
          <a:lstStyle/>
          <a:p>
            <a:r>
              <a:rPr lang="it-IT" sz="1400" dirty="0"/>
              <a:t>nella nomenclatura tradizionale il nome deriva dal corrispondente acido </a:t>
            </a:r>
            <a:r>
              <a:rPr lang="it-IT" sz="1400" dirty="0" err="1"/>
              <a:t>elmiinando</a:t>
            </a:r>
            <a:r>
              <a:rPr lang="it-IT" sz="1400" dirty="0"/>
              <a:t> la parola acido e sostituendo i prefissi oso ed </a:t>
            </a:r>
            <a:r>
              <a:rPr lang="it-IT" sz="1400" dirty="0" err="1"/>
              <a:t>ico</a:t>
            </a:r>
            <a:r>
              <a:rPr lang="it-IT" sz="1400" dirty="0"/>
              <a:t> rispettivamente con </a:t>
            </a:r>
            <a:r>
              <a:rPr lang="it-IT" sz="1400" dirty="0" err="1"/>
              <a:t>ito</a:t>
            </a:r>
            <a:r>
              <a:rPr lang="it-IT" sz="1400" dirty="0"/>
              <a:t> e </a:t>
            </a:r>
            <a:r>
              <a:rPr lang="it-IT" sz="1400" dirty="0" err="1"/>
              <a:t>ato</a:t>
            </a:r>
            <a:r>
              <a:rPr lang="it-IT" sz="1400" dirty="0"/>
              <a:t>:  acido nitroso →nitrito di …,acido nitrico → nitrato di…</a:t>
            </a:r>
          </a:p>
          <a:p>
            <a:r>
              <a:rPr lang="it-IT" sz="1400" dirty="0"/>
              <a:t>IUPAC  dal corrispondente nome dell’acido eliminando la parola acido e aggiungendo il nome del metallo con relativo prefisso numerico del numero di atomi, nel caso di Sali acidi , contenenti idrogeno, il prefissi osso si trascura.</a:t>
            </a:r>
          </a:p>
        </p:txBody>
      </p:sp>
      <p:pic>
        <p:nvPicPr>
          <p:cNvPr id="11266" name="Picture 2" descr="Sodium sulfate.jpg">
            <a:extLst>
              <a:ext uri="{FF2B5EF4-FFF2-40B4-BE49-F238E27FC236}">
                <a16:creationId xmlns:a16="http://schemas.microsoft.com/office/drawing/2014/main" id="{4E98B682-586E-4310-9292-464C6C05D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29000"/>
            <a:ext cx="1656184" cy="14905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ristalli di solfato ferroso">
            <a:extLst>
              <a:ext uri="{FF2B5EF4-FFF2-40B4-BE49-F238E27FC236}">
                <a16:creationId xmlns:a16="http://schemas.microsoft.com/office/drawing/2014/main" id="{FB3FCABB-1ACB-407C-BEDC-30FBC6E3A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147" y="3490816"/>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olfato ferrico ennaidrato">
            <a:extLst>
              <a:ext uri="{FF2B5EF4-FFF2-40B4-BE49-F238E27FC236}">
                <a16:creationId xmlns:a16="http://schemas.microsoft.com/office/drawing/2014/main" id="{988C4BD6-1C99-45C1-B367-5035F36B8D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425864"/>
            <a:ext cx="1757296" cy="1493701"/>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Cristalli di CuSO4Â·5H2O">
            <a:extLst>
              <a:ext uri="{FF2B5EF4-FFF2-40B4-BE49-F238E27FC236}">
                <a16:creationId xmlns:a16="http://schemas.microsoft.com/office/drawing/2014/main" id="{A9F30723-2191-4400-B568-C46E3E0E9F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0479" y="3425864"/>
            <a:ext cx="1533078" cy="157126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6253E728-2930-4BDC-ADD7-28813EA032FE}"/>
              </a:ext>
            </a:extLst>
          </p:cNvPr>
          <p:cNvSpPr txBox="1"/>
          <p:nvPr/>
        </p:nvSpPr>
        <p:spPr>
          <a:xfrm>
            <a:off x="467544" y="5085184"/>
            <a:ext cx="1728192" cy="276999"/>
          </a:xfrm>
          <a:prstGeom prst="rect">
            <a:avLst/>
          </a:prstGeom>
          <a:noFill/>
        </p:spPr>
        <p:txBody>
          <a:bodyPr wrap="square" rtlCol="0">
            <a:spAutoFit/>
          </a:bodyPr>
          <a:lstStyle/>
          <a:p>
            <a:r>
              <a:rPr lang="it-IT" sz="1200" dirty="0">
                <a:solidFill>
                  <a:schemeClr val="bg1"/>
                </a:solidFill>
              </a:rPr>
              <a:t>Solfato di sodio</a:t>
            </a:r>
          </a:p>
        </p:txBody>
      </p:sp>
      <p:sp>
        <p:nvSpPr>
          <p:cNvPr id="11" name="CasellaDiTesto 10">
            <a:extLst>
              <a:ext uri="{FF2B5EF4-FFF2-40B4-BE49-F238E27FC236}">
                <a16:creationId xmlns:a16="http://schemas.microsoft.com/office/drawing/2014/main" id="{A494CE4C-31E3-4C6A-BE25-FD2EA8800139}"/>
              </a:ext>
            </a:extLst>
          </p:cNvPr>
          <p:cNvSpPr txBox="1"/>
          <p:nvPr/>
        </p:nvSpPr>
        <p:spPr>
          <a:xfrm>
            <a:off x="2483768" y="5085184"/>
            <a:ext cx="1728192" cy="276999"/>
          </a:xfrm>
          <a:prstGeom prst="rect">
            <a:avLst/>
          </a:prstGeom>
          <a:noFill/>
        </p:spPr>
        <p:txBody>
          <a:bodyPr wrap="square" rtlCol="0">
            <a:spAutoFit/>
          </a:bodyPr>
          <a:lstStyle/>
          <a:p>
            <a:r>
              <a:rPr lang="it-IT" sz="1200" dirty="0">
                <a:solidFill>
                  <a:schemeClr val="bg1"/>
                </a:solidFill>
              </a:rPr>
              <a:t>Solfato ferroso</a:t>
            </a:r>
          </a:p>
        </p:txBody>
      </p:sp>
      <p:sp>
        <p:nvSpPr>
          <p:cNvPr id="12" name="CasellaDiTesto 11">
            <a:extLst>
              <a:ext uri="{FF2B5EF4-FFF2-40B4-BE49-F238E27FC236}">
                <a16:creationId xmlns:a16="http://schemas.microsoft.com/office/drawing/2014/main" id="{1EADB825-FDF6-4E19-AFF8-36F04EF447BD}"/>
              </a:ext>
            </a:extLst>
          </p:cNvPr>
          <p:cNvSpPr txBox="1"/>
          <p:nvPr/>
        </p:nvSpPr>
        <p:spPr>
          <a:xfrm>
            <a:off x="4889128" y="5038198"/>
            <a:ext cx="1728192" cy="276999"/>
          </a:xfrm>
          <a:prstGeom prst="rect">
            <a:avLst/>
          </a:prstGeom>
          <a:noFill/>
        </p:spPr>
        <p:txBody>
          <a:bodyPr wrap="square" rtlCol="0">
            <a:spAutoFit/>
          </a:bodyPr>
          <a:lstStyle/>
          <a:p>
            <a:r>
              <a:rPr lang="it-IT" sz="1200" dirty="0">
                <a:solidFill>
                  <a:schemeClr val="bg1"/>
                </a:solidFill>
              </a:rPr>
              <a:t>Solfato ferrico</a:t>
            </a:r>
          </a:p>
        </p:txBody>
      </p:sp>
      <p:sp>
        <p:nvSpPr>
          <p:cNvPr id="13" name="CasellaDiTesto 12">
            <a:extLst>
              <a:ext uri="{FF2B5EF4-FFF2-40B4-BE49-F238E27FC236}">
                <a16:creationId xmlns:a16="http://schemas.microsoft.com/office/drawing/2014/main" id="{4422F2CB-C6D4-4E7D-BB73-46340AA647A0}"/>
              </a:ext>
            </a:extLst>
          </p:cNvPr>
          <p:cNvSpPr txBox="1"/>
          <p:nvPr/>
        </p:nvSpPr>
        <p:spPr>
          <a:xfrm>
            <a:off x="7343139" y="5038198"/>
            <a:ext cx="1728192" cy="276999"/>
          </a:xfrm>
          <a:prstGeom prst="rect">
            <a:avLst/>
          </a:prstGeom>
          <a:noFill/>
        </p:spPr>
        <p:txBody>
          <a:bodyPr wrap="square" rtlCol="0">
            <a:spAutoFit/>
          </a:bodyPr>
          <a:lstStyle/>
          <a:p>
            <a:r>
              <a:rPr lang="it-IT" sz="1200" dirty="0">
                <a:solidFill>
                  <a:schemeClr val="bg1"/>
                </a:solidFill>
              </a:rPr>
              <a:t>Solfato rameico</a:t>
            </a:r>
          </a:p>
        </p:txBody>
      </p:sp>
    </p:spTree>
    <p:extLst>
      <p:ext uri="{BB962C8B-B14F-4D97-AF65-F5344CB8AC3E}">
        <p14:creationId xmlns:p14="http://schemas.microsoft.com/office/powerpoint/2010/main" val="1944382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rmAutofit fontScale="90000"/>
          </a:bodyPr>
          <a:lstStyle/>
          <a:p>
            <a:pPr algn="ctr">
              <a:defRPr/>
            </a:pPr>
            <a:r>
              <a:rPr lang="it-IT" sz="4800" dirty="0">
                <a:solidFill>
                  <a:srgbClr val="FF0000"/>
                </a:solidFill>
              </a:rPr>
              <a:t>Nomenclatura esercizi </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3" name="CasellaDiTesto 2">
            <a:extLst>
              <a:ext uri="{FF2B5EF4-FFF2-40B4-BE49-F238E27FC236}">
                <a16:creationId xmlns:a16="http://schemas.microsoft.com/office/drawing/2014/main" id="{A6889F0E-A7C6-4F8F-ABD5-A48488FC297B}"/>
              </a:ext>
            </a:extLst>
          </p:cNvPr>
          <p:cNvSpPr txBox="1"/>
          <p:nvPr/>
        </p:nvSpPr>
        <p:spPr>
          <a:xfrm>
            <a:off x="788504" y="1593086"/>
            <a:ext cx="7488832" cy="246221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prstClr val="white"/>
                </a:solidFill>
                <a:effectLst/>
                <a:uLnTx/>
                <a:uFillTx/>
                <a:latin typeface="Arial" charset="0"/>
                <a:ea typeface="+mn-ea"/>
                <a:cs typeface="Arial" charset="0"/>
              </a:rPr>
              <a:t>Risorse on line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it-IT" sz="1400" dirty="0">
              <a:solidFill>
                <a:prstClr val="white"/>
              </a:solidFil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it-IT" sz="1400" dirty="0">
                <a:solidFill>
                  <a:prstClr val="white"/>
                </a:solidFill>
                <a:hlinkClick r:id="rId2"/>
              </a:rPr>
              <a:t> 1 Esercizi nomenclatura</a:t>
            </a:r>
            <a:r>
              <a:rPr lang="it-IT" sz="1400" dirty="0">
                <a:solidFill>
                  <a:prstClr val="white"/>
                </a:solidFill>
              </a:rPr>
              <a:t> composti inorganici</a:t>
            </a:r>
          </a:p>
          <a:p>
            <a:pPr marL="0" marR="0" lvl="0" indent="0" algn="l" defTabSz="914400" rtl="0" eaLnBrk="1" fontAlgn="base" latinLnBrk="0" hangingPunct="1">
              <a:lnSpc>
                <a:spcPct val="100000"/>
              </a:lnSpc>
              <a:spcBef>
                <a:spcPct val="0"/>
              </a:spcBef>
              <a:spcAft>
                <a:spcPct val="0"/>
              </a:spcAft>
              <a:buClrTx/>
              <a:buSzTx/>
              <a:buFontTx/>
              <a:buNone/>
              <a:tabLst/>
              <a:defRPr/>
            </a:pPr>
            <a:endParaRPr lang="it-IT" sz="1400" dirty="0">
              <a:solidFill>
                <a:prstClr val="white"/>
              </a:solidFill>
            </a:endParaRPr>
          </a:p>
          <a:p>
            <a:pPr lvl="0">
              <a:defRPr/>
            </a:pPr>
            <a:r>
              <a:rPr lang="it-IT" sz="1400" dirty="0">
                <a:solidFill>
                  <a:prstClr val="white"/>
                </a:solidFill>
                <a:hlinkClick r:id="rId2"/>
              </a:rPr>
              <a:t>2 </a:t>
            </a:r>
            <a:r>
              <a:rPr lang="it-IT" sz="1400" dirty="0">
                <a:solidFill>
                  <a:prstClr val="white"/>
                </a:solidFill>
                <a:hlinkClick r:id="rId3"/>
              </a:rPr>
              <a:t>Esercizi nomenclatura </a:t>
            </a:r>
            <a:r>
              <a:rPr lang="it-IT" sz="1400" dirty="0">
                <a:solidFill>
                  <a:prstClr val="white"/>
                </a:solidFill>
              </a:rPr>
              <a:t>composti </a:t>
            </a:r>
            <a:r>
              <a:rPr lang="it-IT" sz="1400" dirty="0" err="1">
                <a:solidFill>
                  <a:prstClr val="white"/>
                </a:solidFill>
              </a:rPr>
              <a:t>inorganicI</a:t>
            </a:r>
            <a:endParaRPr lang="it-IT" sz="1400" dirty="0">
              <a:solidFill>
                <a:prstClr val="white"/>
              </a:solidFill>
            </a:endParaRPr>
          </a:p>
          <a:p>
            <a:pPr lvl="0">
              <a:defRPr/>
            </a:pPr>
            <a:endParaRPr lang="it-IT" sz="1400" dirty="0">
              <a:solidFill>
                <a:prstClr val="white"/>
              </a:solidFill>
              <a:hlinkClick r:id="rId4" action="ppaction://hlinkfile"/>
            </a:endParaRPr>
          </a:p>
          <a:p>
            <a:pPr>
              <a:defRPr/>
            </a:pPr>
            <a:r>
              <a:rPr lang="it-IT" sz="1400" dirty="0">
                <a:solidFill>
                  <a:prstClr val="white"/>
                </a:solidFill>
                <a:hlinkClick r:id="rId4" action="ppaction://hlinkfile"/>
              </a:rPr>
              <a:t>3  Esercizi nomenclatura </a:t>
            </a:r>
            <a:r>
              <a:rPr lang="it-IT" sz="1400" dirty="0">
                <a:solidFill>
                  <a:prstClr val="white"/>
                </a:solidFill>
              </a:rPr>
              <a:t>composti </a:t>
            </a:r>
            <a:r>
              <a:rPr lang="it-IT" sz="1400" dirty="0" err="1">
                <a:solidFill>
                  <a:prstClr val="white"/>
                </a:solidFill>
              </a:rPr>
              <a:t>inorganicI</a:t>
            </a:r>
            <a:endParaRPr lang="it-IT" sz="1400" dirty="0">
              <a:solidFill>
                <a:prstClr val="white"/>
              </a:solidFill>
            </a:endParaRPr>
          </a:p>
          <a:p>
            <a:pPr lvl="0">
              <a:defRPr/>
            </a:pPr>
            <a:endParaRPr lang="it-IT" sz="1400" dirty="0">
              <a:solidFill>
                <a:prstClr val="white"/>
              </a:solidFill>
            </a:endParaRPr>
          </a:p>
          <a:p>
            <a:pPr lvl="0">
              <a:defRPr/>
            </a:pPr>
            <a:r>
              <a:rPr kumimoji="0" lang="it-IT" sz="1400" b="0" i="0" u="none" strike="noStrike" kern="1200" cap="none" spc="0" normalizeH="0" baseline="0" noProof="0" dirty="0">
                <a:ln>
                  <a:noFill/>
                </a:ln>
                <a:solidFill>
                  <a:prstClr val="white"/>
                </a:solidFill>
                <a:effectLst/>
                <a:uLnTx/>
                <a:uFillTx/>
                <a:latin typeface="Arial" charset="0"/>
                <a:ea typeface="+mn-ea"/>
                <a:cs typeface="Arial" charset="0"/>
                <a:hlinkClick r:id="rId5"/>
              </a:rPr>
              <a:t>3   Zanichelli </a:t>
            </a:r>
            <a:endParaRPr kumimoji="0" lang="it-IT" sz="1400" b="0" i="0" u="none" strike="noStrike" kern="1200" cap="none" spc="0" normalizeH="0" baseline="0" noProof="0" dirty="0">
              <a:ln>
                <a:noFill/>
              </a:ln>
              <a:solidFill>
                <a:prstClr val="white"/>
              </a:solidFill>
              <a:effectLst/>
              <a:uLnTx/>
              <a:uFillTx/>
              <a:latin typeface="Arial" charset="0"/>
              <a:ea typeface="+mn-ea"/>
              <a:cs typeface="Arial" charset="0"/>
            </a:endParaRPr>
          </a:p>
        </p:txBody>
      </p:sp>
    </p:spTree>
    <p:extLst>
      <p:ext uri="{BB962C8B-B14F-4D97-AF65-F5344CB8AC3E}">
        <p14:creationId xmlns:p14="http://schemas.microsoft.com/office/powerpoint/2010/main" val="2272799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rmAutofit fontScale="90000"/>
          </a:bodyPr>
          <a:lstStyle/>
          <a:p>
            <a:pPr algn="ctr">
              <a:defRPr/>
            </a:pPr>
            <a:r>
              <a:rPr lang="it-IT" sz="4800" dirty="0">
                <a:solidFill>
                  <a:srgbClr val="FF0000"/>
                </a:solidFill>
              </a:rPr>
              <a:t>Composti di coordinazione</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369332"/>
          </a:xfrm>
          <a:prstGeom prst="rect">
            <a:avLst/>
          </a:prstGeom>
          <a:noFill/>
        </p:spPr>
        <p:txBody>
          <a:bodyPr wrap="square" rtlCol="0">
            <a:spAutoFit/>
          </a:bodyPr>
          <a:lstStyle/>
          <a:p>
            <a:endParaRPr lang="it-IT" b="1" dirty="0"/>
          </a:p>
        </p:txBody>
      </p:sp>
      <p:sp>
        <p:nvSpPr>
          <p:cNvPr id="3" name="CasellaDiTesto 2">
            <a:extLst>
              <a:ext uri="{FF2B5EF4-FFF2-40B4-BE49-F238E27FC236}">
                <a16:creationId xmlns:a16="http://schemas.microsoft.com/office/drawing/2014/main" id="{A6889F0E-A7C6-4F8F-ABD5-A48488FC297B}"/>
              </a:ext>
            </a:extLst>
          </p:cNvPr>
          <p:cNvSpPr txBox="1"/>
          <p:nvPr/>
        </p:nvSpPr>
        <p:spPr>
          <a:xfrm>
            <a:off x="827584" y="1700808"/>
            <a:ext cx="7488832" cy="3539430"/>
          </a:xfrm>
          <a:prstGeom prst="rect">
            <a:avLst/>
          </a:prstGeom>
          <a:noFill/>
        </p:spPr>
        <p:txBody>
          <a:bodyPr wrap="square" rtlCol="0">
            <a:spAutoFit/>
          </a:bodyPr>
          <a:lstStyle/>
          <a:p>
            <a:r>
              <a:rPr lang="it-IT" sz="1400" dirty="0"/>
              <a:t>I composti di coordinazione o complessi metallici sono composti costituiti da un atomo o ione centrale, quasi sempre un metallo, circondato da un numero di ioni o molecole, leganti. I complessi svolgono un ruolo importante nell’industria (polimeri), essenziale nella chimica dei viventi, la </a:t>
            </a:r>
            <a:r>
              <a:rPr lang="it-IT" sz="1400" dirty="0" err="1"/>
              <a:t>clorofllla</a:t>
            </a:r>
            <a:r>
              <a:rPr lang="it-IT" sz="1400" dirty="0"/>
              <a:t> è un complesso di magnesio, l’emoglobina è un complesso del ferro.</a:t>
            </a:r>
          </a:p>
          <a:p>
            <a:r>
              <a:rPr lang="it-IT" sz="1400" dirty="0"/>
              <a:t>Cenni di nomenclatura</a:t>
            </a:r>
          </a:p>
          <a:p>
            <a:r>
              <a:rPr lang="it-IT" sz="1400" dirty="0"/>
              <a:t>Esempi Ca</a:t>
            </a:r>
            <a:r>
              <a:rPr lang="it-IT" sz="900" dirty="0"/>
              <a:t>2</a:t>
            </a:r>
            <a:r>
              <a:rPr lang="it-IT" sz="1400" dirty="0"/>
              <a:t>[Fe(CN)</a:t>
            </a:r>
            <a:r>
              <a:rPr lang="it-IT" sz="1000" dirty="0"/>
              <a:t>6</a:t>
            </a:r>
            <a:r>
              <a:rPr lang="it-IT" sz="1400" dirty="0"/>
              <a:t>]  nome : calcio  </a:t>
            </a:r>
            <a:r>
              <a:rPr lang="it-IT" sz="1400" dirty="0" err="1"/>
              <a:t>esacianoferrato</a:t>
            </a:r>
            <a:r>
              <a:rPr lang="it-IT" sz="1400" dirty="0"/>
              <a:t>(II)</a:t>
            </a:r>
          </a:p>
          <a:p>
            <a:r>
              <a:rPr lang="it-IT" sz="1400" dirty="0"/>
              <a:t>lo ione centrale è ferro Fe</a:t>
            </a:r>
            <a:r>
              <a:rPr lang="it-IT" sz="1400" baseline="30000" dirty="0"/>
              <a:t>2+  </a:t>
            </a:r>
            <a:r>
              <a:rPr lang="it-IT" sz="1400" dirty="0"/>
              <a:t>il legante l’anione CN </a:t>
            </a:r>
            <a:r>
              <a:rPr lang="it-IT" sz="1400" baseline="30000" dirty="0"/>
              <a:t>-  </a:t>
            </a:r>
            <a:r>
              <a:rPr lang="it-IT" sz="1400" dirty="0"/>
              <a:t>la carica complessiva del </a:t>
            </a:r>
            <a:r>
              <a:rPr lang="it-IT" sz="1400" dirty="0" err="1"/>
              <a:t>cgruppo</a:t>
            </a:r>
            <a:r>
              <a:rPr lang="it-IT" sz="1400" dirty="0"/>
              <a:t> è quindi -4 bilanciata da due ioni calcio Ca</a:t>
            </a:r>
            <a:r>
              <a:rPr lang="it-IT" sz="1400" baseline="30000" dirty="0"/>
              <a:t>2+   .</a:t>
            </a:r>
            <a:r>
              <a:rPr lang="it-IT" sz="1400" dirty="0"/>
              <a:t>Regole prefisso numerico +nome legante + nome ione centrale + (</a:t>
            </a:r>
            <a:r>
              <a:rPr lang="it-IT" sz="1400" dirty="0" err="1"/>
              <a:t>n.os</a:t>
            </a:r>
            <a:r>
              <a:rPr lang="it-IT" sz="1400" dirty="0"/>
              <a:t>)  + nome ione, i suffissi dell’atomo centrale  </a:t>
            </a:r>
            <a:r>
              <a:rPr lang="it-IT" sz="1400" dirty="0" err="1"/>
              <a:t>ato</a:t>
            </a:r>
            <a:r>
              <a:rPr lang="it-IT" sz="1400" dirty="0"/>
              <a:t> se il complesso è negativo, </a:t>
            </a:r>
            <a:r>
              <a:rPr lang="it-IT" sz="1400" dirty="0" err="1"/>
              <a:t>ico</a:t>
            </a:r>
            <a:r>
              <a:rPr lang="it-IT" sz="1400" dirty="0"/>
              <a:t> positivo.</a:t>
            </a:r>
          </a:p>
          <a:p>
            <a:endParaRPr lang="it-IT" sz="1400" dirty="0"/>
          </a:p>
          <a:p>
            <a:r>
              <a:rPr lang="it-IT" sz="1400" dirty="0"/>
              <a:t>IUPAC </a:t>
            </a:r>
            <a:r>
              <a:rPr lang="it-IT" sz="1400" dirty="0">
                <a:hlinkClick r:id="rId2"/>
              </a:rPr>
              <a:t>breve guida alla nomenclatura</a:t>
            </a:r>
            <a:endParaRPr lang="it-IT" sz="1400" dirty="0"/>
          </a:p>
          <a:p>
            <a:endParaRPr lang="it-IT" sz="1400" dirty="0"/>
          </a:p>
          <a:p>
            <a:endParaRPr lang="it-IT" sz="1400" dirty="0"/>
          </a:p>
          <a:p>
            <a:r>
              <a:rPr lang="it-IT" sz="1400" dirty="0"/>
              <a:t>Esercizi  </a:t>
            </a:r>
            <a:r>
              <a:rPr lang="it-IT" sz="1400" dirty="0">
                <a:hlinkClick r:id="rId3"/>
              </a:rPr>
              <a:t>https://www.chimica-online.it/quiz/quiz-sulla-nomenclatura-chimica.htm</a:t>
            </a:r>
            <a:endParaRPr lang="it-IT" sz="1400" dirty="0"/>
          </a:p>
          <a:p>
            <a:endParaRPr lang="it-IT" sz="1400" dirty="0"/>
          </a:p>
        </p:txBody>
      </p:sp>
    </p:spTree>
    <p:extLst>
      <p:ext uri="{BB962C8B-B14F-4D97-AF65-F5344CB8AC3E}">
        <p14:creationId xmlns:p14="http://schemas.microsoft.com/office/powerpoint/2010/main" val="481091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369332"/>
          </a:xfrm>
          <a:prstGeom prst="rect">
            <a:avLst/>
          </a:prstGeom>
          <a:noFill/>
        </p:spPr>
        <p:txBody>
          <a:bodyPr wrap="square" rtlCol="0">
            <a:spAutoFit/>
          </a:bodyPr>
          <a:lstStyle/>
          <a:p>
            <a:endParaRPr lang="it-IT" b="1" dirty="0"/>
          </a:p>
        </p:txBody>
      </p:sp>
      <p:sp>
        <p:nvSpPr>
          <p:cNvPr id="3" name="CasellaDiTesto 2">
            <a:extLst>
              <a:ext uri="{FF2B5EF4-FFF2-40B4-BE49-F238E27FC236}">
                <a16:creationId xmlns:a16="http://schemas.microsoft.com/office/drawing/2014/main" id="{A6889F0E-A7C6-4F8F-ABD5-A48488FC297B}"/>
              </a:ext>
            </a:extLst>
          </p:cNvPr>
          <p:cNvSpPr txBox="1"/>
          <p:nvPr/>
        </p:nvSpPr>
        <p:spPr>
          <a:xfrm>
            <a:off x="107504" y="1700808"/>
            <a:ext cx="8424936" cy="523220"/>
          </a:xfrm>
          <a:prstGeom prst="rect">
            <a:avLst/>
          </a:prstGeom>
          <a:noFill/>
        </p:spPr>
        <p:txBody>
          <a:bodyPr wrap="square" rtlCol="0">
            <a:spAutoFit/>
          </a:bodyPr>
          <a:lstStyle/>
          <a:p>
            <a:r>
              <a:rPr lang="it-IT" sz="1400" dirty="0"/>
              <a:t>La chimica organica è la chimica del composti del carbonio.  Milioni di composti naturali e artificiali in numero crescente. </a:t>
            </a:r>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224028"/>
            <a:ext cx="8277544"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Libro v</a:t>
            </a:r>
            <a:r>
              <a:rPr lang="it-IT" altLang="it-IT" sz="13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erde IUPAC prefazione </a:t>
            </a:r>
            <a:r>
              <a:rPr kumimoji="0" lang="it-IT" altLang="it-IT" sz="1300" u="none" strike="noStrike" cap="none" normalizeH="0" dirty="0">
                <a:ln>
                  <a:noFill/>
                </a:ln>
                <a:effectLst/>
                <a:latin typeface="Calibri" panose="020F0502020204030204" pitchFamily="34" charset="0"/>
                <a:ea typeface="Times New Roman" panose="02020603050405020304" pitchFamily="18" charset="0"/>
                <a:cs typeface="Times New Roman" panose="02020603050405020304" pitchFamily="18" charset="0"/>
              </a:rPr>
              <a:t>Lo scopo principale della nomenclatura chimica è identificare una specie chimica per mezzo di parole scritte o parlate. Per essere utile alla comunicazione tra chimici, la nomenclatura per i composti chimici dovrebbe inoltre contenere al proprio interno una relazione esplicita o implicita con la struttura del composto, in modo che il lettore o l'ascoltatore possa dedurre la struttura (e quindi l'identità) dal nome. Questo scopo richiede un sistema di principi e regole, la cui applicazione dà origine a una nomenclatura sistematica (per esempi, si veda l'edizione 1979 della nomenclatura IUPAC di Chimica organica</a:t>
            </a:r>
          </a:p>
        </p:txBody>
      </p:sp>
      <p:sp>
        <p:nvSpPr>
          <p:cNvPr id="18" name="Rectangle 17">
            <a:extLst>
              <a:ext uri="{FF2B5EF4-FFF2-40B4-BE49-F238E27FC236}">
                <a16:creationId xmlns:a16="http://schemas.microsoft.com/office/drawing/2014/main" id="{8AB39F61-37C7-4351-993E-F91759A4CBD3}"/>
              </a:ext>
            </a:extLst>
          </p:cNvPr>
          <p:cNvSpPr>
            <a:spLocks noChangeArrowheads="1"/>
          </p:cNvSpPr>
          <p:nvPr/>
        </p:nvSpPr>
        <p:spPr bwMode="auto">
          <a:xfrm>
            <a:off x="179512" y="2938827"/>
            <a:ext cx="8205536"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20" name="CasellaDiTesto 19">
            <a:extLst>
              <a:ext uri="{FF2B5EF4-FFF2-40B4-BE49-F238E27FC236}">
                <a16:creationId xmlns:a16="http://schemas.microsoft.com/office/drawing/2014/main" id="{1658A77F-6549-4BE9-B5D3-CD5E2C4D1FAC}"/>
              </a:ext>
            </a:extLst>
          </p:cNvPr>
          <p:cNvSpPr txBox="1"/>
          <p:nvPr/>
        </p:nvSpPr>
        <p:spPr>
          <a:xfrm>
            <a:off x="179512" y="3717033"/>
            <a:ext cx="8352928" cy="2569934"/>
          </a:xfrm>
          <a:prstGeom prst="rect">
            <a:avLst/>
          </a:prstGeom>
          <a:noFill/>
        </p:spPr>
        <p:txBody>
          <a:bodyPr wrap="square" rtlCol="0">
            <a:spAutoFit/>
          </a:bodyPr>
          <a:lstStyle/>
          <a:p>
            <a:pPr algn="just"/>
            <a:r>
              <a:rPr lang="it-IT" sz="1300" dirty="0">
                <a:latin typeface="Calibri" panose="020F0502020204030204" pitchFamily="34" charset="0"/>
                <a:cs typeface="Calibri" panose="020F0502020204030204" pitchFamily="34" charset="0"/>
              </a:rPr>
              <a:t>In contrasto con questi nomi sistematici, ci sono nomi tradizionali, </a:t>
            </a:r>
            <a:r>
              <a:rPr lang="it-IT" sz="1300" dirty="0" err="1">
                <a:latin typeface="Calibri" panose="020F0502020204030204" pitchFamily="34" charset="0"/>
                <a:cs typeface="Calibri" panose="020F0502020204030204" pitchFamily="34" charset="0"/>
              </a:rPr>
              <a:t>semisistemici</a:t>
            </a:r>
            <a:r>
              <a:rPr lang="it-IT" sz="1300" dirty="0">
                <a:latin typeface="Calibri" panose="020F0502020204030204" pitchFamily="34" charset="0"/>
                <a:cs typeface="Calibri" panose="020F0502020204030204" pitchFamily="34" charset="0"/>
              </a:rPr>
              <a:t> o banali, che sono ampiamente usati per un nucleo di composti comuni. Esempi sono "acido acetico", "benzene", "colesterolo", "stirene", "formaldeide", "acqua", "ferro". Molti di questi nomi fanno anche parte di un linguaggio generale non scientifico e non sono quindi limitati all'uso nella scienza della chimica. Sono utili e in molti casi indispensabili (si consideri il nome sistematico alternativo per il colesterolo, ad esempio). Si deve guadagnare poco, e certamente molto da perdere, sostituendo tali nomi. Pertanto, laddove soddisfano i requisiti di utilità e precisione, e ci si può aspettare che continuino ad essere ampiamente utilizzati </a:t>
            </a:r>
            <a:r>
              <a:rPr lang="it-IT" sz="1400" dirty="0">
                <a:latin typeface="Calibri" panose="020F0502020204030204" pitchFamily="34" charset="0"/>
                <a:cs typeface="Calibri" panose="020F0502020204030204" pitchFamily="34" charset="0"/>
              </a:rPr>
              <a:t>dai chimici e da altri, vengono conservati e, per la maggior parte,</a:t>
            </a:r>
          </a:p>
          <a:p>
            <a:pPr algn="just"/>
            <a:r>
              <a:rPr lang="it-IT" sz="1400" dirty="0">
                <a:latin typeface="Calibri" panose="020F0502020204030204" pitchFamily="34" charset="0"/>
                <a:cs typeface="Calibri" panose="020F0502020204030204" pitchFamily="34" charset="0"/>
              </a:rPr>
              <a:t>La denominazione sistematica di un composto organico richiede generalmente l'identificazione e la denominazione di una struttura madre. Questo nome può quindi essere modificato da prefissi, infissi e, nel caso di un idruro padre, suffissi, che trasmettono esattamente le modifiche strutturali necessarie per generare il composto effettivo dalla struttura genitore.</a:t>
            </a:r>
          </a:p>
          <a:p>
            <a:pPr algn="just"/>
            <a:endParaRPr lang="it-IT"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015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44624"/>
            <a:ext cx="7851648" cy="1008112"/>
          </a:xfrm>
        </p:spPr>
        <p:txBody>
          <a:bodyPr/>
          <a:lstStyle/>
          <a:p>
            <a:pPr algn="ctr" eaLnBrk="1" hangingPunct="1">
              <a:defRPr/>
            </a:pPr>
            <a:r>
              <a:rPr lang="it-IT" dirty="0">
                <a:solidFill>
                  <a:srgbClr val="FF0000"/>
                </a:solidFill>
              </a:rPr>
              <a:t>I metalli nell’antichità</a:t>
            </a:r>
          </a:p>
        </p:txBody>
      </p:sp>
      <p:sp>
        <p:nvSpPr>
          <p:cNvPr id="10243" name="Sottotitolo 2"/>
          <p:cNvSpPr>
            <a:spLocks noGrp="1"/>
          </p:cNvSpPr>
          <p:nvPr>
            <p:ph type="subTitle" idx="1"/>
          </p:nvPr>
        </p:nvSpPr>
        <p:spPr>
          <a:xfrm>
            <a:off x="500063" y="1571625"/>
            <a:ext cx="7854950" cy="5000625"/>
          </a:xfrm>
        </p:spPr>
        <p:txBody>
          <a:bodyPr/>
          <a:lstStyle/>
          <a:p>
            <a:pPr marR="0" algn="just"/>
            <a:endParaRPr lang="it-IT" sz="2400" dirty="0"/>
          </a:p>
        </p:txBody>
      </p:sp>
      <p:pic>
        <p:nvPicPr>
          <p:cNvPr id="6" name="Immagine 5">
            <a:extLst>
              <a:ext uri="{FF2B5EF4-FFF2-40B4-BE49-F238E27FC236}">
                <a16:creationId xmlns:a16="http://schemas.microsoft.com/office/drawing/2014/main" id="{C425F942-4894-43D0-94DF-9A7908D08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124744"/>
            <a:ext cx="4075593" cy="5992061"/>
          </a:xfrm>
          <a:prstGeom prst="rect">
            <a:avLst/>
          </a:prstGeom>
        </p:spPr>
      </p:pic>
      <p:sp>
        <p:nvSpPr>
          <p:cNvPr id="7" name="CasellaDiTesto 6">
            <a:extLst>
              <a:ext uri="{FF2B5EF4-FFF2-40B4-BE49-F238E27FC236}">
                <a16:creationId xmlns:a16="http://schemas.microsoft.com/office/drawing/2014/main" id="{50568A9B-93D2-4BF6-82F4-95DB279E50EC}"/>
              </a:ext>
            </a:extLst>
          </p:cNvPr>
          <p:cNvSpPr txBox="1"/>
          <p:nvPr/>
        </p:nvSpPr>
        <p:spPr>
          <a:xfrm>
            <a:off x="763985" y="1844824"/>
            <a:ext cx="3206950" cy="830997"/>
          </a:xfrm>
          <a:prstGeom prst="rect">
            <a:avLst/>
          </a:prstGeom>
          <a:noFill/>
        </p:spPr>
        <p:txBody>
          <a:bodyPr wrap="square" rtlCol="0">
            <a:spAutoFit/>
          </a:bodyPr>
          <a:lstStyle/>
          <a:p>
            <a:pPr marL="171450" indent="-171450">
              <a:buFontTx/>
              <a:buChar char="-"/>
            </a:pPr>
            <a:r>
              <a:rPr lang="it-IT" sz="1200" dirty="0"/>
              <a:t>Google Libri</a:t>
            </a:r>
          </a:p>
          <a:p>
            <a:r>
              <a:rPr lang="it-IT" sz="1200" dirty="0">
                <a:solidFill>
                  <a:srgbClr val="FF0000"/>
                </a:solidFill>
              </a:rPr>
              <a:t>Trattato di chimica elementare teorica e pratica, - </a:t>
            </a:r>
          </a:p>
          <a:p>
            <a:r>
              <a:rPr lang="it-IT" sz="1200" dirty="0">
                <a:solidFill>
                  <a:srgbClr val="FF0000"/>
                </a:solidFill>
              </a:rPr>
              <a:t>Lodovico-Giacomo Barone </a:t>
            </a:r>
            <a:r>
              <a:rPr lang="it-IT" sz="1200" dirty="0" err="1">
                <a:solidFill>
                  <a:srgbClr val="FF0000"/>
                </a:solidFill>
              </a:rPr>
              <a:t>Thenard</a:t>
            </a:r>
            <a:r>
              <a:rPr lang="it-IT" sz="1200" dirty="0">
                <a:solidFill>
                  <a:srgbClr val="FF0000"/>
                </a:solidFill>
              </a:rPr>
              <a:t> </a:t>
            </a:r>
            <a:endParaRPr lang="it-IT" sz="1200" dirty="0"/>
          </a:p>
        </p:txBody>
      </p:sp>
    </p:spTree>
    <p:extLst>
      <p:ext uri="{BB962C8B-B14F-4D97-AF65-F5344CB8AC3E}">
        <p14:creationId xmlns:p14="http://schemas.microsoft.com/office/powerpoint/2010/main" val="39018354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rmAutofit fontScale="90000"/>
          </a:bodyPr>
          <a:lstStyle/>
          <a:p>
            <a:pPr algn="ctr">
              <a:defRPr/>
            </a:pPr>
            <a:r>
              <a:rPr lang="it-IT" sz="4800" dirty="0">
                <a:solidFill>
                  <a:srgbClr val="FF0000"/>
                </a:solidFill>
              </a:rPr>
              <a:t>Formula Chimica</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369332"/>
          </a:xfrm>
          <a:prstGeom prst="rect">
            <a:avLst/>
          </a:prstGeom>
          <a:noFill/>
        </p:spPr>
        <p:txBody>
          <a:bodyPr wrap="square" rtlCol="0">
            <a:spAutoFit/>
          </a:bodyPr>
          <a:lstStyle/>
          <a:p>
            <a:endParaRPr lang="it-IT" b="1" dirty="0"/>
          </a:p>
        </p:txBody>
      </p:sp>
      <p:sp>
        <p:nvSpPr>
          <p:cNvPr id="3" name="CasellaDiTesto 2">
            <a:extLst>
              <a:ext uri="{FF2B5EF4-FFF2-40B4-BE49-F238E27FC236}">
                <a16:creationId xmlns:a16="http://schemas.microsoft.com/office/drawing/2014/main" id="{A6889F0E-A7C6-4F8F-ABD5-A48488FC297B}"/>
              </a:ext>
            </a:extLst>
          </p:cNvPr>
          <p:cNvSpPr txBox="1"/>
          <p:nvPr/>
        </p:nvSpPr>
        <p:spPr>
          <a:xfrm>
            <a:off x="336526" y="1284004"/>
            <a:ext cx="8424936" cy="954107"/>
          </a:xfrm>
          <a:prstGeom prst="rect">
            <a:avLst/>
          </a:prstGeom>
          <a:noFill/>
        </p:spPr>
        <p:txBody>
          <a:bodyPr wrap="square" rtlCol="0">
            <a:spAutoFit/>
          </a:bodyPr>
          <a:lstStyle/>
          <a:p>
            <a:r>
              <a:rPr lang="it-IT" sz="1400" dirty="0"/>
              <a:t>La formula chimica è una descrizione sintetica e simbolica dei composti</a:t>
            </a:r>
          </a:p>
          <a:p>
            <a:r>
              <a:rPr lang="it-IT" sz="1400" dirty="0"/>
              <a:t>Formula minima o bruta : indica gli elementi e i rapporti numerici dei loro atomi costituenti del </a:t>
            </a:r>
            <a:r>
              <a:rPr lang="it-IT" sz="1400" dirty="0" err="1"/>
              <a:t>composrto</a:t>
            </a:r>
            <a:endParaRPr lang="it-IT" sz="1400" dirty="0"/>
          </a:p>
          <a:p>
            <a:r>
              <a:rPr lang="it-IT" sz="1400" dirty="0"/>
              <a:t>Formula molecolare : indica gli elementi e il  numero degli atomi di ciascun elemento</a:t>
            </a:r>
          </a:p>
          <a:p>
            <a:r>
              <a:rPr lang="it-IT" sz="1400" dirty="0"/>
              <a:t>Formula di struttura indica elementi, numero </a:t>
            </a:r>
            <a:r>
              <a:rPr lang="it-IT" sz="1400" dirty="0" err="1"/>
              <a:t>degl</a:t>
            </a:r>
            <a:r>
              <a:rPr lang="it-IT" sz="1400" dirty="0"/>
              <a:t> </a:t>
            </a:r>
            <a:r>
              <a:rPr lang="it-IT" sz="1400" dirty="0" err="1"/>
              <a:t>iatomi</a:t>
            </a:r>
            <a:r>
              <a:rPr lang="it-IT" sz="1400" dirty="0"/>
              <a:t>, legami , geometria </a:t>
            </a:r>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358463"/>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300" u="none" strike="noStrike" cap="none" normalizeH="0" dirty="0">
                <a:ln>
                  <a:noFill/>
                </a:ln>
                <a:effectLst/>
                <a:latin typeface="Calibri" panose="020F0502020204030204" pitchFamily="34" charset="0"/>
                <a:ea typeface="Times New Roman" panose="02020603050405020304" pitchFamily="18" charset="0"/>
                <a:cs typeface="Times New Roman" panose="02020603050405020304" pitchFamily="18" charset="0"/>
              </a:rPr>
              <a:t>Esempi  </a:t>
            </a:r>
          </a:p>
        </p:txBody>
      </p:sp>
      <p:sp>
        <p:nvSpPr>
          <p:cNvPr id="6" name="CasellaDiTesto 5">
            <a:extLst>
              <a:ext uri="{FF2B5EF4-FFF2-40B4-BE49-F238E27FC236}">
                <a16:creationId xmlns:a16="http://schemas.microsoft.com/office/drawing/2014/main" id="{0DD7681D-8142-447D-9527-DE50636FA21D}"/>
              </a:ext>
            </a:extLst>
          </p:cNvPr>
          <p:cNvSpPr txBox="1"/>
          <p:nvPr/>
        </p:nvSpPr>
        <p:spPr>
          <a:xfrm>
            <a:off x="827584" y="2323431"/>
            <a:ext cx="6480720" cy="369332"/>
          </a:xfrm>
          <a:prstGeom prst="rect">
            <a:avLst/>
          </a:prstGeom>
          <a:noFill/>
        </p:spPr>
        <p:txBody>
          <a:bodyPr wrap="square" rtlCol="0">
            <a:spAutoFit/>
          </a:bodyPr>
          <a:lstStyle/>
          <a:p>
            <a:r>
              <a:rPr lang="it-IT" dirty="0"/>
              <a:t>HO ,                H</a:t>
            </a:r>
            <a:r>
              <a:rPr lang="it-IT" baseline="-25000" dirty="0"/>
              <a:t>2</a:t>
            </a:r>
            <a:r>
              <a:rPr lang="it-IT" dirty="0"/>
              <a:t>O</a:t>
            </a:r>
            <a:r>
              <a:rPr lang="it-IT" baseline="-25000" dirty="0"/>
              <a:t>2                                           </a:t>
            </a:r>
            <a:r>
              <a:rPr lang="it-IT" dirty="0">
                <a:solidFill>
                  <a:schemeClr val="bg1"/>
                </a:solidFill>
              </a:rPr>
              <a:t>H-O –O-H</a:t>
            </a:r>
          </a:p>
        </p:txBody>
      </p:sp>
      <p:pic>
        <p:nvPicPr>
          <p:cNvPr id="11266" name="Picture 2" descr="formula di struttura del perossido di idrogeno">
            <a:extLst>
              <a:ext uri="{FF2B5EF4-FFF2-40B4-BE49-F238E27FC236}">
                <a16:creationId xmlns:a16="http://schemas.microsoft.com/office/drawing/2014/main" id="{D2E5FFC0-7DEF-4623-AD4F-203F1C3FD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134" y="2070141"/>
            <a:ext cx="1001266" cy="733122"/>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837B88EB-5D4C-4AD6-B850-79F3B3DC15AD}"/>
              </a:ext>
            </a:extLst>
          </p:cNvPr>
          <p:cNvSpPr/>
          <p:nvPr/>
        </p:nvSpPr>
        <p:spPr>
          <a:xfrm>
            <a:off x="522262" y="2594684"/>
            <a:ext cx="1457450" cy="307777"/>
          </a:xfrm>
          <a:prstGeom prst="rect">
            <a:avLst/>
          </a:prstGeom>
        </p:spPr>
        <p:txBody>
          <a:bodyPr wrap="none">
            <a:spAutoFit/>
          </a:bodyPr>
          <a:lstStyle/>
          <a:p>
            <a:r>
              <a:rPr lang="it-IT" sz="1400" dirty="0"/>
              <a:t>formula minima </a:t>
            </a:r>
          </a:p>
        </p:txBody>
      </p:sp>
      <p:sp>
        <p:nvSpPr>
          <p:cNvPr id="8" name="Rettangolo 7">
            <a:extLst>
              <a:ext uri="{FF2B5EF4-FFF2-40B4-BE49-F238E27FC236}">
                <a16:creationId xmlns:a16="http://schemas.microsoft.com/office/drawing/2014/main" id="{B08AB24D-4B44-40D7-B961-A747953E784F}"/>
              </a:ext>
            </a:extLst>
          </p:cNvPr>
          <p:cNvSpPr/>
          <p:nvPr/>
        </p:nvSpPr>
        <p:spPr>
          <a:xfrm>
            <a:off x="1979712" y="2529053"/>
            <a:ext cx="1531188" cy="369332"/>
          </a:xfrm>
          <a:prstGeom prst="rect">
            <a:avLst/>
          </a:prstGeom>
        </p:spPr>
        <p:txBody>
          <a:bodyPr wrap="none">
            <a:spAutoFit/>
          </a:bodyPr>
          <a:lstStyle/>
          <a:p>
            <a:r>
              <a:rPr lang="it-IT" baseline="-25000" dirty="0"/>
              <a:t>formula molecolare </a:t>
            </a:r>
            <a:endParaRPr lang="it-IT" dirty="0"/>
          </a:p>
        </p:txBody>
      </p:sp>
      <p:sp>
        <p:nvSpPr>
          <p:cNvPr id="14" name="Rettangolo 13">
            <a:extLst>
              <a:ext uri="{FF2B5EF4-FFF2-40B4-BE49-F238E27FC236}">
                <a16:creationId xmlns:a16="http://schemas.microsoft.com/office/drawing/2014/main" id="{276BB6E2-FAEA-4643-AA5E-4CB05244011E}"/>
              </a:ext>
            </a:extLst>
          </p:cNvPr>
          <p:cNvSpPr/>
          <p:nvPr/>
        </p:nvSpPr>
        <p:spPr>
          <a:xfrm>
            <a:off x="5458431" y="2558640"/>
            <a:ext cx="1645002" cy="369332"/>
          </a:xfrm>
          <a:prstGeom prst="rect">
            <a:avLst/>
          </a:prstGeom>
        </p:spPr>
        <p:txBody>
          <a:bodyPr wrap="none">
            <a:spAutoFit/>
          </a:bodyPr>
          <a:lstStyle/>
          <a:p>
            <a:r>
              <a:rPr lang="it-IT" baseline="-25000" dirty="0">
                <a:solidFill>
                  <a:schemeClr val="bg1"/>
                </a:solidFill>
              </a:rPr>
              <a:t>Formule di </a:t>
            </a:r>
            <a:r>
              <a:rPr lang="it-IT" baseline="-25000" dirty="0" err="1">
                <a:solidFill>
                  <a:schemeClr val="bg1"/>
                </a:solidFill>
              </a:rPr>
              <a:t>strututura</a:t>
            </a:r>
            <a:r>
              <a:rPr lang="it-IT" baseline="-25000" dirty="0">
                <a:solidFill>
                  <a:schemeClr val="bg1"/>
                </a:solidFill>
              </a:rPr>
              <a:t> </a:t>
            </a:r>
            <a:endParaRPr lang="it-IT" dirty="0">
              <a:solidFill>
                <a:schemeClr val="bg1"/>
              </a:solidFill>
            </a:endParaRPr>
          </a:p>
        </p:txBody>
      </p:sp>
      <p:sp>
        <p:nvSpPr>
          <p:cNvPr id="10" name="CasellaDiTesto 9">
            <a:extLst>
              <a:ext uri="{FF2B5EF4-FFF2-40B4-BE49-F238E27FC236}">
                <a16:creationId xmlns:a16="http://schemas.microsoft.com/office/drawing/2014/main" id="{D491A7CD-353D-4CBE-A4D3-C6801ECE0AE2}"/>
              </a:ext>
            </a:extLst>
          </p:cNvPr>
          <p:cNvSpPr txBox="1"/>
          <p:nvPr/>
        </p:nvSpPr>
        <p:spPr>
          <a:xfrm>
            <a:off x="683568" y="3003441"/>
            <a:ext cx="7344816" cy="2585323"/>
          </a:xfrm>
          <a:prstGeom prst="rect">
            <a:avLst/>
          </a:prstGeom>
          <a:noFill/>
        </p:spPr>
        <p:txBody>
          <a:bodyPr wrap="square" rtlCol="0">
            <a:spAutoFit/>
          </a:bodyPr>
          <a:lstStyle/>
          <a:p>
            <a:r>
              <a:rPr lang="it-IT" dirty="0">
                <a:solidFill>
                  <a:srgbClr val="FF0000"/>
                </a:solidFill>
              </a:rPr>
              <a:t>Calcolo della formula minima </a:t>
            </a:r>
          </a:p>
          <a:p>
            <a:pPr algn="just"/>
            <a:r>
              <a:rPr lang="it-IT" sz="1200" dirty="0"/>
              <a:t>1analisi elementare calcolo  percentuale di ciascun elemento del composto </a:t>
            </a:r>
          </a:p>
          <a:p>
            <a:pPr algn="just"/>
            <a:r>
              <a:rPr lang="it-IT" sz="1200" dirty="0"/>
              <a:t>2 calcolo delle moli degli elementi costituenti  massa percentuale / massa atomico</a:t>
            </a:r>
          </a:p>
          <a:p>
            <a:pPr algn="just"/>
            <a:r>
              <a:rPr lang="it-IT" sz="1200" dirty="0"/>
              <a:t>3 si ottengono le moli di ciascun elemento, si dividono per il più piccolo risultato e i 4i rapporti ottenuti arrotondati  sono i coefficienti atomici di ogni elemento nella molecola</a:t>
            </a:r>
          </a:p>
          <a:p>
            <a:pPr algn="just"/>
            <a:r>
              <a:rPr lang="it-IT" sz="1200" dirty="0"/>
              <a:t>Per la formula molecolare si divide la massa molecolare per la massa della formula minima, gli indici di combinazione nella molecola= </a:t>
            </a:r>
            <a:r>
              <a:rPr lang="it-IT" sz="1200" dirty="0" err="1"/>
              <a:t>indicidi</a:t>
            </a:r>
            <a:r>
              <a:rPr lang="it-IT" sz="1200" dirty="0"/>
              <a:t> combinazione nella formula minima per il  rapporto ottenuto.</a:t>
            </a:r>
          </a:p>
          <a:p>
            <a:endParaRPr lang="it-IT" sz="1200" dirty="0"/>
          </a:p>
          <a:p>
            <a:r>
              <a:rPr lang="it-IT" sz="1200" dirty="0"/>
              <a:t>Analisi elementare di composti organici contenenti carbonio, idrogeno e ossigeno: combustione si ha CO2 e H2O, conoscendo la massa iniziale e le masse dei prodotti si calcola la formula minima</a:t>
            </a:r>
          </a:p>
          <a:p>
            <a:r>
              <a:rPr lang="it-IT" sz="1200" dirty="0"/>
              <a:t>Spiega la procedura …….</a:t>
            </a:r>
          </a:p>
          <a:p>
            <a:endParaRPr lang="it-IT" sz="1200" dirty="0"/>
          </a:p>
          <a:p>
            <a:r>
              <a:rPr lang="it-IT" sz="1200" dirty="0">
                <a:solidFill>
                  <a:srgbClr val="FF0000"/>
                </a:solidFill>
              </a:rPr>
              <a:t>Esercizi</a:t>
            </a:r>
            <a:r>
              <a:rPr lang="it-IT" sz="1200" dirty="0"/>
              <a:t> </a:t>
            </a:r>
            <a:r>
              <a:rPr lang="it-IT" sz="1200" dirty="0">
                <a:hlinkClick r:id="rId3"/>
              </a:rPr>
              <a:t>UNIROMA</a:t>
            </a:r>
            <a:endParaRPr lang="it-IT" sz="1200" dirty="0"/>
          </a:p>
        </p:txBody>
      </p:sp>
      <p:sp>
        <p:nvSpPr>
          <p:cNvPr id="23" name="CasellaDiTesto 22">
            <a:extLst>
              <a:ext uri="{FF2B5EF4-FFF2-40B4-BE49-F238E27FC236}">
                <a16:creationId xmlns:a16="http://schemas.microsoft.com/office/drawing/2014/main" id="{28CCD2A1-94E1-412E-86C6-585C2BDDCEC1}"/>
              </a:ext>
            </a:extLst>
          </p:cNvPr>
          <p:cNvSpPr txBox="1"/>
          <p:nvPr/>
        </p:nvSpPr>
        <p:spPr>
          <a:xfrm>
            <a:off x="726975" y="5677508"/>
            <a:ext cx="7272808" cy="646331"/>
          </a:xfrm>
          <a:prstGeom prst="rect">
            <a:avLst/>
          </a:prstGeom>
          <a:noFill/>
        </p:spPr>
        <p:txBody>
          <a:bodyPr wrap="square" rtlCol="0">
            <a:spAutoFit/>
          </a:bodyPr>
          <a:lstStyle/>
          <a:p>
            <a:r>
              <a:rPr lang="it-IT" sz="1200" dirty="0"/>
              <a:t>Approfondimento analisi elementare la sostanza organica attraversa un recipiente contenente ossido rameico ad </a:t>
            </a:r>
            <a:r>
              <a:rPr lang="it-IT" sz="1200" dirty="0" err="1"/>
              <a:t>altAa</a:t>
            </a:r>
            <a:r>
              <a:rPr lang="it-IT" sz="1200" dirty="0"/>
              <a:t> temperatura  </a:t>
            </a:r>
            <a:r>
              <a:rPr lang="it-IT" sz="1200" dirty="0" err="1"/>
              <a:t>CuO</a:t>
            </a:r>
            <a:r>
              <a:rPr lang="it-IT" sz="1200" dirty="0"/>
              <a:t> si decompone in rame e ossigeno che ossida l sostando e si forma l’anidride carbonica e acqua che vengono raccolte e pesate. </a:t>
            </a:r>
          </a:p>
        </p:txBody>
      </p:sp>
    </p:spTree>
    <p:extLst>
      <p:ext uri="{BB962C8B-B14F-4D97-AF65-F5344CB8AC3E}">
        <p14:creationId xmlns:p14="http://schemas.microsoft.com/office/powerpoint/2010/main" val="2293975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Autofit/>
          </a:bodyPr>
          <a:lstStyle/>
          <a:p>
            <a:pPr algn="ctr">
              <a:defRPr/>
            </a:pPr>
            <a:r>
              <a:rPr lang="it-IT" sz="2400" dirty="0">
                <a:solidFill>
                  <a:srgbClr val="FF0000"/>
                </a:solidFill>
              </a:rPr>
              <a:t>Formula Chimica  analisi elementare </a:t>
            </a:r>
          </a:p>
        </p:txBody>
      </p:sp>
      <p:pic>
        <p:nvPicPr>
          <p:cNvPr id="13314" name="Picture 2" descr="https://ilblogdellasci.files.wordpress.com/2018/11/logo6.jpg?w=1400&amp;h=">
            <a:extLst>
              <a:ext uri="{FF2B5EF4-FFF2-40B4-BE49-F238E27FC236}">
                <a16:creationId xmlns:a16="http://schemas.microsoft.com/office/drawing/2014/main" id="{F2CC29F6-64E7-4428-B609-EFC85102C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7"/>
            <a:ext cx="3544630" cy="172819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ilblogdellasci.files.wordpress.com/2018/11/logo5.jpg?w=1000&amp;h=">
            <a:extLst>
              <a:ext uri="{FF2B5EF4-FFF2-40B4-BE49-F238E27FC236}">
                <a16:creationId xmlns:a16="http://schemas.microsoft.com/office/drawing/2014/main" id="{9BFF5387-0EA3-4D8D-9A64-3828FA140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457620"/>
            <a:ext cx="2148871" cy="161005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DAD59C3-2F54-428D-8667-59AC25291997}"/>
              </a:ext>
            </a:extLst>
          </p:cNvPr>
          <p:cNvSpPr txBox="1"/>
          <p:nvPr/>
        </p:nvSpPr>
        <p:spPr>
          <a:xfrm>
            <a:off x="179512" y="3255367"/>
            <a:ext cx="3544630" cy="461665"/>
          </a:xfrm>
          <a:prstGeom prst="rect">
            <a:avLst/>
          </a:prstGeom>
          <a:noFill/>
        </p:spPr>
        <p:txBody>
          <a:bodyPr wrap="square" rtlCol="0">
            <a:spAutoFit/>
          </a:bodyPr>
          <a:lstStyle/>
          <a:p>
            <a:r>
              <a:rPr lang="it-IT" sz="1200" dirty="0"/>
              <a:t> Enciclopedia di Chimica Vol. II del 1868 curata </a:t>
            </a:r>
          </a:p>
          <a:p>
            <a:r>
              <a:rPr lang="it-IT" sz="1200" dirty="0"/>
              <a:t>dal Prof. Francesco </a:t>
            </a:r>
            <a:r>
              <a:rPr lang="it-IT" sz="1200" dirty="0" err="1"/>
              <a:t>Selmi</a:t>
            </a:r>
            <a:r>
              <a:rPr lang="it-IT" sz="1200" dirty="0"/>
              <a:t> .  </a:t>
            </a:r>
            <a:r>
              <a:rPr lang="it-IT" sz="1200" dirty="0" err="1">
                <a:hlinkClick r:id="rId4"/>
              </a:rPr>
              <a:t>Approfodimento</a:t>
            </a:r>
            <a:r>
              <a:rPr lang="it-IT" sz="1200" dirty="0">
                <a:hlinkClick r:id="rId4"/>
              </a:rPr>
              <a:t> </a:t>
            </a:r>
            <a:r>
              <a:rPr lang="it-IT" sz="1200" dirty="0"/>
              <a:t> </a:t>
            </a:r>
          </a:p>
        </p:txBody>
      </p:sp>
      <p:sp>
        <p:nvSpPr>
          <p:cNvPr id="9" name="CasellaDiTesto 8">
            <a:extLst>
              <a:ext uri="{FF2B5EF4-FFF2-40B4-BE49-F238E27FC236}">
                <a16:creationId xmlns:a16="http://schemas.microsoft.com/office/drawing/2014/main" id="{F1020A26-1851-46C0-814E-7C79E7415613}"/>
              </a:ext>
            </a:extLst>
          </p:cNvPr>
          <p:cNvSpPr txBox="1"/>
          <p:nvPr/>
        </p:nvSpPr>
        <p:spPr>
          <a:xfrm>
            <a:off x="3995936" y="3163034"/>
            <a:ext cx="2952328" cy="553998"/>
          </a:xfrm>
          <a:prstGeom prst="rect">
            <a:avLst/>
          </a:prstGeom>
          <a:noFill/>
        </p:spPr>
        <p:txBody>
          <a:bodyPr wrap="square" rtlCol="0">
            <a:spAutoFit/>
          </a:bodyPr>
          <a:lstStyle/>
          <a:p>
            <a:r>
              <a:rPr lang="it-IT" sz="1200" i="1" dirty="0"/>
              <a:t>Museo dell’Istituto di Chimica di Liebig a </a:t>
            </a:r>
          </a:p>
          <a:p>
            <a:r>
              <a:rPr lang="it-IT" sz="1200" i="1" dirty="0" err="1"/>
              <a:t>Giessen</a:t>
            </a:r>
            <a:r>
              <a:rPr lang="it-IT" sz="1200" i="1" dirty="0"/>
              <a:t> in Germania</a:t>
            </a:r>
            <a:r>
              <a:rPr lang="it-IT" i="1" dirty="0"/>
              <a:t> </a:t>
            </a:r>
            <a:endParaRPr lang="it-IT" dirty="0"/>
          </a:p>
        </p:txBody>
      </p:sp>
      <p:pic>
        <p:nvPicPr>
          <p:cNvPr id="13318" name="Picture 6" descr="ANALISI CHN">
            <a:extLst>
              <a:ext uri="{FF2B5EF4-FFF2-40B4-BE49-F238E27FC236}">
                <a16:creationId xmlns:a16="http://schemas.microsoft.com/office/drawing/2014/main" id="{066AABA8-6D66-46D9-ADE5-0C96642BC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4403" y="1464837"/>
            <a:ext cx="2148871" cy="1244083"/>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B44A4C84-E182-4D10-8DD5-12FD13D3C3E7}"/>
              </a:ext>
            </a:extLst>
          </p:cNvPr>
          <p:cNvSpPr txBox="1"/>
          <p:nvPr/>
        </p:nvSpPr>
        <p:spPr>
          <a:xfrm>
            <a:off x="6836876" y="2926202"/>
            <a:ext cx="2307124" cy="430887"/>
          </a:xfrm>
          <a:prstGeom prst="rect">
            <a:avLst/>
          </a:prstGeom>
          <a:noFill/>
        </p:spPr>
        <p:txBody>
          <a:bodyPr wrap="square" rtlCol="0">
            <a:spAutoFit/>
          </a:bodyPr>
          <a:lstStyle/>
          <a:p>
            <a:r>
              <a:rPr lang="it-IT" sz="1100" dirty="0"/>
              <a:t>Moderno analizzatore elementare</a:t>
            </a:r>
          </a:p>
          <a:p>
            <a:r>
              <a:rPr lang="it-IT" sz="1100" dirty="0"/>
              <a:t> automatico</a:t>
            </a:r>
          </a:p>
        </p:txBody>
      </p:sp>
      <p:sp>
        <p:nvSpPr>
          <p:cNvPr id="12" name="CasellaDiTesto 11">
            <a:extLst>
              <a:ext uri="{FF2B5EF4-FFF2-40B4-BE49-F238E27FC236}">
                <a16:creationId xmlns:a16="http://schemas.microsoft.com/office/drawing/2014/main" id="{9A53CE7F-2F23-4DAD-AA97-7B5F96F6E250}"/>
              </a:ext>
            </a:extLst>
          </p:cNvPr>
          <p:cNvSpPr txBox="1"/>
          <p:nvPr/>
        </p:nvSpPr>
        <p:spPr>
          <a:xfrm>
            <a:off x="323528" y="4149080"/>
            <a:ext cx="3400614" cy="369332"/>
          </a:xfrm>
          <a:prstGeom prst="rect">
            <a:avLst/>
          </a:prstGeom>
          <a:noFill/>
        </p:spPr>
        <p:txBody>
          <a:bodyPr wrap="square" rtlCol="0">
            <a:spAutoFit/>
          </a:bodyPr>
          <a:lstStyle/>
          <a:p>
            <a:r>
              <a:rPr lang="it-IT" dirty="0">
                <a:solidFill>
                  <a:srgbClr val="FF0000"/>
                </a:solidFill>
              </a:rPr>
              <a:t>Dalla formula alla percentuale</a:t>
            </a:r>
          </a:p>
        </p:txBody>
      </p:sp>
      <p:pic>
        <p:nvPicPr>
          <p:cNvPr id="13320" name="Picture 8" descr="https://www.lepietredellemeraviglie.it/media/catalog/product/cache/1/thumbnail/100x/c96a280f94e22e3ee3823dd0a1a87606/p/i/3e6a403b3f0599e8ddfd38e9ef178b6c_pirite_naturale.jpg">
            <a:extLst>
              <a:ext uri="{FF2B5EF4-FFF2-40B4-BE49-F238E27FC236}">
                <a16:creationId xmlns:a16="http://schemas.microsoft.com/office/drawing/2014/main" id="{E4F7CC8C-846E-43A5-B317-53C5C7EA01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148" y="4518412"/>
            <a:ext cx="952500" cy="9525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B63B2810-8D4D-4FE0-83C2-62B018155ADA}"/>
                  </a:ext>
                </a:extLst>
              </p:cNvPr>
              <p:cNvSpPr txBox="1"/>
              <p:nvPr/>
            </p:nvSpPr>
            <p:spPr>
              <a:xfrm>
                <a:off x="1691680" y="4725144"/>
                <a:ext cx="6912768" cy="987706"/>
              </a:xfrm>
              <a:prstGeom prst="rect">
                <a:avLst/>
              </a:prstGeom>
              <a:noFill/>
            </p:spPr>
            <p:txBody>
              <a:bodyPr wrap="square" rtlCol="0">
                <a:spAutoFit/>
              </a:bodyPr>
              <a:lstStyle/>
              <a:p>
                <a:r>
                  <a:rPr lang="it-IT" sz="1400" dirty="0"/>
                  <a:t>Minerale pirite di formula chimica  FeS</a:t>
                </a:r>
                <a:r>
                  <a:rPr lang="it-IT" sz="1400" baseline="-25000" dirty="0"/>
                  <a:t>2</a:t>
                </a:r>
                <a:r>
                  <a:rPr lang="it-IT" sz="1400" dirty="0"/>
                  <a:t> calcolare le </a:t>
                </a:r>
                <a:r>
                  <a:rPr lang="it-IT" sz="1400" dirty="0" err="1"/>
                  <a:t>pecentuali</a:t>
                </a:r>
                <a:r>
                  <a:rPr lang="it-IT" sz="1400" dirty="0"/>
                  <a:t> di ferro e zolfo</a:t>
                </a:r>
              </a:p>
              <a:p>
                <a:endParaRPr lang="it-IT" dirty="0"/>
              </a:p>
              <a:p>
                <a:r>
                  <a:rPr lang="it-IT" dirty="0"/>
                  <a:t>                                       %= </a:t>
                </a:r>
                <a14:m>
                  <m:oMath xmlns:m="http://schemas.openxmlformats.org/officeDocument/2006/math">
                    <m:f>
                      <m:fPr>
                        <m:ctrlPr>
                          <a:rPr lang="en-US" i="1" smtClean="0">
                            <a:latin typeface="Cambria Math" panose="02040503050406030204" pitchFamily="18" charset="0"/>
                          </a:rPr>
                        </m:ctrlPr>
                      </m:fPr>
                      <m:num>
                        <m:r>
                          <a:rPr lang="it-IT" b="0" i="1" smtClean="0">
                            <a:latin typeface="Cambria Math" panose="02040503050406030204" pitchFamily="18" charset="0"/>
                          </a:rPr>
                          <m:t>𝑝𝑎𝑟𝑡𝑖</m:t>
                        </m:r>
                      </m:num>
                      <m:den>
                        <m:r>
                          <a:rPr lang="it-IT" b="0" i="1" smtClean="0">
                            <a:latin typeface="Cambria Math" panose="02040503050406030204" pitchFamily="18" charset="0"/>
                          </a:rPr>
                          <m:t>𝑡𝑜𝑡𝑎𝑙𝑒</m:t>
                        </m:r>
                        <m:r>
                          <a:rPr lang="it-IT" b="0" i="1" smtClean="0">
                            <a:latin typeface="Cambria Math" panose="02040503050406030204" pitchFamily="18" charset="0"/>
                          </a:rPr>
                          <m:t>  </m:t>
                        </m:r>
                      </m:den>
                    </m:f>
                    <m:r>
                      <a:rPr lang="it-IT" b="0" i="1" smtClean="0">
                        <a:latin typeface="Cambria Math" panose="02040503050406030204" pitchFamily="18" charset="0"/>
                      </a:rPr>
                      <m:t> </m:t>
                    </m:r>
                    <m:r>
                      <a:rPr lang="it-IT" b="0" i="1" smtClean="0">
                        <a:latin typeface="Cambria Math" panose="02040503050406030204" pitchFamily="18" charset="0"/>
                      </a:rPr>
                      <m:t>𝑥</m:t>
                    </m:r>
                    <m:r>
                      <a:rPr lang="it-IT" b="0" i="1" smtClean="0">
                        <a:latin typeface="Cambria Math" panose="02040503050406030204" pitchFamily="18" charset="0"/>
                      </a:rPr>
                      <m:t>100</m:t>
                    </m:r>
                  </m:oMath>
                </a14:m>
                <a:endParaRPr lang="it-IT" dirty="0"/>
              </a:p>
            </p:txBody>
          </p:sp>
        </mc:Choice>
        <mc:Fallback xmlns="">
          <p:sp>
            <p:nvSpPr>
              <p:cNvPr id="13" name="CasellaDiTesto 12">
                <a:extLst>
                  <a:ext uri="{FF2B5EF4-FFF2-40B4-BE49-F238E27FC236}">
                    <a16:creationId xmlns:a16="http://schemas.microsoft.com/office/drawing/2014/main" id="{B63B2810-8D4D-4FE0-83C2-62B018155ADA}"/>
                  </a:ext>
                </a:extLst>
              </p:cNvPr>
              <p:cNvSpPr txBox="1">
                <a:spLocks noRot="1" noChangeAspect="1" noMove="1" noResize="1" noEditPoints="1" noAdjustHandles="1" noChangeArrowheads="1" noChangeShapeType="1" noTextEdit="1"/>
              </p:cNvSpPr>
              <p:nvPr/>
            </p:nvSpPr>
            <p:spPr>
              <a:xfrm>
                <a:off x="1691680" y="4725144"/>
                <a:ext cx="6912768" cy="987706"/>
              </a:xfrm>
              <a:prstGeom prst="rect">
                <a:avLst/>
              </a:prstGeom>
              <a:blipFill>
                <a:blip r:embed="rId7"/>
                <a:stretch>
                  <a:fillRect l="-265" t="-1235" b="-2469"/>
                </a:stretch>
              </a:blipFill>
            </p:spPr>
            <p:txBody>
              <a:bodyPr/>
              <a:lstStyle/>
              <a:p>
                <a:r>
                  <a:rPr lang="it-IT">
                    <a:noFill/>
                  </a:rPr>
                  <a:t> </a:t>
                </a:r>
              </a:p>
            </p:txBody>
          </p:sp>
        </mc:Fallback>
      </mc:AlternateContent>
    </p:spTree>
    <p:extLst>
      <p:ext uri="{BB962C8B-B14F-4D97-AF65-F5344CB8AC3E}">
        <p14:creationId xmlns:p14="http://schemas.microsoft.com/office/powerpoint/2010/main" val="16511180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369332"/>
          </a:xfrm>
          <a:prstGeom prst="rect">
            <a:avLst/>
          </a:prstGeom>
          <a:noFill/>
        </p:spPr>
        <p:txBody>
          <a:bodyPr wrap="square" rtlCol="0">
            <a:spAutoFit/>
          </a:bodyPr>
          <a:lstStyle/>
          <a:p>
            <a:endParaRPr lang="it-IT" b="1" dirty="0"/>
          </a:p>
        </p:txBody>
      </p:sp>
      <p:sp>
        <p:nvSpPr>
          <p:cNvPr id="3" name="CasellaDiTesto 2">
            <a:extLst>
              <a:ext uri="{FF2B5EF4-FFF2-40B4-BE49-F238E27FC236}">
                <a16:creationId xmlns:a16="http://schemas.microsoft.com/office/drawing/2014/main" id="{A6889F0E-A7C6-4F8F-ABD5-A48488FC297B}"/>
              </a:ext>
            </a:extLst>
          </p:cNvPr>
          <p:cNvSpPr txBox="1"/>
          <p:nvPr/>
        </p:nvSpPr>
        <p:spPr>
          <a:xfrm>
            <a:off x="336526" y="1284004"/>
            <a:ext cx="8424936" cy="2031325"/>
          </a:xfrm>
          <a:prstGeom prst="rect">
            <a:avLst/>
          </a:prstGeom>
          <a:noFill/>
        </p:spPr>
        <p:txBody>
          <a:bodyPr wrap="square" rtlCol="0">
            <a:spAutoFit/>
          </a:bodyPr>
          <a:lstStyle/>
          <a:p>
            <a:r>
              <a:rPr lang="it-IT" sz="1400" dirty="0"/>
              <a:t>La nomenclatura indica la posizione e gruppi funzionali , atomo o gruppo di atomi che caratterizzano le proprietà chimiche del composto.</a:t>
            </a:r>
          </a:p>
          <a:p>
            <a:endParaRPr lang="it-IT" sz="1400" dirty="0"/>
          </a:p>
          <a:p>
            <a:r>
              <a:rPr lang="it-IT" sz="1400" dirty="0"/>
              <a:t>Il carbonio   nei composti organici è tetravalente, con</a:t>
            </a:r>
          </a:p>
          <a:p>
            <a:r>
              <a:rPr lang="it-IT" sz="1400" dirty="0"/>
              <a:t>legami semplici geometria tetraedrica ibridazione sp</a:t>
            </a:r>
            <a:r>
              <a:rPr lang="it-IT" sz="1400" baseline="30000" dirty="0"/>
              <a:t>3</a:t>
            </a:r>
          </a:p>
          <a:p>
            <a:r>
              <a:rPr lang="it-IT" sz="1400" dirty="0"/>
              <a:t>Legami doppi, geometria planare, ibridazione sp</a:t>
            </a:r>
            <a:r>
              <a:rPr lang="it-IT" sz="1400" baseline="30000" dirty="0"/>
              <a:t>2</a:t>
            </a:r>
          </a:p>
          <a:p>
            <a:r>
              <a:rPr lang="it-IT" sz="1400" dirty="0"/>
              <a:t>Legami tripli, geometria lineare, ibridazione lineare </a:t>
            </a:r>
            <a:r>
              <a:rPr lang="it-IT" sz="1400" dirty="0" err="1"/>
              <a:t>sp</a:t>
            </a:r>
            <a:endParaRPr lang="it-IT" sz="1400" dirty="0"/>
          </a:p>
          <a:p>
            <a:r>
              <a:rPr lang="it-IT" sz="1400" dirty="0"/>
              <a:t>Idrocarburi composti binari formati da idrogeno e carbonio. Si suddividono in </a:t>
            </a:r>
          </a:p>
          <a:p>
            <a:endParaRPr lang="it-IT" sz="1400" dirty="0"/>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300" u="none" strike="noStrike" cap="none" normalizeH="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895B8BF7-2F15-4722-B9FB-85611AAEE6FC}"/>
              </a:ext>
            </a:extLst>
          </p:cNvPr>
          <p:cNvSpPr txBox="1"/>
          <p:nvPr/>
        </p:nvSpPr>
        <p:spPr>
          <a:xfrm>
            <a:off x="315836" y="6158134"/>
            <a:ext cx="7848872" cy="646331"/>
          </a:xfrm>
          <a:prstGeom prst="rect">
            <a:avLst/>
          </a:prstGeom>
          <a:noFill/>
        </p:spPr>
        <p:txBody>
          <a:bodyPr wrap="square" rtlCol="0">
            <a:spAutoFit/>
          </a:bodyPr>
          <a:lstStyle/>
          <a:p>
            <a:r>
              <a:rPr lang="it-IT" dirty="0"/>
              <a:t>Alcani formula generale CnH2n +2 </a:t>
            </a:r>
          </a:p>
          <a:p>
            <a:endParaRPr lang="it-IT" dirty="0"/>
          </a:p>
        </p:txBody>
      </p:sp>
      <p:pic>
        <p:nvPicPr>
          <p:cNvPr id="7" name="Immagine 6">
            <a:extLst>
              <a:ext uri="{FF2B5EF4-FFF2-40B4-BE49-F238E27FC236}">
                <a16:creationId xmlns:a16="http://schemas.microsoft.com/office/drawing/2014/main" id="{D4B893C4-F36B-4FFD-8EA2-AFBB5E3D3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303159"/>
            <a:ext cx="7084942" cy="2129706"/>
          </a:xfrm>
          <a:prstGeom prst="rect">
            <a:avLst/>
          </a:prstGeom>
        </p:spPr>
      </p:pic>
      <p:sp>
        <p:nvSpPr>
          <p:cNvPr id="9" name="CasellaDiTesto 8">
            <a:extLst>
              <a:ext uri="{FF2B5EF4-FFF2-40B4-BE49-F238E27FC236}">
                <a16:creationId xmlns:a16="http://schemas.microsoft.com/office/drawing/2014/main" id="{EAD31149-8C57-4F4A-A447-9DA546A33D4B}"/>
              </a:ext>
            </a:extLst>
          </p:cNvPr>
          <p:cNvSpPr txBox="1"/>
          <p:nvPr/>
        </p:nvSpPr>
        <p:spPr>
          <a:xfrm>
            <a:off x="827584" y="5733256"/>
            <a:ext cx="7084942" cy="461665"/>
          </a:xfrm>
          <a:prstGeom prst="rect">
            <a:avLst/>
          </a:prstGeom>
          <a:noFill/>
        </p:spPr>
        <p:txBody>
          <a:bodyPr wrap="square" rtlCol="0">
            <a:spAutoFit/>
          </a:bodyPr>
          <a:lstStyle/>
          <a:p>
            <a:r>
              <a:rPr lang="it-IT" sz="1200" dirty="0"/>
              <a:t>In figura le molecole da sinistra metano l’atomo di carbonio  ibridazione sp</a:t>
            </a:r>
            <a:r>
              <a:rPr lang="it-IT" sz="1200" baseline="30000" dirty="0"/>
              <a:t>3, </a:t>
            </a:r>
            <a:r>
              <a:rPr lang="it-IT" sz="1200" dirty="0"/>
              <a:t>etene</a:t>
            </a:r>
            <a:r>
              <a:rPr lang="it-IT" sz="1200" baseline="30000" dirty="0"/>
              <a:t> </a:t>
            </a:r>
            <a:r>
              <a:rPr lang="it-IT" sz="1200" dirty="0"/>
              <a:t>geometria tetraedrica ibridazione sp</a:t>
            </a:r>
            <a:r>
              <a:rPr lang="it-IT" sz="1200" baseline="30000" dirty="0"/>
              <a:t>2</a:t>
            </a:r>
            <a:r>
              <a:rPr lang="it-IT" sz="1200" dirty="0"/>
              <a:t> etene</a:t>
            </a:r>
            <a:r>
              <a:rPr lang="it-IT" sz="1200" baseline="30000" dirty="0"/>
              <a:t> </a:t>
            </a:r>
            <a:r>
              <a:rPr lang="it-IT" sz="1200" dirty="0"/>
              <a:t>geometria tetraedrica ibridazione sp</a:t>
            </a:r>
            <a:r>
              <a:rPr lang="it-IT" sz="1200" baseline="30000" dirty="0"/>
              <a:t>2</a:t>
            </a:r>
            <a:r>
              <a:rPr lang="it-IT" sz="1200" dirty="0"/>
              <a:t> etino con ibridazione </a:t>
            </a:r>
            <a:r>
              <a:rPr lang="it-IT" sz="1200" dirty="0" err="1"/>
              <a:t>sp</a:t>
            </a:r>
            <a:r>
              <a:rPr lang="it-IT" sz="1200" dirty="0"/>
              <a:t>, </a:t>
            </a:r>
          </a:p>
        </p:txBody>
      </p:sp>
    </p:spTree>
    <p:extLst>
      <p:ext uri="{BB962C8B-B14F-4D97-AF65-F5344CB8AC3E}">
        <p14:creationId xmlns:p14="http://schemas.microsoft.com/office/powerpoint/2010/main" val="35227720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369332"/>
          </a:xfrm>
          <a:prstGeom prst="rect">
            <a:avLst/>
          </a:prstGeom>
          <a:noFill/>
        </p:spPr>
        <p:txBody>
          <a:bodyPr wrap="square" rtlCol="0">
            <a:spAutoFit/>
          </a:bodyPr>
          <a:lstStyle/>
          <a:p>
            <a:endParaRPr lang="it-IT" b="1" dirty="0"/>
          </a:p>
        </p:txBody>
      </p:sp>
      <p:sp>
        <p:nvSpPr>
          <p:cNvPr id="3" name="CasellaDiTesto 2">
            <a:extLst>
              <a:ext uri="{FF2B5EF4-FFF2-40B4-BE49-F238E27FC236}">
                <a16:creationId xmlns:a16="http://schemas.microsoft.com/office/drawing/2014/main" id="{A6889F0E-A7C6-4F8F-ABD5-A48488FC297B}"/>
              </a:ext>
            </a:extLst>
          </p:cNvPr>
          <p:cNvSpPr txBox="1"/>
          <p:nvPr/>
        </p:nvSpPr>
        <p:spPr>
          <a:xfrm>
            <a:off x="336526" y="1284004"/>
            <a:ext cx="8424936" cy="1169551"/>
          </a:xfrm>
          <a:prstGeom prst="rect">
            <a:avLst/>
          </a:prstGeom>
          <a:noFill/>
        </p:spPr>
        <p:txBody>
          <a:bodyPr wrap="square" rtlCol="0">
            <a:spAutoFit/>
          </a:bodyPr>
          <a:lstStyle/>
          <a:p>
            <a:r>
              <a:rPr lang="it-IT" sz="1400" dirty="0"/>
              <a:t>La nomenclatura indica la posizione e i gruppi funzionali , atomo o gruppo di atomi che caratterizzano le proprietà chimiche del composto.</a:t>
            </a:r>
          </a:p>
          <a:p>
            <a:endParaRPr lang="it-IT" sz="1400" dirty="0"/>
          </a:p>
          <a:p>
            <a:r>
              <a:rPr lang="it-IT" sz="1400" dirty="0"/>
              <a:t>Idrocarburi composti binari formati da idrogeno e carbonio. Si suddividono in </a:t>
            </a:r>
          </a:p>
          <a:p>
            <a:endParaRPr lang="it-IT" sz="1400" dirty="0"/>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300" u="none" strike="noStrike" cap="none" normalizeH="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290" name="Picture 2" descr="Risultati immagini per idrocarburi">
            <a:extLst>
              <a:ext uri="{FF2B5EF4-FFF2-40B4-BE49-F238E27FC236}">
                <a16:creationId xmlns:a16="http://schemas.microsoft.com/office/drawing/2014/main" id="{09D0424F-E427-45F5-98F1-D721E1ECD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434488"/>
            <a:ext cx="6362700" cy="275982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895B8BF7-2F15-4722-B9FB-85611AAEE6FC}"/>
              </a:ext>
            </a:extLst>
          </p:cNvPr>
          <p:cNvSpPr txBox="1"/>
          <p:nvPr/>
        </p:nvSpPr>
        <p:spPr>
          <a:xfrm>
            <a:off x="395536" y="5517232"/>
            <a:ext cx="7848872" cy="646331"/>
          </a:xfrm>
          <a:prstGeom prst="rect">
            <a:avLst/>
          </a:prstGeom>
          <a:noFill/>
        </p:spPr>
        <p:txBody>
          <a:bodyPr wrap="square" rtlCol="0">
            <a:spAutoFit/>
          </a:bodyPr>
          <a:lstStyle/>
          <a:p>
            <a:r>
              <a:rPr lang="it-IT" dirty="0"/>
              <a:t>Alcani formula generale CnH</a:t>
            </a:r>
            <a:r>
              <a:rPr lang="it-IT" baseline="-25000" dirty="0"/>
              <a:t>2</a:t>
            </a:r>
            <a:r>
              <a:rPr lang="it-IT" dirty="0"/>
              <a:t>n +2 </a:t>
            </a:r>
          </a:p>
          <a:p>
            <a:endParaRPr lang="it-IT" dirty="0"/>
          </a:p>
        </p:txBody>
      </p:sp>
    </p:spTree>
    <p:extLst>
      <p:ext uri="{BB962C8B-B14F-4D97-AF65-F5344CB8AC3E}">
        <p14:creationId xmlns:p14="http://schemas.microsoft.com/office/powerpoint/2010/main" val="18086110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193224"/>
          </a:xfrm>
          <a:ln>
            <a:miter lim="800000"/>
            <a:headEnd/>
            <a:tailEnd/>
          </a:ln>
        </p:spPr>
        <p:txBody>
          <a:bodyPr>
            <a:normAutofit fontScale="90000"/>
          </a:bodyPr>
          <a:lstStyle/>
          <a:p>
            <a:pPr algn="ctr">
              <a:defRPr/>
            </a:pPr>
            <a:r>
              <a:rPr lang="it-IT" sz="4800" dirty="0">
                <a:solidFill>
                  <a:srgbClr val="FF0000"/>
                </a:solidFill>
              </a:rPr>
              <a:t>Composti  organici Alcani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3035917"/>
            <a:ext cx="7904997" cy="369332"/>
          </a:xfrm>
          <a:prstGeom prst="rect">
            <a:avLst/>
          </a:prstGeom>
          <a:noFill/>
        </p:spPr>
        <p:txBody>
          <a:bodyPr wrap="square" rtlCol="0">
            <a:spAutoFit/>
          </a:bodyPr>
          <a:lstStyle/>
          <a:p>
            <a:endParaRPr lang="it-IT" b="1" dirty="0"/>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300" u="none" strike="noStrike" cap="none" normalizeH="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4">
            <a:extLst>
              <a:ext uri="{FF2B5EF4-FFF2-40B4-BE49-F238E27FC236}">
                <a16:creationId xmlns:a16="http://schemas.microsoft.com/office/drawing/2014/main" id="{97A0A4EF-6777-4A07-9003-AAD875928A94}"/>
              </a:ext>
            </a:extLst>
          </p:cNvPr>
          <p:cNvSpPr>
            <a:spLocks noChangeArrowheads="1"/>
          </p:cNvSpPr>
          <p:nvPr/>
        </p:nvSpPr>
        <p:spPr bwMode="auto">
          <a:xfrm>
            <a:off x="0" y="948166"/>
            <a:ext cx="9036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Regola A-1. Composti saturi a catena non ramificata e radicali univalenti</a:t>
            </a:r>
            <a:endParaRPr kumimoji="0" lang="it-IT" altLang="it-IT" sz="1800" b="0" i="0" u="none" strike="noStrike" cap="none" normalizeH="0" baseline="0" dirty="0">
              <a:ln>
                <a:noFill/>
              </a:ln>
              <a:effectLst/>
              <a:latin typeface="Arial" panose="020B0604020202020204" pitchFamily="34" charset="0"/>
            </a:endParaRPr>
          </a:p>
        </p:txBody>
      </p:sp>
      <p:pic>
        <p:nvPicPr>
          <p:cNvPr id="14349" name="Immagine 49" descr="https://www.acdlabs.com/iupac/nomenclature/79/images/bm80.gif">
            <a:hlinkClick r:id="rId2"/>
            <a:extLst>
              <a:ext uri="{FF2B5EF4-FFF2-40B4-BE49-F238E27FC236}">
                <a16:creationId xmlns:a16="http://schemas.microsoft.com/office/drawing/2014/main" id="{FAE5849A-4E5F-4C99-B005-11B2F7794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2309"/>
            <a:ext cx="282391" cy="1809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5">
            <a:extLst>
              <a:ext uri="{FF2B5EF4-FFF2-40B4-BE49-F238E27FC236}">
                <a16:creationId xmlns:a16="http://schemas.microsoft.com/office/drawing/2014/main" id="{A81BC468-062B-4DFD-9D54-A53473088162}"/>
              </a:ext>
            </a:extLst>
          </p:cNvPr>
          <p:cNvSpPr>
            <a:spLocks noChangeArrowheads="1"/>
          </p:cNvSpPr>
          <p:nvPr/>
        </p:nvSpPr>
        <p:spPr bwMode="auto">
          <a:xfrm>
            <a:off x="0" y="1196043"/>
            <a:ext cx="903649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1.1</a:t>
            </a:r>
            <a:r>
              <a:rPr kumimoji="0" lang="it-IT" altLang="it-IT" sz="13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 </a:t>
            </a:r>
            <a:r>
              <a:rPr kumimoji="0" lang="it-IT" altLang="it-IT" sz="12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I primi quattro idrocarburi aciclici non ramificati saturi sono chiamati metano, etano, propano e butano. I nomi </a:t>
            </a:r>
            <a:r>
              <a:rPr lang="it-IT" altLang="it-IT" sz="1200" dirty="0">
                <a:latin typeface="Calibri" panose="020F0502020204030204" pitchFamily="34" charset="0"/>
                <a:ea typeface="Times New Roman" panose="02020603050405020304" pitchFamily="18" charset="0"/>
                <a:cs typeface="Times New Roman" panose="02020603050405020304" pitchFamily="18" charset="0"/>
              </a:rPr>
              <a:t>dei termini a più alto numero di atomi carbonio </a:t>
            </a:r>
            <a:r>
              <a:rPr kumimoji="0" lang="it-IT" altLang="it-IT" sz="12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di questa serie consistono in un termine numerico, seguito da "-ano" con elisione del terminale "a" dal termine numerico. Esempi di questi nomi sono mostrati nella tabella sottostante. Il nome generico di idrocarburi aciclici saturi (ramificato o non ramificato) è "alcano". </a:t>
            </a:r>
            <a:r>
              <a:rPr lang="it-IT" altLang="it-IT" sz="1200" dirty="0">
                <a:latin typeface="Calibri" panose="020F0502020204030204" pitchFamily="34" charset="0"/>
                <a:ea typeface="Times New Roman" panose="02020603050405020304" pitchFamily="18" charset="0"/>
                <a:cs typeface="Times New Roman" panose="02020603050405020304" pitchFamily="18" charset="0"/>
              </a:rPr>
              <a:t>Nome </a:t>
            </a:r>
            <a:r>
              <a:rPr lang="it-IT" altLang="it-IT" sz="1200" dirty="0" err="1">
                <a:latin typeface="Calibri" panose="020F0502020204030204" pitchFamily="34" charset="0"/>
                <a:ea typeface="Times New Roman" panose="02020603050405020304" pitchFamily="18" charset="0"/>
                <a:cs typeface="Times New Roman" panose="02020603050405020304" pitchFamily="18" charset="0"/>
              </a:rPr>
              <a:t>readicale</a:t>
            </a:r>
            <a:r>
              <a:rPr lang="it-IT" altLang="it-IT" sz="1200" dirty="0">
                <a:latin typeface="Calibri" panose="020F0502020204030204" pitchFamily="34" charset="0"/>
                <a:ea typeface="Times New Roman" panose="02020603050405020304" pitchFamily="18" charset="0"/>
                <a:cs typeface="Times New Roman" panose="02020603050405020304" pitchFamily="18" charset="0"/>
              </a:rPr>
              <a:t> univalente si </a:t>
            </a:r>
            <a:r>
              <a:rPr lang="it-IT" altLang="it-IT" sz="1200" dirty="0" err="1">
                <a:latin typeface="Calibri" panose="020F0502020204030204" pitchFamily="34" charset="0"/>
                <a:ea typeface="Times New Roman" panose="02020603050405020304" pitchFamily="18" charset="0"/>
                <a:cs typeface="Times New Roman" panose="02020603050405020304" pitchFamily="18" charset="0"/>
              </a:rPr>
              <a:t>sostuisce</a:t>
            </a:r>
            <a:r>
              <a:rPr lang="it-IT" altLang="it-IT" sz="1200" dirty="0">
                <a:latin typeface="Calibri" panose="020F0502020204030204" pitchFamily="34" charset="0"/>
                <a:ea typeface="Times New Roman" panose="02020603050405020304" pitchFamily="18" charset="0"/>
                <a:cs typeface="Times New Roman" panose="02020603050405020304" pitchFamily="18" charset="0"/>
              </a:rPr>
              <a:t> il suffisso ano con ile </a:t>
            </a:r>
            <a:endParaRPr kumimoji="0" lang="it-IT" altLang="it-IT" sz="1800" b="0" i="0" u="none" strike="noStrike" cap="none" normalizeH="0" baseline="0" dirty="0">
              <a:ln>
                <a:noFill/>
              </a:ln>
              <a:effectLst/>
              <a:latin typeface="Arial" panose="020B0604020202020204" pitchFamily="34" charset="0"/>
            </a:endParaRPr>
          </a:p>
        </p:txBody>
      </p:sp>
      <p:graphicFrame>
        <p:nvGraphicFramePr>
          <p:cNvPr id="16" name="Tabella 15">
            <a:extLst>
              <a:ext uri="{FF2B5EF4-FFF2-40B4-BE49-F238E27FC236}">
                <a16:creationId xmlns:a16="http://schemas.microsoft.com/office/drawing/2014/main" id="{3104F9B6-6964-42A8-BB3F-6406EA19DD4D}"/>
              </a:ext>
            </a:extLst>
          </p:cNvPr>
          <p:cNvGraphicFramePr>
            <a:graphicFrameLocks noGrp="1"/>
          </p:cNvGraphicFramePr>
          <p:nvPr>
            <p:extLst>
              <p:ext uri="{D42A27DB-BD31-4B8C-83A1-F6EECF244321}">
                <p14:modId xmlns:p14="http://schemas.microsoft.com/office/powerpoint/2010/main" val="3586047703"/>
              </p:ext>
            </p:extLst>
          </p:nvPr>
        </p:nvGraphicFramePr>
        <p:xfrm>
          <a:off x="2241300" y="2204864"/>
          <a:ext cx="4489196" cy="4450160"/>
        </p:xfrm>
        <a:graphic>
          <a:graphicData uri="http://schemas.openxmlformats.org/drawingml/2006/table">
            <a:tbl>
              <a:tblPr/>
              <a:tblGrid>
                <a:gridCol w="2244598">
                  <a:extLst>
                    <a:ext uri="{9D8B030D-6E8A-4147-A177-3AD203B41FA5}">
                      <a16:colId xmlns:a16="http://schemas.microsoft.com/office/drawing/2014/main" val="2844218995"/>
                    </a:ext>
                  </a:extLst>
                </a:gridCol>
                <a:gridCol w="2244598">
                  <a:extLst>
                    <a:ext uri="{9D8B030D-6E8A-4147-A177-3AD203B41FA5}">
                      <a16:colId xmlns:a16="http://schemas.microsoft.com/office/drawing/2014/main" val="1387063946"/>
                    </a:ext>
                  </a:extLst>
                </a:gridCol>
              </a:tblGrid>
              <a:tr h="195647">
                <a:tc>
                  <a:txBody>
                    <a:bodyPr/>
                    <a:lstStyle/>
                    <a:p>
                      <a:r>
                        <a:rPr lang="it-IT" sz="1000" i="1" dirty="0">
                          <a:effectLst/>
                        </a:rPr>
                        <a:t>n</a:t>
                      </a:r>
                      <a:endParaRPr lang="it-IT" sz="1000" dirty="0"/>
                    </a:p>
                  </a:txBody>
                  <a:tcPr marL="49880" marR="49880" marT="24940" marB="24940" anchor="ctr">
                    <a:lnL>
                      <a:noFill/>
                    </a:lnL>
                    <a:lnR>
                      <a:noFill/>
                    </a:lnR>
                    <a:lnT>
                      <a:noFill/>
                    </a:lnT>
                    <a:lnB>
                      <a:noFill/>
                    </a:lnB>
                  </a:tcPr>
                </a:tc>
                <a:tc>
                  <a:txBody>
                    <a:bodyPr/>
                    <a:lstStyle/>
                    <a:p>
                      <a:r>
                        <a:rPr lang="it-IT" sz="1000" i="1" dirty="0">
                          <a:effectLst/>
                        </a:rPr>
                        <a:t>n</a:t>
                      </a:r>
                      <a:endParaRPr lang="it-IT" sz="1000" dirty="0"/>
                    </a:p>
                  </a:txBody>
                  <a:tcPr marL="49880" marR="49880" marT="24940" marB="24940" anchor="ctr">
                    <a:lnL>
                      <a:noFill/>
                    </a:lnL>
                    <a:lnR>
                      <a:noFill/>
                    </a:lnR>
                    <a:lnT>
                      <a:noFill/>
                    </a:lnT>
                    <a:lnB>
                      <a:noFill/>
                    </a:lnB>
                  </a:tcPr>
                </a:tc>
                <a:extLst>
                  <a:ext uri="{0D108BD9-81ED-4DB2-BD59-A6C34878D82A}">
                    <a16:rowId xmlns:a16="http://schemas.microsoft.com/office/drawing/2014/main" val="3726955057"/>
                  </a:ext>
                </a:extLst>
              </a:tr>
              <a:tr h="195647">
                <a:tc>
                  <a:txBody>
                    <a:bodyPr/>
                    <a:lstStyle/>
                    <a:p>
                      <a:r>
                        <a:rPr lang="it-IT" sz="1000" dirty="0">
                          <a:effectLst/>
                        </a:rPr>
                        <a:t>1 metano    CH4</a:t>
                      </a:r>
                      <a:endParaRPr lang="it-IT" sz="1000" dirty="0"/>
                    </a:p>
                  </a:txBody>
                  <a:tcPr marL="49880" marR="49880" marT="24940" marB="24940" anchor="ctr">
                    <a:lnL>
                      <a:noFill/>
                    </a:lnL>
                    <a:lnR>
                      <a:noFill/>
                    </a:lnR>
                    <a:lnT>
                      <a:noFill/>
                    </a:lnT>
                    <a:lnB>
                      <a:noFill/>
                    </a:lnB>
                  </a:tcPr>
                </a:tc>
                <a:tc>
                  <a:txBody>
                    <a:bodyPr/>
                    <a:lstStyle/>
                    <a:p>
                      <a:r>
                        <a:rPr lang="it-IT" sz="1000" dirty="0">
                          <a:effectLst/>
                        </a:rPr>
                        <a:t>22 Docosan0</a:t>
                      </a:r>
                      <a:endParaRPr lang="it-IT" sz="1000" dirty="0"/>
                    </a:p>
                  </a:txBody>
                  <a:tcPr marL="49880" marR="49880" marT="24940" marB="24940" anchor="ctr">
                    <a:lnL>
                      <a:noFill/>
                    </a:lnL>
                    <a:lnR>
                      <a:noFill/>
                    </a:lnR>
                    <a:lnT>
                      <a:noFill/>
                    </a:lnT>
                    <a:lnB>
                      <a:noFill/>
                    </a:lnB>
                  </a:tcPr>
                </a:tc>
                <a:extLst>
                  <a:ext uri="{0D108BD9-81ED-4DB2-BD59-A6C34878D82A}">
                    <a16:rowId xmlns:a16="http://schemas.microsoft.com/office/drawing/2014/main" val="3244368251"/>
                  </a:ext>
                </a:extLst>
              </a:tr>
              <a:tr h="195647">
                <a:tc>
                  <a:txBody>
                    <a:bodyPr/>
                    <a:lstStyle/>
                    <a:p>
                      <a:r>
                        <a:rPr lang="it-IT" sz="1000" dirty="0">
                          <a:effectLst/>
                        </a:rPr>
                        <a:t>2 etano       C2H6  CH3CH3  </a:t>
                      </a:r>
                      <a:endParaRPr lang="it-IT" sz="1000" dirty="0"/>
                    </a:p>
                  </a:txBody>
                  <a:tcPr marL="49880" marR="49880" marT="24940" marB="24940" anchor="ctr">
                    <a:lnL>
                      <a:noFill/>
                    </a:lnL>
                    <a:lnR>
                      <a:noFill/>
                    </a:lnR>
                    <a:lnT>
                      <a:noFill/>
                    </a:lnT>
                    <a:lnB>
                      <a:noFill/>
                    </a:lnB>
                  </a:tcPr>
                </a:tc>
                <a:tc>
                  <a:txBody>
                    <a:bodyPr/>
                    <a:lstStyle/>
                    <a:p>
                      <a:r>
                        <a:rPr lang="it-IT" sz="1000" dirty="0">
                          <a:effectLst/>
                        </a:rPr>
                        <a:t>23 </a:t>
                      </a:r>
                      <a:r>
                        <a:rPr lang="it-IT" sz="1000" dirty="0" err="1">
                          <a:effectLst/>
                        </a:rPr>
                        <a:t>Tricosano</a:t>
                      </a:r>
                      <a:endParaRPr lang="it-IT" sz="1000" dirty="0"/>
                    </a:p>
                  </a:txBody>
                  <a:tcPr marL="49880" marR="49880" marT="24940" marB="24940" anchor="ctr">
                    <a:lnL>
                      <a:noFill/>
                    </a:lnL>
                    <a:lnR>
                      <a:noFill/>
                    </a:lnR>
                    <a:lnT>
                      <a:noFill/>
                    </a:lnT>
                    <a:lnB>
                      <a:noFill/>
                    </a:lnB>
                  </a:tcPr>
                </a:tc>
                <a:extLst>
                  <a:ext uri="{0D108BD9-81ED-4DB2-BD59-A6C34878D82A}">
                    <a16:rowId xmlns:a16="http://schemas.microsoft.com/office/drawing/2014/main" val="925973274"/>
                  </a:ext>
                </a:extLst>
              </a:tr>
              <a:tr h="195647">
                <a:tc>
                  <a:txBody>
                    <a:bodyPr/>
                    <a:lstStyle/>
                    <a:p>
                      <a:r>
                        <a:rPr lang="it-IT" sz="1000" dirty="0">
                          <a:effectLst/>
                        </a:rPr>
                        <a:t>3 propano  C3H8 CH3CH2CH3</a:t>
                      </a:r>
                      <a:endParaRPr lang="it-IT" sz="1000" dirty="0"/>
                    </a:p>
                  </a:txBody>
                  <a:tcPr marL="49880" marR="49880" marT="24940" marB="24940" anchor="ctr">
                    <a:lnL>
                      <a:noFill/>
                    </a:lnL>
                    <a:lnR>
                      <a:noFill/>
                    </a:lnR>
                    <a:lnT>
                      <a:noFill/>
                    </a:lnT>
                    <a:lnB>
                      <a:noFill/>
                    </a:lnB>
                  </a:tcPr>
                </a:tc>
                <a:tc>
                  <a:txBody>
                    <a:bodyPr/>
                    <a:lstStyle/>
                    <a:p>
                      <a:r>
                        <a:rPr lang="it-IT" sz="1000">
                          <a:effectLst/>
                        </a:rPr>
                        <a:t>24 Tetracosano</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179661829"/>
                  </a:ext>
                </a:extLst>
              </a:tr>
              <a:tr h="195647">
                <a:tc>
                  <a:txBody>
                    <a:bodyPr/>
                    <a:lstStyle/>
                    <a:p>
                      <a:r>
                        <a:rPr lang="it-IT" sz="1000">
                          <a:effectLst/>
                        </a:rPr>
                        <a:t>4 butano</a:t>
                      </a:r>
                      <a:endParaRPr lang="it-IT" sz="1000"/>
                    </a:p>
                  </a:txBody>
                  <a:tcPr marL="49880" marR="49880" marT="24940" marB="24940" anchor="ctr">
                    <a:lnL>
                      <a:noFill/>
                    </a:lnL>
                    <a:lnR>
                      <a:noFill/>
                    </a:lnR>
                    <a:lnT>
                      <a:noFill/>
                    </a:lnT>
                    <a:lnB>
                      <a:noFill/>
                    </a:lnB>
                  </a:tcPr>
                </a:tc>
                <a:tc>
                  <a:txBody>
                    <a:bodyPr/>
                    <a:lstStyle/>
                    <a:p>
                      <a:r>
                        <a:rPr lang="it-IT" sz="1000">
                          <a:effectLst/>
                        </a:rPr>
                        <a:t>25 pentacosano</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1641629716"/>
                  </a:ext>
                </a:extLst>
              </a:tr>
              <a:tr h="195647">
                <a:tc>
                  <a:txBody>
                    <a:bodyPr/>
                    <a:lstStyle/>
                    <a:p>
                      <a:r>
                        <a:rPr lang="it-IT" sz="1000">
                          <a:effectLst/>
                        </a:rPr>
                        <a:t>5 Pentano</a:t>
                      </a:r>
                      <a:endParaRPr lang="it-IT" sz="1000"/>
                    </a:p>
                  </a:txBody>
                  <a:tcPr marL="49880" marR="49880" marT="24940" marB="24940" anchor="ctr">
                    <a:lnL>
                      <a:noFill/>
                    </a:lnL>
                    <a:lnR>
                      <a:noFill/>
                    </a:lnR>
                    <a:lnT>
                      <a:noFill/>
                    </a:lnT>
                    <a:lnB>
                      <a:noFill/>
                    </a:lnB>
                  </a:tcPr>
                </a:tc>
                <a:tc>
                  <a:txBody>
                    <a:bodyPr/>
                    <a:lstStyle/>
                    <a:p>
                      <a:r>
                        <a:rPr lang="it-IT" sz="1000">
                          <a:effectLst/>
                        </a:rPr>
                        <a:t>26 esacosano</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1850798990"/>
                  </a:ext>
                </a:extLst>
              </a:tr>
              <a:tr h="195647">
                <a:tc>
                  <a:txBody>
                    <a:bodyPr/>
                    <a:lstStyle/>
                    <a:p>
                      <a:r>
                        <a:rPr lang="it-IT" sz="1000">
                          <a:effectLst/>
                        </a:rPr>
                        <a:t>6 esano</a:t>
                      </a:r>
                      <a:endParaRPr lang="it-IT" sz="1000"/>
                    </a:p>
                  </a:txBody>
                  <a:tcPr marL="49880" marR="49880" marT="24940" marB="24940" anchor="ctr">
                    <a:lnL>
                      <a:noFill/>
                    </a:lnL>
                    <a:lnR>
                      <a:noFill/>
                    </a:lnR>
                    <a:lnT>
                      <a:noFill/>
                    </a:lnT>
                    <a:lnB>
                      <a:noFill/>
                    </a:lnB>
                  </a:tcPr>
                </a:tc>
                <a:tc>
                  <a:txBody>
                    <a:bodyPr/>
                    <a:lstStyle/>
                    <a:p>
                      <a:r>
                        <a:rPr lang="it-IT" sz="1000">
                          <a:effectLst/>
                        </a:rPr>
                        <a:t>27 Heptacosane</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2746357570"/>
                  </a:ext>
                </a:extLst>
              </a:tr>
              <a:tr h="195647">
                <a:tc>
                  <a:txBody>
                    <a:bodyPr/>
                    <a:lstStyle/>
                    <a:p>
                      <a:r>
                        <a:rPr lang="it-IT" sz="1000">
                          <a:effectLst/>
                        </a:rPr>
                        <a:t>7 eptano</a:t>
                      </a:r>
                      <a:endParaRPr lang="it-IT" sz="1000"/>
                    </a:p>
                  </a:txBody>
                  <a:tcPr marL="49880" marR="49880" marT="24940" marB="24940" anchor="ctr">
                    <a:lnL>
                      <a:noFill/>
                    </a:lnL>
                    <a:lnR>
                      <a:noFill/>
                    </a:lnR>
                    <a:lnT>
                      <a:noFill/>
                    </a:lnT>
                    <a:lnB>
                      <a:noFill/>
                    </a:lnB>
                  </a:tcPr>
                </a:tc>
                <a:tc>
                  <a:txBody>
                    <a:bodyPr/>
                    <a:lstStyle/>
                    <a:p>
                      <a:r>
                        <a:rPr lang="it-IT" sz="1000">
                          <a:effectLst/>
                        </a:rPr>
                        <a:t>28 Octacosane</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274526651"/>
                  </a:ext>
                </a:extLst>
              </a:tr>
              <a:tr h="195647">
                <a:tc>
                  <a:txBody>
                    <a:bodyPr/>
                    <a:lstStyle/>
                    <a:p>
                      <a:r>
                        <a:rPr lang="it-IT" sz="1000" dirty="0">
                          <a:effectLst/>
                        </a:rPr>
                        <a:t>8 ottano</a:t>
                      </a:r>
                      <a:endParaRPr lang="it-IT" sz="1000" dirty="0"/>
                    </a:p>
                  </a:txBody>
                  <a:tcPr marL="49880" marR="49880" marT="24940" marB="24940" anchor="ctr">
                    <a:lnL>
                      <a:noFill/>
                    </a:lnL>
                    <a:lnR>
                      <a:noFill/>
                    </a:lnR>
                    <a:lnT>
                      <a:noFill/>
                    </a:lnT>
                    <a:lnB>
                      <a:noFill/>
                    </a:lnB>
                  </a:tcPr>
                </a:tc>
                <a:tc>
                  <a:txBody>
                    <a:bodyPr/>
                    <a:lstStyle/>
                    <a:p>
                      <a:r>
                        <a:rPr lang="it-IT" sz="1000">
                          <a:effectLst/>
                        </a:rPr>
                        <a:t>29 Nonacosano</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2463856809"/>
                  </a:ext>
                </a:extLst>
              </a:tr>
              <a:tr h="195647">
                <a:tc>
                  <a:txBody>
                    <a:bodyPr/>
                    <a:lstStyle/>
                    <a:p>
                      <a:r>
                        <a:rPr lang="it-IT" sz="1000" dirty="0">
                          <a:effectLst/>
                        </a:rPr>
                        <a:t>9 Nonano</a:t>
                      </a:r>
                      <a:endParaRPr lang="it-IT" sz="1000" dirty="0"/>
                    </a:p>
                  </a:txBody>
                  <a:tcPr marL="49880" marR="49880" marT="24940" marB="24940" anchor="ctr">
                    <a:lnL>
                      <a:noFill/>
                    </a:lnL>
                    <a:lnR>
                      <a:noFill/>
                    </a:lnR>
                    <a:lnT>
                      <a:noFill/>
                    </a:lnT>
                    <a:lnB>
                      <a:noFill/>
                    </a:lnB>
                  </a:tcPr>
                </a:tc>
                <a:tc>
                  <a:txBody>
                    <a:bodyPr/>
                    <a:lstStyle/>
                    <a:p>
                      <a:r>
                        <a:rPr lang="it-IT" sz="1000">
                          <a:effectLst/>
                        </a:rPr>
                        <a:t>30 Triacontane</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2412698541"/>
                  </a:ext>
                </a:extLst>
              </a:tr>
              <a:tr h="195647">
                <a:tc>
                  <a:txBody>
                    <a:bodyPr/>
                    <a:lstStyle/>
                    <a:p>
                      <a:r>
                        <a:rPr lang="it-IT" sz="1000">
                          <a:effectLst/>
                        </a:rPr>
                        <a:t>10 Decano</a:t>
                      </a:r>
                      <a:endParaRPr lang="it-IT" sz="1000"/>
                    </a:p>
                  </a:txBody>
                  <a:tcPr marL="49880" marR="49880" marT="24940" marB="24940" anchor="ctr">
                    <a:lnL>
                      <a:noFill/>
                    </a:lnL>
                    <a:lnR>
                      <a:noFill/>
                    </a:lnR>
                    <a:lnT>
                      <a:noFill/>
                    </a:lnT>
                    <a:lnB>
                      <a:noFill/>
                    </a:lnB>
                  </a:tcPr>
                </a:tc>
                <a:tc>
                  <a:txBody>
                    <a:bodyPr/>
                    <a:lstStyle/>
                    <a:p>
                      <a:r>
                        <a:rPr lang="it-IT" sz="1000">
                          <a:effectLst/>
                        </a:rPr>
                        <a:t>31 Hentriacontane</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3925752509"/>
                  </a:ext>
                </a:extLst>
              </a:tr>
              <a:tr h="195647">
                <a:tc>
                  <a:txBody>
                    <a:bodyPr/>
                    <a:lstStyle/>
                    <a:p>
                      <a:r>
                        <a:rPr lang="it-IT" sz="1000">
                          <a:effectLst/>
                        </a:rPr>
                        <a:t>11 Undecano</a:t>
                      </a:r>
                      <a:endParaRPr lang="it-IT" sz="1000"/>
                    </a:p>
                  </a:txBody>
                  <a:tcPr marL="49880" marR="49880" marT="24940" marB="24940" anchor="ctr">
                    <a:lnL>
                      <a:noFill/>
                    </a:lnL>
                    <a:lnR>
                      <a:noFill/>
                    </a:lnR>
                    <a:lnT>
                      <a:noFill/>
                    </a:lnT>
                    <a:lnB>
                      <a:noFill/>
                    </a:lnB>
                  </a:tcPr>
                </a:tc>
                <a:tc>
                  <a:txBody>
                    <a:bodyPr/>
                    <a:lstStyle/>
                    <a:p>
                      <a:r>
                        <a:rPr lang="it-IT" sz="1000" dirty="0">
                          <a:effectLst/>
                        </a:rPr>
                        <a:t>32 </a:t>
                      </a:r>
                      <a:r>
                        <a:rPr lang="it-IT" sz="1000" dirty="0" err="1">
                          <a:effectLst/>
                        </a:rPr>
                        <a:t>Dotriacontano</a:t>
                      </a:r>
                      <a:endParaRPr lang="it-IT" sz="1000" dirty="0"/>
                    </a:p>
                  </a:txBody>
                  <a:tcPr marL="49880" marR="49880" marT="24940" marB="24940" anchor="ctr">
                    <a:lnL>
                      <a:noFill/>
                    </a:lnL>
                    <a:lnR>
                      <a:noFill/>
                    </a:lnR>
                    <a:lnT>
                      <a:noFill/>
                    </a:lnT>
                    <a:lnB>
                      <a:noFill/>
                    </a:lnB>
                  </a:tcPr>
                </a:tc>
                <a:extLst>
                  <a:ext uri="{0D108BD9-81ED-4DB2-BD59-A6C34878D82A}">
                    <a16:rowId xmlns:a16="http://schemas.microsoft.com/office/drawing/2014/main" val="4266731350"/>
                  </a:ext>
                </a:extLst>
              </a:tr>
              <a:tr h="195647">
                <a:tc>
                  <a:txBody>
                    <a:bodyPr/>
                    <a:lstStyle/>
                    <a:p>
                      <a:r>
                        <a:rPr lang="it-IT" sz="1000">
                          <a:effectLst/>
                        </a:rPr>
                        <a:t>12 Dodecano</a:t>
                      </a:r>
                      <a:endParaRPr lang="it-IT" sz="1000"/>
                    </a:p>
                  </a:txBody>
                  <a:tcPr marL="49880" marR="49880" marT="24940" marB="24940" anchor="ctr">
                    <a:lnL>
                      <a:noFill/>
                    </a:lnL>
                    <a:lnR>
                      <a:noFill/>
                    </a:lnR>
                    <a:lnT>
                      <a:noFill/>
                    </a:lnT>
                    <a:lnB>
                      <a:noFill/>
                    </a:lnB>
                  </a:tcPr>
                </a:tc>
                <a:tc>
                  <a:txBody>
                    <a:bodyPr/>
                    <a:lstStyle/>
                    <a:p>
                      <a:r>
                        <a:rPr lang="it-IT" sz="1000">
                          <a:effectLst/>
                        </a:rPr>
                        <a:t>33 Tritriacontano</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151104990"/>
                  </a:ext>
                </a:extLst>
              </a:tr>
              <a:tr h="195647">
                <a:tc>
                  <a:txBody>
                    <a:bodyPr/>
                    <a:lstStyle/>
                    <a:p>
                      <a:r>
                        <a:rPr lang="it-IT" sz="1000">
                          <a:effectLst/>
                        </a:rPr>
                        <a:t>13 Tridecano</a:t>
                      </a:r>
                      <a:endParaRPr lang="it-IT" sz="1000"/>
                    </a:p>
                  </a:txBody>
                  <a:tcPr marL="49880" marR="49880" marT="24940" marB="24940" anchor="ctr">
                    <a:lnL>
                      <a:noFill/>
                    </a:lnL>
                    <a:lnR>
                      <a:noFill/>
                    </a:lnR>
                    <a:lnT>
                      <a:noFill/>
                    </a:lnT>
                    <a:lnB>
                      <a:noFill/>
                    </a:lnB>
                  </a:tcPr>
                </a:tc>
                <a:tc>
                  <a:txBody>
                    <a:bodyPr/>
                    <a:lstStyle/>
                    <a:p>
                      <a:r>
                        <a:rPr lang="it-IT" sz="1000">
                          <a:effectLst/>
                        </a:rPr>
                        <a:t>40 Tetracontano</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1963924873"/>
                  </a:ext>
                </a:extLst>
              </a:tr>
              <a:tr h="195647">
                <a:tc>
                  <a:txBody>
                    <a:bodyPr/>
                    <a:lstStyle/>
                    <a:p>
                      <a:r>
                        <a:rPr lang="it-IT" sz="1000">
                          <a:effectLst/>
                        </a:rPr>
                        <a:t>14 Tetradecane</a:t>
                      </a:r>
                      <a:endParaRPr lang="it-IT" sz="1000"/>
                    </a:p>
                  </a:txBody>
                  <a:tcPr marL="49880" marR="49880" marT="24940" marB="24940" anchor="ctr">
                    <a:lnL>
                      <a:noFill/>
                    </a:lnL>
                    <a:lnR>
                      <a:noFill/>
                    </a:lnR>
                    <a:lnT>
                      <a:noFill/>
                    </a:lnT>
                    <a:lnB>
                      <a:noFill/>
                    </a:lnB>
                  </a:tcPr>
                </a:tc>
                <a:tc>
                  <a:txBody>
                    <a:bodyPr/>
                    <a:lstStyle/>
                    <a:p>
                      <a:r>
                        <a:rPr lang="it-IT" sz="1000">
                          <a:effectLst/>
                        </a:rPr>
                        <a:t>50 pentaconti</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2931607098"/>
                  </a:ext>
                </a:extLst>
              </a:tr>
              <a:tr h="195647">
                <a:tc>
                  <a:txBody>
                    <a:bodyPr/>
                    <a:lstStyle/>
                    <a:p>
                      <a:r>
                        <a:rPr lang="it-IT" sz="1000" dirty="0">
                          <a:effectLst/>
                        </a:rPr>
                        <a:t>15 </a:t>
                      </a:r>
                      <a:r>
                        <a:rPr lang="it-IT" sz="1000" dirty="0" err="1">
                          <a:effectLst/>
                        </a:rPr>
                        <a:t>Pentadecano</a:t>
                      </a:r>
                      <a:endParaRPr lang="it-IT" sz="1000" dirty="0"/>
                    </a:p>
                  </a:txBody>
                  <a:tcPr marL="49880" marR="49880" marT="24940" marB="24940" anchor="ctr">
                    <a:lnL>
                      <a:noFill/>
                    </a:lnL>
                    <a:lnR>
                      <a:noFill/>
                    </a:lnR>
                    <a:lnT>
                      <a:noFill/>
                    </a:lnT>
                    <a:lnB>
                      <a:noFill/>
                    </a:lnB>
                  </a:tcPr>
                </a:tc>
                <a:tc>
                  <a:txBody>
                    <a:bodyPr/>
                    <a:lstStyle/>
                    <a:p>
                      <a:r>
                        <a:rPr lang="it-IT" sz="1000">
                          <a:effectLst/>
                        </a:rPr>
                        <a:t>60 Hexacontane</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3192018171"/>
                  </a:ext>
                </a:extLst>
              </a:tr>
              <a:tr h="195647">
                <a:tc>
                  <a:txBody>
                    <a:bodyPr/>
                    <a:lstStyle/>
                    <a:p>
                      <a:r>
                        <a:rPr lang="it-IT" sz="1000" dirty="0">
                          <a:effectLst/>
                        </a:rPr>
                        <a:t>16 </a:t>
                      </a:r>
                      <a:r>
                        <a:rPr lang="it-IT" sz="1000" dirty="0" err="1">
                          <a:effectLst/>
                        </a:rPr>
                        <a:t>Hexadecano</a:t>
                      </a:r>
                      <a:endParaRPr lang="it-IT" sz="1000" dirty="0"/>
                    </a:p>
                  </a:txBody>
                  <a:tcPr marL="49880" marR="49880" marT="24940" marB="24940" anchor="ctr">
                    <a:lnL>
                      <a:noFill/>
                    </a:lnL>
                    <a:lnR>
                      <a:noFill/>
                    </a:lnR>
                    <a:lnT>
                      <a:noFill/>
                    </a:lnT>
                    <a:lnB>
                      <a:noFill/>
                    </a:lnB>
                  </a:tcPr>
                </a:tc>
                <a:tc>
                  <a:txBody>
                    <a:bodyPr/>
                    <a:lstStyle/>
                    <a:p>
                      <a:r>
                        <a:rPr lang="it-IT" sz="1000">
                          <a:effectLst/>
                        </a:rPr>
                        <a:t>70 Heptacontane</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2594701421"/>
                  </a:ext>
                </a:extLst>
              </a:tr>
              <a:tr h="195647">
                <a:tc>
                  <a:txBody>
                    <a:bodyPr/>
                    <a:lstStyle/>
                    <a:p>
                      <a:r>
                        <a:rPr lang="it-IT" sz="1000" dirty="0">
                          <a:effectLst/>
                        </a:rPr>
                        <a:t>17 </a:t>
                      </a:r>
                      <a:r>
                        <a:rPr lang="it-IT" sz="1000" dirty="0" err="1">
                          <a:effectLst/>
                        </a:rPr>
                        <a:t>Heptadecano</a:t>
                      </a:r>
                      <a:endParaRPr lang="it-IT" sz="1000" dirty="0"/>
                    </a:p>
                  </a:txBody>
                  <a:tcPr marL="49880" marR="49880" marT="24940" marB="24940" anchor="ctr">
                    <a:lnL>
                      <a:noFill/>
                    </a:lnL>
                    <a:lnR>
                      <a:noFill/>
                    </a:lnR>
                    <a:lnT>
                      <a:noFill/>
                    </a:lnT>
                    <a:lnB>
                      <a:noFill/>
                    </a:lnB>
                  </a:tcPr>
                </a:tc>
                <a:tc>
                  <a:txBody>
                    <a:bodyPr/>
                    <a:lstStyle/>
                    <a:p>
                      <a:r>
                        <a:rPr lang="it-IT" sz="1000">
                          <a:effectLst/>
                        </a:rPr>
                        <a:t>80 Octacontane</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3258573043"/>
                  </a:ext>
                </a:extLst>
              </a:tr>
              <a:tr h="195647">
                <a:tc>
                  <a:txBody>
                    <a:bodyPr/>
                    <a:lstStyle/>
                    <a:p>
                      <a:r>
                        <a:rPr lang="it-IT" sz="1000" dirty="0">
                          <a:effectLst/>
                        </a:rPr>
                        <a:t>18 </a:t>
                      </a:r>
                      <a:r>
                        <a:rPr lang="it-IT" sz="1000" dirty="0" err="1">
                          <a:effectLst/>
                        </a:rPr>
                        <a:t>Octadecano</a:t>
                      </a:r>
                      <a:endParaRPr lang="it-IT" sz="1000" dirty="0"/>
                    </a:p>
                  </a:txBody>
                  <a:tcPr marL="49880" marR="49880" marT="24940" marB="24940" anchor="ctr">
                    <a:lnL>
                      <a:noFill/>
                    </a:lnL>
                    <a:lnR>
                      <a:noFill/>
                    </a:lnR>
                    <a:lnT>
                      <a:noFill/>
                    </a:lnT>
                    <a:lnB>
                      <a:noFill/>
                    </a:lnB>
                  </a:tcPr>
                </a:tc>
                <a:tc>
                  <a:txBody>
                    <a:bodyPr/>
                    <a:lstStyle/>
                    <a:p>
                      <a:r>
                        <a:rPr lang="it-IT" sz="1000">
                          <a:effectLst/>
                        </a:rPr>
                        <a:t>90 Nonacontano</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2449453771"/>
                  </a:ext>
                </a:extLst>
              </a:tr>
              <a:tr h="195647">
                <a:tc>
                  <a:txBody>
                    <a:bodyPr/>
                    <a:lstStyle/>
                    <a:p>
                      <a:r>
                        <a:rPr lang="it-IT" sz="1000" dirty="0">
                          <a:effectLst/>
                        </a:rPr>
                        <a:t>19 </a:t>
                      </a:r>
                      <a:r>
                        <a:rPr lang="it-IT" sz="1000" dirty="0" err="1">
                          <a:effectLst/>
                        </a:rPr>
                        <a:t>Nonadecano</a:t>
                      </a:r>
                      <a:endParaRPr lang="it-IT" sz="1000" dirty="0"/>
                    </a:p>
                  </a:txBody>
                  <a:tcPr marL="49880" marR="49880" marT="24940" marB="24940" anchor="ctr">
                    <a:lnL>
                      <a:noFill/>
                    </a:lnL>
                    <a:lnR>
                      <a:noFill/>
                    </a:lnR>
                    <a:lnT>
                      <a:noFill/>
                    </a:lnT>
                    <a:lnB>
                      <a:noFill/>
                    </a:lnB>
                  </a:tcPr>
                </a:tc>
                <a:tc>
                  <a:txBody>
                    <a:bodyPr/>
                    <a:lstStyle/>
                    <a:p>
                      <a:r>
                        <a:rPr lang="it-IT" sz="1000">
                          <a:effectLst/>
                        </a:rPr>
                        <a:t>100 Hectane</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2525903247"/>
                  </a:ext>
                </a:extLst>
              </a:tr>
              <a:tr h="195647">
                <a:tc>
                  <a:txBody>
                    <a:bodyPr/>
                    <a:lstStyle/>
                    <a:p>
                      <a:r>
                        <a:rPr lang="it-IT" sz="1000" dirty="0">
                          <a:effectLst/>
                        </a:rPr>
                        <a:t>20 </a:t>
                      </a:r>
                      <a:r>
                        <a:rPr lang="it-IT" sz="1000" dirty="0" err="1">
                          <a:effectLst/>
                        </a:rPr>
                        <a:t>Icosaneo</a:t>
                      </a:r>
                      <a:endParaRPr lang="it-IT" sz="1000" dirty="0"/>
                    </a:p>
                  </a:txBody>
                  <a:tcPr marL="49880" marR="49880" marT="24940" marB="24940" anchor="ctr">
                    <a:lnL>
                      <a:noFill/>
                    </a:lnL>
                    <a:lnR>
                      <a:noFill/>
                    </a:lnR>
                    <a:lnT>
                      <a:noFill/>
                    </a:lnT>
                    <a:lnB>
                      <a:noFill/>
                    </a:lnB>
                  </a:tcPr>
                </a:tc>
                <a:tc>
                  <a:txBody>
                    <a:bodyPr/>
                    <a:lstStyle/>
                    <a:p>
                      <a:r>
                        <a:rPr lang="it-IT" sz="1000">
                          <a:effectLst/>
                        </a:rPr>
                        <a:t>132 Dotriacontahectane</a:t>
                      </a:r>
                      <a:endParaRPr lang="it-IT" sz="1000"/>
                    </a:p>
                  </a:txBody>
                  <a:tcPr marL="49880" marR="49880" marT="24940" marB="24940" anchor="ctr">
                    <a:lnL>
                      <a:noFill/>
                    </a:lnL>
                    <a:lnR>
                      <a:noFill/>
                    </a:lnR>
                    <a:lnT>
                      <a:noFill/>
                    </a:lnT>
                    <a:lnB>
                      <a:noFill/>
                    </a:lnB>
                  </a:tcPr>
                </a:tc>
                <a:extLst>
                  <a:ext uri="{0D108BD9-81ED-4DB2-BD59-A6C34878D82A}">
                    <a16:rowId xmlns:a16="http://schemas.microsoft.com/office/drawing/2014/main" val="789896869"/>
                  </a:ext>
                </a:extLst>
              </a:tr>
              <a:tr h="195647">
                <a:tc>
                  <a:txBody>
                    <a:bodyPr/>
                    <a:lstStyle/>
                    <a:p>
                      <a:r>
                        <a:rPr lang="it-IT" sz="1000" dirty="0">
                          <a:effectLst/>
                        </a:rPr>
                        <a:t>21 </a:t>
                      </a:r>
                      <a:r>
                        <a:rPr lang="it-IT" sz="1000" dirty="0" err="1">
                          <a:effectLst/>
                        </a:rPr>
                        <a:t>Henicosano</a:t>
                      </a:r>
                      <a:endParaRPr lang="it-IT" sz="1000" dirty="0"/>
                    </a:p>
                  </a:txBody>
                  <a:tcPr marL="49880" marR="49880" marT="24940" marB="24940" anchor="ctr">
                    <a:lnL>
                      <a:noFill/>
                    </a:lnL>
                    <a:lnR>
                      <a:noFill/>
                    </a:lnR>
                    <a:lnT>
                      <a:noFill/>
                    </a:lnT>
                    <a:lnB>
                      <a:noFill/>
                    </a:lnB>
                  </a:tcPr>
                </a:tc>
                <a:tc>
                  <a:txBody>
                    <a:bodyPr/>
                    <a:lstStyle/>
                    <a:p>
                      <a:endParaRPr lang="it-IT" sz="1000" dirty="0"/>
                    </a:p>
                  </a:txBody>
                  <a:tcPr marL="49880" marR="49880" marT="24940" marB="24940" anchor="ctr">
                    <a:lnL>
                      <a:noFill/>
                    </a:lnL>
                    <a:lnR>
                      <a:noFill/>
                    </a:lnR>
                    <a:lnT>
                      <a:noFill/>
                    </a:lnT>
                    <a:lnB>
                      <a:noFill/>
                    </a:lnB>
                  </a:tcPr>
                </a:tc>
                <a:extLst>
                  <a:ext uri="{0D108BD9-81ED-4DB2-BD59-A6C34878D82A}">
                    <a16:rowId xmlns:a16="http://schemas.microsoft.com/office/drawing/2014/main" val="978010185"/>
                  </a:ext>
                </a:extLst>
              </a:tr>
            </a:tbl>
          </a:graphicData>
        </a:graphic>
      </p:graphicFrame>
      <p:sp>
        <p:nvSpPr>
          <p:cNvPr id="18" name="Rectangle 16">
            <a:extLst>
              <a:ext uri="{FF2B5EF4-FFF2-40B4-BE49-F238E27FC236}">
                <a16:creationId xmlns:a16="http://schemas.microsoft.com/office/drawing/2014/main" id="{B99D5ECD-BC42-46B5-9B97-8E460C094FF8}"/>
              </a:ext>
            </a:extLst>
          </p:cNvPr>
          <p:cNvSpPr>
            <a:spLocks noChangeArrowheads="1"/>
          </p:cNvSpPr>
          <p:nvPr/>
        </p:nvSpPr>
        <p:spPr bwMode="auto">
          <a:xfrm>
            <a:off x="2987697" y="2710625"/>
            <a:ext cx="44114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chemeClr val="tx1"/>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chemeClr val="tx1"/>
                </a:solidFill>
                <a:effectLst/>
                <a:latin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47852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193224"/>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3035917"/>
            <a:ext cx="7904997" cy="369332"/>
          </a:xfrm>
          <a:prstGeom prst="rect">
            <a:avLst/>
          </a:prstGeom>
          <a:noFill/>
        </p:spPr>
        <p:txBody>
          <a:bodyPr wrap="square" rtlCol="0">
            <a:spAutoFit/>
          </a:bodyPr>
          <a:lstStyle/>
          <a:p>
            <a:endParaRPr lang="it-IT" b="1" dirty="0"/>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300" u="none" strike="noStrike" cap="none" normalizeH="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4">
            <a:extLst>
              <a:ext uri="{FF2B5EF4-FFF2-40B4-BE49-F238E27FC236}">
                <a16:creationId xmlns:a16="http://schemas.microsoft.com/office/drawing/2014/main" id="{97A0A4EF-6777-4A07-9003-AAD875928A94}"/>
              </a:ext>
            </a:extLst>
          </p:cNvPr>
          <p:cNvSpPr>
            <a:spLocks noChangeArrowheads="1"/>
          </p:cNvSpPr>
          <p:nvPr/>
        </p:nvSpPr>
        <p:spPr bwMode="auto">
          <a:xfrm>
            <a:off x="0" y="948166"/>
            <a:ext cx="9036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Regola A-1. Composti saturi a catena non ramificata e radicali univalenti</a:t>
            </a:r>
            <a:endParaRPr kumimoji="0" lang="it-IT" altLang="it-IT" sz="1800" b="0" i="0" u="none" strike="noStrike" cap="none" normalizeH="0" baseline="0" dirty="0">
              <a:ln>
                <a:noFill/>
              </a:ln>
              <a:effectLst/>
              <a:latin typeface="Arial" panose="020B0604020202020204" pitchFamily="34" charset="0"/>
            </a:endParaRPr>
          </a:p>
        </p:txBody>
      </p:sp>
      <p:sp>
        <p:nvSpPr>
          <p:cNvPr id="18" name="Rectangle 16">
            <a:extLst>
              <a:ext uri="{FF2B5EF4-FFF2-40B4-BE49-F238E27FC236}">
                <a16:creationId xmlns:a16="http://schemas.microsoft.com/office/drawing/2014/main" id="{B99D5ECD-BC42-46B5-9B97-8E460C094FF8}"/>
              </a:ext>
            </a:extLst>
          </p:cNvPr>
          <p:cNvSpPr>
            <a:spLocks noChangeArrowheads="1"/>
          </p:cNvSpPr>
          <p:nvPr/>
        </p:nvSpPr>
        <p:spPr bwMode="auto">
          <a:xfrm>
            <a:off x="2987697" y="2710625"/>
            <a:ext cx="37702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chemeClr val="tx1"/>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chemeClr val="tx1"/>
                </a:solidFill>
                <a:effectLst/>
                <a:latin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CasellaDiTesto 2">
            <a:extLst>
              <a:ext uri="{FF2B5EF4-FFF2-40B4-BE49-F238E27FC236}">
                <a16:creationId xmlns:a16="http://schemas.microsoft.com/office/drawing/2014/main" id="{6449F8AA-6F14-40B7-B67F-B24BA2CF9CD8}"/>
              </a:ext>
            </a:extLst>
          </p:cNvPr>
          <p:cNvSpPr txBox="1"/>
          <p:nvPr/>
        </p:nvSpPr>
        <p:spPr>
          <a:xfrm>
            <a:off x="1619672" y="1973284"/>
            <a:ext cx="6120680" cy="369332"/>
          </a:xfrm>
          <a:prstGeom prst="rect">
            <a:avLst/>
          </a:prstGeom>
          <a:noFill/>
        </p:spPr>
        <p:txBody>
          <a:bodyPr wrap="square" rtlCol="0">
            <a:spAutoFit/>
          </a:bodyPr>
          <a:lstStyle/>
          <a:p>
            <a:endParaRPr lang="it-IT" dirty="0"/>
          </a:p>
        </p:txBody>
      </p:sp>
      <p:pic>
        <p:nvPicPr>
          <p:cNvPr id="15362" name="Immagine 51" descr="https://www.acdlabs.com/iupac/nomenclature/79/images/bm250.gif">
            <a:extLst>
              <a:ext uri="{FF2B5EF4-FFF2-40B4-BE49-F238E27FC236}">
                <a16:creationId xmlns:a16="http://schemas.microsoft.com/office/drawing/2014/main" id="{0380AA8D-6C0E-46F4-A29E-8A2CFFB1C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794" y="2775284"/>
            <a:ext cx="4779566" cy="492708"/>
          </a:xfrm>
          <a:prstGeom prst="rect">
            <a:avLst/>
          </a:prstGeom>
          <a:noFill/>
          <a:extLst>
            <a:ext uri="{909E8E84-426E-40DD-AFC4-6F175D3DCCD1}">
              <a14:hiddenFill xmlns:a14="http://schemas.microsoft.com/office/drawing/2010/main">
                <a:solidFill>
                  <a:srgbClr val="FFFFFF"/>
                </a:solidFill>
              </a14:hiddenFill>
            </a:ext>
          </a:extLst>
        </p:spPr>
      </p:pic>
      <p:pic>
        <p:nvPicPr>
          <p:cNvPr id="15361" name="Immagine 52" descr="https://www.acdlabs.com/iupac/nomenclature/79/images/bm260.gif">
            <a:extLst>
              <a:ext uri="{FF2B5EF4-FFF2-40B4-BE49-F238E27FC236}">
                <a16:creationId xmlns:a16="http://schemas.microsoft.com/office/drawing/2014/main" id="{B4165AC5-A76E-47FF-BCE3-C99BEF4A9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917215"/>
            <a:ext cx="4689717" cy="6553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F27D336F-727B-4C2E-AF7B-2C586F629786}"/>
              </a:ext>
            </a:extLst>
          </p:cNvPr>
          <p:cNvSpPr>
            <a:spLocks noChangeArrowheads="1"/>
          </p:cNvSpPr>
          <p:nvPr/>
        </p:nvSpPr>
        <p:spPr bwMode="auto">
          <a:xfrm>
            <a:off x="137912" y="1602081"/>
            <a:ext cx="756084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1.2</a:t>
            </a:r>
            <a:r>
              <a:rPr kumimoji="0" lang="it-IT" altLang="it-IT" sz="13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it-IT" altLang="it-IT" sz="13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I radicali univalenti derivati ​​da idrocarburi aciclici non ramificati saturi mediante rimozione di idrogeno da un atomo di carbonio terminale sono denominati sostituendo la desinenza "-ano" del nome dell'idrocarburo con "-ile". L'atomo di carbonio con la valenza libera è numerato come 1. Come classe, questi radicali sono chiamati alchili normali o non ramificati.</a:t>
            </a:r>
            <a:endParaRPr kumimoji="0" lang="it-IT" altLang="it-IT" sz="7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dirty="0">
                <a:ln>
                  <a:noFill/>
                </a:ln>
                <a:effectLst/>
                <a:latin typeface="Helvetica" panose="020B0604020202020204" pitchFamily="34" charset="0"/>
                <a:ea typeface="Times New Roman" panose="02020603050405020304" pitchFamily="18" charset="0"/>
                <a:cs typeface="Times New Roman" panose="02020603050405020304" pitchFamily="18" charset="0"/>
              </a:rPr>
              <a:t>Esempi della regola A-1.2</a:t>
            </a:r>
            <a:endParaRPr kumimoji="0" lang="it-IT" altLang="it-IT" sz="7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64F90744-305A-442A-ADC5-E9CA9DB79A9E}"/>
              </a:ext>
            </a:extLst>
          </p:cNvPr>
          <p:cNvSpPr>
            <a:spLocks noChangeArrowheads="1"/>
          </p:cNvSpPr>
          <p:nvPr/>
        </p:nvSpPr>
        <p:spPr bwMode="auto">
          <a:xfrm>
            <a:off x="179512" y="4012188"/>
            <a:ext cx="70567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8" name="CasellaDiTesto 7">
            <a:extLst>
              <a:ext uri="{FF2B5EF4-FFF2-40B4-BE49-F238E27FC236}">
                <a16:creationId xmlns:a16="http://schemas.microsoft.com/office/drawing/2014/main" id="{BE69F3A0-56AB-4BD8-93CB-07A5B8F4D117}"/>
              </a:ext>
            </a:extLst>
          </p:cNvPr>
          <p:cNvSpPr txBox="1"/>
          <p:nvPr/>
        </p:nvSpPr>
        <p:spPr>
          <a:xfrm>
            <a:off x="533400" y="5013176"/>
            <a:ext cx="7999040" cy="369332"/>
          </a:xfrm>
          <a:prstGeom prst="rect">
            <a:avLst/>
          </a:prstGeom>
          <a:noFill/>
        </p:spPr>
        <p:txBody>
          <a:bodyPr wrap="square" rtlCol="0">
            <a:spAutoFit/>
          </a:bodyPr>
          <a:lstStyle/>
          <a:p>
            <a:r>
              <a:rPr lang="it-IT" dirty="0"/>
              <a:t>Esercizio. </a:t>
            </a:r>
            <a:r>
              <a:rPr lang="it-IT" dirty="0" err="1"/>
              <a:t>metil</a:t>
            </a:r>
            <a:r>
              <a:rPr lang="it-IT" dirty="0"/>
              <a:t> …..,      </a:t>
            </a:r>
            <a:r>
              <a:rPr lang="it-IT" dirty="0" err="1"/>
              <a:t>butil</a:t>
            </a:r>
            <a:r>
              <a:rPr lang="it-IT" dirty="0"/>
              <a:t> ……………, </a:t>
            </a:r>
            <a:r>
              <a:rPr lang="it-IT" dirty="0" err="1"/>
              <a:t>esil</a:t>
            </a:r>
            <a:r>
              <a:rPr lang="it-IT" dirty="0"/>
              <a:t>…………… </a:t>
            </a:r>
            <a:r>
              <a:rPr lang="it-IT"/>
              <a:t>eptil</a:t>
            </a:r>
            <a:endParaRPr lang="it-IT" dirty="0"/>
          </a:p>
        </p:txBody>
      </p:sp>
    </p:spTree>
    <p:extLst>
      <p:ext uri="{BB962C8B-B14F-4D97-AF65-F5344CB8AC3E}">
        <p14:creationId xmlns:p14="http://schemas.microsoft.com/office/powerpoint/2010/main" val="26910921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450815"/>
            <a:ext cx="7851648" cy="395299"/>
          </a:xfrm>
          <a:ln>
            <a:miter lim="800000"/>
            <a:headEnd/>
            <a:tailEnd/>
          </a:ln>
        </p:spPr>
        <p:txBody>
          <a:bodyPr>
            <a:noAutofit/>
          </a:bodyPr>
          <a:lstStyle/>
          <a:p>
            <a:pPr algn="ctr">
              <a:defRPr/>
            </a:pPr>
            <a:r>
              <a:rPr lang="it-IT" sz="4000" dirty="0">
                <a:solidFill>
                  <a:srgbClr val="FF0000"/>
                </a:solidFill>
              </a:rPr>
              <a:t>Composti  organici alcheni e alchini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365377" y="3636750"/>
            <a:ext cx="7904997" cy="369332"/>
          </a:xfrm>
          <a:prstGeom prst="rect">
            <a:avLst/>
          </a:prstGeom>
          <a:noFill/>
        </p:spPr>
        <p:txBody>
          <a:bodyPr wrap="square" rtlCol="0">
            <a:spAutoFit/>
          </a:bodyPr>
          <a:lstStyle/>
          <a:p>
            <a:endParaRPr lang="it-IT" b="1" dirty="0"/>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300" u="none" strike="noStrike" cap="none" normalizeH="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4">
            <a:extLst>
              <a:ext uri="{FF2B5EF4-FFF2-40B4-BE49-F238E27FC236}">
                <a16:creationId xmlns:a16="http://schemas.microsoft.com/office/drawing/2014/main" id="{97A0A4EF-6777-4A07-9003-AAD875928A94}"/>
              </a:ext>
            </a:extLst>
          </p:cNvPr>
          <p:cNvSpPr>
            <a:spLocks noChangeArrowheads="1"/>
          </p:cNvSpPr>
          <p:nvPr/>
        </p:nvSpPr>
        <p:spPr bwMode="auto">
          <a:xfrm>
            <a:off x="0" y="948166"/>
            <a:ext cx="9036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Regola A-1. </a:t>
            </a:r>
            <a:r>
              <a:rPr lang="it-IT" altLang="it-IT" b="1" dirty="0">
                <a:latin typeface="Calibri" panose="020F0502020204030204" pitchFamily="34" charset="0"/>
                <a:ea typeface="Times New Roman" panose="02020603050405020304" pitchFamily="18" charset="0"/>
                <a:cs typeface="Times New Roman" panose="02020603050405020304" pitchFamily="18" charset="0"/>
              </a:rPr>
              <a:t>Idrocarburi </a:t>
            </a: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insaturi a catena non ramificata</a:t>
            </a:r>
            <a:endParaRPr kumimoji="0" lang="it-IT" altLang="it-IT" sz="1800" b="0" i="0" u="none" strike="noStrike" cap="none" normalizeH="0" baseline="0" dirty="0">
              <a:ln>
                <a:noFill/>
              </a:ln>
              <a:effectLst/>
              <a:latin typeface="Arial" panose="020B0604020202020204" pitchFamily="34" charset="0"/>
            </a:endParaRPr>
          </a:p>
        </p:txBody>
      </p:sp>
      <p:sp>
        <p:nvSpPr>
          <p:cNvPr id="18" name="Rectangle 16">
            <a:extLst>
              <a:ext uri="{FF2B5EF4-FFF2-40B4-BE49-F238E27FC236}">
                <a16:creationId xmlns:a16="http://schemas.microsoft.com/office/drawing/2014/main" id="{B99D5ECD-BC42-46B5-9B97-8E460C094FF8}"/>
              </a:ext>
            </a:extLst>
          </p:cNvPr>
          <p:cNvSpPr>
            <a:spLocks noChangeArrowheads="1"/>
          </p:cNvSpPr>
          <p:nvPr/>
        </p:nvSpPr>
        <p:spPr bwMode="auto">
          <a:xfrm>
            <a:off x="2987697" y="2710625"/>
            <a:ext cx="37702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chemeClr val="tx1"/>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chemeClr val="tx1"/>
                </a:solidFill>
                <a:effectLst/>
                <a:latin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CasellaDiTesto 2">
            <a:extLst>
              <a:ext uri="{FF2B5EF4-FFF2-40B4-BE49-F238E27FC236}">
                <a16:creationId xmlns:a16="http://schemas.microsoft.com/office/drawing/2014/main" id="{6449F8AA-6F14-40B7-B67F-B24BA2CF9CD8}"/>
              </a:ext>
            </a:extLst>
          </p:cNvPr>
          <p:cNvSpPr txBox="1"/>
          <p:nvPr/>
        </p:nvSpPr>
        <p:spPr>
          <a:xfrm>
            <a:off x="1619672" y="1973165"/>
            <a:ext cx="6120680" cy="369332"/>
          </a:xfrm>
          <a:prstGeom prst="rect">
            <a:avLst/>
          </a:prstGeom>
          <a:noFill/>
        </p:spPr>
        <p:txBody>
          <a:bodyPr wrap="square" rtlCol="0">
            <a:spAutoFit/>
          </a:bodyPr>
          <a:lstStyle/>
          <a:p>
            <a:endParaRPr lang="it-IT" dirty="0"/>
          </a:p>
        </p:txBody>
      </p:sp>
      <p:sp>
        <p:nvSpPr>
          <p:cNvPr id="7" name="Rectangle 4">
            <a:extLst>
              <a:ext uri="{FF2B5EF4-FFF2-40B4-BE49-F238E27FC236}">
                <a16:creationId xmlns:a16="http://schemas.microsoft.com/office/drawing/2014/main" id="{64F90744-305A-442A-ADC5-E9CA9DB79A9E}"/>
              </a:ext>
            </a:extLst>
          </p:cNvPr>
          <p:cNvSpPr>
            <a:spLocks noChangeArrowheads="1"/>
          </p:cNvSpPr>
          <p:nvPr/>
        </p:nvSpPr>
        <p:spPr bwMode="auto">
          <a:xfrm>
            <a:off x="179512" y="4012188"/>
            <a:ext cx="70567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23" name="Rectangle 18">
            <a:extLst>
              <a:ext uri="{FF2B5EF4-FFF2-40B4-BE49-F238E27FC236}">
                <a16:creationId xmlns:a16="http://schemas.microsoft.com/office/drawing/2014/main" id="{9333F68C-895D-40C8-AD5C-FBCD9660F25C}"/>
              </a:ext>
            </a:extLst>
          </p:cNvPr>
          <p:cNvSpPr>
            <a:spLocks noChangeArrowheads="1"/>
          </p:cNvSpPr>
          <p:nvPr/>
        </p:nvSpPr>
        <p:spPr bwMode="auto">
          <a:xfrm>
            <a:off x="31304" y="1462017"/>
            <a:ext cx="85731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rPr>
              <a:t>Gli idrocarburi aciclici non ramificati insaturi aventi un doppio legame sono denominati sostituendo la desinenza "-ano" del nome del corrispondente idrocarburo saturo con la desinenza "-</a:t>
            </a:r>
            <a:r>
              <a:rPr kumimoji="0" lang="it-IT" altLang="it-IT" sz="1300" b="0" i="0" u="none" strike="noStrike" cap="none" normalizeH="0" baseline="0" dirty="0" err="1">
                <a:ln>
                  <a:noFill/>
                </a:ln>
                <a:effectLst/>
                <a:latin typeface="Arial" panose="020B0604020202020204" pitchFamily="34" charset="0"/>
                <a:ea typeface="Times New Roman" panose="02020603050405020304" pitchFamily="18" charset="0"/>
              </a:rPr>
              <a:t>ene</a:t>
            </a:r>
            <a:r>
              <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rPr>
              <a:t>".</a:t>
            </a:r>
          </a:p>
          <a:p>
            <a:pPr eaLnBrk="0" hangingPunct="0"/>
            <a:r>
              <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rPr>
              <a:t> Se ci sono due o più doppi legami, il finale sarà "-</a:t>
            </a:r>
            <a:r>
              <a:rPr kumimoji="0" lang="it-IT" altLang="it-IT" sz="1300" b="0" i="0" u="none" strike="noStrike" cap="none" normalizeH="0" baseline="0" dirty="0" err="1">
                <a:ln>
                  <a:noFill/>
                </a:ln>
                <a:effectLst/>
                <a:latin typeface="Arial" panose="020B0604020202020204" pitchFamily="34" charset="0"/>
                <a:ea typeface="Times New Roman" panose="02020603050405020304" pitchFamily="18" charset="0"/>
              </a:rPr>
              <a:t>adiene</a:t>
            </a:r>
            <a:r>
              <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rPr>
              <a:t>", "-</a:t>
            </a:r>
            <a:r>
              <a:rPr lang="it-IT" altLang="it-IT" sz="1300" dirty="0" err="1">
                <a:latin typeface="Arial" panose="020B0604020202020204" pitchFamily="34" charset="0"/>
                <a:ea typeface="Times New Roman" panose="02020603050405020304" pitchFamily="18" charset="0"/>
              </a:rPr>
              <a:t>tr</a:t>
            </a:r>
            <a:r>
              <a:rPr kumimoji="0" lang="it-IT" altLang="it-IT" sz="1300" b="0" i="0" u="none" strike="noStrike" cap="none" normalizeH="0" baseline="0" dirty="0" err="1">
                <a:ln>
                  <a:noFill/>
                </a:ln>
                <a:effectLst/>
                <a:latin typeface="Arial" panose="020B0604020202020204" pitchFamily="34" charset="0"/>
                <a:ea typeface="Times New Roman" panose="02020603050405020304" pitchFamily="18" charset="0"/>
              </a:rPr>
              <a:t>iene</a:t>
            </a:r>
            <a:r>
              <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rPr>
              <a:t>", </a:t>
            </a:r>
            <a:r>
              <a:rPr kumimoji="0" lang="it-IT" altLang="it-IT" sz="1300" b="0" i="1" u="none" strike="noStrike" cap="none" normalizeH="0" baseline="0" dirty="0">
                <a:ln>
                  <a:noFill/>
                </a:ln>
                <a:effectLst/>
                <a:latin typeface="Arial" panose="020B0604020202020204" pitchFamily="34" charset="0"/>
                <a:ea typeface="Times New Roman" panose="02020603050405020304" pitchFamily="18" charset="0"/>
              </a:rPr>
              <a:t>ecc.</a:t>
            </a:r>
            <a:r>
              <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rPr>
              <a:t> I nomi generici di questi idrocarburi (ramificati o non ramificati) sono "alchene", "alcadiene", "</a:t>
            </a:r>
            <a:r>
              <a:rPr kumimoji="0" lang="it-IT" altLang="it-IT" sz="1300" b="0" i="0" u="none" strike="noStrike" cap="none" normalizeH="0" baseline="0" dirty="0" err="1">
                <a:ln>
                  <a:noFill/>
                </a:ln>
                <a:effectLst/>
                <a:latin typeface="Arial" panose="020B0604020202020204" pitchFamily="34" charset="0"/>
                <a:ea typeface="Times New Roman" panose="02020603050405020304" pitchFamily="18" charset="0"/>
              </a:rPr>
              <a:t>alcatriene</a:t>
            </a:r>
            <a:r>
              <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rPr>
              <a:t>", </a:t>
            </a:r>
            <a:r>
              <a:rPr kumimoji="0" lang="it-IT" altLang="it-IT" sz="1300" b="0" i="1" u="none" strike="noStrike" cap="none" normalizeH="0" baseline="0" dirty="0">
                <a:ln>
                  <a:noFill/>
                </a:ln>
                <a:effectLst/>
                <a:latin typeface="Arial" panose="020B0604020202020204" pitchFamily="34" charset="0"/>
                <a:ea typeface="Times New Roman" panose="02020603050405020304" pitchFamily="18" charset="0"/>
              </a:rPr>
              <a:t>ecc. .</a:t>
            </a:r>
            <a:r>
              <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rPr>
              <a:t> La catena è così numerata </a:t>
            </a:r>
            <a:r>
              <a:rPr lang="it-IT" altLang="it-IT" sz="1400" dirty="0">
                <a:latin typeface="Arial" panose="020B0604020202020204" pitchFamily="34" charset="0"/>
                <a:ea typeface="Times New Roman" panose="02020603050405020304" pitchFamily="18" charset="0"/>
              </a:rPr>
              <a:t>da dare i numeri più bassi possibili ai doppi legami. </a:t>
            </a:r>
            <a:endParaRPr kumimoji="0" lang="it-IT" altLang="it-IT" sz="1800" b="0" i="0" u="none" strike="noStrike" cap="none" normalizeH="0" baseline="0" dirty="0">
              <a:ln>
                <a:noFill/>
              </a:ln>
              <a:effectLst/>
              <a:latin typeface="Arial" panose="020B0604020202020204" pitchFamily="34" charset="0"/>
            </a:endParaRPr>
          </a:p>
        </p:txBody>
      </p:sp>
      <p:sp>
        <p:nvSpPr>
          <p:cNvPr id="24" name="Rectangle 19">
            <a:extLst>
              <a:ext uri="{FF2B5EF4-FFF2-40B4-BE49-F238E27FC236}">
                <a16:creationId xmlns:a16="http://schemas.microsoft.com/office/drawing/2014/main" id="{CAA74F4F-D8A3-4A4B-9348-AEC9C1E5337A}"/>
              </a:ext>
            </a:extLst>
          </p:cNvPr>
          <p:cNvSpPr>
            <a:spLocks noChangeArrowheads="1"/>
          </p:cNvSpPr>
          <p:nvPr/>
        </p:nvSpPr>
        <p:spPr bwMode="auto">
          <a:xfrm>
            <a:off x="0" y="2689668"/>
            <a:ext cx="8604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40" name="Immagine 39" descr="https://www.acdlabs.com/iupac/nomenclature/79/images/bm540.gif">
            <a:extLst>
              <a:ext uri="{FF2B5EF4-FFF2-40B4-BE49-F238E27FC236}">
                <a16:creationId xmlns:a16="http://schemas.microsoft.com/office/drawing/2014/main" id="{40FA2A3D-D59F-445B-9F0F-28E4AB1BBA2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59631" y="3280694"/>
            <a:ext cx="1517169" cy="424219"/>
          </a:xfrm>
          <a:prstGeom prst="rect">
            <a:avLst/>
          </a:prstGeom>
          <a:noFill/>
          <a:ln>
            <a:noFill/>
          </a:ln>
        </p:spPr>
      </p:pic>
      <p:pic>
        <p:nvPicPr>
          <p:cNvPr id="41" name="Immagine 40" descr="https://www.acdlabs.com/iupac/nomenclature/79/images/bm550.gif">
            <a:extLst>
              <a:ext uri="{FF2B5EF4-FFF2-40B4-BE49-F238E27FC236}">
                <a16:creationId xmlns:a16="http://schemas.microsoft.com/office/drawing/2014/main" id="{393AC0DD-C95A-455A-9B25-699C692AE5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73221" y="3215287"/>
            <a:ext cx="1368151" cy="489904"/>
          </a:xfrm>
          <a:prstGeom prst="rect">
            <a:avLst/>
          </a:prstGeom>
          <a:noFill/>
          <a:ln>
            <a:noFill/>
          </a:ln>
        </p:spPr>
      </p:pic>
      <p:sp>
        <p:nvSpPr>
          <p:cNvPr id="28" name="Rettangolo 27">
            <a:extLst>
              <a:ext uri="{FF2B5EF4-FFF2-40B4-BE49-F238E27FC236}">
                <a16:creationId xmlns:a16="http://schemas.microsoft.com/office/drawing/2014/main" id="{33C7F167-C168-4E91-AA0D-36E9C25279EE}"/>
              </a:ext>
            </a:extLst>
          </p:cNvPr>
          <p:cNvSpPr/>
          <p:nvPr/>
        </p:nvSpPr>
        <p:spPr>
          <a:xfrm>
            <a:off x="1579357" y="3665939"/>
            <a:ext cx="655949" cy="276999"/>
          </a:xfrm>
          <a:prstGeom prst="rect">
            <a:avLst/>
          </a:prstGeom>
        </p:spPr>
        <p:txBody>
          <a:bodyPr wrap="none">
            <a:spAutoFit/>
          </a:bodyPr>
          <a:lstStyle/>
          <a:p>
            <a:r>
              <a:rPr lang="it-IT" sz="1200" dirty="0">
                <a:latin typeface="Times New Roman" panose="02020603050405020304" pitchFamily="18" charset="0"/>
                <a:ea typeface="Times New Roman" panose="02020603050405020304" pitchFamily="18" charset="0"/>
              </a:rPr>
              <a:t>2-esene</a:t>
            </a:r>
            <a:endParaRPr lang="it-IT" dirty="0"/>
          </a:p>
        </p:txBody>
      </p:sp>
      <p:sp>
        <p:nvSpPr>
          <p:cNvPr id="29" name="Rettangolo 28">
            <a:extLst>
              <a:ext uri="{FF2B5EF4-FFF2-40B4-BE49-F238E27FC236}">
                <a16:creationId xmlns:a16="http://schemas.microsoft.com/office/drawing/2014/main" id="{DC83C685-AC90-42C4-A37B-27FFA310EB16}"/>
              </a:ext>
            </a:extLst>
          </p:cNvPr>
          <p:cNvSpPr/>
          <p:nvPr/>
        </p:nvSpPr>
        <p:spPr>
          <a:xfrm>
            <a:off x="4169957" y="3662257"/>
            <a:ext cx="960519" cy="276999"/>
          </a:xfrm>
          <a:prstGeom prst="rect">
            <a:avLst/>
          </a:prstGeom>
        </p:spPr>
        <p:txBody>
          <a:bodyPr wrap="none">
            <a:spAutoFit/>
          </a:bodyPr>
          <a:lstStyle/>
          <a:p>
            <a:r>
              <a:rPr lang="it-IT" sz="1200" dirty="0">
                <a:latin typeface="Times New Roman" panose="02020603050405020304" pitchFamily="18" charset="0"/>
                <a:ea typeface="Times New Roman" panose="02020603050405020304" pitchFamily="18" charset="0"/>
              </a:rPr>
              <a:t>1,4-esadiene</a:t>
            </a:r>
            <a:endParaRPr lang="it-IT" dirty="0"/>
          </a:p>
        </p:txBody>
      </p:sp>
      <p:sp>
        <p:nvSpPr>
          <p:cNvPr id="30" name="CasellaDiTesto 29">
            <a:extLst>
              <a:ext uri="{FF2B5EF4-FFF2-40B4-BE49-F238E27FC236}">
                <a16:creationId xmlns:a16="http://schemas.microsoft.com/office/drawing/2014/main" id="{4014F2CB-88A5-49A2-8F21-AB95CAF89C1B}"/>
              </a:ext>
            </a:extLst>
          </p:cNvPr>
          <p:cNvSpPr txBox="1"/>
          <p:nvPr/>
        </p:nvSpPr>
        <p:spPr>
          <a:xfrm>
            <a:off x="179513" y="4365104"/>
            <a:ext cx="8280920" cy="954107"/>
          </a:xfrm>
          <a:prstGeom prst="rect">
            <a:avLst/>
          </a:prstGeom>
          <a:noFill/>
        </p:spPr>
        <p:txBody>
          <a:bodyPr wrap="square" rtlCol="0">
            <a:spAutoFit/>
          </a:bodyPr>
          <a:lstStyle/>
          <a:p>
            <a:pPr lvl="0" eaLnBrk="0" hangingPunct="0"/>
            <a:r>
              <a:rPr lang="it-IT" altLang="it-IT" sz="1200" dirty="0">
                <a:latin typeface="Arial" panose="020B0604020202020204" pitchFamily="34" charset="0"/>
                <a:ea typeface="Times New Roman" panose="02020603050405020304" pitchFamily="18" charset="0"/>
              </a:rPr>
              <a:t>Gli idrocarburi aciclici non ramificati insaturi aventi un triplo legame sono denominati sostituendo la desinenza "-</a:t>
            </a:r>
            <a:r>
              <a:rPr lang="it-IT" altLang="it-IT" sz="1200" dirty="0" err="1">
                <a:latin typeface="Arial" panose="020B0604020202020204" pitchFamily="34" charset="0"/>
                <a:ea typeface="Times New Roman" panose="02020603050405020304" pitchFamily="18" charset="0"/>
              </a:rPr>
              <a:t>ane</a:t>
            </a:r>
            <a:r>
              <a:rPr lang="it-IT" altLang="it-IT" sz="1200" dirty="0">
                <a:latin typeface="Arial" panose="020B0604020202020204" pitchFamily="34" charset="0"/>
                <a:ea typeface="Times New Roman" panose="02020603050405020304" pitchFamily="18" charset="0"/>
              </a:rPr>
              <a:t>" del nome del corrispondente idrocarburo saturo con la desinenza "-ino".</a:t>
            </a:r>
          </a:p>
          <a:p>
            <a:pPr eaLnBrk="0" hangingPunct="0"/>
            <a:r>
              <a:rPr lang="it-IT" altLang="it-IT" sz="1200" dirty="0">
                <a:latin typeface="Arial" panose="020B0604020202020204" pitchFamily="34" charset="0"/>
                <a:ea typeface="Times New Roman" panose="02020603050405020304" pitchFamily="18" charset="0"/>
              </a:rPr>
              <a:t>Gli idrocarburi con doppi e tripli legami :sostituzione del suffisso </a:t>
            </a:r>
            <a:r>
              <a:rPr lang="it-IT" altLang="it-IT" sz="1200" dirty="0" err="1">
                <a:latin typeface="Arial" panose="020B0604020202020204" pitchFamily="34" charset="0"/>
                <a:ea typeface="Times New Roman" panose="02020603050405020304" pitchFamily="18" charset="0"/>
              </a:rPr>
              <a:t>ane</a:t>
            </a:r>
            <a:r>
              <a:rPr lang="it-IT" altLang="it-IT" sz="1200" dirty="0">
                <a:latin typeface="Arial" panose="020B0604020202020204" pitchFamily="34" charset="0"/>
                <a:ea typeface="Times New Roman" panose="02020603050405020304" pitchFamily="18" charset="0"/>
              </a:rPr>
              <a:t> con </a:t>
            </a:r>
            <a:r>
              <a:rPr lang="it-IT" sz="1200" dirty="0"/>
              <a:t>" </a:t>
            </a:r>
            <a:r>
              <a:rPr lang="it-IT" sz="1200" dirty="0" err="1"/>
              <a:t>enyne</a:t>
            </a:r>
            <a:r>
              <a:rPr lang="it-IT" sz="1600" dirty="0"/>
              <a:t>"</a:t>
            </a:r>
            <a:endParaRPr lang="it-IT" altLang="it-IT" sz="1200" dirty="0">
              <a:latin typeface="Arial" panose="020B0604020202020204" pitchFamily="34" charset="0"/>
              <a:ea typeface="Times New Roman" panose="02020603050405020304" pitchFamily="18" charset="0"/>
            </a:endParaRPr>
          </a:p>
          <a:p>
            <a:pPr lvl="0" eaLnBrk="0" hangingPunct="0"/>
            <a:endParaRPr lang="it-IT" altLang="it-IT" sz="1400" dirty="0">
              <a:latin typeface="Arial" panose="020B0604020202020204" pitchFamily="34" charset="0"/>
              <a:ea typeface="Times New Roman" panose="02020603050405020304" pitchFamily="18" charset="0"/>
            </a:endParaRPr>
          </a:p>
        </p:txBody>
      </p:sp>
      <p:pic>
        <p:nvPicPr>
          <p:cNvPr id="46" name="Immagine 45" descr="https://www.acdlabs.com/iupac/nomenclature/79/images/bm560.gif">
            <a:extLst>
              <a:ext uri="{FF2B5EF4-FFF2-40B4-BE49-F238E27FC236}">
                <a16:creationId xmlns:a16="http://schemas.microsoft.com/office/drawing/2014/main" id="{2489C708-D4DC-45FE-847E-583F0FE4B4A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11690" y="5283613"/>
            <a:ext cx="1520349" cy="466314"/>
          </a:xfrm>
          <a:prstGeom prst="rect">
            <a:avLst/>
          </a:prstGeom>
          <a:noFill/>
          <a:ln>
            <a:noFill/>
          </a:ln>
        </p:spPr>
      </p:pic>
      <p:sp>
        <p:nvSpPr>
          <p:cNvPr id="33" name="Rettangolo 32">
            <a:extLst>
              <a:ext uri="{FF2B5EF4-FFF2-40B4-BE49-F238E27FC236}">
                <a16:creationId xmlns:a16="http://schemas.microsoft.com/office/drawing/2014/main" id="{8B732959-E6EB-4FBE-A8D1-52DDE6BF335B}"/>
              </a:ext>
            </a:extLst>
          </p:cNvPr>
          <p:cNvSpPr/>
          <p:nvPr/>
        </p:nvSpPr>
        <p:spPr>
          <a:xfrm>
            <a:off x="3358029" y="5771334"/>
            <a:ext cx="1396536" cy="276999"/>
          </a:xfrm>
          <a:prstGeom prst="rect">
            <a:avLst/>
          </a:prstGeom>
        </p:spPr>
        <p:txBody>
          <a:bodyPr wrap="none">
            <a:spAutoFit/>
          </a:bodyPr>
          <a:lstStyle/>
          <a:p>
            <a:r>
              <a:rPr lang="it-IT" sz="1200" dirty="0">
                <a:latin typeface="Times New Roman" panose="02020603050405020304" pitchFamily="18" charset="0"/>
                <a:ea typeface="Times New Roman" panose="02020603050405020304" pitchFamily="18" charset="0"/>
              </a:rPr>
              <a:t>1,3-Hexadien-5-ino</a:t>
            </a:r>
            <a:endParaRPr lang="it-IT" dirty="0"/>
          </a:p>
        </p:txBody>
      </p:sp>
    </p:spTree>
    <p:extLst>
      <p:ext uri="{BB962C8B-B14F-4D97-AF65-F5344CB8AC3E}">
        <p14:creationId xmlns:p14="http://schemas.microsoft.com/office/powerpoint/2010/main" val="35794909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193224"/>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 name="CasellaDiTesto 1">
            <a:extLst>
              <a:ext uri="{FF2B5EF4-FFF2-40B4-BE49-F238E27FC236}">
                <a16:creationId xmlns:a16="http://schemas.microsoft.com/office/drawing/2014/main" id="{ED39B9C6-59BF-46D0-9217-FBCA995DD88F}"/>
              </a:ext>
            </a:extLst>
          </p:cNvPr>
          <p:cNvSpPr txBox="1"/>
          <p:nvPr/>
        </p:nvSpPr>
        <p:spPr>
          <a:xfrm rot="2216841">
            <a:off x="624177" y="3620762"/>
            <a:ext cx="7904997" cy="369332"/>
          </a:xfrm>
          <a:prstGeom prst="rect">
            <a:avLst/>
          </a:prstGeom>
          <a:noFill/>
        </p:spPr>
        <p:txBody>
          <a:bodyPr wrap="square" rtlCol="0">
            <a:spAutoFit/>
          </a:bodyPr>
          <a:lstStyle/>
          <a:p>
            <a:endParaRPr lang="it-IT" b="1" dirty="0"/>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altLang="it-IT" sz="1300" u="none" strike="noStrike" cap="none" normalizeH="0" dirty="0">
              <a:ln>
                <a:noFill/>
              </a:ln>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4">
            <a:extLst>
              <a:ext uri="{FF2B5EF4-FFF2-40B4-BE49-F238E27FC236}">
                <a16:creationId xmlns:a16="http://schemas.microsoft.com/office/drawing/2014/main" id="{97A0A4EF-6777-4A07-9003-AAD875928A94}"/>
              </a:ext>
            </a:extLst>
          </p:cNvPr>
          <p:cNvSpPr>
            <a:spLocks noChangeArrowheads="1"/>
          </p:cNvSpPr>
          <p:nvPr/>
        </p:nvSpPr>
        <p:spPr bwMode="auto">
          <a:xfrm>
            <a:off x="0" y="948166"/>
            <a:ext cx="9036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Regola A-2. </a:t>
            </a:r>
            <a:r>
              <a:rPr lang="it-IT" altLang="it-IT" b="1" dirty="0">
                <a:latin typeface="Calibri" panose="020F0502020204030204" pitchFamily="34" charset="0"/>
                <a:ea typeface="Times New Roman" panose="02020603050405020304" pitchFamily="18" charset="0"/>
                <a:cs typeface="Times New Roman" panose="02020603050405020304" pitchFamily="18" charset="0"/>
              </a:rPr>
              <a:t>Idrocarburi </a:t>
            </a: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catena ramificata – ciclici - aromatici</a:t>
            </a:r>
            <a:endParaRPr kumimoji="0" lang="it-IT" altLang="it-IT" sz="1800" b="0" i="0" u="none" strike="noStrike" cap="none" normalizeH="0" baseline="0" dirty="0">
              <a:ln>
                <a:noFill/>
              </a:ln>
              <a:effectLst/>
              <a:latin typeface="Arial" panose="020B0604020202020204" pitchFamily="34" charset="0"/>
            </a:endParaRPr>
          </a:p>
        </p:txBody>
      </p:sp>
      <p:sp>
        <p:nvSpPr>
          <p:cNvPr id="18" name="Rectangle 16">
            <a:extLst>
              <a:ext uri="{FF2B5EF4-FFF2-40B4-BE49-F238E27FC236}">
                <a16:creationId xmlns:a16="http://schemas.microsoft.com/office/drawing/2014/main" id="{B99D5ECD-BC42-46B5-9B97-8E460C094FF8}"/>
              </a:ext>
            </a:extLst>
          </p:cNvPr>
          <p:cNvSpPr>
            <a:spLocks noChangeArrowheads="1"/>
          </p:cNvSpPr>
          <p:nvPr/>
        </p:nvSpPr>
        <p:spPr bwMode="auto">
          <a:xfrm>
            <a:off x="3037761" y="3085520"/>
            <a:ext cx="37702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dirty="0">
                <a:ln>
                  <a:noFill/>
                </a:ln>
                <a:solidFill>
                  <a:schemeClr val="tx1"/>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dirty="0">
                <a:ln>
                  <a:noFill/>
                </a:ln>
                <a:solidFill>
                  <a:schemeClr val="tx1"/>
                </a:solidFill>
                <a:effectLst/>
                <a:latin typeface="Arial" panose="020B0604020202020204" pitchFamily="34" charset="0"/>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3" name="CasellaDiTesto 2">
            <a:extLst>
              <a:ext uri="{FF2B5EF4-FFF2-40B4-BE49-F238E27FC236}">
                <a16:creationId xmlns:a16="http://schemas.microsoft.com/office/drawing/2014/main" id="{6449F8AA-6F14-40B7-B67F-B24BA2CF9CD8}"/>
              </a:ext>
            </a:extLst>
          </p:cNvPr>
          <p:cNvSpPr txBox="1"/>
          <p:nvPr/>
        </p:nvSpPr>
        <p:spPr>
          <a:xfrm>
            <a:off x="1619672" y="1973165"/>
            <a:ext cx="6120680" cy="369332"/>
          </a:xfrm>
          <a:prstGeom prst="rect">
            <a:avLst/>
          </a:prstGeom>
          <a:noFill/>
        </p:spPr>
        <p:txBody>
          <a:bodyPr wrap="square" rtlCol="0">
            <a:spAutoFit/>
          </a:bodyPr>
          <a:lstStyle/>
          <a:p>
            <a:endParaRPr lang="it-IT" dirty="0"/>
          </a:p>
        </p:txBody>
      </p:sp>
      <p:sp>
        <p:nvSpPr>
          <p:cNvPr id="7" name="Rectangle 4">
            <a:extLst>
              <a:ext uri="{FF2B5EF4-FFF2-40B4-BE49-F238E27FC236}">
                <a16:creationId xmlns:a16="http://schemas.microsoft.com/office/drawing/2014/main" id="{64F90744-305A-442A-ADC5-E9CA9DB79A9E}"/>
              </a:ext>
            </a:extLst>
          </p:cNvPr>
          <p:cNvSpPr>
            <a:spLocks noChangeArrowheads="1"/>
          </p:cNvSpPr>
          <p:nvPr/>
        </p:nvSpPr>
        <p:spPr bwMode="auto">
          <a:xfrm>
            <a:off x="179512" y="4012188"/>
            <a:ext cx="70567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23" name="Rectangle 18">
            <a:extLst>
              <a:ext uri="{FF2B5EF4-FFF2-40B4-BE49-F238E27FC236}">
                <a16:creationId xmlns:a16="http://schemas.microsoft.com/office/drawing/2014/main" id="{9333F68C-895D-40C8-AD5C-FBCD9660F25C}"/>
              </a:ext>
            </a:extLst>
          </p:cNvPr>
          <p:cNvSpPr>
            <a:spLocks noChangeArrowheads="1"/>
          </p:cNvSpPr>
          <p:nvPr/>
        </p:nvSpPr>
        <p:spPr bwMode="auto">
          <a:xfrm>
            <a:off x="31304" y="1739017"/>
            <a:ext cx="85731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300" b="0" i="0" u="none" strike="noStrike" cap="none" normalizeH="0" baseline="0" dirty="0">
              <a:ln>
                <a:noFill/>
              </a:ln>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13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effectLst/>
              <a:latin typeface="Arial" panose="020B0604020202020204" pitchFamily="34" charset="0"/>
            </a:endParaRPr>
          </a:p>
        </p:txBody>
      </p:sp>
      <p:sp>
        <p:nvSpPr>
          <p:cNvPr id="24" name="Rectangle 19">
            <a:extLst>
              <a:ext uri="{FF2B5EF4-FFF2-40B4-BE49-F238E27FC236}">
                <a16:creationId xmlns:a16="http://schemas.microsoft.com/office/drawing/2014/main" id="{CAA74F4F-D8A3-4A4B-9348-AEC9C1E5337A}"/>
              </a:ext>
            </a:extLst>
          </p:cNvPr>
          <p:cNvSpPr>
            <a:spLocks noChangeArrowheads="1"/>
          </p:cNvSpPr>
          <p:nvPr/>
        </p:nvSpPr>
        <p:spPr bwMode="auto">
          <a:xfrm>
            <a:off x="0" y="2689668"/>
            <a:ext cx="8604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5" name="Rettangolo 4">
            <a:extLst>
              <a:ext uri="{FF2B5EF4-FFF2-40B4-BE49-F238E27FC236}">
                <a16:creationId xmlns:a16="http://schemas.microsoft.com/office/drawing/2014/main" id="{3E0D3CE9-CCA9-44C9-982F-0B0FF1C0C40A}"/>
              </a:ext>
            </a:extLst>
          </p:cNvPr>
          <p:cNvSpPr/>
          <p:nvPr/>
        </p:nvSpPr>
        <p:spPr>
          <a:xfrm>
            <a:off x="467544" y="1346687"/>
            <a:ext cx="8136904" cy="1074333"/>
          </a:xfrm>
          <a:prstGeom prst="rect">
            <a:avLst/>
          </a:prstGeom>
        </p:spPr>
        <p:txBody>
          <a:bodyPr wrap="square">
            <a:spAutoFit/>
          </a:bodyPr>
          <a:lstStyle/>
          <a:p>
            <a:pPr>
              <a:lnSpc>
                <a:spcPct val="107000"/>
              </a:lnSpc>
              <a:spcAft>
                <a:spcPts val="800"/>
              </a:spcAft>
            </a:pPr>
            <a:r>
              <a:rPr lang="it-IT" sz="1350" dirty="0">
                <a:latin typeface="Calibri" panose="020F0502020204030204" pitchFamily="34" charset="0"/>
                <a:ea typeface="Calibri" panose="020F0502020204030204" pitchFamily="34" charset="0"/>
                <a:cs typeface="Times New Roman" panose="02020603050405020304" pitchFamily="18" charset="0"/>
              </a:rPr>
              <a:t>Un idrocarburo aciclico ramificato saturo è denominato facendo precedere le designazioni delle catene laterali al nome della catena più lunga presente nella formula, gli atomi di carbonio della catena principale vengono numerati in modo che i sostituenti abbiano il numero più basso .</a:t>
            </a:r>
          </a:p>
          <a:p>
            <a:pPr>
              <a:lnSpc>
                <a:spcPct val="107000"/>
              </a:lnSpc>
              <a:spcAft>
                <a:spcPts val="800"/>
              </a:spcAft>
            </a:pPr>
            <a:r>
              <a:rPr lang="it-IT" sz="1350" dirty="0">
                <a:latin typeface="Calibri" panose="020F0502020204030204" pitchFamily="34" charset="0"/>
                <a:ea typeface="Calibri" panose="020F0502020204030204" pitchFamily="34" charset="0"/>
                <a:cs typeface="Times New Roman" panose="02020603050405020304" pitchFamily="18" charset="0"/>
              </a:rPr>
              <a:t>Idrocarburi aciclici ramificati insaturi  la catena principale contiene il massimo numero di insaturazioni</a:t>
            </a:r>
            <a:endParaRPr lang="it-IT"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descr="https://www.acdlabs.com/iupac/nomenclature/79/images/bm280.gif">
            <a:extLst>
              <a:ext uri="{FF2B5EF4-FFF2-40B4-BE49-F238E27FC236}">
                <a16:creationId xmlns:a16="http://schemas.microsoft.com/office/drawing/2014/main" id="{302A6426-5A28-46B1-A9B5-BCD21026D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76" y="2933617"/>
            <a:ext cx="110490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www.acdlabs.com/iupac/nomenclature/79/images/bm290.gif">
            <a:extLst>
              <a:ext uri="{FF2B5EF4-FFF2-40B4-BE49-F238E27FC236}">
                <a16:creationId xmlns:a16="http://schemas.microsoft.com/office/drawing/2014/main" id="{69126A7C-867F-407C-86E7-9C526888F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183" y="2876467"/>
            <a:ext cx="2857500" cy="8953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B7BF9F83-46DF-4417-8C07-852F7DE37D2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600" b="0" i="1" u="none" strike="noStrike" cap="none" normalizeH="0" baseline="0" dirty="0">
                <a:ln>
                  <a:noFill/>
                </a:ln>
                <a:solidFill>
                  <a:srgbClr val="008080"/>
                </a:solidFill>
                <a:effectLst/>
                <a:latin typeface=" ARIAL"/>
                <a:cs typeface="Times New Roman" panose="02020603050405020304" pitchFamily="18" charset="0"/>
              </a:rPr>
              <a:t>Esempi della regola A-2.2</a:t>
            </a:r>
            <a:endParaRPr kumimoji="0" lang="it-IT" altLang="it-IT"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Arial" panose="020B0604020202020204" pitchFamily="34" charset="0"/>
              </a:rPr>
              <a:t>  </a:t>
            </a:r>
            <a:r>
              <a:rPr kumimoji="0" lang="it-IT" altLang="it-IT" sz="4900" b="0" i="0" u="none" strike="noStrike" cap="none" normalizeH="0" baseline="0" dirty="0">
                <a:ln>
                  <a:noFill/>
                </a:ln>
                <a:solidFill>
                  <a:schemeClr val="tx1"/>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Arial" panose="020B0604020202020204" pitchFamily="34" charset="0"/>
              </a:rPr>
              <a:t>  </a:t>
            </a:r>
            <a:r>
              <a:rPr kumimoji="0" lang="it-IT" altLang="it-IT" sz="5600" b="0" i="0" u="none" strike="noStrike" cap="none" normalizeH="0" baseline="0" dirty="0">
                <a:ln>
                  <a:noFill/>
                </a:ln>
                <a:solidFill>
                  <a:schemeClr val="tx1"/>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Arial" panose="020B0604020202020204" pitchFamily="34" charset="0"/>
              </a:rPr>
              <a:t>  </a:t>
            </a:r>
            <a:r>
              <a:rPr kumimoji="0" lang="it-IT" altLang="it-IT" sz="5900" b="0" i="0" u="none" strike="noStrike" cap="none" normalizeH="0" baseline="0" dirty="0">
                <a:ln>
                  <a:noFill/>
                </a:ln>
                <a:solidFill>
                  <a:schemeClr val="tx1"/>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0" i="0" u="none" strike="noStrike" cap="none" normalizeH="0" baseline="0" dirty="0">
                <a:ln>
                  <a:noFill/>
                </a:ln>
                <a:solidFill>
                  <a:schemeClr val="tx1"/>
                </a:solidFill>
                <a:effectLst/>
                <a:latin typeface="Arial" panose="020B0604020202020204" pitchFamily="34" charset="0"/>
              </a:rPr>
              <a:t>  </a:t>
            </a:r>
            <a:r>
              <a:rPr kumimoji="0" lang="it-IT" altLang="it-IT" sz="7100" b="0" i="0" u="none" strike="noStrike" cap="none" normalizeH="0" baseline="0" dirty="0">
                <a:ln>
                  <a:noFill/>
                </a:ln>
                <a:solidFill>
                  <a:schemeClr val="tx1"/>
                </a:solidFill>
                <a:effectLst/>
                <a:latin typeface="Arial" panose="020B0604020202020204" pitchFamily="34"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1272" name="Picture 8" descr="https://www.acdlabs.com/iupac/nomenclature/79/images/bm300.gif">
            <a:extLst>
              <a:ext uri="{FF2B5EF4-FFF2-40B4-BE49-F238E27FC236}">
                <a16:creationId xmlns:a16="http://schemas.microsoft.com/office/drawing/2014/main" id="{2C1123BB-7D9E-4B8F-AA7C-B32E76CA7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791" y="2870359"/>
            <a:ext cx="2857500" cy="942976"/>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a:extLst>
              <a:ext uri="{FF2B5EF4-FFF2-40B4-BE49-F238E27FC236}">
                <a16:creationId xmlns:a16="http://schemas.microsoft.com/office/drawing/2014/main" id="{A5D3D767-6A0F-4A5A-A26D-1330882B35C6}"/>
              </a:ext>
            </a:extLst>
          </p:cNvPr>
          <p:cNvSpPr txBox="1"/>
          <p:nvPr/>
        </p:nvSpPr>
        <p:spPr>
          <a:xfrm>
            <a:off x="467544" y="4035047"/>
            <a:ext cx="7992888" cy="1015663"/>
          </a:xfrm>
          <a:prstGeom prst="rect">
            <a:avLst/>
          </a:prstGeom>
          <a:noFill/>
        </p:spPr>
        <p:txBody>
          <a:bodyPr wrap="square" rtlCol="0">
            <a:spAutoFit/>
          </a:bodyPr>
          <a:lstStyle/>
          <a:p>
            <a:r>
              <a:rPr lang="it-IT" sz="1400" dirty="0"/>
              <a:t>Idrocarburi </a:t>
            </a:r>
            <a:r>
              <a:rPr lang="it-IT" sz="1400" dirty="0" err="1"/>
              <a:t>monoclici</a:t>
            </a:r>
            <a:r>
              <a:rPr lang="it-IT" sz="1400" dirty="0"/>
              <a:t> nome si </a:t>
            </a:r>
            <a:r>
              <a:rPr lang="it-IT" sz="1400" dirty="0" err="1"/>
              <a:t>ohttiene</a:t>
            </a:r>
            <a:r>
              <a:rPr lang="it-IT" sz="1400" dirty="0"/>
              <a:t> facendo </a:t>
            </a:r>
            <a:r>
              <a:rPr lang="it-IT" sz="1400" dirty="0" err="1"/>
              <a:t>precerere</a:t>
            </a:r>
            <a:r>
              <a:rPr lang="it-IT" sz="1400" dirty="0"/>
              <a:t> ciclo al nome del corrispondente idrocarburo </a:t>
            </a:r>
            <a:r>
              <a:rPr lang="it-IT" sz="1400" dirty="0" err="1"/>
              <a:t>alicicico</a:t>
            </a:r>
            <a:endParaRPr lang="it-IT" sz="1400" dirty="0"/>
          </a:p>
          <a:p>
            <a:endParaRPr lang="it-IT" sz="1600" dirty="0"/>
          </a:p>
          <a:p>
            <a:r>
              <a:rPr lang="it-IT" sz="1600" dirty="0"/>
              <a:t> </a:t>
            </a:r>
          </a:p>
        </p:txBody>
      </p:sp>
      <p:pic>
        <p:nvPicPr>
          <p:cNvPr id="11277" name="Picture 13" descr="https://www.acdlabs.com/iupac/nomenclature/79/images/bm1190.gif">
            <a:extLst>
              <a:ext uri="{FF2B5EF4-FFF2-40B4-BE49-F238E27FC236}">
                <a16:creationId xmlns:a16="http://schemas.microsoft.com/office/drawing/2014/main" id="{376C1573-5551-4704-AE0D-B24BCD1BFA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278" y="4667855"/>
            <a:ext cx="847725" cy="742950"/>
          </a:xfrm>
          <a:prstGeom prst="rect">
            <a:avLst/>
          </a:prstGeom>
          <a:noFill/>
          <a:extLst>
            <a:ext uri="{909E8E84-426E-40DD-AFC4-6F175D3DCCD1}">
              <a14:hiddenFill xmlns:a14="http://schemas.microsoft.com/office/drawing/2010/main">
                <a:solidFill>
                  <a:srgbClr val="FFFFFF"/>
                </a:solidFill>
              </a14:hiddenFill>
            </a:ext>
          </a:extLst>
        </p:spPr>
      </p:pic>
      <p:pic>
        <p:nvPicPr>
          <p:cNvPr id="11281" name="Picture 17" descr="https://www.acdlabs.com/iupac/nomenclature/79/images/bm1200.gif">
            <a:extLst>
              <a:ext uri="{FF2B5EF4-FFF2-40B4-BE49-F238E27FC236}">
                <a16:creationId xmlns:a16="http://schemas.microsoft.com/office/drawing/2014/main" id="{BE711A13-F380-4853-AFAC-0CEFC856F9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7761" y="4566784"/>
            <a:ext cx="933450" cy="981075"/>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7D606FAA-554F-4FA0-AA6B-4EA79C9F131A}"/>
              </a:ext>
            </a:extLst>
          </p:cNvPr>
          <p:cNvSpPr txBox="1"/>
          <p:nvPr/>
        </p:nvSpPr>
        <p:spPr>
          <a:xfrm>
            <a:off x="467544" y="5740038"/>
            <a:ext cx="7992888" cy="584775"/>
          </a:xfrm>
          <a:prstGeom prst="rect">
            <a:avLst/>
          </a:prstGeom>
          <a:noFill/>
        </p:spPr>
        <p:txBody>
          <a:bodyPr wrap="square" rtlCol="0">
            <a:spAutoFit/>
          </a:bodyPr>
          <a:lstStyle/>
          <a:p>
            <a:r>
              <a:rPr lang="it-IT" sz="1600" dirty="0">
                <a:latin typeface="Droid Sans"/>
              </a:rPr>
              <a:t>Gli idrocarburi aromatici o areni sono caratterizzati dalla presenza nella loro molecola di uno o più anelli benzenici, C</a:t>
            </a:r>
            <a:r>
              <a:rPr lang="it-IT" sz="1600" baseline="-25000" dirty="0">
                <a:latin typeface="Droid Sans"/>
              </a:rPr>
              <a:t>6</a:t>
            </a:r>
            <a:r>
              <a:rPr lang="it-IT" sz="1600" dirty="0">
                <a:latin typeface="Droid Sans"/>
              </a:rPr>
              <a:t>H</a:t>
            </a:r>
            <a:r>
              <a:rPr lang="it-IT" sz="1600" baseline="-25000" dirty="0">
                <a:latin typeface="Droid Sans"/>
              </a:rPr>
              <a:t>6</a:t>
            </a:r>
            <a:r>
              <a:rPr lang="it-IT" sz="1600" dirty="0">
                <a:latin typeface="Droid Sans"/>
              </a:rPr>
              <a:t> , Il radicale </a:t>
            </a:r>
            <a:r>
              <a:rPr lang="it-IT" sz="1600" dirty="0">
                <a:solidFill>
                  <a:prstClr val="white"/>
                </a:solidFill>
                <a:latin typeface="Droid Sans"/>
              </a:rPr>
              <a:t>C</a:t>
            </a:r>
            <a:r>
              <a:rPr lang="it-IT" sz="1600" baseline="-25000" dirty="0">
                <a:solidFill>
                  <a:prstClr val="white"/>
                </a:solidFill>
                <a:latin typeface="Droid Sans"/>
              </a:rPr>
              <a:t>6</a:t>
            </a:r>
            <a:r>
              <a:rPr lang="it-IT" sz="1600" dirty="0">
                <a:solidFill>
                  <a:prstClr val="white"/>
                </a:solidFill>
                <a:latin typeface="Droid Sans"/>
              </a:rPr>
              <a:t>H</a:t>
            </a:r>
            <a:r>
              <a:rPr lang="it-IT" sz="1600" baseline="-25000" dirty="0">
                <a:solidFill>
                  <a:prstClr val="white"/>
                </a:solidFill>
                <a:latin typeface="Droid Sans"/>
              </a:rPr>
              <a:t>5 </a:t>
            </a:r>
            <a:r>
              <a:rPr lang="it-IT" sz="1600" dirty="0">
                <a:solidFill>
                  <a:prstClr val="white"/>
                </a:solidFill>
                <a:latin typeface="Droid Sans"/>
              </a:rPr>
              <a:t>si chiama fenile </a:t>
            </a:r>
            <a:endParaRPr lang="it-IT" sz="1600" dirty="0"/>
          </a:p>
        </p:txBody>
      </p:sp>
    </p:spTree>
    <p:extLst>
      <p:ext uri="{BB962C8B-B14F-4D97-AF65-F5344CB8AC3E}">
        <p14:creationId xmlns:p14="http://schemas.microsoft.com/office/powerpoint/2010/main" val="38019250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193224"/>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365377" y="3636750"/>
            <a:ext cx="790499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ectangle 14">
            <a:extLst>
              <a:ext uri="{FF2B5EF4-FFF2-40B4-BE49-F238E27FC236}">
                <a16:creationId xmlns:a16="http://schemas.microsoft.com/office/drawing/2014/main" id="{97A0A4EF-6777-4A07-9003-AAD875928A94}"/>
              </a:ext>
            </a:extLst>
          </p:cNvPr>
          <p:cNvSpPr>
            <a:spLocks noChangeArrowheads="1"/>
          </p:cNvSpPr>
          <p:nvPr/>
        </p:nvSpPr>
        <p:spPr bwMode="auto">
          <a:xfrm>
            <a:off x="0" y="948166"/>
            <a:ext cx="90364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 Gruppi funzionali</a:t>
            </a: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18" name="Rectangle 16">
            <a:extLst>
              <a:ext uri="{FF2B5EF4-FFF2-40B4-BE49-F238E27FC236}">
                <a16:creationId xmlns:a16="http://schemas.microsoft.com/office/drawing/2014/main" id="{B99D5ECD-BC42-46B5-9B97-8E460C094FF8}"/>
              </a:ext>
            </a:extLst>
          </p:cNvPr>
          <p:cNvSpPr>
            <a:spLocks noChangeArrowheads="1"/>
          </p:cNvSpPr>
          <p:nvPr/>
        </p:nvSpPr>
        <p:spPr bwMode="auto">
          <a:xfrm>
            <a:off x="2987697" y="2710625"/>
            <a:ext cx="37702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rPr>
              <a:t>      </a:t>
            </a: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rPr>
            </a:b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3" name="CasellaDiTesto 2">
            <a:extLst>
              <a:ext uri="{FF2B5EF4-FFF2-40B4-BE49-F238E27FC236}">
                <a16:creationId xmlns:a16="http://schemas.microsoft.com/office/drawing/2014/main" id="{6449F8AA-6F14-40B7-B67F-B24BA2CF9CD8}"/>
              </a:ext>
            </a:extLst>
          </p:cNvPr>
          <p:cNvSpPr txBox="1"/>
          <p:nvPr/>
        </p:nvSpPr>
        <p:spPr>
          <a:xfrm>
            <a:off x="1619672" y="1973165"/>
            <a:ext cx="612068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4">
            <a:extLst>
              <a:ext uri="{FF2B5EF4-FFF2-40B4-BE49-F238E27FC236}">
                <a16:creationId xmlns:a16="http://schemas.microsoft.com/office/drawing/2014/main" id="{64F90744-305A-442A-ADC5-E9CA9DB79A9E}"/>
              </a:ext>
            </a:extLst>
          </p:cNvPr>
          <p:cNvSpPr>
            <a:spLocks noChangeArrowheads="1"/>
          </p:cNvSpPr>
          <p:nvPr/>
        </p:nvSpPr>
        <p:spPr bwMode="auto">
          <a:xfrm>
            <a:off x="179512" y="4012188"/>
            <a:ext cx="70567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23" name="Rectangle 18">
            <a:extLst>
              <a:ext uri="{FF2B5EF4-FFF2-40B4-BE49-F238E27FC236}">
                <a16:creationId xmlns:a16="http://schemas.microsoft.com/office/drawing/2014/main" id="{9333F68C-895D-40C8-AD5C-FBCD9660F25C}"/>
              </a:ext>
            </a:extLst>
          </p:cNvPr>
          <p:cNvSpPr>
            <a:spLocks noChangeArrowheads="1"/>
          </p:cNvSpPr>
          <p:nvPr/>
        </p:nvSpPr>
        <p:spPr bwMode="auto">
          <a:xfrm>
            <a:off x="31304" y="1739017"/>
            <a:ext cx="85731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24" name="Rectangle 19">
            <a:extLst>
              <a:ext uri="{FF2B5EF4-FFF2-40B4-BE49-F238E27FC236}">
                <a16:creationId xmlns:a16="http://schemas.microsoft.com/office/drawing/2014/main" id="{CAA74F4F-D8A3-4A4B-9348-AEC9C1E5337A}"/>
              </a:ext>
            </a:extLst>
          </p:cNvPr>
          <p:cNvSpPr>
            <a:spLocks noChangeArrowheads="1"/>
          </p:cNvSpPr>
          <p:nvPr/>
        </p:nvSpPr>
        <p:spPr bwMode="auto">
          <a:xfrm>
            <a:off x="0" y="2689668"/>
            <a:ext cx="8604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graphicFrame>
        <p:nvGraphicFramePr>
          <p:cNvPr id="6" name="Tabella 5">
            <a:extLst>
              <a:ext uri="{FF2B5EF4-FFF2-40B4-BE49-F238E27FC236}">
                <a16:creationId xmlns:a16="http://schemas.microsoft.com/office/drawing/2014/main" id="{17197A6A-37C4-4C2D-9912-217F3A8A6635}"/>
              </a:ext>
            </a:extLst>
          </p:cNvPr>
          <p:cNvGraphicFramePr>
            <a:graphicFrameLocks noGrp="1"/>
          </p:cNvGraphicFramePr>
          <p:nvPr>
            <p:extLst>
              <p:ext uri="{D42A27DB-BD31-4B8C-83A1-F6EECF244321}">
                <p14:modId xmlns:p14="http://schemas.microsoft.com/office/powerpoint/2010/main" val="3313453692"/>
              </p:ext>
            </p:extLst>
          </p:nvPr>
        </p:nvGraphicFramePr>
        <p:xfrm>
          <a:off x="1276316" y="2132861"/>
          <a:ext cx="5527932" cy="4608491"/>
        </p:xfrm>
        <a:graphic>
          <a:graphicData uri="http://schemas.openxmlformats.org/drawingml/2006/table">
            <a:tbl>
              <a:tblPr firstRow="1" firstCol="1" bandRow="1"/>
              <a:tblGrid>
                <a:gridCol w="1381983">
                  <a:extLst>
                    <a:ext uri="{9D8B030D-6E8A-4147-A177-3AD203B41FA5}">
                      <a16:colId xmlns:a16="http://schemas.microsoft.com/office/drawing/2014/main" val="3938163102"/>
                    </a:ext>
                  </a:extLst>
                </a:gridCol>
                <a:gridCol w="1381983">
                  <a:extLst>
                    <a:ext uri="{9D8B030D-6E8A-4147-A177-3AD203B41FA5}">
                      <a16:colId xmlns:a16="http://schemas.microsoft.com/office/drawing/2014/main" val="1218325345"/>
                    </a:ext>
                  </a:extLst>
                </a:gridCol>
                <a:gridCol w="1381983">
                  <a:extLst>
                    <a:ext uri="{9D8B030D-6E8A-4147-A177-3AD203B41FA5}">
                      <a16:colId xmlns:a16="http://schemas.microsoft.com/office/drawing/2014/main" val="2410352580"/>
                    </a:ext>
                  </a:extLst>
                </a:gridCol>
                <a:gridCol w="1381983">
                  <a:extLst>
                    <a:ext uri="{9D8B030D-6E8A-4147-A177-3AD203B41FA5}">
                      <a16:colId xmlns:a16="http://schemas.microsoft.com/office/drawing/2014/main" val="838230415"/>
                    </a:ext>
                  </a:extLst>
                </a:gridCol>
              </a:tblGrid>
              <a:tr h="129331">
                <a:tc gridSpan="4">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4220204917"/>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Classe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Formula</a:t>
                      </a:r>
                      <a:r>
                        <a:rPr lang="it-IT" sz="700"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endParaRPr lang="it-IT"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Prefisso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Suffisso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3971120051"/>
                  </a:ext>
                </a:extLst>
              </a:tr>
              <a:tr h="129331">
                <a:tc gridSpan="4">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281717412"/>
                  </a:ext>
                </a:extLst>
              </a:tr>
              <a:tr h="131623">
                <a:tc>
                  <a:txBody>
                    <a:bodyPr/>
                    <a:lstStyle/>
                    <a:p>
                      <a:pPr>
                        <a:lnSpc>
                          <a:spcPct val="107000"/>
                        </a:lnSpc>
                        <a:spcAft>
                          <a:spcPts val="0"/>
                        </a:spcAft>
                      </a:pPr>
                      <a:r>
                        <a:rPr lang="it-IT"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Alogenuri acidi</a:t>
                      </a:r>
                      <a:endParaRPr lang="it-IT"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-COOX</a:t>
                      </a: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halocarbonyl-</a:t>
                      </a:r>
                      <a:r>
                        <a:rPr lang="it-IT" sz="700" u="none" strike="noStrik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-alogenuro di carbonile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59655643"/>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-alogenuro di ioduro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2550665923"/>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Alcol, fenolati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oxido-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-olate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468728651"/>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Alcoli, fenoli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R-OH</a:t>
                      </a: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idrossi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-ol</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735652735"/>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aldeidi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formil-</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-carbaldehyde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489401799"/>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oxo-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-al</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2179278206"/>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amidi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carbamoyl-</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-carboxamide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2455130220"/>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carbossilico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30139419"/>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amidine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carbamimidoyl-</a:t>
                      </a:r>
                      <a:r>
                        <a:rPr lang="it-IT" sz="700" u="none" strike="noStrik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-carboximidamide</a:t>
                      </a:r>
                      <a:r>
                        <a:rPr lang="it-IT" sz="700" u="none" strike="noStrik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3249619470"/>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-imidamide</a:t>
                      </a:r>
                      <a:r>
                        <a:rPr lang="it-IT" sz="700" u="none" strike="noStrik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3255549579"/>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 ammine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amino-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-amine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3707217688"/>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carbossilati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carboxylato-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-carboxylate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2005810952"/>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4265193157"/>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Acidi carbossilici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carbossi-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-acido carbossilico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3356589920"/>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-acido -ico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602572999"/>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eteri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-oxy-</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389451708"/>
                  </a:ext>
                </a:extLst>
              </a:tr>
              <a:tr h="131623">
                <a:tc>
                  <a:txBody>
                    <a:bodyPr/>
                    <a:lstStyle/>
                    <a:p>
                      <a:pPr>
                        <a:lnSpc>
                          <a:spcPct val="107000"/>
                        </a:lnSpc>
                        <a:spcAft>
                          <a:spcPts val="0"/>
                        </a:spcAft>
                      </a:pPr>
                      <a:r>
                        <a:rPr lang="it-IT"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Esteri (di acidi carbossilici)</a:t>
                      </a:r>
                      <a:endParaRPr lang="it-IT"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-oxycarbonyl-</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 carbossilato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972764906"/>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 oate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4070579654"/>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idroperossidi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hydroperoxy-</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2176428460"/>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immine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imino-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-imine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699843248"/>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-imino-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119276418"/>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chetoni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oxo-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-uno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386399291"/>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nitrili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ciano-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-carbonitrile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239995365"/>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-nitrile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2615681618"/>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perossidi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-peroxy-</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3260725005"/>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Sali (di acidi carbossilici)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(catione) ... carbossilato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766506619"/>
                  </a:ext>
                </a:extLst>
              </a:tr>
              <a:tr h="132250">
                <a:tc>
                  <a:txBody>
                    <a:bodyPr/>
                    <a:lstStyle/>
                    <a:p>
                      <a:pPr>
                        <a:lnSpc>
                          <a:spcPct val="107000"/>
                        </a:lnSpc>
                      </a:pPr>
                      <a:endParaRPr lang="it-IT" sz="700">
                        <a:solidFill>
                          <a:schemeClr val="tx1"/>
                        </a:solidFill>
                        <a:effectLst/>
                        <a:latin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(cation) ... oate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412687745"/>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solfuri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 -sulfanyl-</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258716453"/>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sulfonati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sulfonato-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-sulfonate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3566127218"/>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Acido solfonico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sulfo-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-acido solfonico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3905680690"/>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thiolates</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sulfido-</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-thiolate</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2091963916"/>
                  </a:ext>
                </a:extLst>
              </a:tr>
              <a:tr h="131623">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tioli</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endPar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Sulfanyl-</a:t>
                      </a:r>
                      <a:r>
                        <a:rPr lang="it-IT" sz="700" u="none" strike="noStrike">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endParaRPr lang="it-IT" sz="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tc>
                  <a:txBody>
                    <a:bodyPr/>
                    <a:lstStyle/>
                    <a:p>
                      <a:pPr>
                        <a:lnSpc>
                          <a:spcPct val="107000"/>
                        </a:lnSpc>
                        <a:spcAft>
                          <a:spcPts val="0"/>
                        </a:spcAft>
                      </a:pPr>
                      <a:r>
                        <a:rPr lang="it-IT"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it-IT" sz="7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thiol</a:t>
                      </a:r>
                      <a:endParaRPr lang="it-IT"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828" marR="5828" marT="5828" marB="5828" anchor="ctr">
                    <a:lnL>
                      <a:noFill/>
                    </a:lnL>
                    <a:lnR>
                      <a:noFill/>
                    </a:lnR>
                    <a:lnT>
                      <a:noFill/>
                    </a:lnT>
                    <a:lnB>
                      <a:noFill/>
                    </a:lnB>
                  </a:tcPr>
                </a:tc>
                <a:extLst>
                  <a:ext uri="{0D108BD9-81ED-4DB2-BD59-A6C34878D82A}">
                    <a16:rowId xmlns:a16="http://schemas.microsoft.com/office/drawing/2014/main" val="1795873690"/>
                  </a:ext>
                </a:extLst>
              </a:tr>
            </a:tbl>
          </a:graphicData>
        </a:graphic>
      </p:graphicFrame>
      <p:sp>
        <p:nvSpPr>
          <p:cNvPr id="8" name="Rectangle 47">
            <a:extLst>
              <a:ext uri="{FF2B5EF4-FFF2-40B4-BE49-F238E27FC236}">
                <a16:creationId xmlns:a16="http://schemas.microsoft.com/office/drawing/2014/main" id="{9A094988-7322-4552-9B7F-7F08D88AE2ED}"/>
              </a:ext>
            </a:extLst>
          </p:cNvPr>
          <p:cNvSpPr>
            <a:spLocks noChangeArrowheads="1"/>
          </p:cNvSpPr>
          <p:nvPr/>
        </p:nvSpPr>
        <p:spPr bwMode="auto">
          <a:xfrm>
            <a:off x="879814" y="1351995"/>
            <a:ext cx="6844819"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Tabella 5 Suffissi e prefissi per alcuni importanti gruppi caratteristici nella nomenclatura sostitutiva</a:t>
            </a:r>
            <a:endParaRPr kumimoji="0" lang="it-IT" altLang="it-IT" sz="7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In ordine alfabetico</a:t>
            </a:r>
            <a:endParaRPr kumimoji="0" lang="it-IT" altLang="it-IT" sz="1800" b="0" i="0" u="none" strike="noStrike" cap="none" normalizeH="0" baseline="0" dirty="0">
              <a:ln>
                <a:noFill/>
              </a:ln>
              <a:effectLst/>
              <a:latin typeface="Arial" panose="020B0604020202020204" pitchFamily="34" charset="0"/>
            </a:endParaRPr>
          </a:p>
        </p:txBody>
      </p:sp>
      <p:sp>
        <p:nvSpPr>
          <p:cNvPr id="9" name="Rectangle 48">
            <a:extLst>
              <a:ext uri="{FF2B5EF4-FFF2-40B4-BE49-F238E27FC236}">
                <a16:creationId xmlns:a16="http://schemas.microsoft.com/office/drawing/2014/main" id="{C111ABBC-EB5D-421F-932A-8A00F648124D}"/>
              </a:ext>
            </a:extLst>
          </p:cNvPr>
          <p:cNvSpPr>
            <a:spLocks noChangeArrowheads="1"/>
          </p:cNvSpPr>
          <p:nvPr/>
        </p:nvSpPr>
        <p:spPr bwMode="auto">
          <a:xfrm>
            <a:off x="895533" y="246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21708223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193224"/>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365377" y="3636750"/>
            <a:ext cx="7904997"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6">
            <a:extLst>
              <a:ext uri="{FF2B5EF4-FFF2-40B4-BE49-F238E27FC236}">
                <a16:creationId xmlns:a16="http://schemas.microsoft.com/office/drawing/2014/main" id="{B99D5ECD-BC42-46B5-9B97-8E460C094FF8}"/>
              </a:ext>
            </a:extLst>
          </p:cNvPr>
          <p:cNvSpPr>
            <a:spLocks noChangeArrowheads="1"/>
          </p:cNvSpPr>
          <p:nvPr/>
        </p:nvSpPr>
        <p:spPr bwMode="auto">
          <a:xfrm>
            <a:off x="2987697" y="2710625"/>
            <a:ext cx="37702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rPr>
              <a:t>      </a:t>
            </a: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rPr>
            </a:b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3" name="CasellaDiTesto 2">
            <a:extLst>
              <a:ext uri="{FF2B5EF4-FFF2-40B4-BE49-F238E27FC236}">
                <a16:creationId xmlns:a16="http://schemas.microsoft.com/office/drawing/2014/main" id="{6449F8AA-6F14-40B7-B67F-B24BA2CF9CD8}"/>
              </a:ext>
            </a:extLst>
          </p:cNvPr>
          <p:cNvSpPr txBox="1"/>
          <p:nvPr/>
        </p:nvSpPr>
        <p:spPr>
          <a:xfrm>
            <a:off x="1619672" y="1973165"/>
            <a:ext cx="612068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ctangle 4">
            <a:extLst>
              <a:ext uri="{FF2B5EF4-FFF2-40B4-BE49-F238E27FC236}">
                <a16:creationId xmlns:a16="http://schemas.microsoft.com/office/drawing/2014/main" id="{64F90744-305A-442A-ADC5-E9CA9DB79A9E}"/>
              </a:ext>
            </a:extLst>
          </p:cNvPr>
          <p:cNvSpPr>
            <a:spLocks noChangeArrowheads="1"/>
          </p:cNvSpPr>
          <p:nvPr/>
        </p:nvSpPr>
        <p:spPr bwMode="auto">
          <a:xfrm>
            <a:off x="179512" y="4012188"/>
            <a:ext cx="705678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23" name="Rectangle 18">
            <a:extLst>
              <a:ext uri="{FF2B5EF4-FFF2-40B4-BE49-F238E27FC236}">
                <a16:creationId xmlns:a16="http://schemas.microsoft.com/office/drawing/2014/main" id="{9333F68C-895D-40C8-AD5C-FBCD9660F25C}"/>
              </a:ext>
            </a:extLst>
          </p:cNvPr>
          <p:cNvSpPr>
            <a:spLocks noChangeArrowheads="1"/>
          </p:cNvSpPr>
          <p:nvPr/>
        </p:nvSpPr>
        <p:spPr bwMode="auto">
          <a:xfrm>
            <a:off x="31304" y="1739017"/>
            <a:ext cx="85731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24" name="Rectangle 19">
            <a:extLst>
              <a:ext uri="{FF2B5EF4-FFF2-40B4-BE49-F238E27FC236}">
                <a16:creationId xmlns:a16="http://schemas.microsoft.com/office/drawing/2014/main" id="{CAA74F4F-D8A3-4A4B-9348-AEC9C1E5337A}"/>
              </a:ext>
            </a:extLst>
          </p:cNvPr>
          <p:cNvSpPr>
            <a:spLocks noChangeArrowheads="1"/>
          </p:cNvSpPr>
          <p:nvPr/>
        </p:nvSpPr>
        <p:spPr bwMode="auto">
          <a:xfrm>
            <a:off x="0" y="2689668"/>
            <a:ext cx="8604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9" name="Rectangle 48">
            <a:extLst>
              <a:ext uri="{FF2B5EF4-FFF2-40B4-BE49-F238E27FC236}">
                <a16:creationId xmlns:a16="http://schemas.microsoft.com/office/drawing/2014/main" id="{C111ABBC-EB5D-421F-932A-8A00F648124D}"/>
              </a:ext>
            </a:extLst>
          </p:cNvPr>
          <p:cNvSpPr>
            <a:spLocks noChangeArrowheads="1"/>
          </p:cNvSpPr>
          <p:nvPr/>
        </p:nvSpPr>
        <p:spPr bwMode="auto">
          <a:xfrm>
            <a:off x="895533" y="246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Tabella 4">
            <a:extLst>
              <a:ext uri="{FF2B5EF4-FFF2-40B4-BE49-F238E27FC236}">
                <a16:creationId xmlns:a16="http://schemas.microsoft.com/office/drawing/2014/main" id="{7218F64F-C95F-44E8-BE5D-05ADF0408059}"/>
              </a:ext>
            </a:extLst>
          </p:cNvPr>
          <p:cNvGraphicFramePr>
            <a:graphicFrameLocks noGrp="1"/>
          </p:cNvGraphicFramePr>
          <p:nvPr/>
        </p:nvGraphicFramePr>
        <p:xfrm>
          <a:off x="882688" y="1890570"/>
          <a:ext cx="7378624" cy="4478624"/>
        </p:xfrm>
        <a:graphic>
          <a:graphicData uri="http://schemas.openxmlformats.org/drawingml/2006/table">
            <a:tbl>
              <a:tblPr firstRow="1" firstCol="1" bandRow="1"/>
              <a:tblGrid>
                <a:gridCol w="3689312">
                  <a:extLst>
                    <a:ext uri="{9D8B030D-6E8A-4147-A177-3AD203B41FA5}">
                      <a16:colId xmlns:a16="http://schemas.microsoft.com/office/drawing/2014/main" val="1293162611"/>
                    </a:ext>
                  </a:extLst>
                </a:gridCol>
                <a:gridCol w="3689312">
                  <a:extLst>
                    <a:ext uri="{9D8B030D-6E8A-4147-A177-3AD203B41FA5}">
                      <a16:colId xmlns:a16="http://schemas.microsoft.com/office/drawing/2014/main" val="1504348347"/>
                    </a:ext>
                  </a:extLst>
                </a:gridCol>
              </a:tblGrid>
              <a:tr h="183954">
                <a:tc>
                  <a:txBody>
                    <a:bodyPr/>
                    <a:lstStyle/>
                    <a:p>
                      <a:pPr>
                        <a:lnSpc>
                          <a:spcPct val="107000"/>
                        </a:lnSpc>
                        <a:spcAft>
                          <a:spcPts val="0"/>
                        </a:spcAft>
                      </a:pPr>
                      <a:r>
                        <a:rPr lang="it-IT" sz="1100"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radicali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658719041"/>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anioni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224723024"/>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cationi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17486757"/>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Composti zwitterionici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427473205"/>
                  </a:ext>
                </a:extLst>
              </a:tr>
              <a:tr h="53489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Acidi (nell'ordine COOH, C (O) O2H, quindi i loro derivati ​​S e Se seguiti da acidi solfonici, sulfinici, selenonici, ecc., Fosfonici, arsonici, ecc., Acidi)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322994050"/>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anidridi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385308330"/>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esteri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3133056354"/>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Alogenuri acidi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3746170962"/>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amidi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807032343"/>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idrazidi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992744687"/>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immidi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1380700991"/>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nitrili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804319580"/>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Aldeidi seguiti da tioaldeidi, selenoaldeidi e teluroaldeidi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1614395707"/>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Chetoni seguiti da Thioketones, Selenoketones e Telluroketones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3503985846"/>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Alcooli e Fenoli seguiti da Thiols, Selenols e Tellurols</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3372558771"/>
                  </a:ext>
                </a:extLst>
              </a:tr>
              <a:tr h="35942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Idroperossidi seguiti da tioidroperossidi, selenoidroperossidi e telluroidroperossidi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064350999"/>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Le ammine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4033312662"/>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immine</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3733976120"/>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Hydrazines, Phosphanes, ecc.</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274227968"/>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Eteri seguito da Solfuri, Selenidi e Telluridi</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945824279"/>
                  </a:ext>
                </a:extLst>
              </a:tr>
              <a:tr h="183954">
                <a:tc>
                  <a:txBody>
                    <a:bodyPr/>
                    <a:lstStyle/>
                    <a:p>
                      <a:pPr>
                        <a:lnSpc>
                          <a:spcPct val="107000"/>
                        </a:lnSpc>
                        <a:spcAft>
                          <a:spcPts val="0"/>
                        </a:spcAft>
                      </a:pPr>
                      <a:r>
                        <a:rPr lang="it-IT" sz="110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it-IT" sz="100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tc>
                  <a:txBody>
                    <a:bodyPr/>
                    <a:lstStyle/>
                    <a:p>
                      <a:pPr>
                        <a:lnSpc>
                          <a:spcPct val="107000"/>
                        </a:lnSpc>
                        <a:spcAft>
                          <a:spcPts val="0"/>
                        </a:spcAft>
                      </a:pPr>
                      <a:r>
                        <a:rPr lang="it-IT" sz="1100" dirty="0">
                          <a:effectLst/>
                          <a:latin typeface="Times New Roman" panose="02020603050405020304" pitchFamily="18" charset="0"/>
                          <a:ea typeface="Times New Roman" panose="02020603050405020304" pitchFamily="18" charset="0"/>
                          <a:cs typeface="Times New Roman" panose="02020603050405020304" pitchFamily="18" charset="0"/>
                        </a:rPr>
                        <a:t>Perossidi seguiti da </a:t>
                      </a:r>
                      <a:r>
                        <a:rPr lang="it-IT" sz="1100" dirty="0" err="1">
                          <a:effectLst/>
                          <a:latin typeface="Times New Roman" panose="02020603050405020304" pitchFamily="18" charset="0"/>
                          <a:ea typeface="Times New Roman" panose="02020603050405020304" pitchFamily="18" charset="0"/>
                          <a:cs typeface="Times New Roman" panose="02020603050405020304" pitchFamily="18" charset="0"/>
                        </a:rPr>
                        <a:t>Disulfides</a:t>
                      </a:r>
                      <a:r>
                        <a:rPr lang="it-IT"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1100" dirty="0" err="1">
                          <a:effectLst/>
                          <a:latin typeface="Times New Roman" panose="02020603050405020304" pitchFamily="18" charset="0"/>
                          <a:ea typeface="Times New Roman" panose="02020603050405020304" pitchFamily="18" charset="0"/>
                          <a:cs typeface="Times New Roman" panose="02020603050405020304" pitchFamily="18" charset="0"/>
                        </a:rPr>
                        <a:t>Diselenides</a:t>
                      </a:r>
                      <a:r>
                        <a:rPr lang="it-IT" sz="1100" dirty="0">
                          <a:effectLst/>
                          <a:latin typeface="Times New Roman" panose="02020603050405020304" pitchFamily="18" charset="0"/>
                          <a:ea typeface="Times New Roman" panose="02020603050405020304" pitchFamily="18" charset="0"/>
                          <a:cs typeface="Times New Roman" panose="02020603050405020304" pitchFamily="18" charset="0"/>
                        </a:rPr>
                        <a:t> e </a:t>
                      </a:r>
                      <a:r>
                        <a:rPr lang="it-IT" sz="1100" dirty="0" err="1">
                          <a:effectLst/>
                          <a:latin typeface="Times New Roman" panose="02020603050405020304" pitchFamily="18" charset="0"/>
                          <a:ea typeface="Times New Roman" panose="02020603050405020304" pitchFamily="18" charset="0"/>
                          <a:cs typeface="Times New Roman" panose="02020603050405020304" pitchFamily="18" charset="0"/>
                        </a:rPr>
                        <a:t>Ditellurides</a:t>
                      </a:r>
                      <a:endParaRPr lang="it-IT"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540" marR="8540" marT="8540" marB="8540" anchor="ctr">
                    <a:lnL>
                      <a:noFill/>
                    </a:lnL>
                    <a:lnR>
                      <a:noFill/>
                    </a:lnR>
                    <a:lnT>
                      <a:noFill/>
                    </a:lnT>
                    <a:lnB>
                      <a:noFill/>
                    </a:lnB>
                  </a:tcPr>
                </a:tc>
                <a:extLst>
                  <a:ext uri="{0D108BD9-81ED-4DB2-BD59-A6C34878D82A}">
                    <a16:rowId xmlns:a16="http://schemas.microsoft.com/office/drawing/2014/main" val="2723915942"/>
                  </a:ext>
                </a:extLst>
              </a:tr>
            </a:tbl>
          </a:graphicData>
        </a:graphic>
      </p:graphicFrame>
      <p:sp>
        <p:nvSpPr>
          <p:cNvPr id="10" name="Rectangle 2">
            <a:extLst>
              <a:ext uri="{FF2B5EF4-FFF2-40B4-BE49-F238E27FC236}">
                <a16:creationId xmlns:a16="http://schemas.microsoft.com/office/drawing/2014/main" id="{68D90892-2E0B-418B-B918-14708CD51512}"/>
              </a:ext>
            </a:extLst>
          </p:cNvPr>
          <p:cNvSpPr>
            <a:spLocks noChangeArrowheads="1"/>
          </p:cNvSpPr>
          <p:nvPr/>
        </p:nvSpPr>
        <p:spPr bwMode="auto">
          <a:xfrm>
            <a:off x="683568" y="924793"/>
            <a:ext cx="66416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Tabella 10 Classi generali di composti in ordine decrescente di priorità per la scelta e la denominazione di un gruppo caratteristico principale</a:t>
            </a:r>
            <a:endParaRPr kumimoji="0" lang="it-IT" altLang="it-IT" sz="1800" b="0" i="0" u="none" strike="noStrike" cap="none" normalizeH="0" baseline="0" dirty="0">
              <a:ln>
                <a:noFill/>
              </a:ln>
              <a:effectLst/>
              <a:latin typeface="Arial" panose="020B0604020202020204" pitchFamily="34" charset="0"/>
            </a:endParaRPr>
          </a:p>
        </p:txBody>
      </p:sp>
      <p:sp>
        <p:nvSpPr>
          <p:cNvPr id="11" name="Rectangle 3">
            <a:extLst>
              <a:ext uri="{FF2B5EF4-FFF2-40B4-BE49-F238E27FC236}">
                <a16:creationId xmlns:a16="http://schemas.microsoft.com/office/drawing/2014/main" id="{FD312010-DC5C-4F58-976C-766406605B84}"/>
              </a:ext>
            </a:extLst>
          </p:cNvPr>
          <p:cNvSpPr>
            <a:spLocks noChangeArrowheads="1"/>
          </p:cNvSpPr>
          <p:nvPr/>
        </p:nvSpPr>
        <p:spPr bwMode="auto">
          <a:xfrm>
            <a:off x="882650" y="2490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423425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371600"/>
            <a:ext cx="7851648" cy="842954"/>
          </a:xfrm>
        </p:spPr>
        <p:txBody>
          <a:bodyPr/>
          <a:lstStyle/>
          <a:p>
            <a:pPr algn="ctr" eaLnBrk="1" hangingPunct="1">
              <a:defRPr/>
            </a:pPr>
            <a:r>
              <a:rPr lang="it-IT" sz="4800">
                <a:solidFill>
                  <a:srgbClr val="FF0000"/>
                </a:solidFill>
              </a:rPr>
              <a:t>Gli elementi nel medioevo</a:t>
            </a:r>
          </a:p>
        </p:txBody>
      </p:sp>
      <p:sp>
        <p:nvSpPr>
          <p:cNvPr id="11267" name="Sottotitolo 2"/>
          <p:cNvSpPr>
            <a:spLocks noGrp="1"/>
          </p:cNvSpPr>
          <p:nvPr>
            <p:ph type="subTitle" idx="1"/>
          </p:nvPr>
        </p:nvSpPr>
        <p:spPr>
          <a:xfrm>
            <a:off x="500063" y="2286000"/>
            <a:ext cx="7854950" cy="4286250"/>
          </a:xfrm>
        </p:spPr>
        <p:txBody>
          <a:bodyPr/>
          <a:lstStyle/>
          <a:p>
            <a:pPr marR="0" algn="l" eaLnBrk="1" hangingPunct="1"/>
            <a:endParaRPr lang="it-IT" dirty="0"/>
          </a:p>
          <a:p>
            <a:pPr marR="0" algn="l" eaLnBrk="1" hangingPunct="1"/>
            <a:r>
              <a:rPr lang="it-IT" dirty="0"/>
              <a:t>Gli alchimisti </a:t>
            </a:r>
          </a:p>
          <a:p>
            <a:pPr marR="0" algn="l" eaLnBrk="1" hangingPunct="1"/>
            <a:r>
              <a:rPr lang="it-IT" dirty="0"/>
              <a:t>Sale , zolfo e mercurio sono i tre principi base e la natura con le dovute proporzioni genera i metalli, gli alberi e gli animali che costituiscono i tre regni: minerale, vegetale e animale ( </a:t>
            </a:r>
            <a:r>
              <a:rPr lang="it-IT" dirty="0" err="1"/>
              <a:t>Kircher</a:t>
            </a:r>
            <a:r>
              <a:rPr lang="it-IT" dirty="0"/>
              <a:t>)</a:t>
            </a:r>
          </a:p>
          <a:p>
            <a:pPr marR="0" algn="l" eaLnBrk="1" hangingPunct="1"/>
            <a:endParaRPr lang="it-IT"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193224"/>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293777" y="3522634"/>
            <a:ext cx="7904997"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it-IT" sz="1200" b="1" dirty="0">
                <a:solidFill>
                  <a:prstClr val="white"/>
                </a:solidFill>
              </a:rPr>
              <a:t>1 un atomo di idrogeno dell’etano viene sostituito dal gruppo SH 2 cambio di suffissi o in tiolo </a:t>
            </a:r>
            <a:endParaRPr kumimoji="0" lang="it-IT" sz="12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8" name="Rectangle 16">
            <a:extLst>
              <a:ext uri="{FF2B5EF4-FFF2-40B4-BE49-F238E27FC236}">
                <a16:creationId xmlns:a16="http://schemas.microsoft.com/office/drawing/2014/main" id="{B99D5ECD-BC42-46B5-9B97-8E460C094FF8}"/>
              </a:ext>
            </a:extLst>
          </p:cNvPr>
          <p:cNvSpPr>
            <a:spLocks noChangeArrowheads="1"/>
          </p:cNvSpPr>
          <p:nvPr/>
        </p:nvSpPr>
        <p:spPr bwMode="auto">
          <a:xfrm>
            <a:off x="346699" y="3904910"/>
            <a:ext cx="504068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rPr>
              <a:t>      </a:t>
            </a: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rPr>
            </a:b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3" name="CasellaDiTesto 2">
            <a:extLst>
              <a:ext uri="{FF2B5EF4-FFF2-40B4-BE49-F238E27FC236}">
                <a16:creationId xmlns:a16="http://schemas.microsoft.com/office/drawing/2014/main" id="{6449F8AA-6F14-40B7-B67F-B24BA2CF9CD8}"/>
              </a:ext>
            </a:extLst>
          </p:cNvPr>
          <p:cNvSpPr txBox="1"/>
          <p:nvPr/>
        </p:nvSpPr>
        <p:spPr>
          <a:xfrm>
            <a:off x="1619672" y="1973165"/>
            <a:ext cx="612068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23" name="Rectangle 18">
            <a:extLst>
              <a:ext uri="{FF2B5EF4-FFF2-40B4-BE49-F238E27FC236}">
                <a16:creationId xmlns:a16="http://schemas.microsoft.com/office/drawing/2014/main" id="{9333F68C-895D-40C8-AD5C-FBCD9660F25C}"/>
              </a:ext>
            </a:extLst>
          </p:cNvPr>
          <p:cNvSpPr>
            <a:spLocks noChangeArrowheads="1"/>
          </p:cNvSpPr>
          <p:nvPr/>
        </p:nvSpPr>
        <p:spPr bwMode="auto">
          <a:xfrm>
            <a:off x="31304" y="1739017"/>
            <a:ext cx="85731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24" name="Rectangle 19">
            <a:extLst>
              <a:ext uri="{FF2B5EF4-FFF2-40B4-BE49-F238E27FC236}">
                <a16:creationId xmlns:a16="http://schemas.microsoft.com/office/drawing/2014/main" id="{CAA74F4F-D8A3-4A4B-9348-AEC9C1E5337A}"/>
              </a:ext>
            </a:extLst>
          </p:cNvPr>
          <p:cNvSpPr>
            <a:spLocks noChangeArrowheads="1"/>
          </p:cNvSpPr>
          <p:nvPr/>
        </p:nvSpPr>
        <p:spPr bwMode="auto">
          <a:xfrm>
            <a:off x="0" y="2606180"/>
            <a:ext cx="8604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9" name="Rectangle 48">
            <a:extLst>
              <a:ext uri="{FF2B5EF4-FFF2-40B4-BE49-F238E27FC236}">
                <a16:creationId xmlns:a16="http://schemas.microsoft.com/office/drawing/2014/main" id="{C111ABBC-EB5D-421F-932A-8A00F648124D}"/>
              </a:ext>
            </a:extLst>
          </p:cNvPr>
          <p:cNvSpPr>
            <a:spLocks noChangeArrowheads="1"/>
          </p:cNvSpPr>
          <p:nvPr/>
        </p:nvSpPr>
        <p:spPr bwMode="auto">
          <a:xfrm>
            <a:off x="895533" y="246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2">
            <a:extLst>
              <a:ext uri="{FF2B5EF4-FFF2-40B4-BE49-F238E27FC236}">
                <a16:creationId xmlns:a16="http://schemas.microsoft.com/office/drawing/2014/main" id="{68D90892-2E0B-418B-B918-14708CD51512}"/>
              </a:ext>
            </a:extLst>
          </p:cNvPr>
          <p:cNvSpPr>
            <a:spLocks noChangeArrowheads="1"/>
          </p:cNvSpPr>
          <p:nvPr/>
        </p:nvSpPr>
        <p:spPr bwMode="auto">
          <a:xfrm>
            <a:off x="683568" y="1201792"/>
            <a:ext cx="6641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FD312010-DC5C-4F58-976C-766406605B84}"/>
              </a:ext>
            </a:extLst>
          </p:cNvPr>
          <p:cNvSpPr>
            <a:spLocks noChangeArrowheads="1"/>
          </p:cNvSpPr>
          <p:nvPr/>
        </p:nvSpPr>
        <p:spPr bwMode="auto">
          <a:xfrm>
            <a:off x="1520181" y="2490788"/>
            <a:ext cx="8195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sp>
        <p:nvSpPr>
          <p:cNvPr id="14" name="Rectangle 12">
            <a:extLst>
              <a:ext uri="{FF2B5EF4-FFF2-40B4-BE49-F238E27FC236}">
                <a16:creationId xmlns:a16="http://schemas.microsoft.com/office/drawing/2014/main" id="{8FB2FC1F-13E3-45C8-8FD2-085B8D1B7F49}"/>
              </a:ext>
            </a:extLst>
          </p:cNvPr>
          <p:cNvSpPr>
            <a:spLocks noChangeArrowheads="1"/>
          </p:cNvSpPr>
          <p:nvPr/>
        </p:nvSpPr>
        <p:spPr bwMode="auto">
          <a:xfrm>
            <a:off x="-31304" y="1243929"/>
            <a:ext cx="85731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R-1.2.1 </a:t>
            </a:r>
            <a:r>
              <a:rPr lang="it-IT" altLang="it-IT" b="1" dirty="0">
                <a:latin typeface="Calibri" panose="020F0502020204030204" pitchFamily="34" charset="0"/>
                <a:ea typeface="Times New Roman" panose="02020603050405020304" pitchFamily="18" charset="0"/>
                <a:cs typeface="Times New Roman" panose="02020603050405020304" pitchFamily="18" charset="0"/>
              </a:rPr>
              <a:t>Nomenclatura sostitutiva</a:t>
            </a:r>
            <a:r>
              <a:rPr kumimoji="0" lang="it-IT" altLang="it-IT" sz="1800" b="1"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dirty="0">
              <a:ln>
                <a:noFill/>
              </a:ln>
              <a:effectLst/>
              <a:latin typeface="Arial" panose="020B0604020202020204" pitchFamily="34" charset="0"/>
            </a:endParaRPr>
          </a:p>
        </p:txBody>
      </p:sp>
      <p:pic>
        <p:nvPicPr>
          <p:cNvPr id="11275" name="Immagine 1" descr="https://www.acdlabs.com/iupac/nomenclature/93/images/bm110.gif">
            <a:hlinkClick r:id="rId2"/>
            <a:extLst>
              <a:ext uri="{FF2B5EF4-FFF2-40B4-BE49-F238E27FC236}">
                <a16:creationId xmlns:a16="http://schemas.microsoft.com/office/drawing/2014/main" id="{BFA5C3C9-039C-4023-9493-B3E924E25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 y="1657195"/>
            <a:ext cx="267911" cy="24318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3">
            <a:extLst>
              <a:ext uri="{FF2B5EF4-FFF2-40B4-BE49-F238E27FC236}">
                <a16:creationId xmlns:a16="http://schemas.microsoft.com/office/drawing/2014/main" id="{D484A0F0-E693-4F6C-A27B-F60224937365}"/>
              </a:ext>
            </a:extLst>
          </p:cNvPr>
          <p:cNvSpPr>
            <a:spLocks noChangeArrowheads="1"/>
          </p:cNvSpPr>
          <p:nvPr/>
        </p:nvSpPr>
        <p:spPr bwMode="auto">
          <a:xfrm>
            <a:off x="-31304" y="1643577"/>
            <a:ext cx="857314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L'operazione sostitutiva comporta lo scambio di uno o più atomi di idrogeno per un altro atomo o gruppo. Questo processo è espresso da un prefisso o suffisso che indica l'atomo o il gruppo che viene introdotto (vedere </a:t>
            </a:r>
            <a:r>
              <a:rPr kumimoji="0" lang="it-IT" altLang="it-IT" sz="13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R-3.2</a:t>
            </a:r>
            <a:r>
              <a:rPr kumimoji="0" lang="it-IT" altLang="it-IT" sz="13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e </a:t>
            </a:r>
            <a:r>
              <a:rPr kumimoji="0" lang="it-IT" altLang="it-IT" sz="13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R-4</a:t>
            </a:r>
            <a:r>
              <a:rPr kumimoji="0" lang="it-IT" altLang="it-IT" sz="1300" b="0" i="0" u="none" strike="noStrike" cap="none" normalizeH="0" baseline="0" dirty="0">
                <a:ln>
                  <a:noFill/>
                </a:ln>
                <a:effectLst/>
                <a:latin typeface="Calibri" panose="020F0502020204030204" pitchFamily="34" charset="0"/>
                <a:ea typeface="Times New Roman" panose="02020603050405020304" pitchFamily="18" charset="0"/>
                <a:cs typeface="Times New Roman" panose="02020603050405020304" pitchFamily="18" charset="0"/>
              </a:rPr>
              <a:t> per gli elenchi di prefissi e suffissi).</a:t>
            </a:r>
            <a:endParaRPr kumimoji="0" lang="it-IT" altLang="it-IT" sz="7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1" u="none" strike="noStrike" cap="none" normalizeH="0" baseline="0" dirty="0">
                <a:ln>
                  <a:noFill/>
                </a:ln>
                <a:effectLst/>
                <a:latin typeface="Helvetica" panose="020B0604020202020204" pitchFamily="34" charset="0"/>
                <a:ea typeface="Times New Roman" panose="02020603050405020304" pitchFamily="18" charset="0"/>
                <a:cs typeface="Times New Roman" panose="02020603050405020304" pitchFamily="18" charset="0"/>
              </a:rPr>
              <a:t>Esempi di R-1.2.1</a:t>
            </a:r>
            <a:endParaRPr kumimoji="0" lang="it-IT" altLang="it-IT" sz="1800" b="0" i="0" u="none" strike="noStrike" cap="none" normalizeH="0" baseline="0" dirty="0">
              <a:ln>
                <a:noFill/>
              </a:ln>
              <a:effectLst/>
              <a:latin typeface="Arial" panose="020B0604020202020204" pitchFamily="34" charset="0"/>
            </a:endParaRPr>
          </a:p>
        </p:txBody>
      </p:sp>
      <p:pic>
        <p:nvPicPr>
          <p:cNvPr id="28" name="Immagine 27" descr="https://www.acdlabs.com/iupac/nomenclature/93/images/bm1030.gif">
            <a:extLst>
              <a:ext uri="{FF2B5EF4-FFF2-40B4-BE49-F238E27FC236}">
                <a16:creationId xmlns:a16="http://schemas.microsoft.com/office/drawing/2014/main" id="{65F15FE1-0FEA-49CC-AB66-4DE2BFDE6E7E}"/>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83638" y="2794157"/>
            <a:ext cx="600075" cy="181355"/>
          </a:xfrm>
          <a:prstGeom prst="rect">
            <a:avLst/>
          </a:prstGeom>
          <a:noFill/>
          <a:ln>
            <a:noFill/>
          </a:ln>
        </p:spPr>
      </p:pic>
      <p:pic>
        <p:nvPicPr>
          <p:cNvPr id="29" name="Immagine 28" descr="https://www.acdlabs.com/iupac/nomenclature/93/images/bm1050.gif">
            <a:extLst>
              <a:ext uri="{FF2B5EF4-FFF2-40B4-BE49-F238E27FC236}">
                <a16:creationId xmlns:a16="http://schemas.microsoft.com/office/drawing/2014/main" id="{A2D1DB5F-A9FF-47C7-B6C1-094B7B4836B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526606" y="2775296"/>
            <a:ext cx="695325" cy="219075"/>
          </a:xfrm>
          <a:prstGeom prst="rect">
            <a:avLst/>
          </a:prstGeom>
          <a:noFill/>
          <a:ln>
            <a:noFill/>
          </a:ln>
        </p:spPr>
      </p:pic>
      <p:sp>
        <p:nvSpPr>
          <p:cNvPr id="16" name="Rettangolo 15">
            <a:extLst>
              <a:ext uri="{FF2B5EF4-FFF2-40B4-BE49-F238E27FC236}">
                <a16:creationId xmlns:a16="http://schemas.microsoft.com/office/drawing/2014/main" id="{72516908-7BC3-4DB2-90EB-3448CCC6C38E}"/>
              </a:ext>
            </a:extLst>
          </p:cNvPr>
          <p:cNvSpPr/>
          <p:nvPr/>
        </p:nvSpPr>
        <p:spPr>
          <a:xfrm>
            <a:off x="410897" y="2964540"/>
            <a:ext cx="545342" cy="276999"/>
          </a:xfrm>
          <a:prstGeom prst="rect">
            <a:avLst/>
          </a:prstGeom>
        </p:spPr>
        <p:txBody>
          <a:bodyPr wrap="none">
            <a:spAutoFit/>
          </a:bodyPr>
          <a:lstStyle/>
          <a:p>
            <a:r>
              <a:rPr lang="it-IT" sz="1200" dirty="0">
                <a:latin typeface="Times New Roman" panose="02020603050405020304" pitchFamily="18" charset="0"/>
                <a:ea typeface="Times New Roman" panose="02020603050405020304" pitchFamily="18" charset="0"/>
              </a:rPr>
              <a:t>Etano</a:t>
            </a:r>
            <a:endParaRPr lang="it-IT" dirty="0"/>
          </a:p>
        </p:txBody>
      </p:sp>
      <p:sp>
        <p:nvSpPr>
          <p:cNvPr id="19" name="Rettangolo 18">
            <a:extLst>
              <a:ext uri="{FF2B5EF4-FFF2-40B4-BE49-F238E27FC236}">
                <a16:creationId xmlns:a16="http://schemas.microsoft.com/office/drawing/2014/main" id="{7DA00355-D658-4040-9101-55CDE66F0D7D}"/>
              </a:ext>
            </a:extLst>
          </p:cNvPr>
          <p:cNvSpPr/>
          <p:nvPr/>
        </p:nvSpPr>
        <p:spPr>
          <a:xfrm>
            <a:off x="1377523" y="2920383"/>
            <a:ext cx="1781944" cy="461665"/>
          </a:xfrm>
          <a:prstGeom prst="rect">
            <a:avLst/>
          </a:prstGeom>
        </p:spPr>
        <p:txBody>
          <a:bodyPr wrap="square">
            <a:spAutoFit/>
          </a:bodyPr>
          <a:lstStyle/>
          <a:p>
            <a:r>
              <a:rPr lang="it-IT" sz="1200" dirty="0" err="1">
                <a:latin typeface="Times New Roman" panose="02020603050405020304" pitchFamily="18" charset="0"/>
                <a:ea typeface="Times New Roman" panose="02020603050405020304" pitchFamily="18" charset="0"/>
              </a:rPr>
              <a:t>Ethanethiol</a:t>
            </a:r>
            <a:r>
              <a:rPr lang="it-IT" sz="1200" dirty="0">
                <a:latin typeface="Times New Roman" panose="02020603050405020304" pitchFamily="18" charset="0"/>
                <a:ea typeface="Times New Roman" panose="02020603050405020304" pitchFamily="18" charset="0"/>
              </a:rPr>
              <a:t> </a:t>
            </a:r>
            <a:br>
              <a:rPr lang="it-IT" sz="1200" dirty="0">
                <a:latin typeface="Times New Roman" panose="02020603050405020304" pitchFamily="18" charset="0"/>
                <a:ea typeface="Times New Roman" panose="02020603050405020304" pitchFamily="18" charset="0"/>
              </a:rPr>
            </a:br>
            <a:r>
              <a:rPr lang="it-IT" sz="1200" dirty="0">
                <a:latin typeface="Times New Roman" panose="02020603050405020304" pitchFamily="18" charset="0"/>
                <a:ea typeface="Times New Roman" panose="02020603050405020304" pitchFamily="18" charset="0"/>
              </a:rPr>
              <a:t>(suffisso sostitutivo = </a:t>
            </a:r>
            <a:r>
              <a:rPr lang="it-IT" sz="1200" dirty="0" err="1">
                <a:latin typeface="Times New Roman" panose="02020603050405020304" pitchFamily="18" charset="0"/>
                <a:ea typeface="Times New Roman" panose="02020603050405020304" pitchFamily="18" charset="0"/>
              </a:rPr>
              <a:t>tiol</a:t>
            </a:r>
            <a:endParaRPr lang="it-IT" dirty="0"/>
          </a:p>
        </p:txBody>
      </p:sp>
      <p:pic>
        <p:nvPicPr>
          <p:cNvPr id="32" name="Immagine 31" descr="https://www.acdlabs.com/iupac/nomenclature/93/images/arrow.gif">
            <a:extLst>
              <a:ext uri="{FF2B5EF4-FFF2-40B4-BE49-F238E27FC236}">
                <a16:creationId xmlns:a16="http://schemas.microsoft.com/office/drawing/2014/main" id="{10ACF2B8-4A5E-4D9F-8039-9515AB3B8C9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07444" y="3018638"/>
            <a:ext cx="476250" cy="95250"/>
          </a:xfrm>
          <a:prstGeom prst="rect">
            <a:avLst/>
          </a:prstGeom>
          <a:noFill/>
          <a:ln>
            <a:noFill/>
          </a:ln>
        </p:spPr>
      </p:pic>
      <p:pic>
        <p:nvPicPr>
          <p:cNvPr id="33" name="Immagine 32" descr="https://www.acdlabs.com/iupac/nomenclature/93/images/bm1030.gif">
            <a:extLst>
              <a:ext uri="{FF2B5EF4-FFF2-40B4-BE49-F238E27FC236}">
                <a16:creationId xmlns:a16="http://schemas.microsoft.com/office/drawing/2014/main" id="{86C98BE4-F003-495B-A853-1E0AF28622C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10897" y="4027024"/>
            <a:ext cx="600075" cy="181355"/>
          </a:xfrm>
          <a:prstGeom prst="rect">
            <a:avLst/>
          </a:prstGeom>
          <a:noFill/>
          <a:ln>
            <a:noFill/>
          </a:ln>
        </p:spPr>
      </p:pic>
      <p:pic>
        <p:nvPicPr>
          <p:cNvPr id="34" name="Immagine 33" descr="https://www.acdlabs.com/iupac/nomenclature/93/images/arrow.gif">
            <a:extLst>
              <a:ext uri="{FF2B5EF4-FFF2-40B4-BE49-F238E27FC236}">
                <a16:creationId xmlns:a16="http://schemas.microsoft.com/office/drawing/2014/main" id="{12CF2B5F-45CE-4A04-85A5-8CAB0C27E0F8}"/>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288481" y="4914636"/>
            <a:ext cx="476250" cy="95250"/>
          </a:xfrm>
          <a:prstGeom prst="rect">
            <a:avLst/>
          </a:prstGeom>
          <a:noFill/>
          <a:ln>
            <a:noFill/>
          </a:ln>
        </p:spPr>
      </p:pic>
      <p:pic>
        <p:nvPicPr>
          <p:cNvPr id="35" name="Immagine 34" descr="https://www.acdlabs.com/iupac/nomenclature/93/images/arrow.gif">
            <a:extLst>
              <a:ext uri="{FF2B5EF4-FFF2-40B4-BE49-F238E27FC236}">
                <a16:creationId xmlns:a16="http://schemas.microsoft.com/office/drawing/2014/main" id="{4FF503D7-B66A-4826-A4A8-5A9527F451C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288481" y="4509120"/>
            <a:ext cx="476250" cy="95250"/>
          </a:xfrm>
          <a:prstGeom prst="rect">
            <a:avLst/>
          </a:prstGeom>
          <a:noFill/>
          <a:ln>
            <a:noFill/>
          </a:ln>
        </p:spPr>
      </p:pic>
      <p:pic>
        <p:nvPicPr>
          <p:cNvPr id="36" name="Immagine 35" descr="https://www.acdlabs.com/iupac/nomenclature/93/images/arrow.gif">
            <a:extLst>
              <a:ext uri="{FF2B5EF4-FFF2-40B4-BE49-F238E27FC236}">
                <a16:creationId xmlns:a16="http://schemas.microsoft.com/office/drawing/2014/main" id="{02C7C817-9D8C-4166-AAF6-9FEE90FC5C0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282056" y="4055979"/>
            <a:ext cx="476250" cy="95250"/>
          </a:xfrm>
          <a:prstGeom prst="rect">
            <a:avLst/>
          </a:prstGeom>
          <a:noFill/>
          <a:ln>
            <a:noFill/>
          </a:ln>
        </p:spPr>
      </p:pic>
      <p:pic>
        <p:nvPicPr>
          <p:cNvPr id="37" name="Immagine 36" descr="https://www.acdlabs.com/iupac/nomenclature/93/images/bm1030.gif">
            <a:extLst>
              <a:ext uri="{FF2B5EF4-FFF2-40B4-BE49-F238E27FC236}">
                <a16:creationId xmlns:a16="http://schemas.microsoft.com/office/drawing/2014/main" id="{D5073EAF-D8E4-42F9-92BA-BC9A4646A5B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37240" y="4423015"/>
            <a:ext cx="600075" cy="181355"/>
          </a:xfrm>
          <a:prstGeom prst="rect">
            <a:avLst/>
          </a:prstGeom>
          <a:noFill/>
          <a:ln>
            <a:noFill/>
          </a:ln>
        </p:spPr>
      </p:pic>
      <p:pic>
        <p:nvPicPr>
          <p:cNvPr id="38" name="Immagine 37" descr="https://www.acdlabs.com/iupac/nomenclature/93/images/bm1030.gif">
            <a:extLst>
              <a:ext uri="{FF2B5EF4-FFF2-40B4-BE49-F238E27FC236}">
                <a16:creationId xmlns:a16="http://schemas.microsoft.com/office/drawing/2014/main" id="{A15446CF-CE8F-4E1F-BE65-FE868DF19A9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37240" y="4871583"/>
            <a:ext cx="600075" cy="181355"/>
          </a:xfrm>
          <a:prstGeom prst="rect">
            <a:avLst/>
          </a:prstGeom>
          <a:noFill/>
          <a:ln>
            <a:noFill/>
          </a:ln>
        </p:spPr>
      </p:pic>
      <p:sp>
        <p:nvSpPr>
          <p:cNvPr id="20" name="CasellaDiTesto 19">
            <a:extLst>
              <a:ext uri="{FF2B5EF4-FFF2-40B4-BE49-F238E27FC236}">
                <a16:creationId xmlns:a16="http://schemas.microsoft.com/office/drawing/2014/main" id="{EC8BE28A-950C-461D-A0C0-3B5383AF45F9}"/>
              </a:ext>
            </a:extLst>
          </p:cNvPr>
          <p:cNvSpPr txBox="1"/>
          <p:nvPr/>
        </p:nvSpPr>
        <p:spPr>
          <a:xfrm>
            <a:off x="1880842" y="3948379"/>
            <a:ext cx="1683046" cy="276999"/>
          </a:xfrm>
          <a:prstGeom prst="rect">
            <a:avLst/>
          </a:prstGeom>
          <a:noFill/>
        </p:spPr>
        <p:txBody>
          <a:bodyPr wrap="square" rtlCol="0">
            <a:spAutoFit/>
          </a:bodyPr>
          <a:lstStyle/>
          <a:p>
            <a:r>
              <a:rPr lang="it-IT" sz="1200" dirty="0">
                <a:solidFill>
                  <a:schemeClr val="bg1"/>
                </a:solidFill>
              </a:rPr>
              <a:t>CH</a:t>
            </a:r>
            <a:r>
              <a:rPr lang="it-IT" sz="1200" baseline="-25000" dirty="0">
                <a:solidFill>
                  <a:schemeClr val="bg1"/>
                </a:solidFill>
              </a:rPr>
              <a:t>3</a:t>
            </a:r>
            <a:r>
              <a:rPr lang="it-IT" sz="1200" dirty="0">
                <a:solidFill>
                  <a:schemeClr val="bg1"/>
                </a:solidFill>
              </a:rPr>
              <a:t>-CH</a:t>
            </a:r>
            <a:r>
              <a:rPr lang="it-IT" sz="1200" baseline="-25000" dirty="0">
                <a:solidFill>
                  <a:schemeClr val="bg1"/>
                </a:solidFill>
              </a:rPr>
              <a:t>2</a:t>
            </a:r>
            <a:r>
              <a:rPr lang="it-IT" sz="1200" dirty="0">
                <a:solidFill>
                  <a:schemeClr val="bg1"/>
                </a:solidFill>
              </a:rPr>
              <a:t>-OH</a:t>
            </a:r>
          </a:p>
        </p:txBody>
      </p:sp>
      <p:sp>
        <p:nvSpPr>
          <p:cNvPr id="43" name="CasellaDiTesto 42">
            <a:extLst>
              <a:ext uri="{FF2B5EF4-FFF2-40B4-BE49-F238E27FC236}">
                <a16:creationId xmlns:a16="http://schemas.microsoft.com/office/drawing/2014/main" id="{74DAB603-6DAA-4156-8BA8-29DCB786BE72}"/>
              </a:ext>
            </a:extLst>
          </p:cNvPr>
          <p:cNvSpPr txBox="1"/>
          <p:nvPr/>
        </p:nvSpPr>
        <p:spPr>
          <a:xfrm>
            <a:off x="1898776" y="4407244"/>
            <a:ext cx="1683046" cy="276999"/>
          </a:xfrm>
          <a:prstGeom prst="rect">
            <a:avLst/>
          </a:prstGeom>
          <a:noFill/>
        </p:spPr>
        <p:txBody>
          <a:bodyPr wrap="square" rtlCol="0">
            <a:spAutoFit/>
          </a:bodyPr>
          <a:lstStyle/>
          <a:p>
            <a:r>
              <a:rPr lang="it-IT" sz="1200" dirty="0">
                <a:solidFill>
                  <a:schemeClr val="bg1"/>
                </a:solidFill>
              </a:rPr>
              <a:t>CH</a:t>
            </a:r>
            <a:r>
              <a:rPr lang="it-IT" sz="1200" baseline="-25000" dirty="0">
                <a:solidFill>
                  <a:schemeClr val="bg1"/>
                </a:solidFill>
              </a:rPr>
              <a:t>3</a:t>
            </a:r>
            <a:r>
              <a:rPr lang="it-IT" sz="1200" dirty="0">
                <a:solidFill>
                  <a:schemeClr val="bg1"/>
                </a:solidFill>
              </a:rPr>
              <a:t>-CHOH</a:t>
            </a:r>
          </a:p>
        </p:txBody>
      </p:sp>
      <p:sp>
        <p:nvSpPr>
          <p:cNvPr id="44" name="CasellaDiTesto 43">
            <a:extLst>
              <a:ext uri="{FF2B5EF4-FFF2-40B4-BE49-F238E27FC236}">
                <a16:creationId xmlns:a16="http://schemas.microsoft.com/office/drawing/2014/main" id="{93B764AC-8480-4082-8ACC-D66C32A67BC1}"/>
              </a:ext>
            </a:extLst>
          </p:cNvPr>
          <p:cNvSpPr txBox="1"/>
          <p:nvPr/>
        </p:nvSpPr>
        <p:spPr>
          <a:xfrm>
            <a:off x="1874268" y="4795017"/>
            <a:ext cx="1683046" cy="276999"/>
          </a:xfrm>
          <a:prstGeom prst="rect">
            <a:avLst/>
          </a:prstGeom>
          <a:noFill/>
        </p:spPr>
        <p:txBody>
          <a:bodyPr wrap="square" rtlCol="0">
            <a:spAutoFit/>
          </a:bodyPr>
          <a:lstStyle/>
          <a:p>
            <a:r>
              <a:rPr lang="it-IT" sz="1200" dirty="0">
                <a:solidFill>
                  <a:schemeClr val="bg1"/>
                </a:solidFill>
              </a:rPr>
              <a:t>CH</a:t>
            </a:r>
            <a:r>
              <a:rPr lang="it-IT" sz="1200" baseline="-25000" dirty="0">
                <a:solidFill>
                  <a:schemeClr val="bg1"/>
                </a:solidFill>
              </a:rPr>
              <a:t>3</a:t>
            </a:r>
            <a:r>
              <a:rPr lang="it-IT" sz="1200" dirty="0">
                <a:solidFill>
                  <a:schemeClr val="bg1"/>
                </a:solidFill>
              </a:rPr>
              <a:t>-COOH</a:t>
            </a:r>
          </a:p>
        </p:txBody>
      </p:sp>
      <p:sp>
        <p:nvSpPr>
          <p:cNvPr id="21" name="CasellaDiTesto 20">
            <a:extLst>
              <a:ext uri="{FF2B5EF4-FFF2-40B4-BE49-F238E27FC236}">
                <a16:creationId xmlns:a16="http://schemas.microsoft.com/office/drawing/2014/main" id="{B76272CE-F97D-4B12-9FCE-F0D1F395A1C2}"/>
              </a:ext>
            </a:extLst>
          </p:cNvPr>
          <p:cNvSpPr txBox="1"/>
          <p:nvPr/>
        </p:nvSpPr>
        <p:spPr>
          <a:xfrm>
            <a:off x="437240" y="5369760"/>
            <a:ext cx="5286888" cy="369332"/>
          </a:xfrm>
          <a:prstGeom prst="rect">
            <a:avLst/>
          </a:prstGeom>
          <a:noFill/>
        </p:spPr>
        <p:txBody>
          <a:bodyPr wrap="square" rtlCol="0">
            <a:spAutoFit/>
          </a:bodyPr>
          <a:lstStyle/>
          <a:p>
            <a:r>
              <a:rPr lang="it-IT" dirty="0">
                <a:solidFill>
                  <a:schemeClr val="bg1"/>
                </a:solidFill>
              </a:rPr>
              <a:t> Guida alla costruzione del nome </a:t>
            </a:r>
            <a:r>
              <a:rPr lang="it-IT" dirty="0">
                <a:solidFill>
                  <a:schemeClr val="bg1"/>
                </a:solidFill>
                <a:hlinkClick r:id="rId5"/>
              </a:rPr>
              <a:t>esempi </a:t>
            </a:r>
            <a:endParaRPr lang="it-IT" dirty="0">
              <a:solidFill>
                <a:schemeClr val="bg1"/>
              </a:solidFill>
            </a:endParaRPr>
          </a:p>
        </p:txBody>
      </p:sp>
    </p:spTree>
    <p:extLst>
      <p:ext uri="{BB962C8B-B14F-4D97-AF65-F5344CB8AC3E}">
        <p14:creationId xmlns:p14="http://schemas.microsoft.com/office/powerpoint/2010/main" val="30764645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193224"/>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134496" y="1909631"/>
            <a:ext cx="7904997" cy="3231654"/>
          </a:xfrm>
          <a:prstGeom prst="rect">
            <a:avLst/>
          </a:prstGeom>
          <a:noFill/>
        </p:spPr>
        <p:txBody>
          <a:bodyPr wrap="square" rtlCol="0">
            <a:spAutoFit/>
          </a:bodyPr>
          <a:lstStyle/>
          <a:p>
            <a:pPr marL="228600" marR="0" lvl="0" indent="-228600" algn="l" defTabSz="914400" rtl="0" eaLnBrk="1" fontAlgn="base" latinLnBrk="0" hangingPunct="1">
              <a:lnSpc>
                <a:spcPct val="100000"/>
              </a:lnSpc>
              <a:spcBef>
                <a:spcPct val="0"/>
              </a:spcBef>
              <a:spcAft>
                <a:spcPct val="0"/>
              </a:spcAft>
              <a:buClrTx/>
              <a:buSzTx/>
              <a:buFontTx/>
              <a:buAutoNum type="arabicPlain"/>
              <a:tabLst/>
              <a:defRPr/>
            </a:pPr>
            <a:r>
              <a:rPr kumimoji="0" lang="it-IT" sz="1200" b="1" i="0" u="none" strike="noStrike" kern="1200" cap="none" spc="0" normalizeH="0" baseline="0" noProof="0" dirty="0">
                <a:ln>
                  <a:noFill/>
                </a:ln>
                <a:solidFill>
                  <a:prstClr val="white"/>
                </a:solidFill>
                <a:effectLst/>
                <a:uLnTx/>
                <a:uFillTx/>
                <a:latin typeface="Arial" charset="0"/>
                <a:ea typeface="+mn-ea"/>
                <a:cs typeface="Arial" charset="0"/>
              </a:rPr>
              <a:t>Scelta della nomenclatura , in generale sostitutiva</a:t>
            </a:r>
          </a:p>
          <a:p>
            <a:pPr marL="228600" marR="0" lvl="0" indent="-228600" algn="l" defTabSz="914400" rtl="0" eaLnBrk="1" fontAlgn="base" latinLnBrk="0" hangingPunct="1">
              <a:lnSpc>
                <a:spcPct val="100000"/>
              </a:lnSpc>
              <a:spcBef>
                <a:spcPct val="0"/>
              </a:spcBef>
              <a:spcAft>
                <a:spcPct val="0"/>
              </a:spcAft>
              <a:buClrTx/>
              <a:buSzTx/>
              <a:buFontTx/>
              <a:buAutoNum type="arabicPlain"/>
              <a:tabLst/>
              <a:defRPr/>
            </a:pPr>
            <a:endParaRPr kumimoji="0" lang="it-IT" sz="1200" b="1" i="0" u="none" strike="noStrike" kern="1200" cap="none" spc="0" normalizeH="0" baseline="0" noProof="0" dirty="0">
              <a:ln>
                <a:noFill/>
              </a:ln>
              <a:solidFill>
                <a:prstClr val="white"/>
              </a:solidFill>
              <a:effectLst/>
              <a:uLnTx/>
              <a:uFillTx/>
              <a:latin typeface="Arial" charset="0"/>
              <a:ea typeface="+mn-ea"/>
              <a:cs typeface="Arial"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lain"/>
              <a:tabLst/>
              <a:defRPr/>
            </a:pPr>
            <a:r>
              <a:rPr kumimoji="0" lang="it-IT" sz="1200" b="1" i="0" u="none" strike="noStrike" kern="1200" cap="none" spc="0" normalizeH="0" baseline="0" noProof="0" dirty="0">
                <a:ln>
                  <a:noFill/>
                </a:ln>
                <a:solidFill>
                  <a:prstClr val="white"/>
                </a:solidFill>
                <a:effectLst/>
                <a:uLnTx/>
                <a:uFillTx/>
                <a:latin typeface="Arial" charset="0"/>
                <a:ea typeface="+mn-ea"/>
                <a:cs typeface="Arial" charset="0"/>
              </a:rPr>
              <a:t> individuare  tutti</a:t>
            </a:r>
            <a:r>
              <a:rPr lang="it-IT" sz="1200" b="1" dirty="0">
                <a:solidFill>
                  <a:prstClr val="white"/>
                </a:solidFill>
              </a:rPr>
              <a:t>  </a:t>
            </a:r>
            <a:r>
              <a:rPr kumimoji="0" lang="it-IT" sz="1200" b="1" i="0" u="none" strike="noStrike" kern="1200" cap="none" spc="0" normalizeH="0" baseline="0" noProof="0" dirty="0">
                <a:ln>
                  <a:noFill/>
                </a:ln>
                <a:solidFill>
                  <a:prstClr val="white"/>
                </a:solidFill>
                <a:effectLst/>
                <a:uLnTx/>
                <a:uFillTx/>
                <a:latin typeface="Arial" charset="0"/>
                <a:ea typeface="+mn-ea"/>
                <a:cs typeface="Arial" charset="0"/>
              </a:rPr>
              <a:t>sostituenti </a:t>
            </a:r>
          </a:p>
          <a:p>
            <a:pPr marL="228600" marR="0" lvl="0" indent="-228600" algn="l" defTabSz="914400" rtl="0" eaLnBrk="1" fontAlgn="base" latinLnBrk="0" hangingPunct="1">
              <a:lnSpc>
                <a:spcPct val="100000"/>
              </a:lnSpc>
              <a:spcBef>
                <a:spcPct val="0"/>
              </a:spcBef>
              <a:spcAft>
                <a:spcPct val="0"/>
              </a:spcAft>
              <a:buClrTx/>
              <a:buSzTx/>
              <a:buFontTx/>
              <a:buAutoNum type="arabicPlain"/>
              <a:tabLst/>
              <a:defRPr/>
            </a:pPr>
            <a:endParaRPr lang="it-IT" sz="1200" b="1" dirty="0">
              <a:solidFill>
                <a:prstClr val="white"/>
              </a:solidFill>
            </a:endParaRPr>
          </a:p>
          <a:p>
            <a:pPr marL="228600" marR="0" lvl="0" indent="-228600" algn="l" defTabSz="914400" rtl="0" eaLnBrk="1" fontAlgn="base" latinLnBrk="0" hangingPunct="1">
              <a:lnSpc>
                <a:spcPct val="100000"/>
              </a:lnSpc>
              <a:spcBef>
                <a:spcPct val="0"/>
              </a:spcBef>
              <a:spcAft>
                <a:spcPct val="0"/>
              </a:spcAft>
              <a:buClrTx/>
              <a:buSzTx/>
              <a:buFontTx/>
              <a:buAutoNum type="arabicPlain"/>
              <a:tabLst/>
              <a:defRPr/>
            </a:pPr>
            <a:r>
              <a:rPr kumimoji="0" lang="it-IT" sz="1200" b="1" i="0" u="none" strike="noStrike" kern="1200" cap="none" spc="0" normalizeH="0" baseline="0" noProof="0" dirty="0">
                <a:ln>
                  <a:noFill/>
                </a:ln>
                <a:solidFill>
                  <a:prstClr val="white"/>
                </a:solidFill>
                <a:effectLst/>
                <a:uLnTx/>
                <a:uFillTx/>
                <a:latin typeface="Arial" charset="0"/>
                <a:ea typeface="+mn-ea"/>
                <a:cs typeface="Arial" charset="0"/>
              </a:rPr>
              <a:t>Scegliere il sostituente con priorità maggiore   </a:t>
            </a:r>
            <a:r>
              <a:rPr kumimoji="0" lang="it-IT" sz="1200" b="1" i="0" u="none" strike="noStrike" kern="1200" cap="none" spc="0" normalizeH="0" baseline="0" noProof="0" dirty="0">
                <a:ln>
                  <a:noFill/>
                </a:ln>
                <a:solidFill>
                  <a:prstClr val="white"/>
                </a:solidFill>
                <a:effectLst/>
                <a:uLnTx/>
                <a:uFillTx/>
                <a:latin typeface="Arial" charset="0"/>
                <a:ea typeface="+mn-ea"/>
                <a:cs typeface="Arial" charset="0"/>
                <a:hlinkClick r:id="rId2"/>
              </a:rPr>
              <a:t>tabella</a:t>
            </a:r>
            <a:endParaRPr kumimoji="0" lang="it-IT" sz="1200" b="1" i="0" u="none" strike="noStrike" kern="1200" cap="none" spc="0" normalizeH="0" baseline="0" noProof="0" dirty="0">
              <a:ln>
                <a:noFill/>
              </a:ln>
              <a:solidFill>
                <a:prstClr val="white"/>
              </a:solidFill>
              <a:effectLst/>
              <a:uLnTx/>
              <a:uFillTx/>
              <a:latin typeface="Arial" charset="0"/>
              <a:ea typeface="+mn-ea"/>
              <a:cs typeface="Arial"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lain"/>
              <a:tabLst/>
              <a:defRPr/>
            </a:pPr>
            <a:endParaRPr lang="it-IT" sz="1200" b="1" dirty="0">
              <a:solidFill>
                <a:prstClr val="white"/>
              </a:solidFill>
            </a:endParaRPr>
          </a:p>
          <a:p>
            <a:pPr marL="228600" lvl="0" indent="-228600">
              <a:buFontTx/>
              <a:buAutoNum type="arabicPlain"/>
              <a:defRPr/>
            </a:pPr>
            <a:r>
              <a:rPr kumimoji="0" lang="it-IT" sz="1200" b="1" i="0" u="none" strike="noStrike" kern="1200" cap="none" spc="0" normalizeH="0" baseline="0" noProof="0" dirty="0">
                <a:ln>
                  <a:noFill/>
                </a:ln>
                <a:solidFill>
                  <a:prstClr val="white"/>
                </a:solidFill>
                <a:effectLst/>
                <a:uLnTx/>
                <a:uFillTx/>
                <a:latin typeface="Arial" charset="0"/>
                <a:ea typeface="+mn-ea"/>
                <a:cs typeface="Arial" charset="0"/>
              </a:rPr>
              <a:t>Determinare la catena principale </a:t>
            </a:r>
            <a:r>
              <a:rPr kumimoji="0" lang="it-IT" sz="1200" b="1" i="0" u="none" strike="noStrike" kern="1200" cap="none" spc="0" normalizeH="0" baseline="0" noProof="0" dirty="0">
                <a:ln>
                  <a:noFill/>
                </a:ln>
                <a:solidFill>
                  <a:prstClr val="white"/>
                </a:solidFill>
                <a:effectLst/>
                <a:uLnTx/>
                <a:uFillTx/>
                <a:latin typeface="Arial" charset="0"/>
                <a:ea typeface="+mn-ea"/>
                <a:cs typeface="Arial" charset="0"/>
                <a:hlinkClick r:id="rId3"/>
              </a:rPr>
              <a:t>( regole </a:t>
            </a:r>
            <a:r>
              <a:rPr kumimoji="0" lang="it-IT" sz="1200" b="1" i="0" u="none" strike="noStrike" kern="1200" cap="none" spc="0" normalizeH="0" baseline="0" noProof="0" dirty="0">
                <a:ln>
                  <a:noFill/>
                </a:ln>
                <a:solidFill>
                  <a:prstClr val="white"/>
                </a:solidFill>
                <a:effectLst/>
                <a:uLnTx/>
                <a:uFillTx/>
                <a:latin typeface="Arial" charset="0"/>
                <a:ea typeface="+mn-ea"/>
                <a:cs typeface="Arial" charset="0"/>
              </a:rPr>
              <a:t>) </a:t>
            </a:r>
            <a:r>
              <a:rPr lang="it-IT" sz="1200" dirty="0">
                <a:solidFill>
                  <a:srgbClr val="000000"/>
                </a:solidFill>
                <a:latin typeface="Times New Roman" panose="02020603050405020304" pitchFamily="18" charset="0"/>
              </a:rPr>
              <a:t>  nel caso di catene sature acicliche in ordine Numero massimo di sostituenti corrispondenti al gruppo principale..</a:t>
            </a:r>
          </a:p>
          <a:p>
            <a:pPr marL="228600" lvl="0" indent="-228600">
              <a:buFontTx/>
              <a:buAutoNum type="arabicPlain"/>
              <a:defRPr/>
            </a:pPr>
            <a:r>
              <a:rPr kumimoji="0" lang="it-IT" sz="1200" b="1" i="0" u="none" strike="noStrike" kern="1200" cap="none" spc="0" normalizeH="0" baseline="0" noProof="0" dirty="0">
                <a:ln>
                  <a:noFill/>
                </a:ln>
                <a:effectLst/>
                <a:uLnTx/>
                <a:uFillTx/>
                <a:latin typeface="Times New Roman" panose="02020603050405020304" pitchFamily="18" charset="0"/>
                <a:ea typeface="+mn-ea"/>
                <a:cs typeface="Arial" charset="0"/>
              </a:rPr>
              <a:t>Indicare co</a:t>
            </a:r>
            <a:r>
              <a:rPr lang="it-IT" sz="1200" b="1" dirty="0">
                <a:latin typeface="Times New Roman" panose="02020603050405020304" pitchFamily="18" charset="0"/>
              </a:rPr>
              <a:t>n suffisso il sostituente a priorità maggiore e gli altri con i relativi prefissi e con i prefissi moltiplicativi</a:t>
            </a:r>
          </a:p>
          <a:p>
            <a:pPr marL="228600" lvl="0" indent="-228600">
              <a:buFontTx/>
              <a:buAutoNum type="arabicPlain"/>
              <a:defRPr/>
            </a:pPr>
            <a:endParaRPr lang="it-IT" sz="1200" b="1" dirty="0">
              <a:latin typeface="Times New Roman" panose="02020603050405020304" pitchFamily="18" charset="0"/>
            </a:endParaRPr>
          </a:p>
          <a:p>
            <a:pPr marL="228600" lvl="0" indent="-228600">
              <a:buFontTx/>
              <a:buAutoNum type="arabicPlain"/>
              <a:defRPr/>
            </a:pPr>
            <a:r>
              <a:rPr lang="it-IT" sz="1200" b="1" dirty="0">
                <a:latin typeface="Times New Roman" panose="02020603050405020304" pitchFamily="18" charset="0"/>
              </a:rPr>
              <a:t>Numerare gli atomi di carbonio della catena in modo da avere i numeri più bassi</a:t>
            </a:r>
          </a:p>
          <a:p>
            <a:pPr marL="228600" lvl="0" indent="-228600">
              <a:buFontTx/>
              <a:buAutoNum type="arabicPlain"/>
              <a:defRPr/>
            </a:pPr>
            <a:endParaRPr lang="it-IT" sz="1200" b="1" dirty="0">
              <a:latin typeface="Times New Roman" panose="02020603050405020304" pitchFamily="18" charset="0"/>
            </a:endParaRPr>
          </a:p>
          <a:p>
            <a:pPr marL="228600" lvl="0" indent="-228600">
              <a:buFontTx/>
              <a:buAutoNum type="arabicPlain"/>
              <a:defRPr/>
            </a:pPr>
            <a:r>
              <a:rPr lang="it-IT" sz="1200" b="1" dirty="0">
                <a:latin typeface="Times New Roman" panose="02020603050405020304" pitchFamily="18" charset="0"/>
              </a:rPr>
              <a:t>Assemblare il nome </a:t>
            </a:r>
          </a:p>
          <a:p>
            <a:pPr marL="228600" lvl="0" indent="-228600">
              <a:buFontTx/>
              <a:buAutoNum type="arabicPlain"/>
              <a:defRPr/>
            </a:pPr>
            <a:endParaRPr lang="it-IT" sz="1200" b="1" dirty="0">
              <a:latin typeface="Times New Roman" panose="02020603050405020304" pitchFamily="18" charset="0"/>
            </a:endParaRPr>
          </a:p>
          <a:p>
            <a:pPr marL="228600" lvl="0" indent="-228600">
              <a:buFontTx/>
              <a:buAutoNum type="arabicPlain"/>
              <a:defRPr/>
            </a:pPr>
            <a:endParaRPr lang="it-IT" sz="1200" b="1" dirty="0">
              <a:latin typeface="Times New Roman" panose="02020603050405020304" pitchFamily="18" charset="0"/>
            </a:endParaRPr>
          </a:p>
          <a:p>
            <a:pPr marL="228600" lvl="0" indent="-228600">
              <a:buFontTx/>
              <a:buAutoNum type="arabicPlain"/>
              <a:defRPr/>
            </a:pPr>
            <a:endParaRPr kumimoji="0" lang="it-IT"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charset="0"/>
            </a:endParaRPr>
          </a:p>
          <a:p>
            <a:pPr marL="228600" lvl="0" indent="-228600">
              <a:buFontTx/>
              <a:buAutoNum type="arabicPlain"/>
              <a:defRPr/>
            </a:pPr>
            <a:endParaRPr kumimoji="0" lang="it-IT" sz="12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17" name="Rectangle 16">
            <a:extLst>
              <a:ext uri="{FF2B5EF4-FFF2-40B4-BE49-F238E27FC236}">
                <a16:creationId xmlns:a16="http://schemas.microsoft.com/office/drawing/2014/main" id="{18EBD4DB-902C-4BFC-AA35-14A3D61D630C}"/>
              </a:ext>
            </a:extLst>
          </p:cNvPr>
          <p:cNvSpPr>
            <a:spLocks noChangeArrowheads="1"/>
          </p:cNvSpPr>
          <p:nvPr/>
        </p:nvSpPr>
        <p:spPr bwMode="auto">
          <a:xfrm>
            <a:off x="107504" y="2724165"/>
            <a:ext cx="82775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Rectangle 18">
            <a:extLst>
              <a:ext uri="{FF2B5EF4-FFF2-40B4-BE49-F238E27FC236}">
                <a16:creationId xmlns:a16="http://schemas.microsoft.com/office/drawing/2014/main" id="{9333F68C-895D-40C8-AD5C-FBCD9660F25C}"/>
              </a:ext>
            </a:extLst>
          </p:cNvPr>
          <p:cNvSpPr>
            <a:spLocks noChangeArrowheads="1"/>
          </p:cNvSpPr>
          <p:nvPr/>
        </p:nvSpPr>
        <p:spPr bwMode="auto">
          <a:xfrm>
            <a:off x="31304" y="1739017"/>
            <a:ext cx="85731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24" name="Rectangle 19">
            <a:extLst>
              <a:ext uri="{FF2B5EF4-FFF2-40B4-BE49-F238E27FC236}">
                <a16:creationId xmlns:a16="http://schemas.microsoft.com/office/drawing/2014/main" id="{CAA74F4F-D8A3-4A4B-9348-AEC9C1E5337A}"/>
              </a:ext>
            </a:extLst>
          </p:cNvPr>
          <p:cNvSpPr>
            <a:spLocks noChangeArrowheads="1"/>
          </p:cNvSpPr>
          <p:nvPr/>
        </p:nvSpPr>
        <p:spPr bwMode="auto">
          <a:xfrm>
            <a:off x="0" y="2606180"/>
            <a:ext cx="8604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9" name="Rectangle 48">
            <a:extLst>
              <a:ext uri="{FF2B5EF4-FFF2-40B4-BE49-F238E27FC236}">
                <a16:creationId xmlns:a16="http://schemas.microsoft.com/office/drawing/2014/main" id="{C111ABBC-EB5D-421F-932A-8A00F648124D}"/>
              </a:ext>
            </a:extLst>
          </p:cNvPr>
          <p:cNvSpPr>
            <a:spLocks noChangeArrowheads="1"/>
          </p:cNvSpPr>
          <p:nvPr/>
        </p:nvSpPr>
        <p:spPr bwMode="auto">
          <a:xfrm>
            <a:off x="895533" y="246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10" name="Rectangle 2">
            <a:extLst>
              <a:ext uri="{FF2B5EF4-FFF2-40B4-BE49-F238E27FC236}">
                <a16:creationId xmlns:a16="http://schemas.microsoft.com/office/drawing/2014/main" id="{68D90892-2E0B-418B-B918-14708CD51512}"/>
              </a:ext>
            </a:extLst>
          </p:cNvPr>
          <p:cNvSpPr>
            <a:spLocks noChangeArrowheads="1"/>
          </p:cNvSpPr>
          <p:nvPr/>
        </p:nvSpPr>
        <p:spPr bwMode="auto">
          <a:xfrm>
            <a:off x="683568" y="1201792"/>
            <a:ext cx="6641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14" name="Rectangle 12">
            <a:extLst>
              <a:ext uri="{FF2B5EF4-FFF2-40B4-BE49-F238E27FC236}">
                <a16:creationId xmlns:a16="http://schemas.microsoft.com/office/drawing/2014/main" id="{8FB2FC1F-13E3-45C8-8FD2-085B8D1B7F49}"/>
              </a:ext>
            </a:extLst>
          </p:cNvPr>
          <p:cNvSpPr>
            <a:spLocks noChangeArrowheads="1"/>
          </p:cNvSpPr>
          <p:nvPr/>
        </p:nvSpPr>
        <p:spPr bwMode="auto">
          <a:xfrm>
            <a:off x="-31304" y="1243929"/>
            <a:ext cx="85731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4"/>
              </a:rPr>
              <a:t>R-1.2.1 </a:t>
            </a:r>
            <a:r>
              <a:rPr kumimoji="0" lang="it-IT" altLang="it-IT" sz="18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pic>
        <p:nvPicPr>
          <p:cNvPr id="11275" name="Immagine 1" descr="https://www.acdlabs.com/iupac/nomenclature/93/images/bm110.gif">
            <a:hlinkClick r:id="rId5"/>
            <a:extLst>
              <a:ext uri="{FF2B5EF4-FFF2-40B4-BE49-F238E27FC236}">
                <a16:creationId xmlns:a16="http://schemas.microsoft.com/office/drawing/2014/main" id="{BFA5C3C9-039C-4023-9493-B3E924E25B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05" y="1657195"/>
            <a:ext cx="267911" cy="24318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3">
            <a:extLst>
              <a:ext uri="{FF2B5EF4-FFF2-40B4-BE49-F238E27FC236}">
                <a16:creationId xmlns:a16="http://schemas.microsoft.com/office/drawing/2014/main" id="{D484A0F0-E693-4F6C-A27B-F60224937365}"/>
              </a:ext>
            </a:extLst>
          </p:cNvPr>
          <p:cNvSpPr>
            <a:spLocks noChangeArrowheads="1"/>
          </p:cNvSpPr>
          <p:nvPr/>
        </p:nvSpPr>
        <p:spPr bwMode="auto">
          <a:xfrm>
            <a:off x="15652" y="1940580"/>
            <a:ext cx="85731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3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21" name="CasellaDiTesto 20">
            <a:extLst>
              <a:ext uri="{FF2B5EF4-FFF2-40B4-BE49-F238E27FC236}">
                <a16:creationId xmlns:a16="http://schemas.microsoft.com/office/drawing/2014/main" id="{B76272CE-F97D-4B12-9FCE-F0D1F395A1C2}"/>
              </a:ext>
            </a:extLst>
          </p:cNvPr>
          <p:cNvSpPr txBox="1"/>
          <p:nvPr/>
        </p:nvSpPr>
        <p:spPr>
          <a:xfrm>
            <a:off x="437240" y="5369760"/>
            <a:ext cx="528688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Arial" charset="0"/>
                <a:ea typeface="+mn-ea"/>
                <a:cs typeface="Arial" charset="0"/>
              </a:rPr>
              <a:t> Guida alla costruzione del nome </a:t>
            </a:r>
            <a:r>
              <a:rPr kumimoji="0" lang="it-IT" sz="1800" b="0" i="0" u="none" strike="noStrike" kern="1200" cap="none" spc="0" normalizeH="0" baseline="0" noProof="0" dirty="0">
                <a:ln>
                  <a:noFill/>
                </a:ln>
                <a:solidFill>
                  <a:prstClr val="black"/>
                </a:solidFill>
                <a:effectLst/>
                <a:uLnTx/>
                <a:uFillTx/>
                <a:latin typeface="Arial" charset="0"/>
                <a:ea typeface="+mn-ea"/>
                <a:cs typeface="Arial" charset="0"/>
                <a:hlinkClick r:id="rId7"/>
              </a:rPr>
              <a:t>esempi </a:t>
            </a:r>
            <a:endParaRPr kumimoji="0" lang="it-IT"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5" name="Rettangolo 4">
            <a:extLst>
              <a:ext uri="{FF2B5EF4-FFF2-40B4-BE49-F238E27FC236}">
                <a16:creationId xmlns:a16="http://schemas.microsoft.com/office/drawing/2014/main" id="{9EA2DAFF-C05D-4F81-9FE1-7A99C1670AEE}"/>
              </a:ext>
            </a:extLst>
          </p:cNvPr>
          <p:cNvSpPr/>
          <p:nvPr/>
        </p:nvSpPr>
        <p:spPr>
          <a:xfrm>
            <a:off x="3419872" y="1238217"/>
            <a:ext cx="3544560" cy="369332"/>
          </a:xfrm>
          <a:prstGeom prst="rect">
            <a:avLst/>
          </a:prstGeom>
        </p:spPr>
        <p:txBody>
          <a:bodyPr wrap="none">
            <a:spAutoFit/>
          </a:bodyPr>
          <a:lstStyle/>
          <a:p>
            <a:r>
              <a:rPr lang="it-IT" dirty="0">
                <a:solidFill>
                  <a:srgbClr val="FF0000"/>
                </a:solidFill>
              </a:rPr>
              <a:t>Guida alla costruzione del nome </a:t>
            </a:r>
          </a:p>
        </p:txBody>
      </p:sp>
    </p:spTree>
    <p:extLst>
      <p:ext uri="{BB962C8B-B14F-4D97-AF65-F5344CB8AC3E}">
        <p14:creationId xmlns:p14="http://schemas.microsoft.com/office/powerpoint/2010/main" val="40146987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193224"/>
          </a:xfrm>
          <a:ln>
            <a:miter lim="800000"/>
            <a:headEnd/>
            <a:tailEnd/>
          </a:ln>
        </p:spPr>
        <p:txBody>
          <a:bodyPr>
            <a:normAutofit fontScale="90000"/>
          </a:bodyPr>
          <a:lstStyle/>
          <a:p>
            <a:pPr algn="ctr">
              <a:defRPr/>
            </a:pPr>
            <a:r>
              <a:rPr lang="it-IT" sz="4800" dirty="0">
                <a:solidFill>
                  <a:srgbClr val="FF0000"/>
                </a:solidFill>
              </a:rPr>
              <a:t>Composti  organici</a:t>
            </a:r>
          </a:p>
        </p:txBody>
      </p:sp>
      <p:sp>
        <p:nvSpPr>
          <p:cNvPr id="23" name="Rectangle 18">
            <a:extLst>
              <a:ext uri="{FF2B5EF4-FFF2-40B4-BE49-F238E27FC236}">
                <a16:creationId xmlns:a16="http://schemas.microsoft.com/office/drawing/2014/main" id="{9333F68C-895D-40C8-AD5C-FBCD9660F25C}"/>
              </a:ext>
            </a:extLst>
          </p:cNvPr>
          <p:cNvSpPr>
            <a:spLocks noChangeArrowheads="1"/>
          </p:cNvSpPr>
          <p:nvPr/>
        </p:nvSpPr>
        <p:spPr bwMode="auto">
          <a:xfrm>
            <a:off x="31305" y="1466092"/>
            <a:ext cx="201815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3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24" name="Rectangle 19">
            <a:extLst>
              <a:ext uri="{FF2B5EF4-FFF2-40B4-BE49-F238E27FC236}">
                <a16:creationId xmlns:a16="http://schemas.microsoft.com/office/drawing/2014/main" id="{CAA74F4F-D8A3-4A4B-9348-AEC9C1E5337A}"/>
              </a:ext>
            </a:extLst>
          </p:cNvPr>
          <p:cNvSpPr>
            <a:spLocks noChangeArrowheads="1"/>
          </p:cNvSpPr>
          <p:nvPr/>
        </p:nvSpPr>
        <p:spPr bwMode="auto">
          <a:xfrm>
            <a:off x="0" y="2606180"/>
            <a:ext cx="8604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charset="0"/>
            </a:endParaRPr>
          </a:p>
        </p:txBody>
      </p:sp>
      <p:sp>
        <p:nvSpPr>
          <p:cNvPr id="9" name="Rectangle 48">
            <a:extLst>
              <a:ext uri="{FF2B5EF4-FFF2-40B4-BE49-F238E27FC236}">
                <a16:creationId xmlns:a16="http://schemas.microsoft.com/office/drawing/2014/main" id="{C111ABBC-EB5D-421F-932A-8A00F648124D}"/>
              </a:ext>
            </a:extLst>
          </p:cNvPr>
          <p:cNvSpPr>
            <a:spLocks noChangeArrowheads="1"/>
          </p:cNvSpPr>
          <p:nvPr/>
        </p:nvSpPr>
        <p:spPr bwMode="auto">
          <a:xfrm>
            <a:off x="895533" y="246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0" name="Rectangle 2">
            <a:extLst>
              <a:ext uri="{FF2B5EF4-FFF2-40B4-BE49-F238E27FC236}">
                <a16:creationId xmlns:a16="http://schemas.microsoft.com/office/drawing/2014/main" id="{68D90892-2E0B-418B-B918-14708CD51512}"/>
              </a:ext>
            </a:extLst>
          </p:cNvPr>
          <p:cNvSpPr>
            <a:spLocks noChangeArrowheads="1"/>
          </p:cNvSpPr>
          <p:nvPr/>
        </p:nvSpPr>
        <p:spPr bwMode="auto">
          <a:xfrm>
            <a:off x="683568" y="1201792"/>
            <a:ext cx="6641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5" name="Rectangle 13">
            <a:extLst>
              <a:ext uri="{FF2B5EF4-FFF2-40B4-BE49-F238E27FC236}">
                <a16:creationId xmlns:a16="http://schemas.microsoft.com/office/drawing/2014/main" id="{D484A0F0-E693-4F6C-A27B-F60224937365}"/>
              </a:ext>
            </a:extLst>
          </p:cNvPr>
          <p:cNvSpPr>
            <a:spLocks noChangeArrowheads="1"/>
          </p:cNvSpPr>
          <p:nvPr/>
        </p:nvSpPr>
        <p:spPr bwMode="auto">
          <a:xfrm>
            <a:off x="3246740" y="770644"/>
            <a:ext cx="8573144"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3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acido citrico usos">
            <a:extLst>
              <a:ext uri="{FF2B5EF4-FFF2-40B4-BE49-F238E27FC236}">
                <a16:creationId xmlns:a16="http://schemas.microsoft.com/office/drawing/2014/main" id="{A08D1E40-2046-4208-B5FC-689E6317F5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358" y="1278758"/>
            <a:ext cx="1630396" cy="999182"/>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13015B87-BD1C-486B-A9A6-23B7430A442A}"/>
              </a:ext>
            </a:extLst>
          </p:cNvPr>
          <p:cNvSpPr txBox="1"/>
          <p:nvPr/>
        </p:nvSpPr>
        <p:spPr>
          <a:xfrm>
            <a:off x="286647" y="2396223"/>
            <a:ext cx="1080120" cy="276999"/>
          </a:xfrm>
          <a:prstGeom prst="rect">
            <a:avLst/>
          </a:prstGeom>
          <a:noFill/>
        </p:spPr>
        <p:txBody>
          <a:bodyPr wrap="square" rtlCol="0">
            <a:spAutoFit/>
          </a:bodyPr>
          <a:lstStyle/>
          <a:p>
            <a:r>
              <a:rPr lang="it-IT" sz="1200" dirty="0">
                <a:solidFill>
                  <a:schemeClr val="bg1"/>
                </a:solidFill>
              </a:rPr>
              <a:t>Acido citrico</a:t>
            </a:r>
          </a:p>
        </p:txBody>
      </p:sp>
      <p:pic>
        <p:nvPicPr>
          <p:cNvPr id="12294" name="Picture 6" descr="Acido citrico struttura (2).svg">
            <a:extLst>
              <a:ext uri="{FF2B5EF4-FFF2-40B4-BE49-F238E27FC236}">
                <a16:creationId xmlns:a16="http://schemas.microsoft.com/office/drawing/2014/main" id="{49552FD7-9978-443B-88B4-2EEEC16DA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31" y="1091500"/>
            <a:ext cx="2018149" cy="201814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Citric-acid-3D-balls.png">
            <a:extLst>
              <a:ext uri="{FF2B5EF4-FFF2-40B4-BE49-F238E27FC236}">
                <a16:creationId xmlns:a16="http://schemas.microsoft.com/office/drawing/2014/main" id="{3811524C-30BC-4AD7-B321-199BF314D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311" y="1555203"/>
            <a:ext cx="17145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formula di struttura">
            <a:extLst>
              <a:ext uri="{FF2B5EF4-FFF2-40B4-BE49-F238E27FC236}">
                <a16:creationId xmlns:a16="http://schemas.microsoft.com/office/drawing/2014/main" id="{84DA1648-0483-4D3A-B0B1-581587271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030" y="2904150"/>
            <a:ext cx="142875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Modello a sfere e bastoncini">
            <a:extLst>
              <a:ext uri="{FF2B5EF4-FFF2-40B4-BE49-F238E27FC236}">
                <a16:creationId xmlns:a16="http://schemas.microsoft.com/office/drawing/2014/main" id="{D4DCE6DC-5506-447E-AD34-1BDBE53A6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4311" y="2520414"/>
            <a:ext cx="1905000" cy="1362075"/>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EAA6D960-6DBB-4FA2-A9A9-779919D0BE52}"/>
              </a:ext>
            </a:extLst>
          </p:cNvPr>
          <p:cNvSpPr txBox="1"/>
          <p:nvPr/>
        </p:nvSpPr>
        <p:spPr>
          <a:xfrm>
            <a:off x="5046751" y="3878006"/>
            <a:ext cx="1428750" cy="276999"/>
          </a:xfrm>
          <a:prstGeom prst="rect">
            <a:avLst/>
          </a:prstGeom>
          <a:noFill/>
        </p:spPr>
        <p:txBody>
          <a:bodyPr wrap="square" rtlCol="0">
            <a:spAutoFit/>
          </a:bodyPr>
          <a:lstStyle/>
          <a:p>
            <a:r>
              <a:rPr lang="it-IT" sz="1200" dirty="0">
                <a:solidFill>
                  <a:schemeClr val="bg1"/>
                </a:solidFill>
              </a:rPr>
              <a:t>Acido etandioico</a:t>
            </a:r>
          </a:p>
        </p:txBody>
      </p:sp>
      <p:sp>
        <p:nvSpPr>
          <p:cNvPr id="17" name="CasellaDiTesto 16">
            <a:extLst>
              <a:ext uri="{FF2B5EF4-FFF2-40B4-BE49-F238E27FC236}">
                <a16:creationId xmlns:a16="http://schemas.microsoft.com/office/drawing/2014/main" id="{C1D4D493-708E-4946-B6C2-A44873E208C2}"/>
              </a:ext>
            </a:extLst>
          </p:cNvPr>
          <p:cNvSpPr txBox="1"/>
          <p:nvPr/>
        </p:nvSpPr>
        <p:spPr>
          <a:xfrm>
            <a:off x="2634344" y="3980496"/>
            <a:ext cx="1254435" cy="276999"/>
          </a:xfrm>
          <a:prstGeom prst="rect">
            <a:avLst/>
          </a:prstGeom>
          <a:noFill/>
        </p:spPr>
        <p:txBody>
          <a:bodyPr wrap="square" rtlCol="0">
            <a:spAutoFit/>
          </a:bodyPr>
          <a:lstStyle/>
          <a:p>
            <a:r>
              <a:rPr lang="it-IT" sz="1200" dirty="0">
                <a:solidFill>
                  <a:schemeClr val="bg1"/>
                </a:solidFill>
              </a:rPr>
              <a:t>Acido ossalico</a:t>
            </a:r>
          </a:p>
        </p:txBody>
      </p:sp>
    </p:spTree>
    <p:extLst>
      <p:ext uri="{BB962C8B-B14F-4D97-AF65-F5344CB8AC3E}">
        <p14:creationId xmlns:p14="http://schemas.microsoft.com/office/powerpoint/2010/main" val="30414930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rmAutofit fontScale="90000"/>
          </a:bodyPr>
          <a:lstStyle/>
          <a:p>
            <a:pPr algn="ctr">
              <a:defRPr/>
            </a:pPr>
            <a:r>
              <a:rPr lang="it-IT" sz="4800" dirty="0">
                <a:solidFill>
                  <a:srgbClr val="FF0000"/>
                </a:solidFill>
              </a:rPr>
              <a:t>Composti di coordinazione</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369332"/>
          </a:xfrm>
          <a:prstGeom prst="rect">
            <a:avLst/>
          </a:prstGeom>
          <a:noFill/>
        </p:spPr>
        <p:txBody>
          <a:bodyPr wrap="square" rtlCol="0">
            <a:spAutoFit/>
          </a:bodyPr>
          <a:lstStyle/>
          <a:p>
            <a:endParaRPr lang="it-IT" b="1" dirty="0"/>
          </a:p>
        </p:txBody>
      </p:sp>
      <p:sp>
        <p:nvSpPr>
          <p:cNvPr id="3" name="CasellaDiTesto 2">
            <a:extLst>
              <a:ext uri="{FF2B5EF4-FFF2-40B4-BE49-F238E27FC236}">
                <a16:creationId xmlns:a16="http://schemas.microsoft.com/office/drawing/2014/main" id="{A6889F0E-A7C6-4F8F-ABD5-A48488FC297B}"/>
              </a:ext>
            </a:extLst>
          </p:cNvPr>
          <p:cNvSpPr txBox="1"/>
          <p:nvPr/>
        </p:nvSpPr>
        <p:spPr>
          <a:xfrm>
            <a:off x="827584" y="1700808"/>
            <a:ext cx="7488832" cy="2246769"/>
          </a:xfrm>
          <a:prstGeom prst="rect">
            <a:avLst/>
          </a:prstGeom>
          <a:noFill/>
        </p:spPr>
        <p:txBody>
          <a:bodyPr wrap="square" rtlCol="0">
            <a:spAutoFit/>
          </a:bodyPr>
          <a:lstStyle/>
          <a:p>
            <a:r>
              <a:rPr lang="it-IT" sz="1400" dirty="0"/>
              <a:t>I composti di coordinazione o complessi metallici sono composti costituiti da un atomo o ione centrale, quasi sempre un metallo, circondato da un numero di ioni o molecole, leganti. I complessi svolgono un ruolo importante nell’industria (polimeri), essenziale nella chimica dei viventi, la </a:t>
            </a:r>
            <a:r>
              <a:rPr lang="it-IT" sz="1400" dirty="0" err="1"/>
              <a:t>clorofllla</a:t>
            </a:r>
            <a:r>
              <a:rPr lang="it-IT" sz="1400" dirty="0"/>
              <a:t> è un complesso di magnesio, l’emoglobina è un complesso del ferro.</a:t>
            </a:r>
          </a:p>
          <a:p>
            <a:r>
              <a:rPr lang="it-IT" sz="1400" dirty="0"/>
              <a:t>Cenni di nomenclatura</a:t>
            </a:r>
          </a:p>
          <a:p>
            <a:r>
              <a:rPr lang="it-IT" sz="1400" dirty="0"/>
              <a:t>Esempi Ca</a:t>
            </a:r>
            <a:r>
              <a:rPr lang="it-IT" sz="900" dirty="0"/>
              <a:t>2</a:t>
            </a:r>
            <a:r>
              <a:rPr lang="it-IT" sz="1400" dirty="0"/>
              <a:t>[Fe(CN)</a:t>
            </a:r>
            <a:r>
              <a:rPr lang="it-IT" sz="1000" dirty="0"/>
              <a:t>6</a:t>
            </a:r>
            <a:r>
              <a:rPr lang="it-IT" sz="1400" dirty="0"/>
              <a:t>]  nome : calcio  </a:t>
            </a:r>
            <a:r>
              <a:rPr lang="it-IT" sz="1400" dirty="0" err="1"/>
              <a:t>esacianoferrato</a:t>
            </a:r>
            <a:r>
              <a:rPr lang="it-IT" sz="1400" dirty="0"/>
              <a:t>(II)</a:t>
            </a:r>
          </a:p>
          <a:p>
            <a:r>
              <a:rPr lang="it-IT" sz="1400" dirty="0"/>
              <a:t>lo ione centrale è ferro Fe</a:t>
            </a:r>
            <a:r>
              <a:rPr lang="it-IT" sz="1400" baseline="30000" dirty="0"/>
              <a:t>2+  </a:t>
            </a:r>
            <a:r>
              <a:rPr lang="it-IT" sz="1400" dirty="0"/>
              <a:t>il legante l’anione CN </a:t>
            </a:r>
            <a:r>
              <a:rPr lang="it-IT" sz="1400" baseline="30000" dirty="0"/>
              <a:t>-  </a:t>
            </a:r>
            <a:r>
              <a:rPr lang="it-IT" sz="1400" dirty="0"/>
              <a:t>la carica complessiva del </a:t>
            </a:r>
            <a:r>
              <a:rPr lang="it-IT" sz="1400" dirty="0" err="1"/>
              <a:t>cgruppo</a:t>
            </a:r>
            <a:r>
              <a:rPr lang="it-IT" sz="1400" dirty="0"/>
              <a:t> è quindi -4 bilanciata da due ioni calcio Ca</a:t>
            </a:r>
            <a:r>
              <a:rPr lang="it-IT" sz="1400" baseline="30000" dirty="0"/>
              <a:t>2+   .</a:t>
            </a:r>
            <a:r>
              <a:rPr lang="it-IT" sz="1400" dirty="0"/>
              <a:t>Regole prefisso numerico +nome legante + nome ione centrale + (</a:t>
            </a:r>
            <a:r>
              <a:rPr lang="it-IT" sz="1400" dirty="0" err="1"/>
              <a:t>n.os</a:t>
            </a:r>
            <a:r>
              <a:rPr lang="it-IT" sz="1400" dirty="0"/>
              <a:t>)  + nome ione, i suffissi dell’atomo centrale  </a:t>
            </a:r>
            <a:r>
              <a:rPr lang="it-IT" sz="1400" dirty="0" err="1"/>
              <a:t>ato</a:t>
            </a:r>
            <a:r>
              <a:rPr lang="it-IT" sz="1400" dirty="0"/>
              <a:t> se il complesso è negativo, </a:t>
            </a:r>
            <a:r>
              <a:rPr lang="it-IT" sz="1400" dirty="0" err="1"/>
              <a:t>ico</a:t>
            </a:r>
            <a:r>
              <a:rPr lang="it-IT" sz="1400" dirty="0"/>
              <a:t> positivo.</a:t>
            </a:r>
          </a:p>
        </p:txBody>
      </p:sp>
    </p:spTree>
    <p:extLst>
      <p:ext uri="{BB962C8B-B14F-4D97-AF65-F5344CB8AC3E}">
        <p14:creationId xmlns:p14="http://schemas.microsoft.com/office/powerpoint/2010/main" val="19062009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858090A-9CD0-452C-8A01-F087F496C057}"/>
              </a:ext>
            </a:extLst>
          </p:cNvPr>
          <p:cNvSpPr>
            <a:spLocks noGrp="1"/>
          </p:cNvSpPr>
          <p:nvPr>
            <p:ph type="ctrTitle"/>
          </p:nvPr>
        </p:nvSpPr>
        <p:spPr>
          <a:xfrm>
            <a:off x="533400" y="571480"/>
            <a:ext cx="7851648" cy="625272"/>
          </a:xfrm>
          <a:ln>
            <a:miter lim="800000"/>
            <a:headEnd/>
            <a:tailEnd/>
          </a:ln>
        </p:spPr>
        <p:txBody>
          <a:bodyPr>
            <a:normAutofit fontScale="90000"/>
          </a:bodyPr>
          <a:lstStyle/>
          <a:p>
            <a:pPr algn="ctr">
              <a:defRPr/>
            </a:pPr>
            <a:r>
              <a:rPr lang="it-IT" sz="4800" dirty="0">
                <a:solidFill>
                  <a:srgbClr val="FF0000"/>
                </a:solidFill>
              </a:rPr>
              <a:t>Esercizi e software</a:t>
            </a:r>
          </a:p>
        </p:txBody>
      </p:sp>
      <p:sp>
        <p:nvSpPr>
          <p:cNvPr id="2" name="CasellaDiTesto 1">
            <a:extLst>
              <a:ext uri="{FF2B5EF4-FFF2-40B4-BE49-F238E27FC236}">
                <a16:creationId xmlns:a16="http://schemas.microsoft.com/office/drawing/2014/main" id="{ED39B9C6-59BF-46D0-9217-FBCA995DD88F}"/>
              </a:ext>
            </a:extLst>
          </p:cNvPr>
          <p:cNvSpPr txBox="1"/>
          <p:nvPr/>
        </p:nvSpPr>
        <p:spPr>
          <a:xfrm>
            <a:off x="533400" y="1700808"/>
            <a:ext cx="7999040" cy="369332"/>
          </a:xfrm>
          <a:prstGeom prst="rect">
            <a:avLst/>
          </a:prstGeom>
          <a:noFill/>
        </p:spPr>
        <p:txBody>
          <a:bodyPr wrap="square" rtlCol="0">
            <a:spAutoFit/>
          </a:bodyPr>
          <a:lstStyle/>
          <a:p>
            <a:endParaRPr lang="it-IT" b="1" dirty="0"/>
          </a:p>
        </p:txBody>
      </p:sp>
      <p:sp>
        <p:nvSpPr>
          <p:cNvPr id="5" name="CasellaDiTesto 4">
            <a:extLst>
              <a:ext uri="{FF2B5EF4-FFF2-40B4-BE49-F238E27FC236}">
                <a16:creationId xmlns:a16="http://schemas.microsoft.com/office/drawing/2014/main" id="{3CDE11D5-4DBA-4C58-B8DF-9CA0CB7DB3BD}"/>
              </a:ext>
            </a:extLst>
          </p:cNvPr>
          <p:cNvSpPr txBox="1"/>
          <p:nvPr/>
        </p:nvSpPr>
        <p:spPr>
          <a:xfrm>
            <a:off x="979984" y="1853208"/>
            <a:ext cx="7488832" cy="1384995"/>
          </a:xfrm>
          <a:prstGeom prst="rect">
            <a:avLst/>
          </a:prstGeom>
          <a:noFill/>
        </p:spPr>
        <p:txBody>
          <a:bodyPr wrap="square" rtlCol="0">
            <a:spAutoFit/>
          </a:bodyPr>
          <a:lstStyle/>
          <a:p>
            <a:r>
              <a:rPr lang="it-IT" sz="1400" dirty="0" err="1">
                <a:solidFill>
                  <a:srgbClr val="000000"/>
                </a:solidFill>
                <a:latin typeface="Times New Roman" panose="02020603050405020304" pitchFamily="18" charset="0"/>
              </a:rPr>
              <a:t>MolView</a:t>
            </a:r>
            <a:r>
              <a:rPr lang="it-IT" sz="1400" dirty="0">
                <a:solidFill>
                  <a:srgbClr val="000000"/>
                </a:solidFill>
                <a:latin typeface="Times New Roman" panose="02020603050405020304" pitchFamily="18" charset="0"/>
              </a:rPr>
              <a:t> è un'applicazione web </a:t>
            </a:r>
          </a:p>
          <a:p>
            <a:r>
              <a:rPr lang="it-IT" sz="1400" dirty="0">
                <a:solidFill>
                  <a:srgbClr val="000000"/>
                </a:solidFill>
                <a:latin typeface="Times New Roman" panose="02020603050405020304" pitchFamily="18" charset="0"/>
              </a:rPr>
              <a:t> </a:t>
            </a:r>
            <a:r>
              <a:rPr lang="it-IT" sz="1400" dirty="0">
                <a:solidFill>
                  <a:srgbClr val="000000"/>
                </a:solidFill>
                <a:latin typeface="Arial" panose="020B0604020202020204" pitchFamily="34" charset="0"/>
              </a:rPr>
              <a:t>Per creare immagini di molecole</a:t>
            </a:r>
          </a:p>
          <a:p>
            <a:r>
              <a:rPr lang="it-IT" sz="1400" dirty="0">
                <a:solidFill>
                  <a:srgbClr val="000000"/>
                </a:solidFill>
                <a:latin typeface="Arial" panose="020B0604020202020204" pitchFamily="34" charset="0"/>
              </a:rPr>
              <a:t> Per creare modelli tridimensionali di molecole </a:t>
            </a:r>
            <a:br>
              <a:rPr lang="it-IT" sz="1400" dirty="0"/>
            </a:br>
            <a:r>
              <a:rPr lang="it-IT" sz="1400" dirty="0">
                <a:solidFill>
                  <a:srgbClr val="000000"/>
                </a:solidFill>
                <a:latin typeface="Arial" panose="020B0604020202020204" pitchFamily="34" charset="0"/>
              </a:rPr>
              <a:t>- Per attribuire la nomenclatura IUPAC ad una molecola.</a:t>
            </a:r>
            <a:br>
              <a:rPr lang="it-IT" sz="1400" dirty="0"/>
            </a:br>
            <a:r>
              <a:rPr lang="it-IT" sz="1400" dirty="0">
                <a:solidFill>
                  <a:srgbClr val="000000"/>
                </a:solidFill>
                <a:latin typeface="Arial" panose="020B0604020202020204" pitchFamily="34" charset="0"/>
              </a:rPr>
              <a:t>- Per calcolare le proprietà chimico-fisiche di una molecola</a:t>
            </a:r>
          </a:p>
          <a:p>
            <a:r>
              <a:rPr lang="it-IT" sz="1400" dirty="0">
                <a:solidFill>
                  <a:srgbClr val="000000"/>
                </a:solidFill>
                <a:latin typeface="Arial" panose="020B0604020202020204" pitchFamily="34" charset="0"/>
              </a:rPr>
              <a:t>- Link a banche dati</a:t>
            </a:r>
            <a:endParaRPr lang="it-IT" sz="1400" dirty="0"/>
          </a:p>
        </p:txBody>
      </p:sp>
      <p:pic>
        <p:nvPicPr>
          <p:cNvPr id="7" name="Immagine 6">
            <a:hlinkClick r:id="rId2"/>
            <a:extLst>
              <a:ext uri="{FF2B5EF4-FFF2-40B4-BE49-F238E27FC236}">
                <a16:creationId xmlns:a16="http://schemas.microsoft.com/office/drawing/2014/main" id="{399C6DFB-83B3-42CF-BD07-3F04447F4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58" y="3789040"/>
            <a:ext cx="7411484" cy="1797116"/>
          </a:xfrm>
          <a:prstGeom prst="rect">
            <a:avLst/>
          </a:prstGeom>
        </p:spPr>
      </p:pic>
    </p:spTree>
    <p:extLst>
      <p:ext uri="{BB962C8B-B14F-4D97-AF65-F5344CB8AC3E}">
        <p14:creationId xmlns:p14="http://schemas.microsoft.com/office/powerpoint/2010/main" val="17294316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a:solidFill>
                  <a:srgbClr val="FF0000"/>
                </a:solidFill>
              </a:rPr>
              <a:t>Reattività</a:t>
            </a:r>
          </a:p>
        </p:txBody>
      </p:sp>
      <p:sp>
        <p:nvSpPr>
          <p:cNvPr id="26627" name="Sottotitolo 2"/>
          <p:cNvSpPr>
            <a:spLocks noGrp="1"/>
          </p:cNvSpPr>
          <p:nvPr>
            <p:ph type="subTitle" idx="1"/>
          </p:nvPr>
        </p:nvSpPr>
        <p:spPr>
          <a:xfrm>
            <a:off x="142844" y="1000108"/>
            <a:ext cx="8643998" cy="5500726"/>
          </a:xfrm>
        </p:spPr>
        <p:txBody>
          <a:bodyPr/>
          <a:lstStyle/>
          <a:p>
            <a:endParaRPr lang="it-IT" sz="2000"/>
          </a:p>
          <a:p>
            <a:pPr marR="0" algn="l"/>
            <a:endParaRPr lang="it-IT" sz="2000"/>
          </a:p>
          <a:p>
            <a:pPr marR="0" algn="l"/>
            <a:endParaRPr lang="it-IT" sz="2000"/>
          </a:p>
        </p:txBody>
      </p:sp>
      <p:sp>
        <p:nvSpPr>
          <p:cNvPr id="6" name="CasellaDiTesto 5"/>
          <p:cNvSpPr txBox="1"/>
          <p:nvPr/>
        </p:nvSpPr>
        <p:spPr>
          <a:xfrm>
            <a:off x="428596" y="1142984"/>
            <a:ext cx="8286808" cy="2154436"/>
          </a:xfrm>
          <a:prstGeom prst="rect">
            <a:avLst/>
          </a:prstGeom>
          <a:noFill/>
        </p:spPr>
        <p:txBody>
          <a:bodyPr wrap="square" rtlCol="0">
            <a:spAutoFit/>
          </a:bodyPr>
          <a:lstStyle/>
          <a:p>
            <a:pPr algn="ctr"/>
            <a:r>
              <a:rPr lang="it-IT">
                <a:solidFill>
                  <a:srgbClr val="FFC000"/>
                </a:solidFill>
              </a:rPr>
              <a:t>Perché le sostanze si trasformano ?</a:t>
            </a:r>
          </a:p>
          <a:p>
            <a:pPr algn="just"/>
            <a:endParaRPr lang="it-IT">
              <a:solidFill>
                <a:srgbClr val="FF0000"/>
              </a:solidFill>
            </a:endParaRPr>
          </a:p>
          <a:p>
            <a:pPr algn="just"/>
            <a:r>
              <a:rPr lang="it-IT">
                <a:solidFill>
                  <a:srgbClr val="FF0000"/>
                </a:solidFill>
              </a:rPr>
              <a:t>Newton </a:t>
            </a:r>
            <a:r>
              <a:rPr lang="it-IT" sz="1600"/>
              <a:t> </a:t>
            </a:r>
            <a:r>
              <a:rPr lang="it-IT" sz="1400">
                <a:hlinkClick r:id="rId3" tooltip="25 dicembre"/>
              </a:rPr>
              <a:t>25 dicembre</a:t>
            </a:r>
            <a:r>
              <a:rPr lang="it-IT" sz="1400"/>
              <a:t> </a:t>
            </a:r>
            <a:r>
              <a:rPr lang="it-IT" sz="1400">
                <a:hlinkClick r:id="rId4" tooltip="1642"/>
              </a:rPr>
              <a:t>1642</a:t>
            </a:r>
            <a:r>
              <a:rPr lang="it-IT" sz="1400"/>
              <a:t> – </a:t>
            </a:r>
            <a:r>
              <a:rPr lang="it-IT" sz="1400">
                <a:hlinkClick r:id="rId5" tooltip="Londra"/>
              </a:rPr>
              <a:t>Londra</a:t>
            </a:r>
            <a:r>
              <a:rPr lang="it-IT" sz="1400"/>
              <a:t>, </a:t>
            </a:r>
            <a:r>
              <a:rPr lang="it-IT" sz="1400">
                <a:hlinkClick r:id="rId6" tooltip="20 marzo"/>
              </a:rPr>
              <a:t>20 marzo</a:t>
            </a:r>
            <a:r>
              <a:rPr lang="it-IT" sz="1400"/>
              <a:t> </a:t>
            </a:r>
            <a:r>
              <a:rPr lang="it-IT" sz="1400">
                <a:hlinkClick r:id="rId7" tooltip="1727"/>
              </a:rPr>
              <a:t>1727</a:t>
            </a:r>
            <a:r>
              <a:rPr lang="it-IT" sz="1600" baseline="30000">
                <a:hlinkClick r:id="rId8"/>
              </a:rPr>
              <a:t>[ </a:t>
            </a:r>
            <a:r>
              <a:rPr lang="it-IT" sz="1600"/>
              <a:t>“ molte ragioni mi inducono a sospettare che appunto tutti i fenomeni possano dipendere da forze, onde le particelle dei corpi, per cause ignote, siano spinte le une verso le altre, si compongono in figure regolari, o vengano respinte e allontanate a vicenda. Forze ignote che invano fin qui i Filosofi cercarono di spiegare. Ora io spero che i principi da me stabiliti potranno riuscire utili ad un tal modo di filosofare, o a qualche altro che vadaanche più a fondo…….”</a:t>
            </a:r>
            <a:endParaRPr lang="it-IT"/>
          </a:p>
        </p:txBody>
      </p:sp>
      <p:pic>
        <p:nvPicPr>
          <p:cNvPr id="7" name="Immagine 6" descr="newton.jpg"/>
          <p:cNvPicPr>
            <a:picLocks noChangeAspect="1"/>
          </p:cNvPicPr>
          <p:nvPr/>
        </p:nvPicPr>
        <p:blipFill>
          <a:blip r:embed="rId9"/>
          <a:stretch>
            <a:fillRect/>
          </a:stretch>
        </p:blipFill>
        <p:spPr>
          <a:xfrm>
            <a:off x="571472" y="3786190"/>
            <a:ext cx="2413128" cy="2928934"/>
          </a:xfrm>
          <a:prstGeom prst="rect">
            <a:avLst/>
          </a:prstGeom>
        </p:spPr>
      </p:pic>
      <p:pic>
        <p:nvPicPr>
          <p:cNvPr id="8" name="Immagine 7" descr="NewtonsPrincipia.jpg"/>
          <p:cNvPicPr>
            <a:picLocks noChangeAspect="1"/>
          </p:cNvPicPr>
          <p:nvPr/>
        </p:nvPicPr>
        <p:blipFill>
          <a:blip r:embed="rId10"/>
          <a:stretch>
            <a:fillRect/>
          </a:stretch>
        </p:blipFill>
        <p:spPr>
          <a:xfrm>
            <a:off x="3929058" y="3857628"/>
            <a:ext cx="4198205" cy="2786082"/>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a:solidFill>
                  <a:srgbClr val="FF0000"/>
                </a:solidFill>
              </a:rPr>
              <a:t>Reattività</a:t>
            </a:r>
          </a:p>
        </p:txBody>
      </p:sp>
      <p:sp>
        <p:nvSpPr>
          <p:cNvPr id="26627" name="Sottotitolo 2"/>
          <p:cNvSpPr>
            <a:spLocks noGrp="1"/>
          </p:cNvSpPr>
          <p:nvPr>
            <p:ph type="subTitle" idx="1"/>
          </p:nvPr>
        </p:nvSpPr>
        <p:spPr>
          <a:xfrm>
            <a:off x="142844" y="1000108"/>
            <a:ext cx="8643998" cy="5500726"/>
          </a:xfrm>
        </p:spPr>
        <p:txBody>
          <a:bodyPr/>
          <a:lstStyle/>
          <a:p>
            <a:endParaRPr lang="it-IT" sz="2000"/>
          </a:p>
          <a:p>
            <a:pPr marR="0" algn="l"/>
            <a:endParaRPr lang="it-IT" sz="2000"/>
          </a:p>
          <a:p>
            <a:pPr marR="0" algn="l"/>
            <a:endParaRPr lang="it-IT" sz="2000"/>
          </a:p>
        </p:txBody>
      </p:sp>
      <p:sp>
        <p:nvSpPr>
          <p:cNvPr id="6" name="CasellaDiTesto 5"/>
          <p:cNvSpPr txBox="1"/>
          <p:nvPr/>
        </p:nvSpPr>
        <p:spPr>
          <a:xfrm>
            <a:off x="428596" y="1142985"/>
            <a:ext cx="8572560" cy="6032421"/>
          </a:xfrm>
          <a:prstGeom prst="rect">
            <a:avLst/>
          </a:prstGeom>
          <a:noFill/>
        </p:spPr>
        <p:txBody>
          <a:bodyPr wrap="square" rtlCol="0">
            <a:spAutoFit/>
          </a:bodyPr>
          <a:lstStyle/>
          <a:p>
            <a:pPr algn="ctr"/>
            <a:r>
              <a:rPr lang="it-IT" dirty="0">
                <a:solidFill>
                  <a:srgbClr val="FFC000"/>
                </a:solidFill>
              </a:rPr>
              <a:t>Perché le sostanze si trasformano ?</a:t>
            </a:r>
          </a:p>
          <a:p>
            <a:pPr algn="ctr"/>
            <a:endParaRPr lang="it-IT" dirty="0">
              <a:solidFill>
                <a:srgbClr val="FFC000"/>
              </a:solidFill>
            </a:endParaRPr>
          </a:p>
          <a:p>
            <a:pPr algn="just"/>
            <a:r>
              <a:rPr lang="it-IT" dirty="0"/>
              <a:t> Gli alchimisti sono ricorsi all’idea di “affinità”, ammettendo un rapporto di “amicizia” tra le sostanze che si combinano</a:t>
            </a:r>
          </a:p>
          <a:p>
            <a:pPr algn="just"/>
            <a:endParaRPr lang="it-IT" dirty="0"/>
          </a:p>
          <a:p>
            <a:pPr algn="just"/>
            <a:r>
              <a:rPr lang="it-IT" dirty="0"/>
              <a:t>Per i chimici meccanicisti Le sostanze si uniscono per la loro forma e alla loro congruenza: un acido agisce su una base  perché possiede particelle a punta in grado di penetrare nei pori dell’alcali.</a:t>
            </a:r>
          </a:p>
          <a:p>
            <a:pPr algn="just"/>
            <a:r>
              <a:rPr lang="it-IT" sz="1600" dirty="0"/>
              <a:t>Nel corso del Settecento si affermano differenti idee sulla dinamica chimica. I meccanicisti cartesiani rifiutano le proposte newtoniane e si affidano alle forme ipotetiche delle particelle. Alcuni “</a:t>
            </a:r>
            <a:r>
              <a:rPr lang="it-IT" sz="1600" dirty="0" err="1"/>
              <a:t>flogististi</a:t>
            </a:r>
            <a:r>
              <a:rPr lang="it-IT" sz="1600" dirty="0"/>
              <a:t>” utilizzano con entusiasmo le idee di Newton e parlano delle forze come effetti osservabili le cui cause sono ignote. Altri “</a:t>
            </a:r>
            <a:r>
              <a:rPr lang="it-IT" sz="1600" dirty="0" err="1"/>
              <a:t>flogististi</a:t>
            </a:r>
            <a:r>
              <a:rPr lang="it-IT" sz="1600" dirty="0"/>
              <a:t>” rimangono fedeli a </a:t>
            </a:r>
            <a:r>
              <a:rPr lang="it-IT" sz="1600" dirty="0" err="1"/>
              <a:t>Stahl</a:t>
            </a:r>
            <a:r>
              <a:rPr lang="it-IT" sz="1600" dirty="0"/>
              <a:t> e considerano le antipatie e le simpatie esistenti tra le cose come cause della dinamica chimica. Buffon ritiene invece che la legge della gravitazione universale sia identica in tutti i settori della natura; le leggi chimiche sono perciò casi particolari della gravitazione e le forme delle particelle spiegano la non rispondenza delle attrazioni chimiche rispetto alla formula matematica della gravitazione. Per Buffon la chimica deve stabilire la legge di attrazione di ogni sostanza, dalla quale dedurre poi la figura delle particelle costituenti.</a:t>
            </a:r>
            <a:endParaRPr lang="it-IT" sz="1600" dirty="0">
              <a:solidFill>
                <a:srgbClr val="222222"/>
              </a:solidFill>
              <a:latin typeface="arial" panose="020B0604020202020204" pitchFamily="34" charset="0"/>
            </a:endParaRPr>
          </a:p>
          <a:p>
            <a:r>
              <a:rPr lang="it-IT" sz="1400" dirty="0">
                <a:solidFill>
                  <a:srgbClr val="222222"/>
                </a:solidFill>
                <a:latin typeface="arial" panose="020B0604020202020204" pitchFamily="34" charset="0"/>
              </a:rPr>
              <a:t>Meccanicismo Concezione che considera l'accadere, sia fisico che spirituale, come il prodotto di una mera causalità meccanica e non preordinato a una superiore finalità</a:t>
            </a:r>
            <a:r>
              <a:rPr lang="it-IT" sz="1600" dirty="0">
                <a:solidFill>
                  <a:srgbClr val="222222"/>
                </a:solidFill>
                <a:latin typeface="arial" panose="020B0604020202020204" pitchFamily="34" charset="0"/>
              </a:rPr>
              <a:t>. </a:t>
            </a:r>
            <a:r>
              <a:rPr lang="it-IT" sz="1400" dirty="0">
                <a:solidFill>
                  <a:srgbClr val="222222"/>
                </a:solidFill>
                <a:latin typeface="arial" panose="020B0604020202020204" pitchFamily="34" charset="0"/>
              </a:rPr>
              <a:t>Per estensione determinismo Laplace</a:t>
            </a:r>
            <a:endParaRPr lang="it-IT" sz="1600" dirty="0">
              <a:solidFill>
                <a:srgbClr val="222222"/>
              </a:solidFill>
              <a:latin typeface="arial" panose="020B0604020202020204" pitchFamily="34" charset="0"/>
            </a:endParaRPr>
          </a:p>
          <a:p>
            <a:pPr algn="just"/>
            <a:endParaRPr lang="it-IT" sz="1600" dirty="0"/>
          </a:p>
          <a:p>
            <a:pPr algn="just"/>
            <a:endParaRPr lang="it-IT" dirty="0">
              <a:solidFill>
                <a:srgbClr val="FFC000"/>
              </a:solidFill>
            </a:endParaRPr>
          </a:p>
          <a:p>
            <a:pPr algn="just"/>
            <a:endParaRPr lang="it-IT" dirty="0">
              <a:solidFill>
                <a:srgbClr val="FF0000"/>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a:solidFill>
                  <a:srgbClr val="FF0000"/>
                </a:solidFill>
              </a:rPr>
              <a:t>Reattività</a:t>
            </a:r>
          </a:p>
        </p:txBody>
      </p:sp>
      <p:sp>
        <p:nvSpPr>
          <p:cNvPr id="26627" name="Sottotitolo 2"/>
          <p:cNvSpPr>
            <a:spLocks noGrp="1"/>
          </p:cNvSpPr>
          <p:nvPr>
            <p:ph type="subTitle" idx="1"/>
          </p:nvPr>
        </p:nvSpPr>
        <p:spPr>
          <a:xfrm>
            <a:off x="142844" y="1000108"/>
            <a:ext cx="8643998" cy="5500726"/>
          </a:xfrm>
        </p:spPr>
        <p:txBody>
          <a:bodyPr/>
          <a:lstStyle/>
          <a:p>
            <a:endParaRPr lang="it-IT" sz="2000" dirty="0"/>
          </a:p>
          <a:p>
            <a:pPr marR="0" algn="l"/>
            <a:endParaRPr lang="it-IT" sz="2000" dirty="0"/>
          </a:p>
          <a:p>
            <a:pPr marR="0" algn="l"/>
            <a:endParaRPr lang="it-IT" sz="2000" dirty="0"/>
          </a:p>
        </p:txBody>
      </p:sp>
      <p:sp>
        <p:nvSpPr>
          <p:cNvPr id="6" name="CasellaDiTesto 5"/>
          <p:cNvSpPr txBox="1"/>
          <p:nvPr/>
        </p:nvSpPr>
        <p:spPr>
          <a:xfrm>
            <a:off x="428596" y="1142984"/>
            <a:ext cx="8572560" cy="4014208"/>
          </a:xfrm>
          <a:prstGeom prst="rect">
            <a:avLst/>
          </a:prstGeom>
          <a:noFill/>
        </p:spPr>
        <p:txBody>
          <a:bodyPr wrap="square" rtlCol="0">
            <a:spAutoFit/>
          </a:bodyPr>
          <a:lstStyle/>
          <a:p>
            <a:pPr algn="just"/>
            <a:r>
              <a:rPr lang="it-IT" dirty="0"/>
              <a:t>Queste discussioni avvengono contemporaneamente alla creazione di tavole di rapporti, affinità, attrazioni elettive e combinazioni; tali termini stanno a indicare diverse concezioni sulla dinamica chimica, ma il loro uso non è preciso. Le tavole presentano reazioni osservate, vogliono fornire elenchi di sostanze ordinate secondo la “forza” che le porta a combinarsi con una particolare sostanza assunta come principale; scopo delle tavole, infatti, è fornire visivamente e sinteticamente un sommario utile di risultati sperimentali.</a:t>
            </a:r>
          </a:p>
          <a:p>
            <a:pPr algn="just"/>
            <a:r>
              <a:rPr lang="it-IT" dirty="0"/>
              <a:t>Tra il 1718 e il 1790 compaiono circa 18 tavole diverse: la prima, </a:t>
            </a:r>
            <a:r>
              <a:rPr lang="it-IT" i="1" dirty="0" err="1"/>
              <a:t>Table</a:t>
            </a:r>
            <a:r>
              <a:rPr lang="it-IT" i="1" dirty="0"/>
              <a:t> </a:t>
            </a:r>
            <a:r>
              <a:rPr lang="it-IT" i="1" dirty="0" err="1"/>
              <a:t>des</a:t>
            </a:r>
            <a:r>
              <a:rPr lang="it-IT" i="1" dirty="0"/>
              <a:t> </a:t>
            </a:r>
            <a:r>
              <a:rPr lang="it-IT" i="1" dirty="0" err="1"/>
              <a:t>différents</a:t>
            </a:r>
            <a:r>
              <a:rPr lang="it-IT" i="1" dirty="0"/>
              <a:t> </a:t>
            </a:r>
            <a:r>
              <a:rPr lang="it-IT" i="1" dirty="0" err="1"/>
              <a:t>rapports</a:t>
            </a:r>
            <a:r>
              <a:rPr lang="it-IT" i="1" dirty="0"/>
              <a:t> </a:t>
            </a:r>
            <a:r>
              <a:rPr lang="it-IT" i="1" dirty="0" err="1"/>
              <a:t>observés</a:t>
            </a:r>
            <a:r>
              <a:rPr lang="it-IT" i="1" dirty="0"/>
              <a:t> </a:t>
            </a:r>
            <a:r>
              <a:rPr lang="it-IT" i="1" dirty="0" err="1"/>
              <a:t>entre</a:t>
            </a:r>
            <a:r>
              <a:rPr lang="it-IT" i="1" dirty="0"/>
              <a:t> </a:t>
            </a:r>
            <a:r>
              <a:rPr lang="it-IT" i="1" dirty="0" err="1"/>
              <a:t>différentes</a:t>
            </a:r>
            <a:r>
              <a:rPr lang="it-IT" i="1" dirty="0"/>
              <a:t> </a:t>
            </a:r>
            <a:r>
              <a:rPr lang="it-IT" i="1" dirty="0" err="1"/>
              <a:t>substances</a:t>
            </a:r>
            <a:r>
              <a:rPr lang="it-IT" dirty="0"/>
              <a:t>, risale al 1718 ed è opera di </a:t>
            </a:r>
            <a:r>
              <a:rPr lang="it-IT" dirty="0" err="1"/>
              <a:t>Étienne</a:t>
            </a:r>
            <a:r>
              <a:rPr lang="it-IT" dirty="0"/>
              <a:t>-François </a:t>
            </a:r>
            <a:r>
              <a:rPr lang="it-IT" dirty="0" err="1"/>
              <a:t>Geoffroy</a:t>
            </a:r>
            <a:r>
              <a:rPr lang="it-IT" dirty="0"/>
              <a:t>. Nel 1775 lo svedese </a:t>
            </a:r>
            <a:r>
              <a:rPr lang="it-IT" dirty="0" err="1"/>
              <a:t>Torbern</a:t>
            </a:r>
            <a:r>
              <a:rPr lang="it-IT" dirty="0"/>
              <a:t> Bergman pubblica la </a:t>
            </a:r>
            <a:r>
              <a:rPr lang="it-IT" i="1" dirty="0" err="1"/>
              <a:t>Disquisitio</a:t>
            </a:r>
            <a:r>
              <a:rPr lang="it-IT" i="1" dirty="0"/>
              <a:t> de </a:t>
            </a:r>
            <a:r>
              <a:rPr lang="it-IT" i="1" dirty="0" err="1"/>
              <a:t>attractionibus</a:t>
            </a:r>
            <a:r>
              <a:rPr lang="it-IT" i="1" dirty="0"/>
              <a:t> </a:t>
            </a:r>
            <a:r>
              <a:rPr lang="it-IT" i="1" dirty="0" err="1"/>
              <a:t>electivis</a:t>
            </a:r>
            <a:r>
              <a:rPr lang="it-IT" dirty="0"/>
              <a:t> che contiene la trattazione più completa dei problemi connessi con le affinità. Nel campo delle ricerche sulle affinità, inoltre, alla fine del Settecento si hanno i primi esempi di calcolo degli equivalenti.</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a:solidFill>
                  <a:srgbClr val="FF0000"/>
                </a:solidFill>
              </a:rPr>
              <a:t>Reattività</a:t>
            </a:r>
          </a:p>
        </p:txBody>
      </p:sp>
      <p:sp>
        <p:nvSpPr>
          <p:cNvPr id="26627" name="Sottotitolo 2"/>
          <p:cNvSpPr>
            <a:spLocks noGrp="1"/>
          </p:cNvSpPr>
          <p:nvPr>
            <p:ph type="subTitle" idx="1"/>
          </p:nvPr>
        </p:nvSpPr>
        <p:spPr>
          <a:xfrm>
            <a:off x="142844" y="1000108"/>
            <a:ext cx="8643998" cy="5500726"/>
          </a:xfrm>
        </p:spPr>
        <p:txBody>
          <a:bodyPr/>
          <a:lstStyle/>
          <a:p>
            <a:endParaRPr lang="it-IT" sz="2000"/>
          </a:p>
          <a:p>
            <a:pPr marR="0" algn="l"/>
            <a:endParaRPr lang="it-IT" sz="2000"/>
          </a:p>
          <a:p>
            <a:pPr marR="0" algn="l"/>
            <a:endParaRPr lang="it-IT" sz="2000"/>
          </a:p>
        </p:txBody>
      </p:sp>
      <p:sp>
        <p:nvSpPr>
          <p:cNvPr id="6" name="CasellaDiTesto 5"/>
          <p:cNvSpPr txBox="1"/>
          <p:nvPr/>
        </p:nvSpPr>
        <p:spPr>
          <a:xfrm>
            <a:off x="428596" y="1142985"/>
            <a:ext cx="8286808" cy="6124754"/>
          </a:xfrm>
          <a:prstGeom prst="rect">
            <a:avLst/>
          </a:prstGeom>
          <a:noFill/>
        </p:spPr>
        <p:txBody>
          <a:bodyPr wrap="square" rtlCol="0">
            <a:spAutoFit/>
          </a:bodyPr>
          <a:lstStyle/>
          <a:p>
            <a:pPr algn="ctr"/>
            <a:r>
              <a:rPr lang="it-IT" dirty="0">
                <a:solidFill>
                  <a:srgbClr val="FFC000"/>
                </a:solidFill>
              </a:rPr>
              <a:t>Perché le sostanze si trasformano ?</a:t>
            </a:r>
          </a:p>
          <a:p>
            <a:pPr algn="ctr"/>
            <a:endParaRPr lang="it-IT" dirty="0">
              <a:solidFill>
                <a:srgbClr val="FFC000"/>
              </a:solidFill>
            </a:endParaRPr>
          </a:p>
          <a:p>
            <a:pPr algn="just"/>
            <a:r>
              <a:rPr lang="it-IT" dirty="0"/>
              <a:t> Gli alchimisti sono ricorsi all’idea di “affinità”, ammettendo un rapporto di “amicizia” tra le sostanze in combinazione</a:t>
            </a:r>
          </a:p>
          <a:p>
            <a:pPr algn="just"/>
            <a:endParaRPr lang="it-IT" dirty="0"/>
          </a:p>
          <a:p>
            <a:pPr algn="just"/>
            <a:r>
              <a:rPr lang="it-IT" dirty="0"/>
              <a:t>Per i chimici meccanicisti Le sostanze si uniscono per la loro forma e alla loro congruenza: un acido agisce su un alcali perché possiede particelle a punta in grado di penetrare nei pori dell’alcali.</a:t>
            </a:r>
          </a:p>
          <a:p>
            <a:pPr algn="just"/>
            <a:endParaRPr lang="it-IT" dirty="0"/>
          </a:p>
          <a:p>
            <a:pPr algn="just"/>
            <a:endParaRPr lang="it-IT" dirty="0"/>
          </a:p>
          <a:p>
            <a:pPr algn="just"/>
            <a:r>
              <a:rPr lang="it-IT" sz="1600" dirty="0"/>
              <a:t>Nel corso del Settecento si affermano differenti idee sulla dinamica chimica. I meccanicisti cartesiani rifiutano le proposte newtoniane e si affidano alle forme ipotetiche delle particelle. Alcuni “</a:t>
            </a:r>
            <a:r>
              <a:rPr lang="it-IT" sz="1600" dirty="0" err="1"/>
              <a:t>flogististi</a:t>
            </a:r>
            <a:r>
              <a:rPr lang="it-IT" sz="1600" dirty="0"/>
              <a:t>” utilizzano con entusiasmo le idee di Newton e parlano delle forze come effetti osservabili le cui cause sono ignote. Altri “</a:t>
            </a:r>
            <a:r>
              <a:rPr lang="it-IT" sz="1600" dirty="0" err="1"/>
              <a:t>flogististi</a:t>
            </a:r>
            <a:r>
              <a:rPr lang="it-IT" sz="1600" dirty="0"/>
              <a:t>” rimangono fedeli a </a:t>
            </a:r>
            <a:r>
              <a:rPr lang="it-IT" sz="1600" dirty="0" err="1"/>
              <a:t>Stahl</a:t>
            </a:r>
            <a:r>
              <a:rPr lang="it-IT" sz="1600" dirty="0"/>
              <a:t> e considerano le antipatie e le simpatie esistenti tra le cose come cause della dinamica chimica. Buffon ritiene invece che la legge della gravitazione universale sia identica in tutti i settori della natura; le leggi chimiche sono perciò casi particolari della gravitazione e le forme delle particelle spiegano la non rispondenza delle attrazioni chimiche rispetto alla formula matematica della gravitazione. Per Buffon la chimica deve stabilire la legge di attrazione di ogni sostanza, dalla quale dedurre poi la figura delle particelle costituenti.</a:t>
            </a:r>
          </a:p>
          <a:p>
            <a:pPr algn="just"/>
            <a:endParaRPr lang="it-IT" dirty="0">
              <a:solidFill>
                <a:srgbClr val="FFC000"/>
              </a:solidFill>
            </a:endParaRPr>
          </a:p>
          <a:p>
            <a:pPr algn="just"/>
            <a:endParaRPr lang="it-IT" dirty="0">
              <a:solidFill>
                <a:srgbClr val="FF00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8625" y="428605"/>
            <a:ext cx="7851775" cy="642941"/>
          </a:xfrm>
        </p:spPr>
        <p:txBody>
          <a:bodyPr>
            <a:normAutofit/>
          </a:bodyPr>
          <a:lstStyle/>
          <a:p>
            <a:pPr algn="ctr">
              <a:defRPr/>
            </a:pPr>
            <a:r>
              <a:rPr lang="it-IT" sz="3600">
                <a:solidFill>
                  <a:srgbClr val="FF0000"/>
                </a:solidFill>
              </a:rPr>
              <a:t>Reattività</a:t>
            </a:r>
          </a:p>
        </p:txBody>
      </p:sp>
      <p:sp>
        <p:nvSpPr>
          <p:cNvPr id="26627" name="Sottotitolo 2"/>
          <p:cNvSpPr>
            <a:spLocks noGrp="1"/>
          </p:cNvSpPr>
          <p:nvPr>
            <p:ph type="subTitle" idx="1"/>
          </p:nvPr>
        </p:nvSpPr>
        <p:spPr>
          <a:xfrm>
            <a:off x="142844" y="1000108"/>
            <a:ext cx="9001156" cy="2716924"/>
          </a:xfrm>
        </p:spPr>
        <p:txBody>
          <a:bodyPr/>
          <a:lstStyle/>
          <a:p>
            <a:endParaRPr lang="it-IT" sz="2000" dirty="0"/>
          </a:p>
          <a:p>
            <a:pPr marR="0" algn="l"/>
            <a:endParaRPr lang="it-IT" sz="2000" dirty="0"/>
          </a:p>
          <a:p>
            <a:pPr marR="0" algn="l"/>
            <a:endParaRPr lang="it-IT" sz="2000" dirty="0"/>
          </a:p>
        </p:txBody>
      </p:sp>
      <p:sp>
        <p:nvSpPr>
          <p:cNvPr id="6" name="CasellaDiTesto 5"/>
          <p:cNvSpPr txBox="1"/>
          <p:nvPr/>
        </p:nvSpPr>
        <p:spPr>
          <a:xfrm>
            <a:off x="428596" y="1142984"/>
            <a:ext cx="8319868" cy="2800767"/>
          </a:xfrm>
          <a:prstGeom prst="rect">
            <a:avLst/>
          </a:prstGeom>
          <a:noFill/>
        </p:spPr>
        <p:txBody>
          <a:bodyPr wrap="square" rtlCol="0">
            <a:spAutoFit/>
          </a:bodyPr>
          <a:lstStyle/>
          <a:p>
            <a:r>
              <a:rPr lang="it-IT" sz="1600" dirty="0"/>
              <a:t>L‘affinità chimica indica la tendenza di un a </a:t>
            </a:r>
            <a:r>
              <a:rPr lang="it-IT" sz="1600" dirty="0" err="1"/>
              <a:t>sostazna</a:t>
            </a:r>
            <a:r>
              <a:rPr lang="it-IT" sz="1600" dirty="0"/>
              <a:t> a legarsi , combinarsi con un’altra sostanza, ad esempio di un metallo a combinarsi con un acido. I chimici del settecento in mancanza di teorie capaci di spiegare la reattività costruirono, sulla base delle reazioni note, tavole, dette tavole di affinità, divise in righe e colonne, in cui venivano ordinate le sostanze per la tendenza a combinarsi con una data sostanza posta all’inizio di ciascuna colonna. </a:t>
            </a:r>
          </a:p>
          <a:p>
            <a:r>
              <a:rPr lang="it-IT" sz="1600" dirty="0"/>
              <a:t>Le tavole di affinità ebbero notevole fortuna nel XVIII secolo, soprattutto in Francia e in Germania</a:t>
            </a:r>
          </a:p>
          <a:p>
            <a:endParaRPr lang="it-IT" sz="1600" dirty="0"/>
          </a:p>
          <a:p>
            <a:r>
              <a:rPr lang="it-IT" sz="1600" dirty="0">
                <a:hlinkClick r:id="rId3"/>
              </a:rPr>
              <a:t>Museo Galileo</a:t>
            </a:r>
            <a:endParaRPr lang="it-IT" sz="1600" dirty="0"/>
          </a:p>
          <a:p>
            <a:pPr algn="ctr"/>
            <a:r>
              <a:rPr lang="it-IT" sz="1600" dirty="0"/>
              <a:t>”</a:t>
            </a:r>
            <a:endParaRPr lang="it-IT" dirty="0"/>
          </a:p>
        </p:txBody>
      </p:sp>
      <p:pic>
        <p:nvPicPr>
          <p:cNvPr id="11270" name="Picture 6" descr="Tabula affinitatum (Inv. 1899)">
            <a:extLst>
              <a:ext uri="{FF2B5EF4-FFF2-40B4-BE49-F238E27FC236}">
                <a16:creationId xmlns:a16="http://schemas.microsoft.com/office/drawing/2014/main" id="{503A8269-BF38-41E3-90A5-EC789FF95A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429000"/>
            <a:ext cx="3933664" cy="3212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9802</TotalTime>
  <Words>15101</Words>
  <Application>Microsoft Office PowerPoint</Application>
  <PresentationFormat>Presentazione su schermo (4:3)</PresentationFormat>
  <Paragraphs>1531</Paragraphs>
  <Slides>122</Slides>
  <Notes>23</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1</vt:i4>
      </vt:variant>
      <vt:variant>
        <vt:lpstr>Titoli diapositive</vt:lpstr>
      </vt:variant>
      <vt:variant>
        <vt:i4>122</vt:i4>
      </vt:variant>
    </vt:vector>
  </HeadingPairs>
  <TitlesOfParts>
    <vt:vector size="136" baseType="lpstr">
      <vt:lpstr> ARIAL</vt:lpstr>
      <vt:lpstr>Arial</vt:lpstr>
      <vt:lpstr>Arial</vt:lpstr>
      <vt:lpstr>Arial Black</vt:lpstr>
      <vt:lpstr>Calibri</vt:lpstr>
      <vt:lpstr>Cambria Math</vt:lpstr>
      <vt:lpstr>Constantia</vt:lpstr>
      <vt:lpstr>Droid Sans</vt:lpstr>
      <vt:lpstr>Helvetica</vt:lpstr>
      <vt:lpstr>Times New Roman</vt:lpstr>
      <vt:lpstr>Verdana</vt:lpstr>
      <vt:lpstr>Wingdings 2</vt:lpstr>
      <vt:lpstr>Equinozio</vt:lpstr>
      <vt:lpstr>Document</vt:lpstr>
      <vt:lpstr>Corso “Il laboratorio di Chimica come strumento di pensiero” </vt:lpstr>
      <vt:lpstr>Gli elementi nell’antichità</vt:lpstr>
      <vt:lpstr>Gli elementi nell’antichità</vt:lpstr>
      <vt:lpstr>Gli elementi nell’antichità</vt:lpstr>
      <vt:lpstr>I metalli nell’antichità</vt:lpstr>
      <vt:lpstr>I metalli manuale  Pirotecnica </vt:lpstr>
      <vt:lpstr>I metalli nell’antichità</vt:lpstr>
      <vt:lpstr>I metalli nell’antichità</vt:lpstr>
      <vt:lpstr>Gli elementi nel medioevo</vt:lpstr>
      <vt:lpstr>La chimica pneumatica</vt:lpstr>
      <vt:lpstr>Esercizi</vt:lpstr>
      <vt:lpstr>Teoria del flogisto</vt:lpstr>
      <vt:lpstr>Flogisto</vt:lpstr>
      <vt:lpstr>La chimica pneumatica</vt:lpstr>
      <vt:lpstr>    Lavoiser:nascita della chimica moderna</vt:lpstr>
      <vt:lpstr>    Lavoiser:nascita della chimica moderna</vt:lpstr>
      <vt:lpstr>Presentazione standard di PowerPoint</vt:lpstr>
      <vt:lpstr>    Lavoiser:nascita della chimica moderna</vt:lpstr>
      <vt:lpstr> Traité Élémentaire de Chimie</vt:lpstr>
      <vt:lpstr> Nomenclatura </vt:lpstr>
      <vt:lpstr> Nomenclatura </vt:lpstr>
      <vt:lpstr> Nomenclatura </vt:lpstr>
      <vt:lpstr>Gli elementi riportati da Lavoisier</vt:lpstr>
      <vt:lpstr> Nomenclatura i simboli degli elementi</vt:lpstr>
      <vt:lpstr>Nomenclatura i simboli degli elementi e dei composti</vt:lpstr>
      <vt:lpstr>Nomenclatura  simboli degli elementi e formule dei composti</vt:lpstr>
      <vt:lpstr> Trattato di chimica Berzelius DELLA NOMENCLATURA CHIMICA.</vt:lpstr>
      <vt:lpstr>   NOMENCLATURA di composti organici</vt:lpstr>
      <vt:lpstr>Leggi ponderali</vt:lpstr>
      <vt:lpstr>Teoria atomica di Dalton</vt:lpstr>
      <vt:lpstr>Leggi ponderali della Chimica</vt:lpstr>
      <vt:lpstr>Leggi ponderali della Chimica</vt:lpstr>
      <vt:lpstr>Leggi ponderali della Chimica</vt:lpstr>
      <vt:lpstr>Esercizi</vt:lpstr>
      <vt:lpstr>Teoria atomica</vt:lpstr>
      <vt:lpstr>               Teoria atomica</vt:lpstr>
      <vt:lpstr>               Atomi e molecole</vt:lpstr>
      <vt:lpstr>Atomi e molecole </vt:lpstr>
      <vt:lpstr>            </vt:lpstr>
      <vt:lpstr>Molecola</vt:lpstr>
      <vt:lpstr>Tavola Periodica degli Elementi</vt:lpstr>
      <vt:lpstr>Tavola Periodica degli Elementi</vt:lpstr>
      <vt:lpstr>Presentazione standard di PowerPoint</vt:lpstr>
      <vt:lpstr>Tavola Periodica degli Elementi</vt:lpstr>
      <vt:lpstr>Tavola Periodica degli Elementi</vt:lpstr>
      <vt:lpstr>Tavola Periodica degli Elementi</vt:lpstr>
      <vt:lpstr>Tavola Periodica degli Elementi</vt:lpstr>
      <vt:lpstr>Tavola Periodica degli Elementi</vt:lpstr>
      <vt:lpstr>Tavola Periodica degli Elementi</vt:lpstr>
      <vt:lpstr>Tavola Periodica degli Elementi</vt:lpstr>
      <vt:lpstr>             .                                    </vt:lpstr>
      <vt:lpstr>Nomenclatura composti</vt:lpstr>
      <vt:lpstr>Nomenclatura composti</vt:lpstr>
      <vt:lpstr>Nomenclatura composti</vt:lpstr>
      <vt:lpstr>Composti Nomenclatura tradizionale</vt:lpstr>
      <vt:lpstr>Nomenclatura composti</vt:lpstr>
      <vt:lpstr>Composti nomenclatura IUPAC</vt:lpstr>
      <vt:lpstr>Composti</vt:lpstr>
      <vt:lpstr> Elementi Gli elementi chimici per brevità  sono indicati da simboli, formati da una o due lettere, la prima scritta in maiuscolo</vt:lpstr>
      <vt:lpstr>Elementi: metalli</vt:lpstr>
      <vt:lpstr> Rocce e Minerali</vt:lpstr>
      <vt:lpstr>I metalli nell’antichità</vt:lpstr>
      <vt:lpstr>Minerali</vt:lpstr>
      <vt:lpstr>Minerali</vt:lpstr>
      <vt:lpstr>Ossidi</vt:lpstr>
      <vt:lpstr> Ossidi</vt:lpstr>
      <vt:lpstr>Anidridi o ossidi acidi</vt:lpstr>
      <vt:lpstr>Idrossidi </vt:lpstr>
      <vt:lpstr>Idrossidi </vt:lpstr>
      <vt:lpstr>Ossiacidi </vt:lpstr>
      <vt:lpstr>Ossiacidi </vt:lpstr>
      <vt:lpstr>Ossiacidi </vt:lpstr>
      <vt:lpstr>Idracidi </vt:lpstr>
      <vt:lpstr>Sali binari </vt:lpstr>
      <vt:lpstr>Sali ternari</vt:lpstr>
      <vt:lpstr>Sali ternari </vt:lpstr>
      <vt:lpstr>Nomenclatura esercizi </vt:lpstr>
      <vt:lpstr>Composti di coordinazione</vt:lpstr>
      <vt:lpstr>Composti  organici</vt:lpstr>
      <vt:lpstr>Formula Chimica</vt:lpstr>
      <vt:lpstr>Formula Chimica  analisi elementare </vt:lpstr>
      <vt:lpstr>Composti  organici</vt:lpstr>
      <vt:lpstr>Composti  organici</vt:lpstr>
      <vt:lpstr>Composti  organici Alcani</vt:lpstr>
      <vt:lpstr>Composti  organici</vt:lpstr>
      <vt:lpstr>Composti  organici alcheni e alchini</vt:lpstr>
      <vt:lpstr>Composti  organici</vt:lpstr>
      <vt:lpstr>Composti  organici</vt:lpstr>
      <vt:lpstr>Composti  organici</vt:lpstr>
      <vt:lpstr>Composti  organici</vt:lpstr>
      <vt:lpstr>Composti  organici</vt:lpstr>
      <vt:lpstr>Composti  organici</vt:lpstr>
      <vt:lpstr>Composti di coordinazione</vt:lpstr>
      <vt:lpstr>Esercizi e software</vt:lpstr>
      <vt:lpstr>Reattività</vt:lpstr>
      <vt:lpstr>Reattività</vt:lpstr>
      <vt:lpstr>Reattività</vt:lpstr>
      <vt:lpstr>Reattività</vt:lpstr>
      <vt:lpstr>Reattività</vt:lpstr>
      <vt:lpstr>Reazioni chimiche</vt:lpstr>
      <vt:lpstr>Reazioni chimiche</vt:lpstr>
      <vt:lpstr>Reazioni chimiche</vt:lpstr>
      <vt:lpstr>Reazioni chimiche</vt:lpstr>
      <vt:lpstr>Reazioni di Elementi e Composti</vt:lpstr>
      <vt:lpstr>Reazioni di Elementi e Composti all’interno della terra</vt:lpstr>
      <vt:lpstr>Reazioni di Elementi e Composti </vt:lpstr>
      <vt:lpstr>Reazioni attività umane</vt:lpstr>
      <vt:lpstr>Stechiometria</vt:lpstr>
      <vt:lpstr>Stechiometria</vt:lpstr>
      <vt:lpstr>Stechiometria </vt:lpstr>
      <vt:lpstr>Stechiometria</vt:lpstr>
      <vt:lpstr>Stechiometria</vt:lpstr>
      <vt:lpstr>Stechiometria</vt:lpstr>
      <vt:lpstr>Stechiometria</vt:lpstr>
      <vt:lpstr>Stechiometria</vt:lpstr>
      <vt:lpstr>Stechiometria</vt:lpstr>
      <vt:lpstr>Acidi e basi</vt:lpstr>
      <vt:lpstr>Rezazioni redox</vt:lpstr>
      <vt:lpstr>Rezazioni esercitazioni</vt:lpstr>
      <vt:lpstr>Rezazioni esercitazioni</vt:lpstr>
      <vt:lpstr>Risorse in Rete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“Il laboratorio di Chimica come strumento di pensiero”</dc:title>
  <dc:creator>Guido</dc:creator>
  <cp:lastModifiedBy>Di lorenzo Di Lorenzo</cp:lastModifiedBy>
  <cp:revision>399</cp:revision>
  <cp:lastPrinted>2018-12-25T10:45:50Z</cp:lastPrinted>
  <dcterms:created xsi:type="dcterms:W3CDTF">2016-02-21T13:25:49Z</dcterms:created>
  <dcterms:modified xsi:type="dcterms:W3CDTF">2020-03-04T10:19:28Z</dcterms:modified>
</cp:coreProperties>
</file>