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96" r:id="rId1"/>
  </p:sldMasterIdLst>
  <p:sldIdLst>
    <p:sldId id="257" r:id="rId2"/>
    <p:sldId id="266" r:id="rId3"/>
    <p:sldId id="268" r:id="rId4"/>
    <p:sldId id="259" r:id="rId5"/>
    <p:sldId id="267" r:id="rId6"/>
    <p:sldId id="269" r:id="rId7"/>
    <p:sldId id="271" r:id="rId8"/>
    <p:sldId id="272" r:id="rId9"/>
    <p:sldId id="273" r:id="rId10"/>
    <p:sldId id="275" r:id="rId11"/>
    <p:sldId id="270" r:id="rId12"/>
    <p:sldId id="258" r:id="rId13"/>
    <p:sldId id="276" r:id="rId14"/>
    <p:sldId id="277" r:id="rId15"/>
    <p:sldId id="278" r:id="rId16"/>
    <p:sldId id="279" r:id="rId17"/>
    <p:sldId id="281" r:id="rId18"/>
    <p:sldId id="280" r:id="rId19"/>
    <p:sldId id="284" r:id="rId20"/>
    <p:sldId id="283" r:id="rId21"/>
    <p:sldId id="285" r:id="rId22"/>
    <p:sldId id="286" r:id="rId23"/>
    <p:sldId id="282" r:id="rId24"/>
    <p:sldId id="287" r:id="rId25"/>
    <p:sldId id="288" r:id="rId26"/>
    <p:sldId id="260" r:id="rId27"/>
    <p:sldId id="261" r:id="rId28"/>
    <p:sldId id="262" r:id="rId29"/>
    <p:sldId id="263" r:id="rId30"/>
    <p:sldId id="264"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64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56791670-82B1-4182-96AB-B3F244C61114}" type="datetimeFigureOut">
              <a:rPr lang="it-IT" smtClean="0"/>
              <a:t>20/04/2021</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68839706-15C6-4DDE-A3C4-064046F5A287}"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56791670-82B1-4182-96AB-B3F244C61114}" type="datetimeFigureOut">
              <a:rPr lang="it-IT" smtClean="0"/>
              <a:t>20/04/2021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839706-15C6-4DDE-A3C4-064046F5A287}"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56791670-82B1-4182-96AB-B3F244C61114}" type="datetimeFigureOut">
              <a:rPr lang="it-IT" smtClean="0"/>
              <a:t>20/04/2021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839706-15C6-4DDE-A3C4-064046F5A287}"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56791670-82B1-4182-96AB-B3F244C61114}" type="datetimeFigureOut">
              <a:rPr lang="it-IT" smtClean="0"/>
              <a:t>20/04/2021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839706-15C6-4DDE-A3C4-064046F5A287}"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56791670-82B1-4182-96AB-B3F244C61114}" type="datetimeFigureOut">
              <a:rPr lang="it-IT" smtClean="0"/>
              <a:t>20/04/2021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839706-15C6-4DDE-A3C4-064046F5A287}"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56791670-82B1-4182-96AB-B3F244C61114}" type="datetimeFigureOut">
              <a:rPr lang="it-IT" smtClean="0"/>
              <a:t>20/04/2021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8839706-15C6-4DDE-A3C4-064046F5A287}"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56791670-82B1-4182-96AB-B3F244C61114}" type="datetimeFigureOut">
              <a:rPr lang="it-IT" smtClean="0"/>
              <a:t>20/04/2021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8839706-15C6-4DDE-A3C4-064046F5A287}"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56791670-82B1-4182-96AB-B3F244C61114}" type="datetimeFigureOut">
              <a:rPr lang="it-IT" smtClean="0"/>
              <a:t>20/04/2021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8839706-15C6-4DDE-A3C4-064046F5A287}"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6791670-82B1-4182-96AB-B3F244C61114}" type="datetimeFigureOut">
              <a:rPr lang="it-IT" smtClean="0"/>
              <a:t>20/04/2021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8839706-15C6-4DDE-A3C4-064046F5A287}"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56791670-82B1-4182-96AB-B3F244C61114}" type="datetimeFigureOut">
              <a:rPr lang="it-IT" smtClean="0"/>
              <a:t>20/04/2021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8839706-15C6-4DDE-A3C4-064046F5A287}"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56791670-82B1-4182-96AB-B3F244C61114}" type="datetimeFigureOut">
              <a:rPr lang="it-IT" smtClean="0"/>
              <a:t>20/04/2021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68839706-15C6-4DDE-A3C4-064046F5A287}" type="slidenum">
              <a:rPr lang="it-IT" smtClean="0"/>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791670-82B1-4182-96AB-B3F244C61114}" type="datetimeFigureOut">
              <a:rPr lang="it-IT" smtClean="0"/>
              <a:t>20/04/2021</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839706-15C6-4DDE-A3C4-064046F5A287}" type="slidenum">
              <a:rPr lang="it-IT" smtClean="0"/>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himica1956.it/esercitazioni/cenni_di_cinetica/cinetica.htm" TargetMode="Externa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cinetica.od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www.chimica-online.it/download/energia-di-attivazione.htm" TargetMode="Externa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it.wikipedia.org/wiki/Reagente"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kinetics.nist.gov/kinetics/welcome.j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642942"/>
          </a:xfrm>
        </p:spPr>
        <p:txBody>
          <a:bodyPr>
            <a:noAutofit/>
          </a:bodyPr>
          <a:lstStyle/>
          <a:p>
            <a:pPr algn="ctr"/>
            <a:r>
              <a:rPr lang="it-IT" sz="3600" dirty="0">
                <a:solidFill>
                  <a:srgbClr val="FF0000"/>
                </a:solidFill>
              </a:rPr>
              <a:t> </a:t>
            </a:r>
            <a:r>
              <a:rPr lang="it-IT" sz="3600" b="1" dirty="0">
                <a:solidFill>
                  <a:srgbClr val="FF0000"/>
                </a:solidFill>
                <a:latin typeface="Georgia" panose="02040502050405020303" pitchFamily="18" charset="0"/>
                <a:ea typeface="Calibri" panose="020F0502020204030204" pitchFamily="34" charset="0"/>
                <a:cs typeface="Times New Roman" panose="02020603050405020304" pitchFamily="18" charset="0"/>
              </a:rPr>
              <a:t>Cinetica chimica</a:t>
            </a:r>
            <a:r>
              <a:rPr lang="it-IT" sz="3600" dirty="0">
                <a:solidFill>
                  <a:srgbClr val="FF0000"/>
                </a:solidFill>
                <a:latin typeface="Georgia" panose="02040502050405020303" pitchFamily="18" charset="0"/>
                <a:ea typeface="Calibri" panose="020F0502020204030204" pitchFamily="34" charset="0"/>
                <a:cs typeface="Times New Roman" panose="02020603050405020304" pitchFamily="18" charset="0"/>
              </a:rPr>
              <a:t> </a:t>
            </a:r>
            <a:endParaRPr lang="it-IT" sz="3600" dirty="0">
              <a:solidFill>
                <a:srgbClr val="FF0000"/>
              </a:solidFill>
            </a:endParaRPr>
          </a:p>
        </p:txBody>
      </p:sp>
      <p:sp>
        <p:nvSpPr>
          <p:cNvPr id="5" name="Segnaposto contenuto 4"/>
          <p:cNvSpPr>
            <a:spLocks noGrp="1"/>
          </p:cNvSpPr>
          <p:nvPr>
            <p:ph idx="1"/>
          </p:nvPr>
        </p:nvSpPr>
        <p:spPr>
          <a:xfrm>
            <a:off x="323528" y="836712"/>
            <a:ext cx="8568952" cy="6021288"/>
          </a:xfrm>
        </p:spPr>
        <p:txBody>
          <a:bodyPr>
            <a:normAutofit fontScale="85000" lnSpcReduction="10000"/>
          </a:bodyPr>
          <a:lstStyle/>
          <a:p>
            <a:pPr marL="0" indent="0">
              <a:lnSpc>
                <a:spcPts val="27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100" dirty="0">
                <a:solidFill>
                  <a:srgbClr val="222222"/>
                </a:solidFill>
                <a:effectLst/>
                <a:latin typeface="inherit"/>
                <a:ea typeface="Times New Roman" panose="02020603050405020304" pitchFamily="18" charset="0"/>
                <a:cs typeface="Courier New" panose="02070309020205020404" pitchFamily="49" charset="0"/>
              </a:rPr>
              <a:t>Le trasformazioni chimiche possono essere molto lente  </a:t>
            </a:r>
            <a:r>
              <a:rPr lang="it-IT" sz="2100" dirty="0">
                <a:solidFill>
                  <a:srgbClr val="222222"/>
                </a:solidFill>
                <a:latin typeface="inherit"/>
                <a:ea typeface="Times New Roman" panose="02020603050405020304" pitchFamily="18" charset="0"/>
                <a:cs typeface="Courier New" panose="02070309020205020404" pitchFamily="49" charset="0"/>
              </a:rPr>
              <a:t> o </a:t>
            </a:r>
            <a:r>
              <a:rPr lang="it-IT" sz="2100" dirty="0">
                <a:solidFill>
                  <a:srgbClr val="222222"/>
                </a:solidFill>
                <a:effectLst/>
                <a:latin typeface="inherit"/>
                <a:ea typeface="Times New Roman" panose="02020603050405020304" pitchFamily="18" charset="0"/>
                <a:cs typeface="Courier New" panose="02070309020205020404" pitchFamily="49" charset="0"/>
              </a:rPr>
              <a:t>molto rapide , ci sono reazioni esplosive della durata di pochi microsecondi </a:t>
            </a:r>
            <a:r>
              <a:rPr lang="it-IT" sz="2100" dirty="0">
                <a:solidFill>
                  <a:srgbClr val="222222"/>
                </a:solidFill>
                <a:latin typeface="inherit"/>
                <a:ea typeface="Times New Roman" panose="02020603050405020304" pitchFamily="18" charset="0"/>
                <a:cs typeface="Courier New" panose="02070309020205020404" pitchFamily="49" charset="0"/>
              </a:rPr>
              <a:t>e </a:t>
            </a:r>
            <a:r>
              <a:rPr lang="it-IT" sz="2100" dirty="0">
                <a:solidFill>
                  <a:srgbClr val="222222"/>
                </a:solidFill>
                <a:effectLst/>
                <a:latin typeface="inherit"/>
                <a:ea typeface="Times New Roman" panose="02020603050405020304" pitchFamily="18" charset="0"/>
                <a:cs typeface="Courier New" panose="02070309020205020404" pitchFamily="49" charset="0"/>
              </a:rPr>
              <a:t>trasformazioni della durata di secoli</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solidFill>
                <a:srgbClr val="1A1A1A"/>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1A1A1A"/>
                </a:solidFill>
                <a:effectLst/>
                <a:latin typeface="Georgia" panose="02040502050405020303" pitchFamily="18" charset="0"/>
                <a:ea typeface="Calibri" panose="020F0502020204030204" pitchFamily="34" charset="0"/>
                <a:cs typeface="Times New Roman" panose="02020603050405020304" pitchFamily="18" charset="0"/>
              </a:rPr>
              <a:t>             Esplosione                      formazione di ruggine                             stalattite</a:t>
            </a:r>
          </a:p>
          <a:p>
            <a:pPr marL="0" indent="0" algn="just">
              <a:lnSpc>
                <a:spcPct val="107000"/>
              </a:lnSpc>
              <a:spcAft>
                <a:spcPts val="800"/>
              </a:spcAft>
              <a:buNone/>
            </a:pPr>
            <a:r>
              <a:rPr lang="it-IT" sz="18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La cinetica chimica </a:t>
            </a:r>
            <a:r>
              <a:rPr lang="it-IT" sz="1800" b="1" dirty="0">
                <a:effectLst/>
                <a:latin typeface="Georgia" panose="02040502050405020303" pitchFamily="18" charset="0"/>
                <a:ea typeface="Calibri" panose="020F0502020204030204" pitchFamily="34" charset="0"/>
                <a:cs typeface="Times New Roman" panose="02020603050405020304" pitchFamily="18" charset="0"/>
              </a:rPr>
              <a:t>è </a:t>
            </a:r>
            <a:r>
              <a:rPr lang="it-IT" sz="1800" dirty="0">
                <a:effectLst/>
                <a:latin typeface="Georgia" panose="02040502050405020303" pitchFamily="18" charset="0"/>
                <a:ea typeface="Calibri" panose="020F0502020204030204" pitchFamily="34" charset="0"/>
                <a:cs typeface="Times New Roman" panose="02020603050405020304" pitchFamily="18" charset="0"/>
              </a:rPr>
              <a:t>la branca della chimica fisica che studia   le velocità delle reazioni chimiche . La Cinetica Chimica studia:</a:t>
            </a:r>
          </a:p>
          <a:p>
            <a:pPr marL="0" indent="0" algn="just">
              <a:lnSpc>
                <a:spcPct val="107000"/>
              </a:lnSpc>
              <a:spcAft>
                <a:spcPts val="800"/>
              </a:spcAft>
              <a:buNone/>
            </a:pPr>
            <a:r>
              <a:rPr lang="it-IT" sz="1800" dirty="0">
                <a:effectLst/>
                <a:latin typeface="Georgia" panose="02040502050405020303" pitchFamily="18" charset="0"/>
                <a:ea typeface="Calibri" panose="020F0502020204030204" pitchFamily="34" charset="0"/>
                <a:cs typeface="Times New Roman" panose="02020603050405020304" pitchFamily="18" charset="0"/>
              </a:rPr>
              <a:t>• la velocità delle reazioni chimiche</a:t>
            </a:r>
          </a:p>
          <a:p>
            <a:pPr marL="0" indent="0" algn="just">
              <a:lnSpc>
                <a:spcPct val="107000"/>
              </a:lnSpc>
              <a:spcAft>
                <a:spcPts val="800"/>
              </a:spcAft>
              <a:buNone/>
            </a:pPr>
            <a:r>
              <a:rPr lang="it-IT" sz="1800" dirty="0">
                <a:effectLst/>
                <a:latin typeface="Georgia" panose="02040502050405020303" pitchFamily="18" charset="0"/>
                <a:ea typeface="Calibri" panose="020F0502020204030204" pitchFamily="34" charset="0"/>
                <a:cs typeface="Times New Roman" panose="02020603050405020304" pitchFamily="18" charset="0"/>
              </a:rPr>
              <a:t>• I fattori che influenzano la velocità di una reazione</a:t>
            </a:r>
          </a:p>
          <a:p>
            <a:pPr marL="0" indent="0" algn="just">
              <a:lnSpc>
                <a:spcPct val="107000"/>
              </a:lnSpc>
              <a:spcAft>
                <a:spcPts val="800"/>
              </a:spcAft>
              <a:buNone/>
            </a:pPr>
            <a:r>
              <a:rPr lang="it-IT" sz="1800" dirty="0">
                <a:effectLst/>
                <a:latin typeface="Georgia" panose="02040502050405020303" pitchFamily="18" charset="0"/>
                <a:ea typeface="Calibri" panose="020F0502020204030204" pitchFamily="34" charset="0"/>
                <a:cs typeface="Times New Roman" panose="02020603050405020304" pitchFamily="18" charset="0"/>
              </a:rPr>
              <a:t>• i meccanismi alla base delle reazioni</a:t>
            </a:r>
          </a:p>
          <a:p>
            <a:pPr marL="0" indent="0" algn="just">
              <a:lnSpc>
                <a:spcPct val="107000"/>
              </a:lnSpc>
              <a:spcAft>
                <a:spcPts val="800"/>
              </a:spcAft>
              <a:buNone/>
            </a:pPr>
            <a:r>
              <a:rPr lang="it-IT" sz="1800" b="1" dirty="0">
                <a:effectLst/>
                <a:latin typeface="Calibri" panose="020F0502020204030204" pitchFamily="34" charset="0"/>
                <a:ea typeface="Calibri" panose="020F0502020204030204" pitchFamily="34" charset="0"/>
                <a:cs typeface="Times New Roman" panose="02020603050405020304" pitchFamily="18" charset="0"/>
              </a:rPr>
              <a:t> la conoscenza della cinetica chimica consente di individuare le condizioni </a:t>
            </a:r>
            <a:r>
              <a:rPr lang="it-IT" sz="1800" b="1" dirty="0">
                <a:latin typeface="Calibri" panose="020F0502020204030204" pitchFamily="34" charset="0"/>
                <a:ea typeface="Calibri" panose="020F0502020204030204" pitchFamily="34" charset="0"/>
                <a:cs typeface="Times New Roman" panose="02020603050405020304" pitchFamily="18" charset="0"/>
              </a:rPr>
              <a:t>per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ottimizzare </a:t>
            </a:r>
            <a:r>
              <a:rPr lang="it-IT" sz="1800" b="1" dirty="0">
                <a:solidFill>
                  <a:srgbClr val="1A1A1A"/>
                </a:solidFill>
                <a:latin typeface="Georgia" panose="02040502050405020303" pitchFamily="18" charset="0"/>
                <a:ea typeface="Calibri" panose="020F0502020204030204" pitchFamily="34" charset="0"/>
                <a:cs typeface="Times New Roman" panose="02020603050405020304" pitchFamily="18" charset="0"/>
              </a:rPr>
              <a:t>tempi, cicli di lavorazione, costi</a:t>
            </a:r>
            <a:r>
              <a:rPr lang="it-IT" sz="1800" b="1"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a:solidFill>
                  <a:srgbClr val="1A1A1A"/>
                </a:solidFill>
                <a:effectLst/>
                <a:latin typeface="Georgia" panose="02040502050405020303" pitchFamily="18" charset="0"/>
                <a:ea typeface="Calibri" panose="020F0502020204030204" pitchFamily="34" charset="0"/>
                <a:cs typeface="Times New Roman" panose="02020603050405020304" pitchFamily="18" charset="0"/>
              </a:rPr>
              <a:t> fornisce prove dei meccanismi dei processi chimici.  conoscenza dei meccanismi di reazione consente di studiare e scegliere le condizioni dei </a:t>
            </a:r>
            <a:r>
              <a:rPr lang="it-IT" sz="1800" dirty="0" err="1">
                <a:solidFill>
                  <a:srgbClr val="1A1A1A"/>
                </a:solidFill>
                <a:effectLst/>
                <a:latin typeface="Georgia" panose="02040502050405020303" pitchFamily="18" charset="0"/>
                <a:ea typeface="Calibri" panose="020F0502020204030204" pitchFamily="34" charset="0"/>
                <a:cs typeface="Times New Roman" panose="02020603050405020304" pitchFamily="18" charset="0"/>
              </a:rPr>
              <a:t>perorsi</a:t>
            </a:r>
            <a:r>
              <a:rPr lang="it-IT" sz="1800" dirty="0">
                <a:solidFill>
                  <a:srgbClr val="1A1A1A"/>
                </a:solidFill>
                <a:effectLst/>
                <a:latin typeface="Georgia" panose="02040502050405020303" pitchFamily="18" charset="0"/>
                <a:ea typeface="Calibri" panose="020F0502020204030204" pitchFamily="34" charset="0"/>
                <a:cs typeface="Times New Roman" panose="02020603050405020304" pitchFamily="18" charset="0"/>
              </a:rPr>
              <a:t> di reazione.  </a:t>
            </a:r>
            <a:r>
              <a:rPr lang="it-IT" sz="1900" dirty="0"/>
              <a:t>Esempi di reazioni veloci e lente</a:t>
            </a:r>
          </a:p>
        </p:txBody>
      </p:sp>
      <p:pic>
        <p:nvPicPr>
          <p:cNvPr id="2" name="Immagine 1">
            <a:extLst>
              <a:ext uri="{FF2B5EF4-FFF2-40B4-BE49-F238E27FC236}">
                <a16:creationId xmlns:a16="http://schemas.microsoft.com/office/drawing/2014/main" id="{41633979-2FCA-4D93-9533-9C6E56DF0CBD}"/>
              </a:ext>
            </a:extLst>
          </p:cNvPr>
          <p:cNvPicPr>
            <a:picLocks noChangeAspect="1"/>
          </p:cNvPicPr>
          <p:nvPr/>
        </p:nvPicPr>
        <p:blipFill>
          <a:blip r:embed="rId2"/>
          <a:stretch>
            <a:fillRect/>
          </a:stretch>
        </p:blipFill>
        <p:spPr>
          <a:xfrm>
            <a:off x="683568" y="1612963"/>
            <a:ext cx="2281436" cy="1711077"/>
          </a:xfrm>
          <a:prstGeom prst="rect">
            <a:avLst/>
          </a:prstGeom>
        </p:spPr>
      </p:pic>
      <p:pic>
        <p:nvPicPr>
          <p:cNvPr id="3" name="Immagine 2">
            <a:extLst>
              <a:ext uri="{FF2B5EF4-FFF2-40B4-BE49-F238E27FC236}">
                <a16:creationId xmlns:a16="http://schemas.microsoft.com/office/drawing/2014/main" id="{34ED7509-8097-4D71-BAE7-EA6EFBE8293D}"/>
              </a:ext>
            </a:extLst>
          </p:cNvPr>
          <p:cNvPicPr>
            <a:picLocks noChangeAspect="1"/>
          </p:cNvPicPr>
          <p:nvPr/>
        </p:nvPicPr>
        <p:blipFill>
          <a:blip r:embed="rId3"/>
          <a:stretch>
            <a:fillRect/>
          </a:stretch>
        </p:blipFill>
        <p:spPr>
          <a:xfrm>
            <a:off x="3623420" y="1654212"/>
            <a:ext cx="1323644" cy="1669828"/>
          </a:xfrm>
          <a:prstGeom prst="rect">
            <a:avLst/>
          </a:prstGeom>
        </p:spPr>
      </p:pic>
      <p:pic>
        <p:nvPicPr>
          <p:cNvPr id="6" name="Immagine 5">
            <a:extLst>
              <a:ext uri="{FF2B5EF4-FFF2-40B4-BE49-F238E27FC236}">
                <a16:creationId xmlns:a16="http://schemas.microsoft.com/office/drawing/2014/main" id="{87ADC4C3-A14A-4AFE-B4C5-0EF138447CA1}"/>
              </a:ext>
            </a:extLst>
          </p:cNvPr>
          <p:cNvPicPr>
            <a:picLocks noChangeAspect="1"/>
          </p:cNvPicPr>
          <p:nvPr/>
        </p:nvPicPr>
        <p:blipFill>
          <a:blip r:embed="rId4"/>
          <a:stretch>
            <a:fillRect/>
          </a:stretch>
        </p:blipFill>
        <p:spPr>
          <a:xfrm>
            <a:off x="5338819" y="1597735"/>
            <a:ext cx="2425453" cy="1649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2332AE-09CD-4A76-8196-E5A9D3A7118E}"/>
              </a:ext>
            </a:extLst>
          </p:cNvPr>
          <p:cNvSpPr>
            <a:spLocks noGrp="1"/>
          </p:cNvSpPr>
          <p:nvPr>
            <p:ph type="title"/>
          </p:nvPr>
        </p:nvSpPr>
        <p:spPr>
          <a:xfrm>
            <a:off x="457200" y="0"/>
            <a:ext cx="8229600" cy="908720"/>
          </a:xfrm>
        </p:spPr>
        <p:txBody>
          <a:bodyPr>
            <a:normAutofit/>
          </a:bodyPr>
          <a:lstStyle/>
          <a:p>
            <a:pPr algn="ctr"/>
            <a:r>
              <a:rPr lang="it-IT" sz="4400" dirty="0">
                <a:solidFill>
                  <a:srgbClr val="FF0000"/>
                </a:solidFill>
              </a:rPr>
              <a:t>Cinetica chimica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1D38152B-62D4-4632-9DEE-CF3CFFEE235C}"/>
                  </a:ext>
                </a:extLst>
              </p:cNvPr>
              <p:cNvSpPr>
                <a:spLocks noGrp="1"/>
              </p:cNvSpPr>
              <p:nvPr>
                <p:ph idx="1"/>
              </p:nvPr>
            </p:nvSpPr>
            <p:spPr>
              <a:xfrm>
                <a:off x="457200" y="908720"/>
                <a:ext cx="8559296" cy="5949280"/>
              </a:xfrm>
            </p:spPr>
            <p:txBody>
              <a:bodyPr>
                <a:normAutofit fontScale="92500" lnSpcReduction="20000"/>
              </a:bodyPr>
              <a:lstStyle/>
              <a:p>
                <a:pPr marL="0" indent="0">
                  <a:buNone/>
                </a:pPr>
                <a:r>
                  <a:rPr lang="it-IT" sz="1800" b="1" dirty="0"/>
                  <a:t>Reazioni del primo ordine  legge cinetica integrata</a:t>
                </a:r>
              </a:p>
              <a:p>
                <a:pPr marL="0" indent="0">
                  <a:buNone/>
                </a:pPr>
                <a:r>
                  <a:rPr lang="it-IT" sz="1700" dirty="0"/>
                  <a:t>v = -d[A] / </a:t>
                </a:r>
                <a:r>
                  <a:rPr lang="it-IT" sz="1700" dirty="0" err="1"/>
                  <a:t>dt</a:t>
                </a:r>
                <a:r>
                  <a:rPr lang="it-IT" sz="1700" dirty="0"/>
                  <a:t> = k [A] separando le variabili diventa</a:t>
                </a:r>
              </a:p>
              <a:p>
                <a:pPr marL="0" indent="0">
                  <a:buNone/>
                </a:pPr>
                <a:r>
                  <a:rPr lang="it-IT" sz="1700" dirty="0"/>
                  <a:t>-d[A] / [A] = k </a:t>
                </a:r>
                <a:r>
                  <a:rPr lang="it-IT" sz="1700" dirty="0" err="1"/>
                  <a:t>dt</a:t>
                </a:r>
                <a:r>
                  <a:rPr lang="it-IT" sz="1700" dirty="0"/>
                  <a:t> e integrata tra [A]0 </a:t>
                </a:r>
                <a:r>
                  <a:rPr lang="it-IT" sz="1700" dirty="0" err="1"/>
                  <a:t>conc</a:t>
                </a:r>
                <a:r>
                  <a:rPr lang="it-IT" sz="1700" dirty="0"/>
                  <a:t>. iniziale e [A]t al tempo t diventa</a:t>
                </a:r>
              </a:p>
              <a:p>
                <a:pPr marL="0" indent="0">
                  <a:buNone/>
                </a:pPr>
                <a:r>
                  <a:rPr lang="it-IT" sz="1700" dirty="0"/>
                  <a:t>ln [A] t - ln [A] 0 = - </a:t>
                </a:r>
                <a:r>
                  <a:rPr lang="it-IT" sz="1700" dirty="0" err="1"/>
                  <a:t>kt</a:t>
                </a:r>
                <a:r>
                  <a:rPr lang="it-IT" sz="1700" dirty="0"/>
                  <a:t> oppure</a:t>
                </a:r>
              </a:p>
              <a:p>
                <a:pPr marL="0" indent="0">
                  <a:buNone/>
                </a:pPr>
                <a:r>
                  <a:rPr lang="it-IT" sz="2000" dirty="0"/>
                  <a:t>                                     </a:t>
                </a:r>
                <a:r>
                  <a:rPr lang="it-IT" sz="2000" b="1" dirty="0"/>
                  <a:t>ln [A] </a:t>
                </a:r>
                <a:r>
                  <a:rPr lang="it-IT" sz="2800" b="1" baseline="-25000" dirty="0"/>
                  <a:t>t</a:t>
                </a:r>
                <a:r>
                  <a:rPr lang="it-IT" sz="2000" b="1" dirty="0"/>
                  <a:t> / [A]</a:t>
                </a:r>
                <a:r>
                  <a:rPr lang="it-IT" sz="2800" b="1" baseline="-25000" dirty="0"/>
                  <a:t>0</a:t>
                </a:r>
                <a:r>
                  <a:rPr lang="it-IT" sz="2000" b="1" dirty="0"/>
                  <a:t> = - k t </a:t>
                </a:r>
              </a:p>
              <a:p>
                <a:pPr marL="0" indent="0">
                  <a:buNone/>
                </a:pPr>
                <a:r>
                  <a:rPr lang="it-IT" sz="2000" b="1" dirty="0"/>
                  <a:t>Reazioni del secondo ordine  legge cinetica integrata</a:t>
                </a:r>
              </a:p>
              <a:p>
                <a:pPr marL="0" indent="0">
                  <a:buNone/>
                </a:pPr>
                <a:r>
                  <a:rPr lang="it-IT" sz="1800" b="1" dirty="0"/>
                  <a:t> </a:t>
                </a:r>
                <a:r>
                  <a:rPr lang="it-IT" sz="1800" dirty="0"/>
                  <a:t>v = -d[A] / </a:t>
                </a:r>
                <a:r>
                  <a:rPr lang="it-IT" sz="1800" dirty="0" err="1"/>
                  <a:t>dt</a:t>
                </a:r>
                <a:r>
                  <a:rPr lang="it-IT" sz="1800" dirty="0"/>
                  <a:t> = k [A]</a:t>
                </a:r>
                <a:r>
                  <a:rPr lang="it-IT" sz="2800" baseline="30000" dirty="0"/>
                  <a:t>2</a:t>
                </a:r>
                <a:r>
                  <a:rPr lang="it-IT" sz="1800" dirty="0"/>
                  <a:t> separando le variabili diventa</a:t>
                </a:r>
              </a:p>
              <a:p>
                <a:pPr marL="0" indent="0">
                  <a:buNone/>
                </a:pPr>
                <a:r>
                  <a:rPr lang="it-IT" sz="1800" dirty="0"/>
                  <a:t>-d[A] / [A]</a:t>
                </a:r>
                <a:r>
                  <a:rPr lang="it-IT" sz="2800" baseline="30000" dirty="0"/>
                  <a:t>2</a:t>
                </a:r>
                <a:r>
                  <a:rPr lang="it-IT" sz="1800" dirty="0"/>
                  <a:t> = k </a:t>
                </a:r>
                <a:r>
                  <a:rPr lang="it-IT" sz="1800" dirty="0" err="1"/>
                  <a:t>dt</a:t>
                </a:r>
                <a:r>
                  <a:rPr lang="it-IT" sz="1800" dirty="0"/>
                  <a:t> e integrata tra [A]0 </a:t>
                </a:r>
                <a:r>
                  <a:rPr lang="it-IT" sz="1800" dirty="0" err="1"/>
                  <a:t>conc</a:t>
                </a:r>
                <a:r>
                  <a:rPr lang="it-IT" sz="1800" dirty="0"/>
                  <a:t>. iniziale e [A]t al tempo t si ha</a:t>
                </a:r>
                <a:r>
                  <a:rPr lang="it-IT" sz="2000" dirty="0"/>
                  <a:t> </a:t>
                </a:r>
              </a:p>
              <a:p>
                <a:pPr marL="0" indent="0">
                  <a:buNone/>
                </a:pPr>
                <a:r>
                  <a:rPr lang="it-IT" sz="1600" dirty="0"/>
                  <a:t>                                            </a:t>
                </a:r>
                <a14:m>
                  <m:oMath xmlns:m="http://schemas.openxmlformats.org/officeDocument/2006/math">
                    <m:f>
                      <m:fPr>
                        <m:ctrlPr>
                          <a:rPr lang="it-IT" sz="2000" b="1" i="1" smtClean="0">
                            <a:latin typeface="Cambria Math" panose="02040503050406030204" pitchFamily="18" charset="0"/>
                          </a:rPr>
                        </m:ctrlPr>
                      </m:fPr>
                      <m:num>
                        <m:r>
                          <a:rPr lang="it-IT" sz="2000" b="1" i="1" smtClean="0">
                            <a:latin typeface="Cambria Math" panose="02040503050406030204" pitchFamily="18" charset="0"/>
                          </a:rPr>
                          <m:t>𝟏</m:t>
                        </m:r>
                      </m:num>
                      <m:den>
                        <m:d>
                          <m:dPr>
                            <m:begChr m:val="["/>
                            <m:endChr m:val="]"/>
                            <m:ctrlPr>
                              <a:rPr lang="it-IT" sz="2000" b="1" i="1" smtClean="0">
                                <a:latin typeface="Cambria Math" panose="02040503050406030204" pitchFamily="18" charset="0"/>
                              </a:rPr>
                            </m:ctrlPr>
                          </m:dPr>
                          <m:e>
                            <m:r>
                              <a:rPr lang="it-IT" sz="2000" b="1" i="1" smtClean="0">
                                <a:latin typeface="Cambria Math" panose="02040503050406030204" pitchFamily="18" charset="0"/>
                              </a:rPr>
                              <m:t>𝑨</m:t>
                            </m:r>
                          </m:e>
                        </m:d>
                        <m:r>
                          <a:rPr lang="it-IT" sz="2000" b="1" i="1" smtClean="0">
                            <a:latin typeface="Cambria Math" panose="02040503050406030204" pitchFamily="18" charset="0"/>
                          </a:rPr>
                          <m:t>𝒕</m:t>
                        </m:r>
                      </m:den>
                    </m:f>
                    <m:r>
                      <a:rPr lang="it-IT" sz="2000" b="1" i="1" smtClean="0">
                        <a:latin typeface="Cambria Math" panose="02040503050406030204" pitchFamily="18" charset="0"/>
                      </a:rPr>
                      <m:t>−</m:t>
                    </m:r>
                  </m:oMath>
                </a14:m>
                <a:r>
                  <a:rPr lang="it-IT" sz="2000" b="1" dirty="0"/>
                  <a:t> </a:t>
                </a:r>
                <a14:m>
                  <m:oMath xmlns:m="http://schemas.openxmlformats.org/officeDocument/2006/math">
                    <m:f>
                      <m:fPr>
                        <m:ctrlPr>
                          <a:rPr lang="it-IT" sz="2000" b="1" i="1">
                            <a:latin typeface="Cambria Math" panose="02040503050406030204" pitchFamily="18" charset="0"/>
                          </a:rPr>
                        </m:ctrlPr>
                      </m:fPr>
                      <m:num>
                        <m:r>
                          <a:rPr lang="it-IT" sz="2000" b="1" i="1">
                            <a:latin typeface="Cambria Math" panose="02040503050406030204" pitchFamily="18" charset="0"/>
                          </a:rPr>
                          <m:t>𝟏</m:t>
                        </m:r>
                      </m:num>
                      <m:den>
                        <m:d>
                          <m:dPr>
                            <m:begChr m:val="["/>
                            <m:endChr m:val="]"/>
                            <m:ctrlPr>
                              <a:rPr lang="it-IT" sz="2000" b="1" i="1">
                                <a:latin typeface="Cambria Math" panose="02040503050406030204" pitchFamily="18" charset="0"/>
                              </a:rPr>
                            </m:ctrlPr>
                          </m:dPr>
                          <m:e>
                            <m:r>
                              <a:rPr lang="it-IT" sz="2000" b="1" i="1" smtClean="0">
                                <a:latin typeface="Cambria Math" panose="02040503050406030204" pitchFamily="18" charset="0"/>
                              </a:rPr>
                              <m:t>𝑨</m:t>
                            </m:r>
                          </m:e>
                        </m:d>
                        <m:r>
                          <a:rPr lang="it-IT" sz="2000" b="1" i="1">
                            <a:latin typeface="Cambria Math" panose="02040503050406030204" pitchFamily="18" charset="0"/>
                          </a:rPr>
                          <m:t>𝒕</m:t>
                        </m:r>
                      </m:den>
                    </m:f>
                  </m:oMath>
                </a14:m>
                <a:r>
                  <a:rPr lang="it-IT" sz="2000" b="1" dirty="0"/>
                  <a:t> =</a:t>
                </a:r>
                <a:r>
                  <a:rPr lang="it-IT" sz="1600" b="1" dirty="0" err="1"/>
                  <a:t>kt</a:t>
                </a:r>
                <a:r>
                  <a:rPr lang="it-IT" sz="1600" b="1" dirty="0"/>
                  <a:t>  </a:t>
                </a:r>
                <a:r>
                  <a:rPr lang="it-IT" sz="1600" dirty="0"/>
                  <a:t>riordinata </a:t>
                </a:r>
                <a:r>
                  <a:rPr lang="it-IT" sz="2000" b="1" dirty="0"/>
                  <a:t>[A] </a:t>
                </a:r>
                <a:r>
                  <a:rPr lang="it-IT" sz="3200" b="1" baseline="-25000" dirty="0"/>
                  <a:t>t</a:t>
                </a:r>
                <a:r>
                  <a:rPr lang="it-IT" sz="2000" b="1" dirty="0"/>
                  <a:t> </a:t>
                </a:r>
                <a:r>
                  <a:rPr lang="it-IT" sz="2400" b="1" dirty="0"/>
                  <a:t>=</a:t>
                </a:r>
                <a14:m>
                  <m:oMath xmlns:m="http://schemas.openxmlformats.org/officeDocument/2006/math">
                    <m:f>
                      <m:fPr>
                        <m:ctrlPr>
                          <a:rPr lang="it-IT" sz="2400" b="1" i="1" smtClean="0">
                            <a:latin typeface="Cambria Math" panose="02040503050406030204" pitchFamily="18" charset="0"/>
                          </a:rPr>
                        </m:ctrlPr>
                      </m:fPr>
                      <m:num>
                        <m:r>
                          <m:rPr>
                            <m:nor/>
                          </m:rPr>
                          <a:rPr lang="it-IT" sz="2400" b="1" dirty="0"/>
                          <m:t>[</m:t>
                        </m:r>
                        <m:r>
                          <m:rPr>
                            <m:nor/>
                          </m:rPr>
                          <a:rPr lang="it-IT" sz="2400" b="1" dirty="0"/>
                          <m:t>A</m:t>
                        </m:r>
                        <m:r>
                          <m:rPr>
                            <m:nor/>
                          </m:rPr>
                          <a:rPr lang="it-IT" sz="2400" b="1" dirty="0"/>
                          <m:t>]</m:t>
                        </m:r>
                        <m:r>
                          <m:rPr>
                            <m:nor/>
                          </m:rPr>
                          <a:rPr lang="it-IT" sz="3200" b="1" i="0" baseline="-25000" dirty="0" smtClean="0"/>
                          <m:t>0</m:t>
                        </m:r>
                      </m:num>
                      <m:den>
                        <m:r>
                          <a:rPr lang="it-IT" sz="2400" b="1" i="1" smtClean="0">
                            <a:latin typeface="Cambria Math" panose="02040503050406030204" pitchFamily="18" charset="0"/>
                          </a:rPr>
                          <m:t>𝟏</m:t>
                        </m:r>
                        <m:r>
                          <a:rPr lang="it-IT" sz="2400" b="1" i="1" smtClean="0">
                            <a:latin typeface="Cambria Math" panose="02040503050406030204" pitchFamily="18" charset="0"/>
                          </a:rPr>
                          <m:t>+</m:t>
                        </m:r>
                        <m:r>
                          <a:rPr lang="it-IT" sz="2400" b="1" i="1" smtClean="0">
                            <a:latin typeface="Cambria Math" panose="02040503050406030204" pitchFamily="18" charset="0"/>
                          </a:rPr>
                          <m:t>𝑲𝒕</m:t>
                        </m:r>
                        <m:r>
                          <m:rPr>
                            <m:nor/>
                          </m:rPr>
                          <a:rPr lang="it-IT" sz="2400" b="1" dirty="0"/>
                          <m:t>[</m:t>
                        </m:r>
                        <m:r>
                          <m:rPr>
                            <m:nor/>
                          </m:rPr>
                          <a:rPr lang="it-IT" sz="2400" b="1" dirty="0"/>
                          <m:t>A</m:t>
                        </m:r>
                        <m:r>
                          <m:rPr>
                            <m:nor/>
                          </m:rPr>
                          <a:rPr lang="it-IT" sz="2400" b="1" dirty="0"/>
                          <m:t>]</m:t>
                        </m:r>
                        <m:r>
                          <m:rPr>
                            <m:nor/>
                          </m:rPr>
                          <a:rPr lang="it-IT" sz="3200" b="1" baseline="-25000" dirty="0"/>
                          <m:t>0</m:t>
                        </m:r>
                      </m:den>
                    </m:f>
                  </m:oMath>
                </a14:m>
                <a:endParaRPr lang="it-IT" sz="2000" b="1" dirty="0"/>
              </a:p>
              <a:p>
                <a:pPr marL="0" indent="0">
                  <a:buNone/>
                </a:pPr>
                <a:endParaRPr lang="it-IT" sz="2000" dirty="0"/>
              </a:p>
              <a:p>
                <a:endParaRPr lang="it-IT" dirty="0"/>
              </a:p>
              <a:p>
                <a:endParaRPr lang="it-IT" dirty="0"/>
              </a:p>
              <a:p>
                <a:endParaRPr lang="it-IT" dirty="0"/>
              </a:p>
              <a:p>
                <a:endParaRPr lang="it-IT" dirty="0"/>
              </a:p>
              <a:p>
                <a:pPr marL="0" indent="0">
                  <a:buNone/>
                </a:pPr>
                <a:r>
                  <a:rPr lang="it-IT" dirty="0"/>
                  <a:t>Fo</a:t>
                </a:r>
              </a:p>
              <a:p>
                <a:pPr marL="0" indent="0">
                  <a:buNone/>
                </a:pPr>
                <a:r>
                  <a:rPr lang="it-IT" dirty="0"/>
                  <a:t>primo </a:t>
                </a:r>
              </a:p>
              <a:p>
                <a:pPr marL="0" indent="0">
                  <a:buNone/>
                </a:pPr>
                <a:endParaRPr lang="it-IT" sz="1500" dirty="0"/>
              </a:p>
              <a:p>
                <a:pPr marL="0" indent="0">
                  <a:buNone/>
                </a:pPr>
                <a:r>
                  <a:rPr lang="it-IT" sz="1500" dirty="0"/>
                  <a:t>Primo  ordine                                                                               secondo ordine  </a:t>
                </a:r>
                <a:r>
                  <a:rPr lang="it-IT" sz="1500" dirty="0">
                    <a:solidFill>
                      <a:srgbClr val="FF0000"/>
                    </a:solidFill>
                    <a:hlinkClick r:id="rId2">
                      <a:extLst>
                        <a:ext uri="{A12FA001-AC4F-418D-AE19-62706E023703}">
                          <ahyp:hlinkClr xmlns:ahyp="http://schemas.microsoft.com/office/drawing/2018/hyperlinkcolor" val="tx"/>
                        </a:ext>
                      </a:extLst>
                    </a:hlinkClick>
                  </a:rPr>
                  <a:t>fonte grafici</a:t>
                </a:r>
                <a:endParaRPr lang="it-IT" sz="1500" dirty="0">
                  <a:solidFill>
                    <a:srgbClr val="FF0000"/>
                  </a:solidFill>
                </a:endParaRPr>
              </a:p>
            </p:txBody>
          </p:sp>
        </mc:Choice>
        <mc:Fallback xmlns="">
          <p:sp>
            <p:nvSpPr>
              <p:cNvPr id="3" name="Segnaposto contenuto 2">
                <a:extLst>
                  <a:ext uri="{FF2B5EF4-FFF2-40B4-BE49-F238E27FC236}">
                    <a16:creationId xmlns:a16="http://schemas.microsoft.com/office/drawing/2014/main" id="{1D38152B-62D4-4632-9DEE-CF3CFFEE235C}"/>
                  </a:ext>
                </a:extLst>
              </p:cNvPr>
              <p:cNvSpPr>
                <a:spLocks noGrp="1" noRot="1" noChangeAspect="1" noMove="1" noResize="1" noEditPoints="1" noAdjustHandles="1" noChangeArrowheads="1" noChangeShapeType="1" noTextEdit="1"/>
              </p:cNvSpPr>
              <p:nvPr>
                <p:ph idx="1"/>
              </p:nvPr>
            </p:nvSpPr>
            <p:spPr>
              <a:xfrm>
                <a:off x="457200" y="908720"/>
                <a:ext cx="8559296" cy="5949280"/>
              </a:xfrm>
              <a:blipFill>
                <a:blip r:embed="rId3"/>
                <a:stretch>
                  <a:fillRect l="-1068" t="-1025"/>
                </a:stretch>
              </a:blipFill>
            </p:spPr>
            <p:txBody>
              <a:bodyPr/>
              <a:lstStyle/>
              <a:p>
                <a:r>
                  <a:rPr lang="it-IT">
                    <a:noFill/>
                  </a:rPr>
                  <a:t> </a:t>
                </a:r>
              </a:p>
            </p:txBody>
          </p:sp>
        </mc:Fallback>
      </mc:AlternateContent>
      <p:pic>
        <p:nvPicPr>
          <p:cNvPr id="5" name="Immagine 4">
            <a:extLst>
              <a:ext uri="{FF2B5EF4-FFF2-40B4-BE49-F238E27FC236}">
                <a16:creationId xmlns:a16="http://schemas.microsoft.com/office/drawing/2014/main" id="{F574CB30-1619-46B3-9206-B69E612EE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0400"/>
            <a:ext cx="4710572" cy="1876595"/>
          </a:xfrm>
          <a:prstGeom prst="rect">
            <a:avLst/>
          </a:prstGeom>
        </p:spPr>
      </p:pic>
      <p:pic>
        <p:nvPicPr>
          <p:cNvPr id="7" name="Immagine 6">
            <a:extLst>
              <a:ext uri="{FF2B5EF4-FFF2-40B4-BE49-F238E27FC236}">
                <a16:creationId xmlns:a16="http://schemas.microsoft.com/office/drawing/2014/main" id="{803D06E4-8201-4C66-8ACD-E7909E45A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394" y="4400869"/>
            <a:ext cx="4509102" cy="1846126"/>
          </a:xfrm>
          <a:prstGeom prst="rect">
            <a:avLst/>
          </a:prstGeom>
        </p:spPr>
      </p:pic>
    </p:spTree>
    <p:extLst>
      <p:ext uri="{BB962C8B-B14F-4D97-AF65-F5344CB8AC3E}">
        <p14:creationId xmlns:p14="http://schemas.microsoft.com/office/powerpoint/2010/main" val="194824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81745" y="141287"/>
            <a:ext cx="8229600" cy="642942"/>
          </a:xfrm>
        </p:spPr>
        <p:txBody>
          <a:bodyPr>
            <a:noAutofit/>
          </a:bodyPr>
          <a:lstStyle/>
          <a:p>
            <a:pPr algn="ctr"/>
            <a:r>
              <a:rPr lang="it-IT" sz="3600" dirty="0">
                <a:solidFill>
                  <a:srgbClr val="FF0000"/>
                </a:solidFill>
              </a:rPr>
              <a:t>Cinetica Chimica</a:t>
            </a:r>
          </a:p>
        </p:txBody>
      </p:sp>
      <p:pic>
        <p:nvPicPr>
          <p:cNvPr id="1028" name="Picture 4" descr="\mathbb{N}"/>
          <p:cNvPicPr>
            <a:picLocks noChangeAspect="1" noChangeArrowheads="1"/>
          </p:cNvPicPr>
          <p:nvPr/>
        </p:nvPicPr>
        <p:blipFill>
          <a:blip r:embed="rId2"/>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3"/>
          <a:srcRect/>
          <a:stretch>
            <a:fillRect/>
          </a:stretch>
        </p:blipFill>
        <p:spPr bwMode="auto">
          <a:xfrm>
            <a:off x="12873038" y="60325"/>
            <a:ext cx="171450" cy="161925"/>
          </a:xfrm>
          <a:prstGeom prst="rect">
            <a:avLst/>
          </a:prstGeom>
          <a:noFill/>
        </p:spPr>
      </p:pic>
      <p:sp>
        <p:nvSpPr>
          <p:cNvPr id="5" name="Segnaposto contenuto 4">
            <a:extLst>
              <a:ext uri="{FF2B5EF4-FFF2-40B4-BE49-F238E27FC236}">
                <a16:creationId xmlns:a16="http://schemas.microsoft.com/office/drawing/2014/main" id="{89409A84-5707-4D09-A06C-9A11DECFD695}"/>
              </a:ext>
            </a:extLst>
          </p:cNvPr>
          <p:cNvSpPr>
            <a:spLocks noGrp="1"/>
          </p:cNvSpPr>
          <p:nvPr>
            <p:ph idx="1"/>
          </p:nvPr>
        </p:nvSpPr>
        <p:spPr>
          <a:xfrm>
            <a:off x="6770" y="784229"/>
            <a:ext cx="8964488" cy="5453083"/>
          </a:xfrm>
        </p:spPr>
        <p:txBody>
          <a:bodyPr>
            <a:normAutofit/>
          </a:bodyPr>
          <a:lstStyle/>
          <a:p>
            <a:pPr marL="0" indent="0" algn="just">
              <a:buNone/>
            </a:pPr>
            <a:r>
              <a:rPr lang="it-IT" sz="1400" dirty="0"/>
              <a:t> Cinetica chimica</a:t>
            </a:r>
          </a:p>
          <a:p>
            <a:pPr marL="0" indent="0" algn="just">
              <a:buNone/>
            </a:pPr>
            <a:r>
              <a:rPr lang="it-IT" sz="1400" dirty="0"/>
              <a:t>Per una generica reazione chimica:</a:t>
            </a:r>
          </a:p>
          <a:p>
            <a:pPr marL="0" indent="0" algn="just">
              <a:buNone/>
            </a:pPr>
            <a:r>
              <a:rPr lang="it-IT" sz="1400" dirty="0" err="1"/>
              <a:t>aA</a:t>
            </a:r>
            <a:r>
              <a:rPr lang="it-IT" sz="1400" dirty="0"/>
              <a:t> + </a:t>
            </a:r>
            <a:r>
              <a:rPr lang="it-IT" sz="1400" dirty="0" err="1"/>
              <a:t>bB</a:t>
            </a:r>
            <a:r>
              <a:rPr lang="it-IT" sz="1400" dirty="0"/>
              <a:t> ⇒ </a:t>
            </a:r>
            <a:r>
              <a:rPr lang="it-IT" sz="1400" dirty="0" err="1"/>
              <a:t>cC</a:t>
            </a:r>
            <a:r>
              <a:rPr lang="it-IT" sz="1400" dirty="0"/>
              <a:t> + </a:t>
            </a:r>
            <a:r>
              <a:rPr lang="it-IT" sz="1400" dirty="0" err="1"/>
              <a:t>dD</a:t>
            </a:r>
            <a:endParaRPr lang="it-IT" sz="1400" dirty="0"/>
          </a:p>
          <a:p>
            <a:pPr marL="0" indent="0" algn="just">
              <a:buNone/>
            </a:pPr>
            <a:r>
              <a:rPr lang="it-IT" sz="1400" dirty="0"/>
              <a:t>la trasformazione avviene con velocità v1. La reazione inversa:</a:t>
            </a:r>
          </a:p>
          <a:p>
            <a:pPr marL="0" indent="0" algn="just">
              <a:buNone/>
            </a:pPr>
            <a:r>
              <a:rPr lang="it-IT" sz="1400" dirty="0" err="1"/>
              <a:t>cC</a:t>
            </a:r>
            <a:r>
              <a:rPr lang="it-IT" sz="1400" dirty="0"/>
              <a:t> + </a:t>
            </a:r>
            <a:r>
              <a:rPr lang="it-IT" sz="1400" dirty="0" err="1"/>
              <a:t>dD</a:t>
            </a:r>
            <a:r>
              <a:rPr lang="it-IT" sz="1400" dirty="0"/>
              <a:t> ⇒ </a:t>
            </a:r>
            <a:r>
              <a:rPr lang="it-IT" sz="1400" dirty="0" err="1"/>
              <a:t>aA</a:t>
            </a:r>
            <a:r>
              <a:rPr lang="it-IT" sz="1400" dirty="0"/>
              <a:t> + </a:t>
            </a:r>
            <a:r>
              <a:rPr lang="it-IT" sz="1400" dirty="0" err="1"/>
              <a:t>bB</a:t>
            </a:r>
            <a:endParaRPr lang="it-IT" sz="1400" dirty="0"/>
          </a:p>
          <a:p>
            <a:pPr marL="0" indent="0" algn="just">
              <a:buNone/>
            </a:pPr>
            <a:r>
              <a:rPr lang="it-IT" sz="1400" dirty="0"/>
              <a:t>con velocità v2. Le rispettive equazioni cinetiche sono:</a:t>
            </a:r>
          </a:p>
          <a:p>
            <a:pPr marL="0" indent="0" algn="just">
              <a:buNone/>
            </a:pPr>
            <a:r>
              <a:rPr lang="it-IT" sz="1400" dirty="0"/>
              <a:t>v1 = k1[A]a[B]b v2 = k2[C]c[D]d v1 = k1[A] [B] v2 = k2[C] [D]</a:t>
            </a:r>
          </a:p>
          <a:p>
            <a:pPr marL="0" indent="0" algn="just">
              <a:buNone/>
            </a:pPr>
            <a:r>
              <a:rPr lang="it-IT" sz="1400" dirty="0"/>
              <a:t>con k1 e k2 costanti di velocità o cinetiche. All’equilibrio si scrive:</a:t>
            </a:r>
          </a:p>
          <a:p>
            <a:pPr marL="0" indent="0" algn="just">
              <a:buNone/>
            </a:pPr>
            <a:r>
              <a:rPr lang="it-IT" sz="1400" dirty="0" err="1"/>
              <a:t>aA</a:t>
            </a:r>
            <a:r>
              <a:rPr lang="it-IT" sz="1400" dirty="0"/>
              <a:t> + </a:t>
            </a:r>
            <a:r>
              <a:rPr lang="it-IT" sz="1400" dirty="0" err="1"/>
              <a:t>bB</a:t>
            </a:r>
            <a:r>
              <a:rPr lang="it-IT" sz="1400" dirty="0"/>
              <a:t> ⇔ </a:t>
            </a:r>
            <a:r>
              <a:rPr lang="it-IT" sz="1400" dirty="0" err="1"/>
              <a:t>cC</a:t>
            </a:r>
            <a:r>
              <a:rPr lang="it-IT" sz="1400" dirty="0"/>
              <a:t> + </a:t>
            </a:r>
            <a:r>
              <a:rPr lang="it-IT" sz="1400" dirty="0" err="1"/>
              <a:t>dD</a:t>
            </a:r>
            <a:endParaRPr lang="it-IT" sz="1400" dirty="0"/>
          </a:p>
          <a:p>
            <a:pPr marL="0" indent="0" algn="just">
              <a:buNone/>
            </a:pPr>
            <a:r>
              <a:rPr lang="it-IT" sz="1400" dirty="0"/>
              <a:t>e poiché le velocità di trasformazione nei due sensi sono uguali si ha: e poiché le velocità di trasformazione nei due sensi sono uguali, si ha:</a:t>
            </a:r>
          </a:p>
          <a:p>
            <a:pPr marL="0" indent="0" algn="just">
              <a:buNone/>
            </a:pPr>
            <a:r>
              <a:rPr lang="it-IT" sz="1400" dirty="0"/>
              <a:t>v1 = v2 k1[A]a[B]b = k2[C]c[D]d</a:t>
            </a:r>
          </a:p>
          <a:p>
            <a:pPr marL="0" indent="0" algn="just">
              <a:buNone/>
            </a:pPr>
            <a:r>
              <a:rPr lang="it-IT" sz="1400" dirty="0"/>
              <a:t>da cui si ricava:</a:t>
            </a:r>
          </a:p>
          <a:p>
            <a:pPr marL="0" indent="0" algn="just">
              <a:buNone/>
            </a:pPr>
            <a:r>
              <a:rPr lang="it-IT" sz="1400" dirty="0"/>
              <a:t>K costante di equilibrio [ A] [ B] [C] [ D] </a:t>
            </a:r>
            <a:r>
              <a:rPr lang="it-IT" sz="1400" dirty="0" err="1"/>
              <a:t>kk</a:t>
            </a:r>
            <a:r>
              <a:rPr lang="it-IT" sz="1400" dirty="0"/>
              <a:t> k [ A] [ B] k [C] [ D] k [ A] [ B] k [ A] [ B] a b </a:t>
            </a:r>
            <a:r>
              <a:rPr lang="it-IT" sz="1400" dirty="0" err="1"/>
              <a:t>eq</a:t>
            </a:r>
            <a:r>
              <a:rPr lang="it-IT" sz="1400" dirty="0"/>
              <a:t> c d 21 a b 2 c d 2 a b 2 a b 1 =</a:t>
            </a:r>
            <a:endParaRPr lang="it-IT" sz="2000" b="1" dirty="0">
              <a:solidFill>
                <a:srgbClr val="FF0000"/>
              </a:solidFill>
            </a:endParaRPr>
          </a:p>
        </p:txBody>
      </p:sp>
    </p:spTree>
    <p:extLst>
      <p:ext uri="{BB962C8B-B14F-4D97-AF65-F5344CB8AC3E}">
        <p14:creationId xmlns:p14="http://schemas.microsoft.com/office/powerpoint/2010/main" val="200826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500034" y="0"/>
            <a:ext cx="8229600" cy="692696"/>
          </a:xfrm>
        </p:spPr>
        <p:txBody>
          <a:bodyPr>
            <a:noAutofit/>
          </a:bodyPr>
          <a:lstStyle/>
          <a:p>
            <a:pPr algn="ctr"/>
            <a:r>
              <a:rPr lang="it-IT" sz="3600" dirty="0" err="1">
                <a:solidFill>
                  <a:srgbClr val="FF0000"/>
                </a:solidFill>
              </a:rPr>
              <a:t>cizi</a:t>
            </a:r>
            <a:endParaRPr lang="it-IT" sz="3600" dirty="0">
              <a:solidFill>
                <a:srgbClr val="FF0000"/>
              </a:solidFill>
            </a:endParaRPr>
          </a:p>
        </p:txBody>
      </p:sp>
      <mc:AlternateContent xmlns:mc="http://schemas.openxmlformats.org/markup-compatibility/2006" xmlns:a14="http://schemas.microsoft.com/office/drawing/2010/main">
        <mc:Choice Requires="a14">
          <p:sp>
            <p:nvSpPr>
              <p:cNvPr id="5" name="Segnaposto contenuto 4"/>
              <p:cNvSpPr>
                <a:spLocks noGrp="1"/>
              </p:cNvSpPr>
              <p:nvPr>
                <p:ph idx="1"/>
              </p:nvPr>
            </p:nvSpPr>
            <p:spPr>
              <a:xfrm>
                <a:off x="457200" y="836712"/>
                <a:ext cx="8272434" cy="6307064"/>
              </a:xfrm>
            </p:spPr>
            <p:txBody>
              <a:bodyPr>
                <a:normAutofit/>
              </a:bodyPr>
              <a:lstStyle/>
              <a:p>
                <a:pPr marL="0" lvl="0" indent="0" fontAlgn="base">
                  <a:spcBef>
                    <a:spcPct val="0"/>
                  </a:spcBef>
                  <a:spcAft>
                    <a:spcPct val="0"/>
                  </a:spcAft>
                  <a:buClrTx/>
                  <a:buSzTx/>
                  <a:buNone/>
                </a:pPr>
                <a:r>
                  <a:rPr lang="it-IT" sz="1800" b="1" dirty="0">
                    <a:solidFill>
                      <a:srgbClr val="FF0000"/>
                    </a:solidFill>
                  </a:rPr>
                  <a:t>Tempo di dimezzamento t1/2 </a:t>
                </a:r>
                <a:r>
                  <a:rPr lang="it-IT" sz="1600" dirty="0"/>
                  <a:t>è il tempo a cui la concentrazione iniziale si dimezza.</a:t>
                </a:r>
              </a:p>
              <a:p>
                <a:pPr marL="0" indent="0" fontAlgn="base">
                  <a:spcBef>
                    <a:spcPct val="0"/>
                  </a:spcBef>
                  <a:spcAft>
                    <a:spcPct val="0"/>
                  </a:spcAft>
                  <a:buClrTx/>
                  <a:buSzTx/>
                  <a:buNone/>
                </a:pPr>
                <a:r>
                  <a:rPr lang="it-IT" sz="1600" b="1" dirty="0"/>
                  <a:t>Tempo di dimezzamento delle reazioni di una reazione del primo ordine                  </a:t>
                </a:r>
                <a:r>
                  <a:rPr lang="it-IT" sz="1600" dirty="0"/>
                  <a:t>ln</a:t>
                </a:r>
                <a14:m>
                  <m:oMath xmlns:m="http://schemas.openxmlformats.org/officeDocument/2006/math">
                    <m:f>
                      <m:fPr>
                        <m:ctrlPr>
                          <a:rPr lang="it-IT" sz="1600" i="1" dirty="0">
                            <a:latin typeface="Cambria Math" panose="02040503050406030204" pitchFamily="18" charset="0"/>
                          </a:rPr>
                        </m:ctrlPr>
                      </m:fPr>
                      <m:num>
                        <m:r>
                          <m:rPr>
                            <m:nor/>
                          </m:rPr>
                          <a:rPr lang="it-IT" sz="1600" dirty="0"/>
                          <m:t>[</m:t>
                        </m:r>
                        <m:r>
                          <m:rPr>
                            <m:nor/>
                          </m:rPr>
                          <a:rPr lang="it-IT" sz="1600" dirty="0"/>
                          <m:t>A</m:t>
                        </m:r>
                        <m:r>
                          <m:rPr>
                            <m:nor/>
                          </m:rPr>
                          <a:rPr lang="it-IT" sz="1600" dirty="0"/>
                          <m:t>]</m:t>
                        </m:r>
                        <m:r>
                          <m:rPr>
                            <m:nor/>
                          </m:rPr>
                          <a:rPr lang="it-IT" sz="2000" baseline="-25000" dirty="0"/>
                          <m:t>0</m:t>
                        </m:r>
                      </m:num>
                      <m:den>
                        <m:r>
                          <m:rPr>
                            <m:nor/>
                          </m:rPr>
                          <a:rPr lang="it-IT" sz="1600" dirty="0"/>
                          <m:t>[</m:t>
                        </m:r>
                        <m:r>
                          <m:rPr>
                            <m:nor/>
                          </m:rPr>
                          <a:rPr lang="it-IT" sz="1600" dirty="0"/>
                          <m:t>A</m:t>
                        </m:r>
                        <m:r>
                          <m:rPr>
                            <m:nor/>
                          </m:rPr>
                          <a:rPr lang="it-IT" sz="1600" dirty="0"/>
                          <m:t>] </m:t>
                        </m:r>
                        <m:r>
                          <m:rPr>
                            <m:nor/>
                          </m:rPr>
                          <a:rPr lang="it-IT" sz="2000" baseline="-25000" dirty="0"/>
                          <m:t>t</m:t>
                        </m:r>
                      </m:den>
                    </m:f>
                    <m:r>
                      <a:rPr lang="it-IT" sz="2000" i="1" baseline="-25000" dirty="0">
                        <a:latin typeface="Cambria Math" panose="02040503050406030204" pitchFamily="18" charset="0"/>
                      </a:rPr>
                      <m:t> </m:t>
                    </m:r>
                  </m:oMath>
                </a14:m>
                <a:r>
                  <a:rPr lang="it-IT" sz="1600" dirty="0"/>
                  <a:t> = - k t  ;      </a:t>
                </a:r>
                <a:r>
                  <a:rPr lang="it-IT" sz="2000" dirty="0"/>
                  <a:t>t = </a:t>
                </a:r>
                <a14:m>
                  <m:oMath xmlns:m="http://schemas.openxmlformats.org/officeDocument/2006/math">
                    <m:f>
                      <m:fPr>
                        <m:ctrlPr>
                          <a:rPr lang="it-IT" sz="2000" i="1" smtClean="0">
                            <a:latin typeface="Cambria Math" panose="02040503050406030204" pitchFamily="18" charset="0"/>
                          </a:rPr>
                        </m:ctrlPr>
                      </m:fPr>
                      <m:num>
                        <m:r>
                          <a:rPr lang="it-IT" sz="2000" b="0" i="1" smtClean="0">
                            <a:latin typeface="Cambria Math" panose="02040503050406030204" pitchFamily="18" charset="0"/>
                          </a:rPr>
                          <m:t>1</m:t>
                        </m:r>
                      </m:num>
                      <m:den>
                        <m:r>
                          <a:rPr lang="it-IT" sz="2000" b="0" i="1" smtClean="0">
                            <a:latin typeface="Cambria Math" panose="02040503050406030204" pitchFamily="18" charset="0"/>
                          </a:rPr>
                          <m:t>𝑘</m:t>
                        </m:r>
                        <m:r>
                          <a:rPr lang="it-IT" sz="2000" b="0" i="1" smtClean="0">
                            <a:latin typeface="Cambria Math" panose="02040503050406030204" pitchFamily="18" charset="0"/>
                          </a:rPr>
                          <m:t> </m:t>
                        </m:r>
                      </m:den>
                    </m:f>
                  </m:oMath>
                </a14:m>
                <a:r>
                  <a:rPr lang="it-IT" sz="1600" dirty="0"/>
                  <a:t> ln</a:t>
                </a:r>
                <a14:m>
                  <m:oMath xmlns:m="http://schemas.openxmlformats.org/officeDocument/2006/math">
                    <m:f>
                      <m:fPr>
                        <m:ctrlPr>
                          <a:rPr lang="it-IT" sz="1600" i="1" dirty="0" smtClean="0">
                            <a:latin typeface="Cambria Math" panose="02040503050406030204" pitchFamily="18" charset="0"/>
                          </a:rPr>
                        </m:ctrlPr>
                      </m:fPr>
                      <m:num>
                        <m:r>
                          <m:rPr>
                            <m:nor/>
                          </m:rPr>
                          <a:rPr lang="it-IT" sz="1600" dirty="0"/>
                          <m:t>[</m:t>
                        </m:r>
                        <m:r>
                          <m:rPr>
                            <m:nor/>
                          </m:rPr>
                          <a:rPr lang="it-IT" sz="1600" dirty="0"/>
                          <m:t>A</m:t>
                        </m:r>
                        <m:r>
                          <m:rPr>
                            <m:nor/>
                          </m:rPr>
                          <a:rPr lang="it-IT" sz="1600" dirty="0"/>
                          <m:t>]</m:t>
                        </m:r>
                        <m:r>
                          <m:rPr>
                            <m:nor/>
                          </m:rPr>
                          <a:rPr lang="it-IT" sz="2000" baseline="-25000" dirty="0"/>
                          <m:t>0</m:t>
                        </m:r>
                      </m:num>
                      <m:den>
                        <m:r>
                          <m:rPr>
                            <m:nor/>
                          </m:rPr>
                          <a:rPr lang="it-IT" sz="1600" dirty="0"/>
                          <m:t>[</m:t>
                        </m:r>
                        <m:r>
                          <m:rPr>
                            <m:nor/>
                          </m:rPr>
                          <a:rPr lang="it-IT" sz="1600" dirty="0"/>
                          <m:t>A</m:t>
                        </m:r>
                        <m:r>
                          <m:rPr>
                            <m:nor/>
                          </m:rPr>
                          <a:rPr lang="it-IT" sz="1600" dirty="0"/>
                          <m:t>] </m:t>
                        </m:r>
                        <m:r>
                          <m:rPr>
                            <m:nor/>
                          </m:rPr>
                          <a:rPr lang="it-IT" sz="2000" baseline="-25000" dirty="0"/>
                          <m:t>t</m:t>
                        </m:r>
                      </m:den>
                    </m:f>
                  </m:oMath>
                </a14:m>
                <a:r>
                  <a:rPr lang="it-IT" sz="1600" dirty="0"/>
                  <a:t>  </a:t>
                </a:r>
                <a:r>
                  <a:rPr lang="it-IT" sz="1600" b="1" dirty="0">
                    <a:solidFill>
                      <a:srgbClr val="FF0000"/>
                    </a:solidFill>
                  </a:rPr>
                  <a:t>  </a:t>
                </a:r>
                <a:endParaRPr lang="it-IT" sz="1800" b="1" dirty="0">
                  <a:solidFill>
                    <a:srgbClr val="FF0000"/>
                  </a:solidFill>
                </a:endParaRPr>
              </a:p>
              <a:p>
                <a:pPr marL="0" indent="0" fontAlgn="base">
                  <a:spcBef>
                    <a:spcPct val="0"/>
                  </a:spcBef>
                  <a:spcAft>
                    <a:spcPct val="0"/>
                  </a:spcAft>
                  <a:buClrTx/>
                  <a:buSzTx/>
                  <a:buNone/>
                </a:pPr>
                <a:r>
                  <a:rPr lang="it-IT" sz="1600" b="1" dirty="0"/>
                  <a:t>                 tempo di dimezzamento (</a:t>
                </a:r>
                <a:r>
                  <a:rPr lang="it-IT" sz="1600" dirty="0"/>
                  <a:t>primo ordine</a:t>
                </a:r>
                <a:r>
                  <a:rPr lang="it-IT" sz="1600" b="1" dirty="0"/>
                  <a:t>)=</a:t>
                </a:r>
                <a:r>
                  <a:rPr lang="it-IT" sz="2000" dirty="0">
                    <a:solidFill>
                      <a:srgbClr val="FF0000"/>
                    </a:solidFill>
                  </a:rPr>
                  <a:t>t</a:t>
                </a:r>
                <a:r>
                  <a:rPr lang="it-IT" sz="2000" baseline="-25000" dirty="0">
                    <a:solidFill>
                      <a:srgbClr val="FF0000"/>
                    </a:solidFill>
                  </a:rPr>
                  <a:t>1/2</a:t>
                </a:r>
                <a:r>
                  <a:rPr lang="it-IT" sz="2000" dirty="0">
                    <a:solidFill>
                      <a:srgbClr val="FF0000"/>
                    </a:solidFill>
                  </a:rPr>
                  <a:t> =</a:t>
                </a:r>
                <a:r>
                  <a:rPr lang="it-IT" sz="1600" dirty="0">
                    <a:solidFill>
                      <a:srgbClr val="FF0000"/>
                    </a:solidFill>
                  </a:rPr>
                  <a:t> = </a:t>
                </a:r>
                <a14:m>
                  <m:oMath xmlns:m="http://schemas.openxmlformats.org/officeDocument/2006/math">
                    <m:f>
                      <m:fPr>
                        <m:ctrlPr>
                          <a:rPr lang="it-IT" sz="2000" i="1" smtClean="0">
                            <a:solidFill>
                              <a:srgbClr val="FF0000"/>
                            </a:solidFill>
                            <a:latin typeface="Cambria Math" panose="02040503050406030204" pitchFamily="18" charset="0"/>
                          </a:rPr>
                        </m:ctrlPr>
                      </m:fPr>
                      <m:num>
                        <m:r>
                          <a:rPr lang="it-IT" sz="2000" b="0" i="1" smtClean="0">
                            <a:solidFill>
                              <a:srgbClr val="FF0000"/>
                            </a:solidFill>
                            <a:latin typeface="Cambria Math" panose="02040503050406030204" pitchFamily="18" charset="0"/>
                          </a:rPr>
                          <m:t>1</m:t>
                        </m:r>
                      </m:num>
                      <m:den>
                        <m:r>
                          <a:rPr lang="it-IT" sz="2000" b="0" i="1" smtClean="0">
                            <a:solidFill>
                              <a:srgbClr val="FF0000"/>
                            </a:solidFill>
                            <a:latin typeface="Cambria Math" panose="02040503050406030204" pitchFamily="18" charset="0"/>
                          </a:rPr>
                          <m:t>𝑘</m:t>
                        </m:r>
                        <m:r>
                          <a:rPr lang="it-IT" sz="2000" b="0" i="1" smtClean="0">
                            <a:solidFill>
                              <a:srgbClr val="FF0000"/>
                            </a:solidFill>
                            <a:latin typeface="Cambria Math" panose="02040503050406030204" pitchFamily="18" charset="0"/>
                          </a:rPr>
                          <m:t> </m:t>
                        </m:r>
                      </m:den>
                    </m:f>
                  </m:oMath>
                </a14:m>
                <a:r>
                  <a:rPr lang="it-IT" sz="1200" dirty="0">
                    <a:solidFill>
                      <a:srgbClr val="FF0000"/>
                    </a:solidFill>
                  </a:rPr>
                  <a:t> ln</a:t>
                </a:r>
                <a:r>
                  <a:rPr lang="it-IT" sz="2000" dirty="0">
                    <a:solidFill>
                      <a:srgbClr val="FF0000"/>
                    </a:solidFill>
                  </a:rPr>
                  <a:t>2</a:t>
                </a:r>
                <a:endParaRPr lang="it-IT" sz="3200" dirty="0"/>
              </a:p>
              <a:p>
                <a:pPr marL="0" lvl="0" indent="0" fontAlgn="base">
                  <a:spcBef>
                    <a:spcPct val="0"/>
                  </a:spcBef>
                  <a:spcAft>
                    <a:spcPct val="0"/>
                  </a:spcAft>
                  <a:buClrTx/>
                  <a:buSzTx/>
                  <a:buNone/>
                </a:pPr>
                <a:r>
                  <a:rPr lang="it-IT" sz="1400" dirty="0"/>
                  <a:t>Il tempo di dimezzamento per una reazione del primo ordine è quindi indipendente dalla concentrazione iniziale, inversamente proporzionale alla costante cinetica.</a:t>
                </a:r>
              </a:p>
            </p:txBody>
          </p:sp>
        </mc:Choice>
        <mc:Fallback xmlns="">
          <p:sp>
            <p:nvSpPr>
              <p:cNvPr id="5" name="Segnaposto contenuto 4"/>
              <p:cNvSpPr>
                <a:spLocks noGrp="1" noRot="1" noChangeAspect="1" noMove="1" noResize="1" noEditPoints="1" noAdjustHandles="1" noChangeArrowheads="1" noChangeShapeType="1" noTextEdit="1"/>
              </p:cNvSpPr>
              <p:nvPr>
                <p:ph idx="1"/>
              </p:nvPr>
            </p:nvSpPr>
            <p:spPr>
              <a:xfrm>
                <a:off x="457200" y="836712"/>
                <a:ext cx="8272434" cy="6307064"/>
              </a:xfrm>
              <a:blipFill>
                <a:blip r:embed="rId2"/>
                <a:stretch>
                  <a:fillRect l="-590" t="-483"/>
                </a:stretch>
              </a:blipFill>
            </p:spPr>
            <p:txBody>
              <a:bodyPr/>
              <a:lstStyle/>
              <a:p>
                <a:r>
                  <a:rPr lang="it-IT">
                    <a:noFill/>
                  </a:rPr>
                  <a:t> </a:t>
                </a:r>
              </a:p>
            </p:txBody>
          </p:sp>
        </mc:Fallback>
      </mc:AlternateContent>
      <p:pic>
        <p:nvPicPr>
          <p:cNvPr id="1028" name="Picture 4" descr="\mathbb{N}"/>
          <p:cNvPicPr>
            <a:picLocks noChangeAspect="1" noChangeArrowheads="1"/>
          </p:cNvPicPr>
          <p:nvPr/>
        </p:nvPicPr>
        <p:blipFill>
          <a:blip r:embed="rId3"/>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4"/>
          <a:srcRect/>
          <a:stretch>
            <a:fillRect/>
          </a:stretch>
        </p:blipFill>
        <p:spPr bwMode="auto">
          <a:xfrm>
            <a:off x="12873038" y="60325"/>
            <a:ext cx="171450" cy="161925"/>
          </a:xfrm>
          <a:prstGeom prst="rect">
            <a:avLst/>
          </a:prstGeom>
          <a:noFill/>
        </p:spPr>
      </p:pic>
      <p:graphicFrame>
        <p:nvGraphicFramePr>
          <p:cNvPr id="2" name="Tabella 1">
            <a:extLst>
              <a:ext uri="{FF2B5EF4-FFF2-40B4-BE49-F238E27FC236}">
                <a16:creationId xmlns:a16="http://schemas.microsoft.com/office/drawing/2014/main" id="{C2EF3FAE-BA2B-4332-90DE-48FE19187933}"/>
              </a:ext>
            </a:extLst>
          </p:cNvPr>
          <p:cNvGraphicFramePr>
            <a:graphicFrameLocks noGrp="1"/>
          </p:cNvGraphicFramePr>
          <p:nvPr>
            <p:extLst>
              <p:ext uri="{D42A27DB-BD31-4B8C-83A1-F6EECF244321}">
                <p14:modId xmlns:p14="http://schemas.microsoft.com/office/powerpoint/2010/main" val="3616746230"/>
              </p:ext>
            </p:extLst>
          </p:nvPr>
        </p:nvGraphicFramePr>
        <p:xfrm>
          <a:off x="1192323" y="2780928"/>
          <a:ext cx="5112568" cy="2926080"/>
        </p:xfrm>
        <a:graphic>
          <a:graphicData uri="http://schemas.openxmlformats.org/drawingml/2006/table">
            <a:tbl>
              <a:tblPr/>
              <a:tblGrid>
                <a:gridCol w="2556284">
                  <a:extLst>
                    <a:ext uri="{9D8B030D-6E8A-4147-A177-3AD203B41FA5}">
                      <a16:colId xmlns:a16="http://schemas.microsoft.com/office/drawing/2014/main" val="3348168928"/>
                    </a:ext>
                  </a:extLst>
                </a:gridCol>
                <a:gridCol w="2556284">
                  <a:extLst>
                    <a:ext uri="{9D8B030D-6E8A-4147-A177-3AD203B41FA5}">
                      <a16:colId xmlns:a16="http://schemas.microsoft.com/office/drawing/2014/main" val="390718443"/>
                    </a:ext>
                  </a:extLst>
                </a:gridCol>
              </a:tblGrid>
              <a:tr h="287391">
                <a:tc>
                  <a:txBody>
                    <a:bodyPr/>
                    <a:lstStyle/>
                    <a:p>
                      <a:pPr algn="ctr" fontAlgn="ctr"/>
                      <a:r>
                        <a:rPr lang="it-IT" sz="1600" b="1" dirty="0">
                          <a:solidFill>
                            <a:srgbClr val="FFFFFF"/>
                          </a:solidFill>
                          <a:effectLst/>
                        </a:rPr>
                        <a:t>Isotopo</a:t>
                      </a: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795CB"/>
                    </a:solidFill>
                  </a:tcPr>
                </a:tc>
                <a:tc>
                  <a:txBody>
                    <a:bodyPr/>
                    <a:lstStyle/>
                    <a:p>
                      <a:pPr algn="ctr" fontAlgn="ctr"/>
                      <a:r>
                        <a:rPr lang="it-IT" sz="1600" b="1" dirty="0">
                          <a:solidFill>
                            <a:srgbClr val="FFFFFF"/>
                          </a:solidFill>
                          <a:effectLst/>
                        </a:rPr>
                        <a:t>Tempo di dimezzamento</a:t>
                      </a:r>
                    </a:p>
                  </a:txBody>
                  <a:tcPr marL="38100" marR="38100" marT="38100" marB="381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795CB"/>
                    </a:solidFill>
                  </a:tcPr>
                </a:tc>
                <a:extLst>
                  <a:ext uri="{0D108BD9-81ED-4DB2-BD59-A6C34878D82A}">
                    <a16:rowId xmlns:a16="http://schemas.microsoft.com/office/drawing/2014/main" val="2215845408"/>
                  </a:ext>
                </a:extLst>
              </a:tr>
              <a:tr h="287391">
                <a:tc>
                  <a:txBody>
                    <a:bodyPr/>
                    <a:lstStyle/>
                    <a:p>
                      <a:pPr algn="ctr" fontAlgn="t"/>
                      <a:r>
                        <a:rPr lang="it-IT" sz="1400" dirty="0">
                          <a:effectLst/>
                        </a:rPr>
                        <a:t>tecnezio-99</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ctr" fontAlgn="t"/>
                      <a:r>
                        <a:rPr lang="it-IT" sz="1400" dirty="0">
                          <a:effectLst/>
                        </a:rPr>
                        <a:t>6 ore</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563945630"/>
                  </a:ext>
                </a:extLst>
              </a:tr>
              <a:tr h="287391">
                <a:tc>
                  <a:txBody>
                    <a:bodyPr/>
                    <a:lstStyle/>
                    <a:p>
                      <a:pPr algn="ctr" fontAlgn="t"/>
                      <a:r>
                        <a:rPr lang="it-IT" sz="1400" dirty="0">
                          <a:effectLst/>
                        </a:rPr>
                        <a:t>iodio-131</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ctr" fontAlgn="t"/>
                      <a:r>
                        <a:rPr lang="it-IT" sz="1400" dirty="0">
                          <a:effectLst/>
                        </a:rPr>
                        <a:t>8 giorni</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68976915"/>
                  </a:ext>
                </a:extLst>
              </a:tr>
              <a:tr h="287391">
                <a:tc>
                  <a:txBody>
                    <a:bodyPr/>
                    <a:lstStyle/>
                    <a:p>
                      <a:pPr algn="ctr" fontAlgn="t"/>
                      <a:r>
                        <a:rPr lang="it-IT" sz="1400" dirty="0">
                          <a:effectLst/>
                        </a:rPr>
                        <a:t>cobalto-60</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ctr" fontAlgn="t"/>
                      <a:r>
                        <a:rPr lang="it-IT" sz="1400" dirty="0">
                          <a:effectLst/>
                        </a:rPr>
                        <a:t>5,3 anni</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71123260"/>
                  </a:ext>
                </a:extLst>
              </a:tr>
              <a:tr h="287391">
                <a:tc>
                  <a:txBody>
                    <a:bodyPr/>
                    <a:lstStyle/>
                    <a:p>
                      <a:pPr algn="ctr" fontAlgn="t"/>
                      <a:r>
                        <a:rPr lang="it-IT" sz="1400">
                          <a:effectLst/>
                        </a:rPr>
                        <a:t>trizio</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ctr" fontAlgn="t"/>
                      <a:r>
                        <a:rPr lang="it-IT" sz="1400" dirty="0">
                          <a:effectLst/>
                        </a:rPr>
                        <a:t>12 anni e 3 mesi</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80602813"/>
                  </a:ext>
                </a:extLst>
              </a:tr>
              <a:tr h="287391">
                <a:tc>
                  <a:txBody>
                    <a:bodyPr/>
                    <a:lstStyle/>
                    <a:p>
                      <a:pPr algn="ctr" fontAlgn="t"/>
                      <a:r>
                        <a:rPr lang="it-IT" sz="1400">
                          <a:effectLst/>
                        </a:rPr>
                        <a:t>stronzio-90</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ctr" fontAlgn="t"/>
                      <a:r>
                        <a:rPr lang="it-IT" sz="1400" dirty="0">
                          <a:effectLst/>
                        </a:rPr>
                        <a:t>28,1 anni</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79005638"/>
                  </a:ext>
                </a:extLst>
              </a:tr>
              <a:tr h="287391">
                <a:tc>
                  <a:txBody>
                    <a:bodyPr/>
                    <a:lstStyle/>
                    <a:p>
                      <a:pPr algn="ctr" fontAlgn="t"/>
                      <a:r>
                        <a:rPr lang="it-IT" sz="1400">
                          <a:effectLst/>
                        </a:rPr>
                        <a:t>cesio-137</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ctr" fontAlgn="t"/>
                      <a:r>
                        <a:rPr lang="it-IT" sz="1400" dirty="0">
                          <a:effectLst/>
                        </a:rPr>
                        <a:t>30,17 anni</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078080222"/>
                  </a:ext>
                </a:extLst>
              </a:tr>
              <a:tr h="287391">
                <a:tc>
                  <a:txBody>
                    <a:bodyPr/>
                    <a:lstStyle/>
                    <a:p>
                      <a:pPr algn="ctr" fontAlgn="t"/>
                      <a:r>
                        <a:rPr lang="it-IT" sz="1400">
                          <a:effectLst/>
                        </a:rPr>
                        <a:t>carbonio-14</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ctr" fontAlgn="t"/>
                      <a:r>
                        <a:rPr lang="it-IT" sz="1400" dirty="0">
                          <a:effectLst/>
                        </a:rPr>
                        <a:t>5730 anni</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79095713"/>
                  </a:ext>
                </a:extLst>
              </a:tr>
              <a:tr h="287391">
                <a:tc>
                  <a:txBody>
                    <a:bodyPr/>
                    <a:lstStyle/>
                    <a:p>
                      <a:pPr algn="ctr" fontAlgn="t"/>
                      <a:r>
                        <a:rPr lang="it-IT" sz="1400">
                          <a:effectLst/>
                        </a:rPr>
                        <a:t>potassio-40</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ctr" fontAlgn="t"/>
                      <a:r>
                        <a:rPr lang="it-IT" sz="1400" dirty="0">
                          <a:effectLst/>
                        </a:rPr>
                        <a:t>1,28 · 10</a:t>
                      </a:r>
                      <a:r>
                        <a:rPr lang="it-IT" sz="1400" baseline="30000" dirty="0">
                          <a:effectLst/>
                        </a:rPr>
                        <a:t>9</a:t>
                      </a:r>
                      <a:r>
                        <a:rPr lang="it-IT" sz="1400" dirty="0">
                          <a:effectLst/>
                        </a:rPr>
                        <a:t> anni</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644963329"/>
                  </a:ext>
                </a:extLst>
              </a:tr>
              <a:tr h="287391">
                <a:tc>
                  <a:txBody>
                    <a:bodyPr/>
                    <a:lstStyle/>
                    <a:p>
                      <a:pPr algn="ctr" fontAlgn="t"/>
                      <a:r>
                        <a:rPr lang="it-IT" sz="1400" dirty="0">
                          <a:effectLst/>
                        </a:rPr>
                        <a:t>uranio-238</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t"/>
                      <a:r>
                        <a:rPr lang="it-IT" sz="1400" dirty="0">
                          <a:effectLst/>
                        </a:rPr>
                        <a:t>4,51 · 10</a:t>
                      </a:r>
                      <a:r>
                        <a:rPr lang="it-IT" sz="1400" baseline="30000" dirty="0">
                          <a:effectLst/>
                        </a:rPr>
                        <a:t>9</a:t>
                      </a:r>
                      <a:r>
                        <a:rPr lang="it-IT" sz="1400" dirty="0">
                          <a:effectLst/>
                        </a:rPr>
                        <a:t> anni</a:t>
                      </a:r>
                    </a:p>
                  </a:txBody>
                  <a:tcPr marL="38100" marR="38100" marT="38100" marB="38100">
                    <a:lnL w="9525" cap="flat" cmpd="sng" algn="ctr">
                      <a:solidFill>
                        <a:srgbClr val="FFFFFF"/>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831624764"/>
                  </a:ext>
                </a:extLst>
              </a:tr>
            </a:tbl>
          </a:graphicData>
        </a:graphic>
      </p:graphicFrame>
      <p:sp>
        <p:nvSpPr>
          <p:cNvPr id="6" name="CasellaDiTesto 5">
            <a:extLst>
              <a:ext uri="{FF2B5EF4-FFF2-40B4-BE49-F238E27FC236}">
                <a16:creationId xmlns:a16="http://schemas.microsoft.com/office/drawing/2014/main" id="{2EE954F5-BCC8-4E43-89C9-DA65B1D5E39B}"/>
              </a:ext>
            </a:extLst>
          </p:cNvPr>
          <p:cNvSpPr txBox="1"/>
          <p:nvPr/>
        </p:nvSpPr>
        <p:spPr>
          <a:xfrm>
            <a:off x="6372200" y="4005064"/>
            <a:ext cx="2592288" cy="2523768"/>
          </a:xfrm>
          <a:prstGeom prst="rect">
            <a:avLst/>
          </a:prstGeom>
          <a:noFill/>
        </p:spPr>
        <p:txBody>
          <a:bodyPr wrap="square" rtlCol="0">
            <a:spAutoFit/>
          </a:bodyPr>
          <a:lstStyle/>
          <a:p>
            <a:r>
              <a:rPr lang="it-IT" sz="1600" dirty="0"/>
              <a:t>I decadimenti radioattivi seguono una cinetica del primo ordine.</a:t>
            </a:r>
          </a:p>
          <a:p>
            <a:endParaRPr lang="it-IT" sz="1600" dirty="0"/>
          </a:p>
          <a:p>
            <a:endParaRPr lang="it-IT" sz="1600" dirty="0"/>
          </a:p>
          <a:p>
            <a:endParaRPr lang="it-IT" sz="1600" dirty="0"/>
          </a:p>
          <a:p>
            <a:endParaRPr lang="it-IT" sz="1600" dirty="0"/>
          </a:p>
          <a:p>
            <a:endParaRPr lang="it-IT" sz="1600" dirty="0"/>
          </a:p>
          <a:p>
            <a:endParaRPr lang="it-IT" dirty="0"/>
          </a:p>
          <a:p>
            <a:r>
              <a:rPr lang="it-IT" sz="1200" dirty="0">
                <a:solidFill>
                  <a:srgbClr val="FF0000"/>
                </a:solidFill>
              </a:rPr>
              <a:t>Tabella fonte Zanichelli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642942"/>
          </a:xfrm>
        </p:spPr>
        <p:txBody>
          <a:bodyPr>
            <a:noAutofit/>
          </a:bodyPr>
          <a:lstStyle/>
          <a:p>
            <a:pPr algn="ctr"/>
            <a:r>
              <a:rPr lang="it-IT" sz="3200" dirty="0">
                <a:solidFill>
                  <a:srgbClr val="FF0000"/>
                </a:solidFill>
              </a:rPr>
              <a:t>Cinetica chimica</a:t>
            </a:r>
          </a:p>
        </p:txBody>
      </p:sp>
      <p:sp>
        <p:nvSpPr>
          <p:cNvPr id="5" name="Segnaposto contenuto 4"/>
          <p:cNvSpPr>
            <a:spLocks noGrp="1"/>
          </p:cNvSpPr>
          <p:nvPr>
            <p:ph idx="1"/>
          </p:nvPr>
        </p:nvSpPr>
        <p:spPr>
          <a:xfrm>
            <a:off x="457200" y="785770"/>
            <a:ext cx="8229600" cy="6072230"/>
          </a:xfrm>
        </p:spPr>
        <p:txBody>
          <a:bodyPr>
            <a:normAutofit/>
          </a:bodyPr>
          <a:lstStyle/>
          <a:p>
            <a:pPr marL="0" lvl="0" indent="0" fontAlgn="base">
              <a:spcBef>
                <a:spcPct val="0"/>
              </a:spcBef>
              <a:spcAft>
                <a:spcPct val="0"/>
              </a:spcAft>
              <a:buClrTx/>
              <a:buSzTx/>
              <a:buNone/>
            </a:pPr>
            <a:r>
              <a:rPr lang="it-IT" sz="1600" b="1" dirty="0">
                <a:solidFill>
                  <a:srgbClr val="FF0000"/>
                </a:solidFill>
              </a:rPr>
              <a:t>reazione </a:t>
            </a:r>
            <a:endParaRPr lang="it-IT" sz="2000" b="1" dirty="0">
              <a:solidFill>
                <a:srgbClr val="FF0000"/>
              </a:solidFill>
            </a:endParaRPr>
          </a:p>
          <a:p>
            <a:pPr marL="0" lvl="0" indent="0" fontAlgn="base">
              <a:spcBef>
                <a:spcPct val="0"/>
              </a:spcBef>
              <a:spcAft>
                <a:spcPct val="0"/>
              </a:spcAft>
              <a:buClrTx/>
              <a:buSzTx/>
              <a:buNone/>
            </a:pPr>
            <a:r>
              <a:rPr lang="it-IT" sz="1600" dirty="0"/>
              <a:t>a </a:t>
            </a:r>
            <a:r>
              <a:rPr lang="it-IT" sz="1600" dirty="0" err="1"/>
              <a:t>A</a:t>
            </a:r>
            <a:r>
              <a:rPr lang="it-IT" sz="1600" dirty="0"/>
              <a:t> + b </a:t>
            </a:r>
            <a:r>
              <a:rPr lang="it-IT" sz="1600" dirty="0" err="1"/>
              <a:t>B</a:t>
            </a:r>
            <a:r>
              <a:rPr lang="it-IT" sz="1600" dirty="0"/>
              <a:t>        c </a:t>
            </a:r>
            <a:r>
              <a:rPr lang="it-IT" sz="1600" dirty="0" err="1"/>
              <a:t>C</a:t>
            </a:r>
            <a:r>
              <a:rPr lang="it-IT" sz="1600" dirty="0"/>
              <a:t> + d </a:t>
            </a:r>
            <a:r>
              <a:rPr lang="it-IT" sz="1600" dirty="0" err="1"/>
              <a:t>D</a:t>
            </a:r>
            <a:r>
              <a:rPr lang="it-IT" sz="1600" dirty="0"/>
              <a:t>      </a:t>
            </a:r>
            <a:r>
              <a:rPr lang="it-IT" sz="1600" b="1" dirty="0"/>
              <a:t>v</a:t>
            </a:r>
            <a:r>
              <a:rPr lang="it-IT" sz="1600" dirty="0"/>
              <a:t> = k [A]</a:t>
            </a:r>
            <a:r>
              <a:rPr lang="it-IT" sz="1600" baseline="30000" dirty="0"/>
              <a:t>m</a:t>
            </a:r>
            <a:r>
              <a:rPr lang="it-IT" sz="1600" dirty="0"/>
              <a:t>[B]</a:t>
            </a:r>
            <a:r>
              <a:rPr lang="it-IT" sz="1600" baseline="30000" dirty="0"/>
              <a:t>n</a:t>
            </a:r>
            <a:r>
              <a:rPr lang="it-IT" sz="1600" dirty="0"/>
              <a:t>[C]</a:t>
            </a:r>
            <a:r>
              <a:rPr lang="it-IT" sz="1600" baseline="30000" dirty="0"/>
              <a:t>p</a:t>
            </a:r>
            <a:r>
              <a:rPr lang="it-IT" sz="1600" dirty="0"/>
              <a:t>[D]</a:t>
            </a:r>
            <a:r>
              <a:rPr lang="it-IT" sz="1600" baseline="30000" dirty="0"/>
              <a:t>q</a:t>
            </a:r>
            <a:r>
              <a:rPr lang="it-IT" sz="1600" dirty="0"/>
              <a:t>  </a:t>
            </a:r>
            <a:r>
              <a:rPr lang="it-IT" sz="1600" b="1" dirty="0"/>
              <a:t>ordine totale di reazione    </a:t>
            </a:r>
            <a:r>
              <a:rPr lang="it-IT" sz="1600" dirty="0"/>
              <a:t>m + n + p + q</a:t>
            </a:r>
          </a:p>
          <a:p>
            <a:pPr marL="0" lvl="0" indent="0" fontAlgn="base">
              <a:spcBef>
                <a:spcPct val="0"/>
              </a:spcBef>
              <a:spcAft>
                <a:spcPct val="0"/>
              </a:spcAft>
              <a:buClrTx/>
              <a:buSzTx/>
              <a:buNone/>
            </a:pPr>
            <a:r>
              <a:rPr lang="it-IT" sz="1600" dirty="0"/>
              <a:t>esempi </a:t>
            </a:r>
          </a:p>
          <a:p>
            <a:pPr marL="0" lvl="0" indent="0" fontAlgn="base">
              <a:spcBef>
                <a:spcPct val="0"/>
              </a:spcBef>
              <a:spcAft>
                <a:spcPct val="0"/>
              </a:spcAft>
              <a:buClrTx/>
              <a:buSzTx/>
              <a:buNone/>
            </a:pPr>
            <a:r>
              <a:rPr lang="pt-BR" sz="1600" dirty="0"/>
              <a:t>N2O5(g)      </a:t>
            </a:r>
            <a:r>
              <a:rPr lang="pt-BR" sz="2400" dirty="0"/>
              <a:t>2</a:t>
            </a:r>
            <a:r>
              <a:rPr lang="pt-BR" sz="1600" dirty="0"/>
              <a:t>NO2(g) + ½ O2(g)        v = k [N2O5]    </a:t>
            </a:r>
            <a:r>
              <a:rPr lang="pt-BR" sz="1400" b="1" dirty="0"/>
              <a:t>primo ordine</a:t>
            </a:r>
            <a:endParaRPr lang="pt-BR" sz="1600" b="1" dirty="0"/>
          </a:p>
          <a:p>
            <a:pPr marL="0" lvl="0" indent="0" fontAlgn="base">
              <a:spcBef>
                <a:spcPct val="0"/>
              </a:spcBef>
              <a:spcAft>
                <a:spcPct val="0"/>
              </a:spcAft>
              <a:buClrTx/>
              <a:buSzTx/>
              <a:buNone/>
            </a:pPr>
            <a:endParaRPr lang="pt-BR" sz="1600" dirty="0"/>
          </a:p>
          <a:p>
            <a:pPr marL="0" lvl="0" indent="0" fontAlgn="base">
              <a:spcBef>
                <a:spcPct val="0"/>
              </a:spcBef>
              <a:spcAft>
                <a:spcPct val="0"/>
              </a:spcAft>
              <a:buClrTx/>
              <a:buSzTx/>
              <a:buNone/>
            </a:pPr>
            <a:r>
              <a:rPr lang="pt-BR" sz="1800" dirty="0"/>
              <a:t>C2H</a:t>
            </a:r>
            <a:r>
              <a:rPr lang="pt-BR" sz="1400" dirty="0"/>
              <a:t>6</a:t>
            </a:r>
            <a:r>
              <a:rPr lang="pt-BR" sz="1800" dirty="0"/>
              <a:t>(g</a:t>
            </a:r>
            <a:r>
              <a:rPr lang="pt-BR" sz="1600" dirty="0"/>
              <a:t>)        </a:t>
            </a:r>
            <a:r>
              <a:rPr lang="pt-BR" sz="2400" dirty="0"/>
              <a:t>2</a:t>
            </a:r>
            <a:r>
              <a:rPr lang="pt-BR" sz="1600" dirty="0"/>
              <a:t> CH3(g)                        v = k [C2H6]</a:t>
            </a:r>
            <a:r>
              <a:rPr lang="pt-BR" sz="2000" baseline="30000" dirty="0"/>
              <a:t>2    </a:t>
            </a:r>
            <a:r>
              <a:rPr lang="pt-BR" sz="1600" b="1" dirty="0"/>
              <a:t>secondo ordine</a:t>
            </a:r>
            <a:endParaRPr lang="pt-BR" sz="2000" baseline="30000" dirty="0"/>
          </a:p>
          <a:p>
            <a:pPr marL="0" lvl="0" indent="0" fontAlgn="base">
              <a:spcBef>
                <a:spcPct val="0"/>
              </a:spcBef>
              <a:spcAft>
                <a:spcPct val="0"/>
              </a:spcAft>
              <a:buClrTx/>
              <a:buSzTx/>
              <a:buNone/>
            </a:pPr>
            <a:endParaRPr lang="pt-BR" sz="1600" dirty="0"/>
          </a:p>
          <a:p>
            <a:pPr marL="0" lvl="0" indent="0" fontAlgn="base">
              <a:spcBef>
                <a:spcPct val="0"/>
              </a:spcBef>
              <a:spcAft>
                <a:spcPct val="0"/>
              </a:spcAft>
              <a:buClrTx/>
              <a:buSzTx/>
              <a:buNone/>
            </a:pPr>
            <a:r>
              <a:rPr lang="pt-BR" sz="1600" dirty="0"/>
              <a:t>H2PO2</a:t>
            </a:r>
            <a:r>
              <a:rPr lang="pt-BR" sz="1600" baseline="30000" dirty="0"/>
              <a:t>-</a:t>
            </a:r>
            <a:r>
              <a:rPr lang="pt-BR" sz="1600" dirty="0"/>
              <a:t>(aq) + OH-(aq)      HPO</a:t>
            </a:r>
            <a:r>
              <a:rPr lang="pt-BR" sz="1400" dirty="0"/>
              <a:t>3</a:t>
            </a:r>
            <a:r>
              <a:rPr lang="pt-BR" sz="1600" baseline="30000" dirty="0"/>
              <a:t>-</a:t>
            </a:r>
            <a:r>
              <a:rPr lang="pt-BR" sz="1600" dirty="0"/>
              <a:t>(aq) + H2(g)        v = k [H2PO2</a:t>
            </a:r>
            <a:r>
              <a:rPr lang="pt-BR" sz="1600" baseline="30000" dirty="0"/>
              <a:t>-</a:t>
            </a:r>
            <a:r>
              <a:rPr lang="pt-BR" sz="1600" dirty="0"/>
              <a:t>][OH</a:t>
            </a:r>
            <a:r>
              <a:rPr lang="pt-BR" sz="1600" baseline="30000" dirty="0"/>
              <a:t>-</a:t>
            </a:r>
            <a:r>
              <a:rPr lang="pt-BR" sz="1600" dirty="0"/>
              <a:t>]</a:t>
            </a:r>
            <a:r>
              <a:rPr lang="pt-BR" sz="2400" baseline="30000" dirty="0"/>
              <a:t>2</a:t>
            </a:r>
            <a:r>
              <a:rPr lang="pt-BR" sz="1600" dirty="0"/>
              <a:t> </a:t>
            </a:r>
            <a:r>
              <a:rPr lang="pt-BR" sz="1600" b="1" dirty="0"/>
              <a:t>terzo  ordine</a:t>
            </a:r>
            <a:endParaRPr lang="pt-BR" sz="1600" dirty="0"/>
          </a:p>
          <a:p>
            <a:pPr marL="0" lvl="0" indent="0" fontAlgn="base">
              <a:spcBef>
                <a:spcPct val="0"/>
              </a:spcBef>
              <a:spcAft>
                <a:spcPct val="0"/>
              </a:spcAft>
              <a:buClrTx/>
              <a:buSzTx/>
              <a:buNone/>
            </a:pPr>
            <a:endParaRPr lang="pt-BR" sz="1600" dirty="0"/>
          </a:p>
          <a:p>
            <a:pPr marL="0" lvl="0" indent="0" fontAlgn="base">
              <a:spcBef>
                <a:spcPct val="0"/>
              </a:spcBef>
              <a:spcAft>
                <a:spcPct val="0"/>
              </a:spcAft>
              <a:buClrTx/>
              <a:buSzTx/>
              <a:buNone/>
            </a:pPr>
            <a:r>
              <a:rPr lang="it-IT" sz="1600" dirty="0"/>
              <a:t>C2H4O(g)       CH4(g) + CO( ) + CO(g)       v = k [C2H4O]</a:t>
            </a:r>
            <a:r>
              <a:rPr lang="it-IT" sz="2000" baseline="30000" dirty="0"/>
              <a:t>3/2 </a:t>
            </a:r>
            <a:r>
              <a:rPr lang="pt-BR" sz="2000" b="1" baseline="30000" dirty="0"/>
              <a:t>    3</a:t>
            </a:r>
            <a:r>
              <a:rPr lang="pt-BR" sz="2000" b="1" dirty="0"/>
              <a:t>/2 </a:t>
            </a:r>
            <a:r>
              <a:rPr lang="pt-BR" sz="1600" b="1" dirty="0"/>
              <a:t>ordine</a:t>
            </a:r>
          </a:p>
          <a:p>
            <a:pPr marL="0" lvl="0" indent="0" fontAlgn="base">
              <a:spcBef>
                <a:spcPct val="0"/>
              </a:spcBef>
              <a:spcAft>
                <a:spcPct val="0"/>
              </a:spcAft>
              <a:buClrTx/>
              <a:buSzTx/>
              <a:buNone/>
            </a:pPr>
            <a:endParaRPr lang="pt-BR" sz="1600" b="1" dirty="0"/>
          </a:p>
          <a:p>
            <a:pPr marL="0" lvl="0" indent="0" fontAlgn="base">
              <a:spcBef>
                <a:spcPct val="0"/>
              </a:spcBef>
              <a:spcAft>
                <a:spcPct val="0"/>
              </a:spcAft>
              <a:buClrTx/>
              <a:buSzTx/>
              <a:buNone/>
            </a:pPr>
            <a:r>
              <a:rPr lang="pt-BR" sz="1600" b="1" dirty="0">
                <a:solidFill>
                  <a:srgbClr val="FF0000"/>
                </a:solidFill>
              </a:rPr>
              <a:t>Meccanismo di reazione</a:t>
            </a:r>
          </a:p>
          <a:p>
            <a:pPr marL="0" lvl="0" indent="0" fontAlgn="base">
              <a:spcBef>
                <a:spcPct val="0"/>
              </a:spcBef>
              <a:spcAft>
                <a:spcPct val="0"/>
              </a:spcAft>
              <a:buClrTx/>
              <a:buSzTx/>
              <a:buNone/>
            </a:pPr>
            <a:endParaRPr lang="pt-BR" sz="1600" b="1" baseline="30000" dirty="0"/>
          </a:p>
          <a:p>
            <a:pPr marL="0" lvl="0" indent="0" fontAlgn="base">
              <a:spcBef>
                <a:spcPct val="0"/>
              </a:spcBef>
              <a:spcAft>
                <a:spcPct val="0"/>
              </a:spcAft>
              <a:buClrTx/>
              <a:buSzTx/>
              <a:buNone/>
            </a:pPr>
            <a:r>
              <a:rPr lang="pt-BR" sz="2400" baseline="30000" dirty="0"/>
              <a:t>L’ordine di reazione non dipende dai coefficienti di reazione. L’equazione chimica non descrive il percorso della reazione, ma solo lo stato iniziale (reagenti) e lo stato finale (prodotti); la traformazione chimica è la somma di molte reazioni ,dette elementari .La sequenza di tutte le reazioni elementari è </a:t>
            </a:r>
            <a:r>
              <a:rPr lang="pt-BR" sz="2400" b="1" baseline="30000" dirty="0"/>
              <a:t>il meccanismo di reazione.</a:t>
            </a:r>
          </a:p>
          <a:p>
            <a:pPr marL="0" lvl="0" indent="0" fontAlgn="base">
              <a:spcBef>
                <a:spcPct val="0"/>
              </a:spcBef>
              <a:spcAft>
                <a:spcPct val="0"/>
              </a:spcAft>
              <a:buClrTx/>
              <a:buSzTx/>
              <a:buNone/>
            </a:pPr>
            <a:r>
              <a:rPr lang="pt-BR" sz="2400" b="1" baseline="30000" dirty="0"/>
              <a:t>I meccanismi sono ipotesi che devono concordare con la legge cinetica che è sperimentale.</a:t>
            </a:r>
          </a:p>
          <a:p>
            <a:pPr marL="0" lvl="0" indent="0" fontAlgn="base">
              <a:spcBef>
                <a:spcPct val="0"/>
              </a:spcBef>
              <a:spcAft>
                <a:spcPct val="0"/>
              </a:spcAft>
              <a:buClrTx/>
              <a:buSzTx/>
              <a:buNone/>
            </a:pPr>
            <a:r>
              <a:rPr lang="pt-BR" sz="2400" baseline="30000" dirty="0"/>
              <a:t>Esempio</a:t>
            </a:r>
          </a:p>
          <a:p>
            <a:pPr marL="0" lvl="0" indent="0" fontAlgn="base">
              <a:spcBef>
                <a:spcPct val="0"/>
              </a:spcBef>
              <a:spcAft>
                <a:spcPct val="0"/>
              </a:spcAft>
              <a:buClrTx/>
              <a:buSzTx/>
              <a:buNone/>
            </a:pPr>
            <a:r>
              <a:rPr lang="pt-BR" sz="2400" baseline="30000" dirty="0"/>
              <a:t>Reazione  dell’ozono  </a:t>
            </a:r>
            <a:r>
              <a:rPr lang="pt-BR" sz="3200" baseline="30000" dirty="0"/>
              <a:t>2</a:t>
            </a:r>
            <a:r>
              <a:rPr lang="pt-BR" sz="2400" baseline="30000" dirty="0"/>
              <a:t>O3</a:t>
            </a:r>
            <a:r>
              <a:rPr lang="pt-BR" sz="2000" baseline="30000" dirty="0"/>
              <a:t>(g)</a:t>
            </a:r>
            <a:r>
              <a:rPr lang="pt-BR" sz="2400" baseline="30000" dirty="0"/>
              <a:t>                </a:t>
            </a:r>
            <a:r>
              <a:rPr lang="pt-BR" sz="3200" baseline="30000" dirty="0"/>
              <a:t>3</a:t>
            </a:r>
            <a:r>
              <a:rPr lang="pt-BR" sz="2400" baseline="30000" dirty="0"/>
              <a:t>O</a:t>
            </a:r>
            <a:r>
              <a:rPr lang="pt-BR" sz="2800" baseline="30000" dirty="0"/>
              <a:t>2 </a:t>
            </a:r>
            <a:r>
              <a:rPr lang="pt-BR" sz="2000" baseline="30000" dirty="0"/>
              <a:t>(g)</a:t>
            </a:r>
            <a:endParaRPr lang="pt-BR" sz="2800" baseline="30000" dirty="0"/>
          </a:p>
          <a:p>
            <a:pPr marL="0" lvl="0" indent="0" fontAlgn="base">
              <a:spcBef>
                <a:spcPct val="0"/>
              </a:spcBef>
              <a:spcAft>
                <a:spcPct val="0"/>
              </a:spcAft>
              <a:buClrTx/>
              <a:buSzTx/>
              <a:buNone/>
            </a:pPr>
            <a:endParaRPr lang="pt-BR" sz="2400" baseline="30000" dirty="0"/>
          </a:p>
          <a:p>
            <a:pPr marL="0" lvl="0" indent="0" fontAlgn="base">
              <a:spcBef>
                <a:spcPct val="0"/>
              </a:spcBef>
              <a:spcAft>
                <a:spcPct val="0"/>
              </a:spcAft>
              <a:buClrTx/>
              <a:buSzTx/>
              <a:buNone/>
            </a:pPr>
            <a:r>
              <a:rPr lang="pt-BR" sz="2400" baseline="30000" dirty="0"/>
              <a:t>Si possono ipotizzare diversi meccanismi:</a:t>
            </a:r>
          </a:p>
          <a:p>
            <a:pPr marL="0" lvl="0" indent="0" fontAlgn="base">
              <a:spcBef>
                <a:spcPct val="0"/>
              </a:spcBef>
              <a:spcAft>
                <a:spcPct val="0"/>
              </a:spcAft>
              <a:buClrTx/>
              <a:buSzTx/>
              <a:buNone/>
            </a:pPr>
            <a:endParaRPr lang="pt-BR" sz="2400" baseline="30000" dirty="0"/>
          </a:p>
        </p:txBody>
      </p:sp>
      <p:pic>
        <p:nvPicPr>
          <p:cNvPr id="1028" name="Picture 4" descr="\mathbb{N}"/>
          <p:cNvPicPr>
            <a:picLocks noChangeAspect="1" noChangeArrowheads="1"/>
          </p:cNvPicPr>
          <p:nvPr/>
        </p:nvPicPr>
        <p:blipFill>
          <a:blip r:embed="rId2"/>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3"/>
          <a:srcRect/>
          <a:stretch>
            <a:fillRect/>
          </a:stretch>
        </p:blipFill>
        <p:spPr bwMode="auto">
          <a:xfrm>
            <a:off x="12873038" y="60325"/>
            <a:ext cx="171450" cy="161925"/>
          </a:xfrm>
          <a:prstGeom prst="rect">
            <a:avLst/>
          </a:prstGeom>
          <a:noFill/>
        </p:spPr>
      </p:pic>
      <p:cxnSp>
        <p:nvCxnSpPr>
          <p:cNvPr id="3" name="Connettore 2 2">
            <a:extLst>
              <a:ext uri="{FF2B5EF4-FFF2-40B4-BE49-F238E27FC236}">
                <a16:creationId xmlns:a16="http://schemas.microsoft.com/office/drawing/2014/main" id="{A4210A23-A252-45DE-B7EB-F499A2717387}"/>
              </a:ext>
            </a:extLst>
          </p:cNvPr>
          <p:cNvCxnSpPr>
            <a:cxnSpLocks/>
          </p:cNvCxnSpPr>
          <p:nvPr/>
        </p:nvCxnSpPr>
        <p:spPr>
          <a:xfrm>
            <a:off x="1403648" y="1196752"/>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732B4EFC-92DD-4FD5-BD7C-87980190D88E}"/>
              </a:ext>
            </a:extLst>
          </p:cNvPr>
          <p:cNvCxnSpPr>
            <a:cxnSpLocks/>
          </p:cNvCxnSpPr>
          <p:nvPr/>
        </p:nvCxnSpPr>
        <p:spPr>
          <a:xfrm>
            <a:off x="1403648" y="1772816"/>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1EFCF057-4821-4555-AFE7-3FB2DE609A0F}"/>
              </a:ext>
            </a:extLst>
          </p:cNvPr>
          <p:cNvCxnSpPr>
            <a:cxnSpLocks/>
          </p:cNvCxnSpPr>
          <p:nvPr/>
        </p:nvCxnSpPr>
        <p:spPr>
          <a:xfrm>
            <a:off x="1403648" y="2420888"/>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1FEF644B-8FEE-4CBE-A903-9857209B2295}"/>
              </a:ext>
            </a:extLst>
          </p:cNvPr>
          <p:cNvCxnSpPr>
            <a:cxnSpLocks/>
          </p:cNvCxnSpPr>
          <p:nvPr/>
        </p:nvCxnSpPr>
        <p:spPr>
          <a:xfrm>
            <a:off x="2627784" y="2924944"/>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283CE5D6-20BF-407D-8A32-03D7F570E6F4}"/>
              </a:ext>
            </a:extLst>
          </p:cNvPr>
          <p:cNvCxnSpPr>
            <a:cxnSpLocks/>
          </p:cNvCxnSpPr>
          <p:nvPr/>
        </p:nvCxnSpPr>
        <p:spPr>
          <a:xfrm>
            <a:off x="1511660" y="3429000"/>
            <a:ext cx="252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521739FA-8EA8-499E-AFC8-B287DEF35412}"/>
              </a:ext>
            </a:extLst>
          </p:cNvPr>
          <p:cNvCxnSpPr>
            <a:cxnSpLocks/>
          </p:cNvCxnSpPr>
          <p:nvPr/>
        </p:nvCxnSpPr>
        <p:spPr>
          <a:xfrm>
            <a:off x="3203848" y="602128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153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500034" y="428604"/>
            <a:ext cx="8229600" cy="192084"/>
          </a:xfrm>
        </p:spPr>
        <p:txBody>
          <a:bodyPr>
            <a:noAutofit/>
          </a:bodyPr>
          <a:lstStyle/>
          <a:p>
            <a:pPr algn="ctr"/>
            <a:r>
              <a:rPr lang="it-IT" sz="3600" dirty="0">
                <a:solidFill>
                  <a:srgbClr val="FF0000"/>
                </a:solidFill>
              </a:rPr>
              <a:t>Meccanismo di reazione</a:t>
            </a:r>
          </a:p>
        </p:txBody>
      </p:sp>
      <p:sp>
        <p:nvSpPr>
          <p:cNvPr id="5" name="Segnaposto contenuto 4"/>
          <p:cNvSpPr>
            <a:spLocks noGrp="1"/>
          </p:cNvSpPr>
          <p:nvPr>
            <p:ph idx="1"/>
          </p:nvPr>
        </p:nvSpPr>
        <p:spPr>
          <a:xfrm>
            <a:off x="395536" y="764704"/>
            <a:ext cx="8291264" cy="6379072"/>
          </a:xfrm>
        </p:spPr>
        <p:txBody>
          <a:bodyPr>
            <a:normAutofit/>
          </a:bodyPr>
          <a:lstStyle/>
          <a:p>
            <a:pPr marL="0" lvl="0" indent="0" fontAlgn="base">
              <a:spcBef>
                <a:spcPct val="0"/>
              </a:spcBef>
              <a:spcAft>
                <a:spcPct val="0"/>
              </a:spcAft>
              <a:buClrTx/>
              <a:buSzTx/>
              <a:buNone/>
            </a:pPr>
            <a:r>
              <a:rPr lang="it-IT" sz="1800" dirty="0"/>
              <a:t>1 ipotesi         a)  </a:t>
            </a:r>
            <a:r>
              <a:rPr lang="it-IT" sz="2000" b="1" dirty="0"/>
              <a:t>O3+ O3          O2 +O2 +O2</a:t>
            </a:r>
            <a:endParaRPr lang="it-IT" sz="2000" dirty="0"/>
          </a:p>
          <a:p>
            <a:pPr marL="0" lvl="0" indent="0" fontAlgn="base">
              <a:spcBef>
                <a:spcPct val="0"/>
              </a:spcBef>
              <a:spcAft>
                <a:spcPct val="0"/>
              </a:spcAft>
              <a:buClrTx/>
              <a:buSzTx/>
              <a:buNone/>
            </a:pPr>
            <a:r>
              <a:rPr lang="it-IT" sz="1600" dirty="0">
                <a:solidFill>
                  <a:srgbClr val="FF0000"/>
                </a:solidFill>
              </a:rPr>
              <a:t>meccanismo a un solo stadio</a:t>
            </a:r>
            <a:r>
              <a:rPr lang="it-IT" sz="1600" dirty="0"/>
              <a:t>,  una sola equazione elementare, due molecole di ozono reagiscono e si formano tre molecole di ossigeno </a:t>
            </a:r>
          </a:p>
          <a:p>
            <a:pPr marL="0" lvl="0" indent="0" fontAlgn="base">
              <a:spcBef>
                <a:spcPct val="0"/>
              </a:spcBef>
              <a:spcAft>
                <a:spcPct val="0"/>
              </a:spcAft>
              <a:buClrTx/>
              <a:buSzTx/>
              <a:buNone/>
            </a:pPr>
            <a:endParaRPr lang="it-IT" sz="1400" dirty="0"/>
          </a:p>
          <a:p>
            <a:pPr marL="0" lvl="0" indent="0" fontAlgn="base">
              <a:spcBef>
                <a:spcPct val="0"/>
              </a:spcBef>
              <a:spcAft>
                <a:spcPct val="0"/>
              </a:spcAft>
              <a:buClrTx/>
              <a:buSzTx/>
              <a:buNone/>
            </a:pPr>
            <a:r>
              <a:rPr lang="it-IT" sz="1600" dirty="0"/>
              <a:t>2 ipotesi        </a:t>
            </a:r>
            <a:r>
              <a:rPr lang="it-IT" sz="1400" dirty="0"/>
              <a:t>b)</a:t>
            </a:r>
            <a:r>
              <a:rPr lang="it-IT" sz="1600" dirty="0"/>
              <a:t>       stadio 1    </a:t>
            </a:r>
            <a:r>
              <a:rPr lang="it-IT" sz="1800" b="1" dirty="0"/>
              <a:t>O3           O2 +O </a:t>
            </a:r>
            <a:r>
              <a:rPr lang="it-IT" sz="1600" dirty="0"/>
              <a:t>;       c     stadio 2 </a:t>
            </a:r>
            <a:r>
              <a:rPr lang="it-IT" sz="1800" b="1" dirty="0"/>
              <a:t>O + O3         O2 +  O2                             </a:t>
            </a:r>
            <a:endParaRPr lang="it-IT" sz="1600" b="1" dirty="0"/>
          </a:p>
          <a:p>
            <a:pPr marL="0" lvl="0" indent="0" fontAlgn="base">
              <a:spcBef>
                <a:spcPct val="0"/>
              </a:spcBef>
              <a:spcAft>
                <a:spcPct val="0"/>
              </a:spcAft>
              <a:buClrTx/>
              <a:buSzTx/>
              <a:buNone/>
            </a:pPr>
            <a:r>
              <a:rPr lang="it-IT" sz="1600" dirty="0">
                <a:solidFill>
                  <a:srgbClr val="FF0000"/>
                </a:solidFill>
              </a:rPr>
              <a:t>meccanismo a due stadi</a:t>
            </a:r>
            <a:r>
              <a:rPr lang="it-IT" sz="1600" dirty="0"/>
              <a:t>, sequenza di equazioni elementari  </a:t>
            </a:r>
          </a:p>
          <a:p>
            <a:pPr marL="0" lvl="0" indent="0" fontAlgn="base">
              <a:spcBef>
                <a:spcPct val="0"/>
              </a:spcBef>
              <a:spcAft>
                <a:spcPct val="0"/>
              </a:spcAft>
              <a:buClrTx/>
              <a:buSzTx/>
              <a:buNone/>
            </a:pPr>
            <a:r>
              <a:rPr lang="it-IT" sz="1600" dirty="0"/>
              <a:t> </a:t>
            </a:r>
            <a:endParaRPr lang="it-IT" sz="1400" dirty="0"/>
          </a:p>
          <a:p>
            <a:pPr marL="0" indent="0" fontAlgn="base">
              <a:spcBef>
                <a:spcPct val="0"/>
              </a:spcBef>
              <a:spcAft>
                <a:spcPct val="0"/>
              </a:spcAft>
              <a:buClrTx/>
              <a:buSzTx/>
              <a:buNone/>
            </a:pPr>
            <a:r>
              <a:rPr lang="pt-BR" sz="2400" baseline="30000" dirty="0"/>
              <a:t>Nota : le equazioni elementati sono scritte senza i coefficenti stechiometri indicando i singoli ioni,atomi e molecole , </a:t>
            </a:r>
            <a:r>
              <a:rPr lang="pt-BR" sz="2400" baseline="30000" dirty="0">
                <a:solidFill>
                  <a:srgbClr val="FF0000"/>
                </a:solidFill>
              </a:rPr>
              <a:t>intermedio di reazione </a:t>
            </a:r>
            <a:r>
              <a:rPr lang="pt-BR" sz="2400" baseline="30000" dirty="0"/>
              <a:t>una specie chimica che si forma e si consuma e non figura nella reazione complessiva, ad esempiol’ossigeno nascente nel secondo meccanismo.                                                                                                                               </a:t>
            </a:r>
            <a:r>
              <a:rPr lang="pt-BR" sz="2400" baseline="30000" dirty="0">
                <a:solidFill>
                  <a:srgbClr val="FF0000"/>
                </a:solidFill>
              </a:rPr>
              <a:t>Molecolarit : </a:t>
            </a:r>
            <a:r>
              <a:rPr lang="pt-BR" sz="2400" baseline="30000" dirty="0"/>
              <a:t>numeri di molecole, atomi, ioni reagenti dell’equazione elementare , equazione a </a:t>
            </a:r>
            <a:r>
              <a:rPr lang="pt-BR" sz="2400" b="1" baseline="30000" dirty="0"/>
              <a:t>bimolecolare</a:t>
            </a:r>
            <a:r>
              <a:rPr lang="pt-BR" sz="2400" baseline="30000" dirty="0"/>
              <a:t>, b </a:t>
            </a:r>
            <a:r>
              <a:rPr lang="pt-BR" sz="2400" b="1" baseline="30000" dirty="0"/>
              <a:t>unimolecolare</a:t>
            </a:r>
            <a:r>
              <a:rPr lang="pt-BR" sz="2400" baseline="30000" dirty="0"/>
              <a:t>, c</a:t>
            </a:r>
            <a:r>
              <a:rPr lang="pt-BR" sz="2400" b="1" baseline="30000" dirty="0"/>
              <a:t> bimolecolare</a:t>
            </a:r>
            <a:r>
              <a:rPr lang="pt-BR" sz="2400" baseline="30000" dirty="0"/>
              <a:t>.</a:t>
            </a:r>
          </a:p>
          <a:p>
            <a:pPr marL="0" indent="0" fontAlgn="base">
              <a:spcBef>
                <a:spcPct val="0"/>
              </a:spcBef>
              <a:spcAft>
                <a:spcPct val="0"/>
              </a:spcAft>
              <a:buClrTx/>
              <a:buSzTx/>
              <a:buNone/>
            </a:pPr>
            <a:endParaRPr lang="pt-BR" sz="2400" baseline="30000" dirty="0"/>
          </a:p>
          <a:p>
            <a:pPr marL="0" indent="0" fontAlgn="base">
              <a:spcBef>
                <a:spcPct val="0"/>
              </a:spcBef>
              <a:spcAft>
                <a:spcPct val="0"/>
              </a:spcAft>
              <a:buClrTx/>
              <a:buSzTx/>
              <a:buNone/>
            </a:pPr>
            <a:r>
              <a:rPr lang="pt-BR" sz="2400" baseline="30000" dirty="0"/>
              <a:t>Analisi dei due meccanismi </a:t>
            </a:r>
          </a:p>
          <a:p>
            <a:pPr marL="0" indent="0" fontAlgn="base">
              <a:spcBef>
                <a:spcPct val="0"/>
              </a:spcBef>
              <a:spcAft>
                <a:spcPct val="0"/>
              </a:spcAft>
              <a:buClrTx/>
              <a:buSzTx/>
              <a:buNone/>
            </a:pPr>
            <a:r>
              <a:rPr lang="pt-BR" sz="2400" baseline="30000" dirty="0"/>
              <a:t>Ogni equazione elementare può svolgersi, in linea di principio, nei due versi : diretta e inversa così: O3 + O3         O2 + O2 + O2  </a:t>
            </a:r>
            <a:r>
              <a:rPr lang="pt-BR" sz="2400" b="1" baseline="30000" dirty="0"/>
              <a:t>diretta</a:t>
            </a:r>
            <a:r>
              <a:rPr lang="pt-BR" sz="2400" baseline="30000" dirty="0"/>
              <a:t> ;  O2 + O2 +O2            O3 +O3 </a:t>
            </a:r>
            <a:r>
              <a:rPr lang="pt-BR" sz="2400" b="1" baseline="30000" dirty="0"/>
              <a:t>inversa</a:t>
            </a:r>
          </a:p>
          <a:p>
            <a:pPr marL="0" indent="0" fontAlgn="base">
              <a:spcBef>
                <a:spcPct val="0"/>
              </a:spcBef>
              <a:spcAft>
                <a:spcPct val="0"/>
              </a:spcAft>
              <a:buClrTx/>
              <a:buSzTx/>
              <a:buNone/>
            </a:pPr>
            <a:endParaRPr lang="pt-BR" sz="2400" baseline="30000" dirty="0"/>
          </a:p>
          <a:p>
            <a:pPr marL="0" indent="0" fontAlgn="base">
              <a:spcBef>
                <a:spcPct val="0"/>
              </a:spcBef>
              <a:spcAft>
                <a:spcPct val="0"/>
              </a:spcAft>
              <a:buClrTx/>
              <a:buSzTx/>
              <a:buNone/>
            </a:pPr>
            <a:r>
              <a:rPr lang="pt-BR" sz="2400" baseline="30000" dirty="0"/>
              <a:t>L’equazione elementare  inversa, formazione dell’ozono,  trimolecolare è molto improbabile perchè implica un urto tra tre molecole </a:t>
            </a:r>
          </a:p>
          <a:p>
            <a:pPr marL="0" indent="0" fontAlgn="base">
              <a:spcBef>
                <a:spcPct val="0"/>
              </a:spcBef>
              <a:spcAft>
                <a:spcPct val="0"/>
              </a:spcAft>
              <a:buClrTx/>
              <a:buSzTx/>
              <a:buNone/>
            </a:pPr>
            <a:endParaRPr lang="pt-BR" sz="2000" baseline="30000" dirty="0"/>
          </a:p>
          <a:p>
            <a:pPr marL="0" indent="0" fontAlgn="base">
              <a:spcBef>
                <a:spcPct val="0"/>
              </a:spcBef>
              <a:spcAft>
                <a:spcPct val="0"/>
              </a:spcAft>
              <a:buClrTx/>
              <a:buSzTx/>
              <a:buNone/>
            </a:pPr>
            <a:r>
              <a:rPr lang="pt-BR" sz="2000" baseline="30000" dirty="0"/>
              <a:t>Dall’equazioni elementari alla legge cinetica approfondimento</a:t>
            </a:r>
          </a:p>
          <a:p>
            <a:pPr marL="0" indent="0" fontAlgn="base">
              <a:spcBef>
                <a:spcPct val="0"/>
              </a:spcBef>
              <a:spcAft>
                <a:spcPct val="0"/>
              </a:spcAft>
              <a:buClrTx/>
              <a:buSzTx/>
              <a:buNone/>
            </a:pPr>
            <a:endParaRPr lang="pt-BR" sz="2400" baseline="30000" dirty="0"/>
          </a:p>
          <a:p>
            <a:pPr marL="0" lvl="0" indent="0" fontAlgn="base">
              <a:spcBef>
                <a:spcPct val="0"/>
              </a:spcBef>
              <a:spcAft>
                <a:spcPct val="0"/>
              </a:spcAft>
              <a:buClrTx/>
              <a:buSzTx/>
              <a:buNone/>
            </a:pPr>
            <a:r>
              <a:rPr lang="it-IT" sz="1400" dirty="0"/>
              <a:t>                </a:t>
            </a:r>
            <a:endParaRPr lang="it-IT" sz="2000" dirty="0"/>
          </a:p>
        </p:txBody>
      </p:sp>
      <p:pic>
        <p:nvPicPr>
          <p:cNvPr id="1028" name="Picture 4" descr="\mathbb{N}"/>
          <p:cNvPicPr>
            <a:picLocks noChangeAspect="1" noChangeArrowheads="1"/>
          </p:cNvPicPr>
          <p:nvPr/>
        </p:nvPicPr>
        <p:blipFill>
          <a:blip r:embed="rId2"/>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3"/>
          <a:srcRect/>
          <a:stretch>
            <a:fillRect/>
          </a:stretch>
        </p:blipFill>
        <p:spPr bwMode="auto">
          <a:xfrm>
            <a:off x="12873038" y="60325"/>
            <a:ext cx="171450" cy="161925"/>
          </a:xfrm>
          <a:prstGeom prst="rect">
            <a:avLst/>
          </a:prstGeom>
          <a:noFill/>
        </p:spPr>
      </p:pic>
      <p:cxnSp>
        <p:nvCxnSpPr>
          <p:cNvPr id="3" name="Connettore 2 2">
            <a:extLst>
              <a:ext uri="{FF2B5EF4-FFF2-40B4-BE49-F238E27FC236}">
                <a16:creationId xmlns:a16="http://schemas.microsoft.com/office/drawing/2014/main" id="{BDAD4A40-1272-4FB7-8334-3A12BC595B79}"/>
              </a:ext>
            </a:extLst>
          </p:cNvPr>
          <p:cNvCxnSpPr/>
          <p:nvPr/>
        </p:nvCxnSpPr>
        <p:spPr>
          <a:xfrm>
            <a:off x="2987824" y="980728"/>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B8BF1DB6-A257-4E5E-AB3E-286C4733E122}"/>
              </a:ext>
            </a:extLst>
          </p:cNvPr>
          <p:cNvCxnSpPr/>
          <p:nvPr/>
        </p:nvCxnSpPr>
        <p:spPr>
          <a:xfrm>
            <a:off x="3419872" y="1948663"/>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1D728338-A63E-4C57-B4FA-2D05B7328EAD}"/>
              </a:ext>
            </a:extLst>
          </p:cNvPr>
          <p:cNvCxnSpPr/>
          <p:nvPr/>
        </p:nvCxnSpPr>
        <p:spPr>
          <a:xfrm>
            <a:off x="6804248" y="1948663"/>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0060B310-3193-400C-9D94-3F815B8647E6}"/>
              </a:ext>
            </a:extLst>
          </p:cNvPr>
          <p:cNvCxnSpPr/>
          <p:nvPr/>
        </p:nvCxnSpPr>
        <p:spPr>
          <a:xfrm>
            <a:off x="2339752" y="4797152"/>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4EB09339-8AFD-4AC5-9601-27532DA3899D}"/>
              </a:ext>
            </a:extLst>
          </p:cNvPr>
          <p:cNvCxnSpPr/>
          <p:nvPr/>
        </p:nvCxnSpPr>
        <p:spPr>
          <a:xfrm>
            <a:off x="6156176" y="4798277"/>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04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21E2BE-BA61-4FB5-B062-8C64B7921E8E}"/>
              </a:ext>
            </a:extLst>
          </p:cNvPr>
          <p:cNvSpPr>
            <a:spLocks noGrp="1"/>
          </p:cNvSpPr>
          <p:nvPr>
            <p:ph type="title"/>
          </p:nvPr>
        </p:nvSpPr>
        <p:spPr>
          <a:xfrm>
            <a:off x="457563" y="-38100"/>
            <a:ext cx="8229600" cy="1143000"/>
          </a:xfrm>
        </p:spPr>
        <p:txBody>
          <a:bodyPr>
            <a:normAutofit fontScale="90000"/>
          </a:bodyPr>
          <a:lstStyle/>
          <a:p>
            <a:br>
              <a:rPr lang="it-IT" dirty="0"/>
            </a:br>
            <a:endParaRPr lang="it-IT" dirty="0"/>
          </a:p>
        </p:txBody>
      </p:sp>
      <p:pic>
        <p:nvPicPr>
          <p:cNvPr id="29" name="Segnaposto contenuto 28">
            <a:extLst>
              <a:ext uri="{FF2B5EF4-FFF2-40B4-BE49-F238E27FC236}">
                <a16:creationId xmlns:a16="http://schemas.microsoft.com/office/drawing/2014/main" id="{A2900712-8C15-4425-86AB-9790759D441F}"/>
              </a:ext>
            </a:extLst>
          </p:cNvPr>
          <p:cNvPicPr>
            <a:picLocks noGrp="1" noChangeAspect="1"/>
          </p:cNvPicPr>
          <p:nvPr>
            <p:ph idx="1"/>
          </p:nvPr>
        </p:nvPicPr>
        <p:blipFill>
          <a:blip r:embed="rId2"/>
          <a:stretch>
            <a:fillRect/>
          </a:stretch>
        </p:blipFill>
        <p:spPr>
          <a:xfrm>
            <a:off x="1402586" y="476673"/>
            <a:ext cx="6985837" cy="5847928"/>
          </a:xfrm>
          <a:prstGeom prst="rect">
            <a:avLst/>
          </a:prstGeom>
        </p:spPr>
      </p:pic>
    </p:spTree>
    <p:extLst>
      <p:ext uri="{BB962C8B-B14F-4D97-AF65-F5344CB8AC3E}">
        <p14:creationId xmlns:p14="http://schemas.microsoft.com/office/powerpoint/2010/main" val="81231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21E2BE-BA61-4FB5-B062-8C64B7921E8E}"/>
              </a:ext>
            </a:extLst>
          </p:cNvPr>
          <p:cNvSpPr>
            <a:spLocks noGrp="1"/>
          </p:cNvSpPr>
          <p:nvPr>
            <p:ph type="title"/>
          </p:nvPr>
        </p:nvSpPr>
        <p:spPr>
          <a:xfrm>
            <a:off x="457200" y="-171400"/>
            <a:ext cx="8229600" cy="836712"/>
          </a:xfrm>
        </p:spPr>
        <p:txBody>
          <a:bodyPr>
            <a:normAutofit/>
          </a:bodyPr>
          <a:lstStyle/>
          <a:p>
            <a:pPr algn="ctr"/>
            <a:r>
              <a:rPr lang="it-IT" sz="4000" dirty="0"/>
              <a:t>Equazione di </a:t>
            </a:r>
            <a:r>
              <a:rPr lang="it-IT" sz="4000" dirty="0" err="1"/>
              <a:t>Arrhenius</a:t>
            </a:r>
            <a:endParaRPr lang="it-IT" sz="4000" dirty="0"/>
          </a:p>
        </p:txBody>
      </p:sp>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639E6C76-F594-4BD3-AC62-66183BED207F}"/>
                  </a:ext>
                </a:extLst>
              </p:cNvPr>
              <p:cNvSpPr>
                <a:spLocks noGrp="1"/>
              </p:cNvSpPr>
              <p:nvPr>
                <p:ph idx="1"/>
              </p:nvPr>
            </p:nvSpPr>
            <p:spPr>
              <a:xfrm>
                <a:off x="323528" y="836712"/>
                <a:ext cx="8229600" cy="6021288"/>
              </a:xfrm>
            </p:spPr>
            <p:txBody>
              <a:bodyPr>
                <a:normAutofit fontScale="85000" lnSpcReduction="10000"/>
              </a:bodyPr>
              <a:lstStyle/>
              <a:p>
                <a:pPr marL="0" indent="0">
                  <a:buNone/>
                </a:pPr>
                <a:r>
                  <a:rPr lang="it-IT" sz="1600" b="0" i="0" dirty="0">
                    <a:solidFill>
                      <a:srgbClr val="000000"/>
                    </a:solidFill>
                    <a:effectLst/>
                    <a:latin typeface="Times New Roman" panose="02020603050405020304" pitchFamily="18" charset="0"/>
                  </a:rPr>
                  <a:t>La velocità di reazione </a:t>
                </a:r>
                <a:r>
                  <a:rPr lang="it-IT" sz="1600" dirty="0">
                    <a:solidFill>
                      <a:srgbClr val="000000"/>
                    </a:solidFill>
                    <a:latin typeface="Times New Roman" panose="02020603050405020304" pitchFamily="18" charset="0"/>
                  </a:rPr>
                  <a:t>è funzione della temperatura , in generale aumenta all’aumentare di essa. </a:t>
                </a:r>
                <a:r>
                  <a:rPr lang="it-IT" sz="1600" dirty="0"/>
                  <a:t>Nel 1890 era risaputo che temperature più elevate accelerano le reazioni, spesso raddoppiando la velocità per un aumento di 10 gradi, nel 1899, il chimico svedese Svante </a:t>
                </a:r>
                <a:r>
                  <a:rPr lang="it-IT" sz="1600" dirty="0" err="1"/>
                  <a:t>Arrhenius</a:t>
                </a:r>
                <a:r>
                  <a:rPr lang="it-IT" sz="1600" dirty="0"/>
                  <a:t> (1859-1927) combinò i concetti di energia di attivazione e la legge di distribuzione di Boltzmann in una delle relazioni più importanti in chimica fisica:</a:t>
                </a:r>
                <a:r>
                  <a:rPr lang="it-IT" sz="1400" dirty="0">
                    <a:solidFill>
                      <a:srgbClr val="000000"/>
                    </a:solidFill>
                    <a:latin typeface="Times New Roman" panose="02020603050405020304" pitchFamily="18" charset="0"/>
                  </a:rPr>
                  <a:t>             </a:t>
                </a:r>
                <a:r>
                  <a:rPr lang="it-IT" sz="1800" b="1" dirty="0">
                    <a:solidFill>
                      <a:srgbClr val="FF0000"/>
                    </a:solidFill>
                    <a:latin typeface="Times New Roman" panose="02020603050405020304" pitchFamily="18" charset="0"/>
                  </a:rPr>
                  <a:t>ln k= </a:t>
                </a:r>
                <a:r>
                  <a:rPr lang="it-IT" sz="1800" b="1" dirty="0" err="1">
                    <a:solidFill>
                      <a:srgbClr val="FF0000"/>
                    </a:solidFill>
                    <a:latin typeface="Times New Roman" panose="02020603050405020304" pitchFamily="18" charset="0"/>
                  </a:rPr>
                  <a:t>lnA</a:t>
                </a:r>
                <a:r>
                  <a:rPr lang="it-IT" sz="1800" b="1" dirty="0">
                    <a:solidFill>
                      <a:srgbClr val="FF0000"/>
                    </a:solidFill>
                    <a:latin typeface="Times New Roman" panose="02020603050405020304" pitchFamily="18" charset="0"/>
                  </a:rPr>
                  <a:t> -</a:t>
                </a:r>
                <a14:m>
                  <m:oMath xmlns:m="http://schemas.openxmlformats.org/officeDocument/2006/math">
                    <m:f>
                      <m:fPr>
                        <m:ctrlPr>
                          <a:rPr lang="it-IT" sz="2800" b="1" i="1" smtClean="0">
                            <a:solidFill>
                              <a:srgbClr val="FF0000"/>
                            </a:solidFill>
                            <a:latin typeface="Cambria Math" panose="02040503050406030204" pitchFamily="18" charset="0"/>
                          </a:rPr>
                        </m:ctrlPr>
                      </m:fPr>
                      <m:num>
                        <m:r>
                          <a:rPr lang="it-IT" sz="2800" b="1" i="1" smtClean="0">
                            <a:solidFill>
                              <a:srgbClr val="FF0000"/>
                            </a:solidFill>
                            <a:latin typeface="Cambria Math" panose="02040503050406030204" pitchFamily="18" charset="0"/>
                          </a:rPr>
                          <m:t>𝑬</m:t>
                        </m:r>
                        <m:r>
                          <a:rPr lang="it-IT" sz="2800" b="1" i="1" baseline="-25000" smtClean="0">
                            <a:solidFill>
                              <a:srgbClr val="FF0000"/>
                            </a:solidFill>
                            <a:latin typeface="Cambria Math" panose="02040503050406030204" pitchFamily="18" charset="0"/>
                          </a:rPr>
                          <m:t>𝒂</m:t>
                        </m:r>
                      </m:num>
                      <m:den>
                        <m:r>
                          <a:rPr lang="it-IT" sz="2800" b="1" i="1" smtClean="0">
                            <a:solidFill>
                              <a:srgbClr val="FF0000"/>
                            </a:solidFill>
                            <a:latin typeface="Cambria Math" panose="02040503050406030204" pitchFamily="18" charset="0"/>
                          </a:rPr>
                          <m:t> </m:t>
                        </m:r>
                        <m:r>
                          <a:rPr lang="it-IT" sz="2800" b="1" i="1" smtClean="0">
                            <a:solidFill>
                              <a:srgbClr val="FF0000"/>
                            </a:solidFill>
                            <a:latin typeface="Cambria Math" panose="02040503050406030204" pitchFamily="18" charset="0"/>
                          </a:rPr>
                          <m:t>𝑹𝑻</m:t>
                        </m:r>
                      </m:den>
                    </m:f>
                  </m:oMath>
                </a14:m>
                <a:r>
                  <a:rPr lang="it-IT" sz="1800" dirty="0"/>
                  <a:t>                                                                           </a:t>
                </a:r>
                <a:r>
                  <a:rPr lang="it-IT" sz="1600" i="1" dirty="0"/>
                  <a:t>T</a:t>
                </a:r>
                <a:r>
                  <a:rPr lang="it-IT" sz="1600" dirty="0"/>
                  <a:t> = temperatura assoluta (in gradi K);</a:t>
                </a:r>
                <a:br>
                  <a:rPr lang="it-IT" sz="1100" dirty="0"/>
                </a:br>
                <a:r>
                  <a:rPr lang="it-IT" sz="1600" i="1" dirty="0"/>
                  <a:t>R</a:t>
                </a:r>
                <a:r>
                  <a:rPr lang="it-IT" sz="1600" dirty="0"/>
                  <a:t> = costante dei gas (8,29 J);</a:t>
                </a:r>
                <a:br>
                  <a:rPr lang="it-IT" sz="1100" dirty="0"/>
                </a:br>
                <a:r>
                  <a:rPr lang="it-IT" sz="1600" i="1" dirty="0"/>
                  <a:t>A</a:t>
                </a:r>
                <a:r>
                  <a:rPr lang="it-IT" sz="1600" dirty="0"/>
                  <a:t> = fattore di frequenza;</a:t>
                </a:r>
                <a:br>
                  <a:rPr lang="it-IT" sz="1100" dirty="0"/>
                </a:br>
                <a:r>
                  <a:rPr lang="it-IT" sz="1600" i="1" dirty="0"/>
                  <a:t>Ea</a:t>
                </a:r>
                <a:r>
                  <a:rPr lang="it-IT" sz="1600" dirty="0"/>
                  <a:t> = energia di attivazione </a:t>
                </a:r>
              </a:p>
              <a:p>
                <a:pPr marL="0" indent="0">
                  <a:buNone/>
                </a:pPr>
                <a:r>
                  <a:rPr lang="it-IT" sz="1600" dirty="0"/>
                  <a:t>      A e Ea sono detti parametri di </a:t>
                </a:r>
                <a:r>
                  <a:rPr lang="it-IT" sz="1600" dirty="0" err="1"/>
                  <a:t>Arrhenius</a:t>
                </a:r>
                <a:r>
                  <a:rPr lang="it-IT" sz="1600" dirty="0"/>
                  <a:t> </a:t>
                </a:r>
              </a:p>
            </p:txBody>
          </p:sp>
        </mc:Choice>
        <mc:Fallback xmlns="">
          <p:sp>
            <p:nvSpPr>
              <p:cNvPr id="4" name="Segnaposto contenuto 3">
                <a:extLst>
                  <a:ext uri="{FF2B5EF4-FFF2-40B4-BE49-F238E27FC236}">
                    <a16:creationId xmlns:a16="http://schemas.microsoft.com/office/drawing/2014/main" id="{639E6C76-F594-4BD3-AC62-66183BED207F}"/>
                  </a:ext>
                </a:extLst>
              </p:cNvPr>
              <p:cNvSpPr>
                <a:spLocks noGrp="1" noRot="1" noChangeAspect="1" noMove="1" noResize="1" noEditPoints="1" noAdjustHandles="1" noChangeArrowheads="1" noChangeShapeType="1" noTextEdit="1"/>
              </p:cNvSpPr>
              <p:nvPr>
                <p:ph idx="1"/>
              </p:nvPr>
            </p:nvSpPr>
            <p:spPr>
              <a:xfrm>
                <a:off x="323528" y="836712"/>
                <a:ext cx="8229600" cy="6021288"/>
              </a:xfrm>
              <a:blipFill>
                <a:blip r:embed="rId2"/>
                <a:stretch>
                  <a:fillRect l="-222" t="-506"/>
                </a:stretch>
              </a:blipFill>
            </p:spPr>
            <p:txBody>
              <a:bodyPr/>
              <a:lstStyle/>
              <a:p>
                <a:r>
                  <a:rPr lang="it-IT">
                    <a:noFill/>
                  </a:rPr>
                  <a:t> </a:t>
                </a:r>
              </a:p>
            </p:txBody>
          </p:sp>
        </mc:Fallback>
      </mc:AlternateContent>
      <p:pic>
        <p:nvPicPr>
          <p:cNvPr id="3090" name="Picture 18" descr="becker sotto un bunsen animazione">
            <a:extLst>
              <a:ext uri="{FF2B5EF4-FFF2-40B4-BE49-F238E27FC236}">
                <a16:creationId xmlns:a16="http://schemas.microsoft.com/office/drawing/2014/main" id="{1F80D4F5-84FD-466C-B47A-F835DA4867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9591" y="4985415"/>
            <a:ext cx="5715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ella 17">
            <a:extLst>
              <a:ext uri="{FF2B5EF4-FFF2-40B4-BE49-F238E27FC236}">
                <a16:creationId xmlns:a16="http://schemas.microsoft.com/office/drawing/2014/main" id="{377FFEBE-5FD4-40A7-8E5F-5BBFAFCB895A}"/>
              </a:ext>
            </a:extLst>
          </p:cNvPr>
          <p:cNvGraphicFramePr>
            <a:graphicFrameLocks noGrp="1"/>
          </p:cNvGraphicFramePr>
          <p:nvPr>
            <p:extLst>
              <p:ext uri="{D42A27DB-BD31-4B8C-83A1-F6EECF244321}">
                <p14:modId xmlns:p14="http://schemas.microsoft.com/office/powerpoint/2010/main" val="2038008620"/>
              </p:ext>
            </p:extLst>
          </p:nvPr>
        </p:nvGraphicFramePr>
        <p:xfrm>
          <a:off x="508112" y="3972839"/>
          <a:ext cx="1800200" cy="2885161"/>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437202947"/>
                    </a:ext>
                  </a:extLst>
                </a:gridCol>
                <a:gridCol w="936104">
                  <a:extLst>
                    <a:ext uri="{9D8B030D-6E8A-4147-A177-3AD203B41FA5}">
                      <a16:colId xmlns:a16="http://schemas.microsoft.com/office/drawing/2014/main" val="1088253580"/>
                    </a:ext>
                  </a:extLst>
                </a:gridCol>
              </a:tblGrid>
              <a:tr h="181725">
                <a:tc>
                  <a:txBody>
                    <a:bodyPr/>
                    <a:lstStyle/>
                    <a:p>
                      <a:r>
                        <a:rPr lang="it-IT" dirty="0"/>
                        <a:t>T</a:t>
                      </a:r>
                    </a:p>
                  </a:txBody>
                  <a:tcPr/>
                </a:tc>
                <a:tc>
                  <a:txBody>
                    <a:bodyPr/>
                    <a:lstStyle/>
                    <a:p>
                      <a:r>
                        <a:rPr lang="it-IT" dirty="0"/>
                        <a:t>k</a:t>
                      </a:r>
                    </a:p>
                  </a:txBody>
                  <a:tcPr/>
                </a:tc>
                <a:extLst>
                  <a:ext uri="{0D108BD9-81ED-4DB2-BD59-A6C34878D82A}">
                    <a16:rowId xmlns:a16="http://schemas.microsoft.com/office/drawing/2014/main" val="3444050161"/>
                  </a:ext>
                </a:extLst>
              </a:tr>
              <a:tr h="477241">
                <a:tc>
                  <a:txBody>
                    <a:bodyPr/>
                    <a:lstStyle/>
                    <a:p>
                      <a:r>
                        <a:rPr lang="it-IT" sz="1400" dirty="0"/>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8,8 </a:t>
                      </a:r>
                      <a:r>
                        <a:rPr lang="it-IT" sz="1100" dirty="0"/>
                        <a:t>X </a:t>
                      </a:r>
                      <a:r>
                        <a:rPr lang="it-IT" sz="1800" dirty="0"/>
                        <a:t>10</a:t>
                      </a:r>
                      <a:r>
                        <a:rPr lang="it-IT" sz="1800" baseline="30000" dirty="0"/>
                        <a:t>-5</a:t>
                      </a:r>
                    </a:p>
                  </a:txBody>
                  <a:tcPr/>
                </a:tc>
                <a:extLst>
                  <a:ext uri="{0D108BD9-81ED-4DB2-BD59-A6C34878D82A}">
                    <a16:rowId xmlns:a16="http://schemas.microsoft.com/office/drawing/2014/main" val="4009605098"/>
                  </a:ext>
                </a:extLst>
              </a:tr>
              <a:tr h="334986">
                <a:tc>
                  <a:txBody>
                    <a:bodyPr/>
                    <a:lstStyle/>
                    <a:p>
                      <a:r>
                        <a:rPr lang="it-IT" sz="1400" dirty="0"/>
                        <a:t>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aseline="0" dirty="0"/>
                        <a:t>1</a:t>
                      </a:r>
                      <a:r>
                        <a:rPr lang="it-IT" sz="1200" dirty="0"/>
                        <a:t>,6 </a:t>
                      </a:r>
                      <a:r>
                        <a:rPr lang="it-IT" sz="1050" dirty="0"/>
                        <a:t>X </a:t>
                      </a:r>
                      <a:r>
                        <a:rPr lang="it-IT" sz="1600" dirty="0"/>
                        <a:t>10</a:t>
                      </a:r>
                      <a:r>
                        <a:rPr lang="it-IT" sz="1600" baseline="30000" dirty="0"/>
                        <a:t>-4</a:t>
                      </a:r>
                    </a:p>
                  </a:txBody>
                  <a:tcPr/>
                </a:tc>
                <a:extLst>
                  <a:ext uri="{0D108BD9-81ED-4DB2-BD59-A6C34878D82A}">
                    <a16:rowId xmlns:a16="http://schemas.microsoft.com/office/drawing/2014/main" val="1216555731"/>
                  </a:ext>
                </a:extLst>
              </a:tr>
              <a:tr h="334986">
                <a:tc>
                  <a:txBody>
                    <a:bodyPr/>
                    <a:lstStyle/>
                    <a:p>
                      <a:r>
                        <a:rPr lang="it-IT" sz="1400" dirty="0"/>
                        <a:t>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2</a:t>
                      </a:r>
                      <a:r>
                        <a:rPr lang="it-IT" sz="1200" dirty="0"/>
                        <a:t>,8 </a:t>
                      </a:r>
                      <a:r>
                        <a:rPr lang="it-IT" sz="1050" dirty="0"/>
                        <a:t>X </a:t>
                      </a:r>
                      <a:r>
                        <a:rPr lang="it-IT" sz="1600" dirty="0"/>
                        <a:t>10</a:t>
                      </a:r>
                      <a:r>
                        <a:rPr lang="it-IT" sz="1600" baseline="30000" dirty="0"/>
                        <a:t>-4</a:t>
                      </a:r>
                    </a:p>
                  </a:txBody>
                  <a:tcPr/>
                </a:tc>
                <a:extLst>
                  <a:ext uri="{0D108BD9-81ED-4DB2-BD59-A6C34878D82A}">
                    <a16:rowId xmlns:a16="http://schemas.microsoft.com/office/drawing/2014/main" val="3184331577"/>
                  </a:ext>
                </a:extLst>
              </a:tr>
              <a:tr h="334986">
                <a:tc>
                  <a:txBody>
                    <a:bodyPr/>
                    <a:lstStyle/>
                    <a:p>
                      <a:r>
                        <a:rPr lang="it-IT" sz="1400" dirty="0"/>
                        <a:t>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5,0</a:t>
                      </a:r>
                      <a:r>
                        <a:rPr lang="it-IT" sz="1200" dirty="0"/>
                        <a:t> </a:t>
                      </a:r>
                      <a:r>
                        <a:rPr lang="it-IT" sz="1050" dirty="0"/>
                        <a:t>X </a:t>
                      </a:r>
                      <a:r>
                        <a:rPr lang="it-IT" sz="1600" dirty="0"/>
                        <a:t>10</a:t>
                      </a:r>
                      <a:r>
                        <a:rPr lang="it-IT" sz="1600" baseline="30000" dirty="0"/>
                        <a:t>-4</a:t>
                      </a:r>
                    </a:p>
                  </a:txBody>
                  <a:tcPr/>
                </a:tc>
                <a:extLst>
                  <a:ext uri="{0D108BD9-81ED-4DB2-BD59-A6C34878D82A}">
                    <a16:rowId xmlns:a16="http://schemas.microsoft.com/office/drawing/2014/main" val="859520388"/>
                  </a:ext>
                </a:extLst>
              </a:tr>
              <a:tr h="334986">
                <a:tc>
                  <a:txBody>
                    <a:bodyPr/>
                    <a:lstStyle/>
                    <a:p>
                      <a:r>
                        <a:rPr lang="it-IT" sz="1400" dirty="0"/>
                        <a:t>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8,</a:t>
                      </a:r>
                      <a:r>
                        <a:rPr lang="it-IT" sz="1400" dirty="0"/>
                        <a:t>5</a:t>
                      </a:r>
                      <a:r>
                        <a:rPr lang="it-IT" sz="1200" dirty="0"/>
                        <a:t> </a:t>
                      </a:r>
                      <a:r>
                        <a:rPr lang="it-IT" sz="1050" dirty="0"/>
                        <a:t>X </a:t>
                      </a:r>
                      <a:r>
                        <a:rPr lang="it-IT" sz="1600" dirty="0"/>
                        <a:t>10</a:t>
                      </a:r>
                      <a:r>
                        <a:rPr lang="it-IT" sz="1600" baseline="30000" dirty="0"/>
                        <a:t>-4</a:t>
                      </a:r>
                    </a:p>
                  </a:txBody>
                  <a:tcPr/>
                </a:tc>
                <a:extLst>
                  <a:ext uri="{0D108BD9-81ED-4DB2-BD59-A6C34878D82A}">
                    <a16:rowId xmlns:a16="http://schemas.microsoft.com/office/drawing/2014/main" val="2020316276"/>
                  </a:ext>
                </a:extLst>
              </a:tr>
              <a:tr h="334986">
                <a:tc>
                  <a:txBody>
                    <a:bodyPr/>
                    <a:lstStyle/>
                    <a:p>
                      <a:r>
                        <a:rPr lang="it-IT" sz="1400"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1,4</a:t>
                      </a:r>
                      <a:r>
                        <a:rPr lang="it-IT" sz="1200" dirty="0"/>
                        <a:t> </a:t>
                      </a:r>
                      <a:r>
                        <a:rPr lang="it-IT" sz="1050" dirty="0"/>
                        <a:t>X </a:t>
                      </a:r>
                      <a:r>
                        <a:rPr lang="it-IT" sz="1600" dirty="0"/>
                        <a:t>10</a:t>
                      </a:r>
                      <a:r>
                        <a:rPr lang="it-IT" sz="1600" baseline="30000" dirty="0"/>
                        <a:t>-3</a:t>
                      </a:r>
                    </a:p>
                  </a:txBody>
                  <a:tcPr/>
                </a:tc>
                <a:extLst>
                  <a:ext uri="{0D108BD9-81ED-4DB2-BD59-A6C34878D82A}">
                    <a16:rowId xmlns:a16="http://schemas.microsoft.com/office/drawing/2014/main" val="211002327"/>
                  </a:ext>
                </a:extLst>
              </a:tr>
              <a:tr h="330398">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812906517"/>
                  </a:ext>
                </a:extLst>
              </a:tr>
            </a:tbl>
          </a:graphicData>
        </a:graphic>
      </p:graphicFrame>
      <p:sp>
        <p:nvSpPr>
          <p:cNvPr id="18" name="CasellaDiTesto 17">
            <a:extLst>
              <a:ext uri="{FF2B5EF4-FFF2-40B4-BE49-F238E27FC236}">
                <a16:creationId xmlns:a16="http://schemas.microsoft.com/office/drawing/2014/main" id="{DE7F998B-A099-4095-A410-FED9E4162C6B}"/>
              </a:ext>
            </a:extLst>
          </p:cNvPr>
          <p:cNvSpPr txBox="1"/>
          <p:nvPr/>
        </p:nvSpPr>
        <p:spPr>
          <a:xfrm>
            <a:off x="2627784" y="4020244"/>
            <a:ext cx="5760640" cy="523220"/>
          </a:xfrm>
          <a:prstGeom prst="rect">
            <a:avLst/>
          </a:prstGeom>
          <a:noFill/>
        </p:spPr>
        <p:txBody>
          <a:bodyPr wrap="square" rtlCol="0">
            <a:spAutoFit/>
          </a:bodyPr>
          <a:lstStyle/>
          <a:p>
            <a:r>
              <a:rPr lang="it-IT" sz="1400" dirty="0"/>
              <a:t>Valori della costante cinetica della reazione del </a:t>
            </a:r>
            <a:r>
              <a:rPr lang="it-IT" sz="1400" dirty="0" err="1"/>
              <a:t>bromoetano</a:t>
            </a:r>
            <a:r>
              <a:rPr lang="it-IT" sz="1400" dirty="0"/>
              <a:t> e ioni ossidrili in ambiente acquoso, </a:t>
            </a:r>
            <a:r>
              <a:rPr lang="it-IT" sz="1400" dirty="0">
                <a:solidFill>
                  <a:srgbClr val="FF0000"/>
                </a:solidFill>
                <a:hlinkClick r:id="rId4" action="ppaction://hlinkfile">
                  <a:extLst>
                    <a:ext uri="{A12FA001-AC4F-418D-AE19-62706E023703}">
                      <ahyp:hlinkClr xmlns:ahyp="http://schemas.microsoft.com/office/drawing/2018/hyperlinkcolor" val="tx"/>
                    </a:ext>
                  </a:extLst>
                </a:hlinkClick>
              </a:rPr>
              <a:t>grafico</a:t>
            </a:r>
            <a:r>
              <a:rPr lang="it-IT" sz="1400" dirty="0">
                <a:solidFill>
                  <a:srgbClr val="FF0000"/>
                </a:solidFill>
              </a:rPr>
              <a:t>. </a:t>
            </a:r>
          </a:p>
        </p:txBody>
      </p:sp>
      <p:pic>
        <p:nvPicPr>
          <p:cNvPr id="3092" name="Picture 20">
            <a:extLst>
              <a:ext uri="{FF2B5EF4-FFF2-40B4-BE49-F238E27FC236}">
                <a16:creationId xmlns:a16="http://schemas.microsoft.com/office/drawing/2014/main" id="{FB9644D6-A827-454B-A98A-F0321B203C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524173"/>
            <a:ext cx="1965934" cy="229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27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037E79-F48D-4E4B-B0C3-11ADAB3DDD74}"/>
              </a:ext>
            </a:extLst>
          </p:cNvPr>
          <p:cNvSpPr>
            <a:spLocks noGrp="1"/>
          </p:cNvSpPr>
          <p:nvPr>
            <p:ph type="title"/>
          </p:nvPr>
        </p:nvSpPr>
        <p:spPr>
          <a:xfrm>
            <a:off x="457200" y="116632"/>
            <a:ext cx="8229600" cy="494456"/>
          </a:xfrm>
        </p:spPr>
        <p:txBody>
          <a:bodyPr>
            <a:normAutofit fontScale="90000"/>
          </a:bodyPr>
          <a:lstStyle/>
          <a:p>
            <a:pPr algn="ctr"/>
            <a:r>
              <a:rPr lang="it-IT" sz="4400" dirty="0"/>
              <a:t>Equazione di </a:t>
            </a:r>
            <a:r>
              <a:rPr lang="it-IT" sz="4400" dirty="0" err="1"/>
              <a:t>Arrhenius</a:t>
            </a:r>
            <a:endParaRPr lang="it-IT" sz="4400"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7D50EE6E-6366-412E-92B7-94C318A780C4}"/>
                  </a:ext>
                </a:extLst>
              </p:cNvPr>
              <p:cNvSpPr>
                <a:spLocks noGrp="1"/>
              </p:cNvSpPr>
              <p:nvPr>
                <p:ph idx="1"/>
              </p:nvPr>
            </p:nvSpPr>
            <p:spPr>
              <a:xfrm>
                <a:off x="431801" y="599178"/>
                <a:ext cx="8229600" cy="6142190"/>
              </a:xfrm>
            </p:spPr>
            <p:txBody>
              <a:bodyPr>
                <a:normAutofit/>
              </a:bodyPr>
              <a:lstStyle/>
              <a:p>
                <a:pPr marL="0" indent="0">
                  <a:buNone/>
                </a:pPr>
                <a:r>
                  <a:rPr kumimoji="0" lang="it-IT" sz="17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ln k= </a:t>
                </a:r>
                <a:r>
                  <a:rPr kumimoji="0" lang="it-IT" sz="17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lnA</a:t>
                </a:r>
                <a:r>
                  <a:rPr kumimoji="0" lang="it-IT" sz="17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it-IT"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14:m>
                  <m:oMath xmlns:m="http://schemas.openxmlformats.org/officeDocument/2006/math">
                    <m:f>
                      <m:fPr>
                        <m:ctrlPr>
                          <a:rPr kumimoji="0" lang="it-IT" sz="26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fPr>
                      <m:num>
                        <m:r>
                          <a:rPr kumimoji="0" lang="it-IT" sz="26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𝑬</m:t>
                        </m:r>
                        <m:r>
                          <a:rPr kumimoji="0" lang="it-IT" sz="2600" b="1" i="1" u="none" strike="noStrike" kern="1200" cap="none" spc="0" normalizeH="0" baseline="-25000" noProof="0" smtClean="0">
                            <a:ln>
                              <a:noFill/>
                            </a:ln>
                            <a:solidFill>
                              <a:srgbClr val="0070C0"/>
                            </a:solidFill>
                            <a:effectLst/>
                            <a:uLnTx/>
                            <a:uFillTx/>
                            <a:latin typeface="Cambria Math" panose="02040503050406030204" pitchFamily="18" charset="0"/>
                            <a:ea typeface="+mn-ea"/>
                            <a:cs typeface="+mn-cs"/>
                          </a:rPr>
                          <m:t>𝒂</m:t>
                        </m:r>
                      </m:num>
                      <m:den>
                        <m:r>
                          <a:rPr kumimoji="0" lang="it-IT" sz="26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it-IT" sz="26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𝑹𝑻</m:t>
                        </m:r>
                      </m:den>
                    </m:f>
                    <m:r>
                      <a:rPr kumimoji="0" lang="it-IT" sz="26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oMath>
                </a14:m>
                <a:endParaRPr kumimoji="0" lang="it-IT" sz="2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a:p>
                <a:pPr marL="0" indent="0">
                  <a:buNone/>
                </a:pPr>
                <a:r>
                  <a:rPr lang="it-IT" sz="1800" dirty="0">
                    <a:solidFill>
                      <a:srgbClr val="FF0000"/>
                    </a:solidFill>
                  </a:rPr>
                  <a:t>Energia di attivazione Ea</a:t>
                </a:r>
                <a:r>
                  <a:rPr lang="it-IT" sz="1800" dirty="0"/>
                  <a:t>. </a:t>
                </a:r>
                <a:r>
                  <a:rPr lang="it-IT" sz="1600" dirty="0" err="1"/>
                  <a:t>Arrhenius</a:t>
                </a:r>
                <a:r>
                  <a:rPr lang="it-IT" sz="1600" dirty="0"/>
                  <a:t> ipotizza  che i reagenti per trasformarsi   in prodotti, devono collidere e avere una quantità necessari minima di energia, chiamata energia di attivazione Ea . A una temperatura assoluta T , la frazione di molecole che hanno un'energia cinetica (RT) maggiore di Ea può essere calcolata dalla meccanica statistica . Il concetto di energia di attivazione spiega la natura esponenziale della relazione è presente in tutte le teorie cinetiche.</a:t>
                </a:r>
              </a:p>
              <a:p>
                <a:pPr marL="0" indent="0">
                  <a:buNone/>
                </a:pPr>
                <a:r>
                  <a:rPr lang="it-IT" sz="1800" dirty="0">
                    <a:solidFill>
                      <a:srgbClr val="FF0000"/>
                    </a:solidFill>
                  </a:rPr>
                  <a:t>Fattore </a:t>
                </a:r>
                <a:r>
                  <a:rPr lang="it-IT" sz="1800" dirty="0" err="1">
                    <a:solidFill>
                      <a:srgbClr val="FF0000"/>
                    </a:solidFill>
                  </a:rPr>
                  <a:t>pre</a:t>
                </a:r>
                <a:r>
                  <a:rPr lang="it-IT" sz="1800" dirty="0">
                    <a:solidFill>
                      <a:srgbClr val="FF0000"/>
                    </a:solidFill>
                  </a:rPr>
                  <a:t>-esponenziale A </a:t>
                </a:r>
                <a:r>
                  <a:rPr lang="it-IT" sz="1800" dirty="0"/>
                  <a:t>caratteristico per ogni reazione</a:t>
                </a:r>
              </a:p>
              <a:p>
                <a:pPr marL="0" indent="0">
                  <a:buNone/>
                </a:pPr>
                <a:r>
                  <a:rPr lang="it-IT" sz="1800" dirty="0"/>
                  <a:t>Es valori  </a:t>
                </a:r>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r>
                  <a:rPr lang="it-IT" sz="1800" dirty="0"/>
                  <a:t>Tipologia di esercizi </a:t>
                </a:r>
              </a:p>
              <a:p>
                <a:pPr marL="0" indent="0">
                  <a:buNone/>
                </a:pPr>
                <a:r>
                  <a:rPr lang="it-IT" sz="1800" dirty="0"/>
                  <a:t>Dati  tre K –A -Ea –T calcolare il quarto </a:t>
                </a:r>
              </a:p>
              <a:p>
                <a:pPr marL="0" indent="0">
                  <a:buNone/>
                </a:pPr>
                <a:endParaRPr lang="it-IT" sz="1800" dirty="0"/>
              </a:p>
              <a:p>
                <a:pPr marL="0" indent="0">
                  <a:buNone/>
                </a:pPr>
                <a:endParaRPr lang="it-IT" sz="1800" dirty="0"/>
              </a:p>
              <a:p>
                <a:pPr marL="0" indent="0">
                  <a:buNone/>
                </a:pPr>
                <a:endParaRPr lang="it-IT" sz="1800" dirty="0"/>
              </a:p>
            </p:txBody>
          </p:sp>
        </mc:Choice>
        <mc:Fallback xmlns="">
          <p:sp>
            <p:nvSpPr>
              <p:cNvPr id="3" name="Segnaposto contenuto 2">
                <a:extLst>
                  <a:ext uri="{FF2B5EF4-FFF2-40B4-BE49-F238E27FC236}">
                    <a16:creationId xmlns:a16="http://schemas.microsoft.com/office/drawing/2014/main" id="{7D50EE6E-6366-412E-92B7-94C318A780C4}"/>
                  </a:ext>
                </a:extLst>
              </p:cNvPr>
              <p:cNvSpPr>
                <a:spLocks noGrp="1" noRot="1" noChangeAspect="1" noMove="1" noResize="1" noEditPoints="1" noAdjustHandles="1" noChangeArrowheads="1" noChangeShapeType="1" noTextEdit="1"/>
              </p:cNvSpPr>
              <p:nvPr>
                <p:ph idx="1"/>
              </p:nvPr>
            </p:nvSpPr>
            <p:spPr>
              <a:xfrm>
                <a:off x="431801" y="599178"/>
                <a:ext cx="8229600" cy="6142190"/>
              </a:xfrm>
              <a:blipFill>
                <a:blip r:embed="rId2"/>
                <a:stretch>
                  <a:fillRect l="-667" t="-1190" r="-667"/>
                </a:stretch>
              </a:blipFill>
            </p:spPr>
            <p:txBody>
              <a:bodyPr/>
              <a:lstStyle/>
              <a:p>
                <a:r>
                  <a:rPr lang="it-IT">
                    <a:noFill/>
                  </a:rPr>
                  <a:t> </a:t>
                </a:r>
              </a:p>
            </p:txBody>
          </p:sp>
        </mc:Fallback>
      </mc:AlternateContent>
      <p:sp>
        <p:nvSpPr>
          <p:cNvPr id="5" name="AutoShape 3" descr="{\ displaystyle E _ {\ rm {a}}}">
            <a:extLst>
              <a:ext uri="{FF2B5EF4-FFF2-40B4-BE49-F238E27FC236}">
                <a16:creationId xmlns:a16="http://schemas.microsoft.com/office/drawing/2014/main" id="{6717A671-9CF6-47B0-AD76-54429FE80A61}"/>
              </a:ext>
            </a:extLst>
          </p:cNvPr>
          <p:cNvSpPr>
            <a:spLocks noChangeAspect="1" noChangeArrowheads="1"/>
          </p:cNvSpPr>
          <p:nvPr/>
        </p:nvSpPr>
        <p:spPr bwMode="auto">
          <a:xfrm>
            <a:off x="7302500" y="-677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 displaystyle e ^ {\ frac {-E _ {\ rm {a}}} {RT}}}">
            <a:extLst>
              <a:ext uri="{FF2B5EF4-FFF2-40B4-BE49-F238E27FC236}">
                <a16:creationId xmlns:a16="http://schemas.microsoft.com/office/drawing/2014/main" id="{E8C80EFA-39DF-4DC4-912F-623C35278940}"/>
              </a:ext>
            </a:extLst>
          </p:cNvPr>
          <p:cNvSpPr>
            <a:spLocks noChangeAspect="1" noChangeArrowheads="1"/>
          </p:cNvSpPr>
          <p:nvPr/>
        </p:nvSpPr>
        <p:spPr bwMode="auto">
          <a:xfrm>
            <a:off x="14200188" y="-677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5" descr="{\ displaystyle Z_ {AB} = n_ {A} n_ {B} d_ {AB} ^ {2} {\ sqrt {\ frac {8 \ pi k _ {\ rm {B}} T} {\ mu _ {AB }}}},}">
            <a:extLst>
              <a:ext uri="{FF2B5EF4-FFF2-40B4-BE49-F238E27FC236}">
                <a16:creationId xmlns:a16="http://schemas.microsoft.com/office/drawing/2014/main" id="{CAEC28F4-6BCC-4DFE-B203-FB714392D08F}"/>
              </a:ext>
            </a:extLst>
          </p:cNvPr>
          <p:cNvSpPr>
            <a:spLocks noChangeAspect="1" noChangeArrowheads="1"/>
          </p:cNvSpPr>
          <p:nvPr/>
        </p:nvSpPr>
        <p:spPr bwMode="auto">
          <a:xfrm>
            <a:off x="196850" y="1379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6" descr="{\ displaystyle k = Z_ {AB} e ^ {\ frac {-E _ {\ rm {a}}} {RT}},}">
            <a:extLst>
              <a:ext uri="{FF2B5EF4-FFF2-40B4-BE49-F238E27FC236}">
                <a16:creationId xmlns:a16="http://schemas.microsoft.com/office/drawing/2014/main" id="{C8E86B5A-0D0D-431D-97B1-9D60596EE1E7}"/>
              </a:ext>
            </a:extLst>
          </p:cNvPr>
          <p:cNvSpPr>
            <a:spLocks noChangeAspect="1" noChangeArrowheads="1"/>
          </p:cNvSpPr>
          <p:nvPr/>
        </p:nvSpPr>
        <p:spPr bwMode="auto">
          <a:xfrm>
            <a:off x="3065463" y="1820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7" descr="{\ displaystyle k = PZ_ {AB} e ^ {\ frac {-E _ {\ rm {a}}} {RT}},}">
            <a:extLst>
              <a:ext uri="{FF2B5EF4-FFF2-40B4-BE49-F238E27FC236}">
                <a16:creationId xmlns:a16="http://schemas.microsoft.com/office/drawing/2014/main" id="{3AD1AB48-F38D-43EB-96E3-5F55EF9D8058}"/>
              </a:ext>
            </a:extLst>
          </p:cNvPr>
          <p:cNvSpPr>
            <a:spLocks noChangeAspect="1" noChangeArrowheads="1"/>
          </p:cNvSpPr>
          <p:nvPr/>
        </p:nvSpPr>
        <p:spPr bwMode="auto">
          <a:xfrm>
            <a:off x="16662400" y="1820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8" descr="{\ displaystyle k = {\ frac {k _ {\ rm {B}} T} {h}} e ^ {- {\ frac {\ Delta G ^ {\ ddagger}} {RT}}} = {\ frac { k _ {\ rm {B}} T} {h}} e ^ {\ frac {\ Delta S ^ {\ ddagger}} {R}} e ^ {- {\ frac {\ Delta H ^ {\ ddagger}} {RT}}},}">
            <a:extLst>
              <a:ext uri="{FF2B5EF4-FFF2-40B4-BE49-F238E27FC236}">
                <a16:creationId xmlns:a16="http://schemas.microsoft.com/office/drawing/2014/main" id="{E572C9B4-D6FE-4541-9CD3-C11129250A45}"/>
              </a:ext>
            </a:extLst>
          </p:cNvPr>
          <p:cNvSpPr>
            <a:spLocks noChangeAspect="1" noChangeArrowheads="1"/>
          </p:cNvSpPr>
          <p:nvPr/>
        </p:nvSpPr>
        <p:spPr bwMode="auto">
          <a:xfrm>
            <a:off x="196850" y="3725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9" descr="\ Delta G ^ {\ ddagger}">
            <a:extLst>
              <a:ext uri="{FF2B5EF4-FFF2-40B4-BE49-F238E27FC236}">
                <a16:creationId xmlns:a16="http://schemas.microsoft.com/office/drawing/2014/main" id="{9D1DA10B-9DAC-4D7D-90F3-6CD085453CDA}"/>
              </a:ext>
            </a:extLst>
          </p:cNvPr>
          <p:cNvSpPr>
            <a:spLocks noChangeAspect="1" noChangeArrowheads="1"/>
          </p:cNvSpPr>
          <p:nvPr/>
        </p:nvSpPr>
        <p:spPr bwMode="auto">
          <a:xfrm>
            <a:off x="504825" y="4016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10" descr="\ Delta S ^ {\ ddagger}">
            <a:extLst>
              <a:ext uri="{FF2B5EF4-FFF2-40B4-BE49-F238E27FC236}">
                <a16:creationId xmlns:a16="http://schemas.microsoft.com/office/drawing/2014/main" id="{C80EDB35-4DFE-40EB-AE53-9C0D2E3C0544}"/>
              </a:ext>
            </a:extLst>
          </p:cNvPr>
          <p:cNvSpPr>
            <a:spLocks noChangeAspect="1" noChangeArrowheads="1"/>
          </p:cNvSpPr>
          <p:nvPr/>
        </p:nvSpPr>
        <p:spPr bwMode="auto">
          <a:xfrm>
            <a:off x="2865438" y="4016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11" descr="{\ displaystyle \ Delta H ^ {\ ddagger}}">
            <a:extLst>
              <a:ext uri="{FF2B5EF4-FFF2-40B4-BE49-F238E27FC236}">
                <a16:creationId xmlns:a16="http://schemas.microsoft.com/office/drawing/2014/main" id="{614BECAC-5523-4AF3-A82F-F40D4A2719F8}"/>
              </a:ext>
            </a:extLst>
          </p:cNvPr>
          <p:cNvSpPr>
            <a:spLocks noChangeAspect="1" noChangeArrowheads="1"/>
          </p:cNvSpPr>
          <p:nvPr/>
        </p:nvSpPr>
        <p:spPr bwMode="auto">
          <a:xfrm>
            <a:off x="4845050" y="4016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2" descr="k _ {\ rm B}">
            <a:extLst>
              <a:ext uri="{FF2B5EF4-FFF2-40B4-BE49-F238E27FC236}">
                <a16:creationId xmlns:a16="http://schemas.microsoft.com/office/drawing/2014/main" id="{C0522EEA-3BBC-4604-9CDF-EED48188BFED}"/>
              </a:ext>
            </a:extLst>
          </p:cNvPr>
          <p:cNvSpPr>
            <a:spLocks noChangeAspect="1" noChangeArrowheads="1"/>
          </p:cNvSpPr>
          <p:nvPr/>
        </p:nvSpPr>
        <p:spPr bwMode="auto">
          <a:xfrm>
            <a:off x="6688138" y="4016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3" descr="h">
            <a:extLst>
              <a:ext uri="{FF2B5EF4-FFF2-40B4-BE49-F238E27FC236}">
                <a16:creationId xmlns:a16="http://schemas.microsoft.com/office/drawing/2014/main" id="{1AA12E55-A6CA-4F2D-9C5E-528025FAB7C1}"/>
              </a:ext>
            </a:extLst>
          </p:cNvPr>
          <p:cNvSpPr>
            <a:spLocks noChangeAspect="1" noChangeArrowheads="1"/>
          </p:cNvSpPr>
          <p:nvPr/>
        </p:nvSpPr>
        <p:spPr bwMode="auto">
          <a:xfrm>
            <a:off x="8745538" y="4016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4" descr="{\ displaystyle \ Delta G ^ {\ ddagger} = \ Delta H ^ {\ ddagger} -T \ Delta S ^ {\ ddagger}}">
            <a:extLst>
              <a:ext uri="{FF2B5EF4-FFF2-40B4-BE49-F238E27FC236}">
                <a16:creationId xmlns:a16="http://schemas.microsoft.com/office/drawing/2014/main" id="{093AA837-7C95-47A4-8340-57E331C37281}"/>
              </a:ext>
            </a:extLst>
          </p:cNvPr>
          <p:cNvSpPr>
            <a:spLocks noChangeAspect="1" noChangeArrowheads="1"/>
          </p:cNvSpPr>
          <p:nvPr/>
        </p:nvSpPr>
        <p:spPr bwMode="auto">
          <a:xfrm>
            <a:off x="11568113" y="430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aphicFrame>
        <p:nvGraphicFramePr>
          <p:cNvPr id="37" name="Tabella 37">
            <a:extLst>
              <a:ext uri="{FF2B5EF4-FFF2-40B4-BE49-F238E27FC236}">
                <a16:creationId xmlns:a16="http://schemas.microsoft.com/office/drawing/2014/main" id="{651C8AB7-531E-4741-BDB2-F61F309BEEAB}"/>
              </a:ext>
            </a:extLst>
          </p:cNvPr>
          <p:cNvGraphicFramePr>
            <a:graphicFrameLocks noGrp="1"/>
          </p:cNvGraphicFramePr>
          <p:nvPr>
            <p:extLst>
              <p:ext uri="{D42A27DB-BD31-4B8C-83A1-F6EECF244321}">
                <p14:modId xmlns:p14="http://schemas.microsoft.com/office/powerpoint/2010/main" val="3792048011"/>
              </p:ext>
            </p:extLst>
          </p:nvPr>
        </p:nvGraphicFramePr>
        <p:xfrm>
          <a:off x="366886" y="3556000"/>
          <a:ext cx="7902574" cy="1564640"/>
        </p:xfrm>
        <a:graphic>
          <a:graphicData uri="http://schemas.openxmlformats.org/drawingml/2006/table">
            <a:tbl>
              <a:tblPr firstRow="1" bandRow="1">
                <a:tableStyleId>{5C22544A-7EE6-4342-B048-85BDC9FD1C3A}</a:tableStyleId>
              </a:tblPr>
              <a:tblGrid>
                <a:gridCol w="2836962">
                  <a:extLst>
                    <a:ext uri="{9D8B030D-6E8A-4147-A177-3AD203B41FA5}">
                      <a16:colId xmlns:a16="http://schemas.microsoft.com/office/drawing/2014/main" val="1186125674"/>
                    </a:ext>
                  </a:extLst>
                </a:gridCol>
                <a:gridCol w="1728192">
                  <a:extLst>
                    <a:ext uri="{9D8B030D-6E8A-4147-A177-3AD203B41FA5}">
                      <a16:colId xmlns:a16="http://schemas.microsoft.com/office/drawing/2014/main" val="2741250050"/>
                    </a:ext>
                  </a:extLst>
                </a:gridCol>
                <a:gridCol w="1770582">
                  <a:extLst>
                    <a:ext uri="{9D8B030D-6E8A-4147-A177-3AD203B41FA5}">
                      <a16:colId xmlns:a16="http://schemas.microsoft.com/office/drawing/2014/main" val="4290000682"/>
                    </a:ext>
                  </a:extLst>
                </a:gridCol>
                <a:gridCol w="1566838">
                  <a:extLst>
                    <a:ext uri="{9D8B030D-6E8A-4147-A177-3AD203B41FA5}">
                      <a16:colId xmlns:a16="http://schemas.microsoft.com/office/drawing/2014/main" val="2368901183"/>
                    </a:ext>
                  </a:extLst>
                </a:gridCol>
              </a:tblGrid>
              <a:tr h="347398">
                <a:tc>
                  <a:txBody>
                    <a:bodyPr/>
                    <a:lstStyle/>
                    <a:p>
                      <a:r>
                        <a:rPr lang="it-IT" dirty="0"/>
                        <a:t>reazione</a:t>
                      </a:r>
                    </a:p>
                  </a:txBody>
                  <a:tcPr/>
                </a:tc>
                <a:tc>
                  <a:txBody>
                    <a:bodyPr/>
                    <a:lstStyle/>
                    <a:p>
                      <a:r>
                        <a:rPr lang="it-IT" dirty="0"/>
                        <a:t>ordine e fase</a:t>
                      </a:r>
                    </a:p>
                  </a:txBody>
                  <a:tcPr/>
                </a:tc>
                <a:tc>
                  <a:txBody>
                    <a:bodyPr/>
                    <a:lstStyle/>
                    <a:p>
                      <a:r>
                        <a:rPr lang="it-IT" dirty="0"/>
                        <a:t> A</a:t>
                      </a:r>
                    </a:p>
                  </a:txBody>
                  <a:tcPr/>
                </a:tc>
                <a:tc>
                  <a:txBody>
                    <a:bodyPr/>
                    <a:lstStyle/>
                    <a:p>
                      <a:r>
                        <a:rPr lang="it-IT" sz="1600" dirty="0"/>
                        <a:t>Ea   ( </a:t>
                      </a:r>
                      <a:r>
                        <a:rPr lang="it-IT" sz="1600" dirty="0" err="1"/>
                        <a:t>kJ</a:t>
                      </a:r>
                      <a:r>
                        <a:rPr lang="it-IT" sz="1600" dirty="0"/>
                        <a:t> mol</a:t>
                      </a:r>
                      <a:r>
                        <a:rPr lang="it-IT" sz="1600" baseline="30000" dirty="0"/>
                        <a:t>1</a:t>
                      </a:r>
                      <a:r>
                        <a:rPr lang="it-IT" sz="1600" baseline="0" dirty="0"/>
                        <a:t>)</a:t>
                      </a:r>
                      <a:endParaRPr lang="it-IT" sz="1600" dirty="0"/>
                    </a:p>
                  </a:txBody>
                  <a:tcPr/>
                </a:tc>
                <a:extLst>
                  <a:ext uri="{0D108BD9-81ED-4DB2-BD59-A6C34878D82A}">
                    <a16:rowId xmlns:a16="http://schemas.microsoft.com/office/drawing/2014/main" val="912676694"/>
                  </a:ext>
                </a:extLst>
              </a:tr>
              <a:tr h="370840">
                <a:tc>
                  <a:txBody>
                    <a:bodyPr/>
                    <a:lstStyle/>
                    <a:p>
                      <a:r>
                        <a:rPr lang="it-IT" dirty="0"/>
                        <a:t>N2O – › N2 +O</a:t>
                      </a:r>
                    </a:p>
                  </a:txBody>
                  <a:tcPr/>
                </a:tc>
                <a:tc>
                  <a:txBody>
                    <a:bodyPr/>
                    <a:lstStyle/>
                    <a:p>
                      <a:r>
                        <a:rPr lang="it-IT" sz="1600" dirty="0"/>
                        <a:t>primo-gassoso</a:t>
                      </a:r>
                    </a:p>
                  </a:txBody>
                  <a:tcPr/>
                </a:tc>
                <a:tc>
                  <a:txBody>
                    <a:bodyPr/>
                    <a:lstStyle/>
                    <a:p>
                      <a:r>
                        <a:rPr lang="it-IT" dirty="0"/>
                        <a:t>1,6 </a:t>
                      </a:r>
                      <a:r>
                        <a:rPr lang="it-IT" sz="1200" dirty="0"/>
                        <a:t>X</a:t>
                      </a:r>
                      <a:r>
                        <a:rPr lang="it-IT" dirty="0"/>
                        <a:t> 10</a:t>
                      </a:r>
                      <a:r>
                        <a:rPr lang="it-IT" baseline="30000" dirty="0"/>
                        <a:t>15 </a:t>
                      </a:r>
                      <a:r>
                        <a:rPr lang="it-IT" dirty="0"/>
                        <a:t> s</a:t>
                      </a:r>
                      <a:r>
                        <a:rPr lang="it-IT" baseline="30000" dirty="0"/>
                        <a:t>-1</a:t>
                      </a:r>
                      <a:endParaRPr lang="it-IT" dirty="0"/>
                    </a:p>
                  </a:txBody>
                  <a:tcPr/>
                </a:tc>
                <a:tc>
                  <a:txBody>
                    <a:bodyPr/>
                    <a:lstStyle/>
                    <a:p>
                      <a:r>
                        <a:rPr lang="it-IT" dirty="0"/>
                        <a:t>250</a:t>
                      </a:r>
                    </a:p>
                  </a:txBody>
                  <a:tcPr/>
                </a:tc>
                <a:extLst>
                  <a:ext uri="{0D108BD9-81ED-4DB2-BD59-A6C34878D82A}">
                    <a16:rowId xmlns:a16="http://schemas.microsoft.com/office/drawing/2014/main" val="3556313510"/>
                  </a:ext>
                </a:extLst>
              </a:tr>
              <a:tr h="370840">
                <a:tc>
                  <a:txBody>
                    <a:bodyPr/>
                    <a:lstStyle/>
                    <a:p>
                      <a:r>
                        <a:rPr lang="it-IT" sz="2400" dirty="0"/>
                        <a:t>2</a:t>
                      </a:r>
                      <a:r>
                        <a:rPr lang="it-IT" dirty="0"/>
                        <a:t>N2O5  – ›   </a:t>
                      </a:r>
                      <a:r>
                        <a:rPr lang="it-IT" sz="2400" dirty="0"/>
                        <a:t>4</a:t>
                      </a:r>
                      <a:r>
                        <a:rPr lang="it-IT" dirty="0"/>
                        <a:t>NO2 +O2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primo-gassoso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4,o </a:t>
                      </a:r>
                      <a:r>
                        <a:rPr lang="it-IT" sz="1200" dirty="0"/>
                        <a:t>X</a:t>
                      </a:r>
                      <a:r>
                        <a:rPr lang="it-IT" dirty="0"/>
                        <a:t> 10</a:t>
                      </a:r>
                      <a:r>
                        <a:rPr lang="it-IT" baseline="30000" dirty="0"/>
                        <a:t>13 </a:t>
                      </a:r>
                      <a:r>
                        <a:rPr lang="it-IT" dirty="0"/>
                        <a:t> s</a:t>
                      </a:r>
                      <a:r>
                        <a:rPr lang="it-IT" baseline="30000" dirty="0"/>
                        <a:t>-1</a:t>
                      </a:r>
                      <a:endParaRPr lang="it-IT" dirty="0"/>
                    </a:p>
                  </a:txBody>
                  <a:tcPr/>
                </a:tc>
                <a:tc>
                  <a:txBody>
                    <a:bodyPr/>
                    <a:lstStyle/>
                    <a:p>
                      <a:r>
                        <a:rPr lang="it-IT" dirty="0"/>
                        <a:t>103</a:t>
                      </a:r>
                    </a:p>
                  </a:txBody>
                  <a:tcPr/>
                </a:tc>
                <a:extLst>
                  <a:ext uri="{0D108BD9-81ED-4DB2-BD59-A6C34878D82A}">
                    <a16:rowId xmlns:a16="http://schemas.microsoft.com/office/drawing/2014/main" val="1756376087"/>
                  </a:ext>
                </a:extLst>
              </a:tr>
              <a:tr h="370840">
                <a:tc>
                  <a:txBody>
                    <a:bodyPr/>
                    <a:lstStyle/>
                    <a:p>
                      <a:r>
                        <a:rPr lang="it-IT" dirty="0"/>
                        <a:t>O + N2   – ›  NO + 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secondo-gassoso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1,o </a:t>
                      </a:r>
                      <a:r>
                        <a:rPr lang="it-IT" sz="1200" dirty="0"/>
                        <a:t>X</a:t>
                      </a:r>
                      <a:r>
                        <a:rPr lang="it-IT" dirty="0"/>
                        <a:t> 10</a:t>
                      </a:r>
                      <a:r>
                        <a:rPr lang="it-IT" baseline="30000" dirty="0"/>
                        <a:t>11 </a:t>
                      </a:r>
                      <a:r>
                        <a:rPr lang="it-IT" sz="1600" baseline="0" dirty="0"/>
                        <a:t>Lmol</a:t>
                      </a:r>
                      <a:r>
                        <a:rPr lang="it-IT" sz="1600" baseline="30000" dirty="0"/>
                        <a:t>-1</a:t>
                      </a:r>
                      <a:r>
                        <a:rPr lang="it-IT" sz="1600" dirty="0"/>
                        <a:t>s</a:t>
                      </a:r>
                      <a:r>
                        <a:rPr lang="it-IT" sz="1600" baseline="30000" dirty="0"/>
                        <a:t>-1</a:t>
                      </a:r>
                      <a:endParaRPr lang="it-IT" dirty="0"/>
                    </a:p>
                  </a:txBody>
                  <a:tcPr/>
                </a:tc>
                <a:tc>
                  <a:txBody>
                    <a:bodyPr/>
                    <a:lstStyle/>
                    <a:p>
                      <a:r>
                        <a:rPr lang="it-IT" dirty="0"/>
                        <a:t>315</a:t>
                      </a:r>
                    </a:p>
                  </a:txBody>
                  <a:tcPr/>
                </a:tc>
                <a:extLst>
                  <a:ext uri="{0D108BD9-81ED-4DB2-BD59-A6C34878D82A}">
                    <a16:rowId xmlns:a16="http://schemas.microsoft.com/office/drawing/2014/main" val="1544500627"/>
                  </a:ext>
                </a:extLst>
              </a:tr>
            </a:tbl>
          </a:graphicData>
        </a:graphic>
      </p:graphicFrame>
    </p:spTree>
    <p:extLst>
      <p:ext uri="{BB962C8B-B14F-4D97-AF65-F5344CB8AC3E}">
        <p14:creationId xmlns:p14="http://schemas.microsoft.com/office/powerpoint/2010/main" val="96867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21E2BE-BA61-4FB5-B062-8C64B7921E8E}"/>
              </a:ext>
            </a:extLst>
          </p:cNvPr>
          <p:cNvSpPr>
            <a:spLocks noGrp="1"/>
          </p:cNvSpPr>
          <p:nvPr>
            <p:ph type="title"/>
          </p:nvPr>
        </p:nvSpPr>
        <p:spPr>
          <a:xfrm>
            <a:off x="457200" y="0"/>
            <a:ext cx="8229600" cy="620688"/>
          </a:xfrm>
        </p:spPr>
        <p:txBody>
          <a:bodyPr>
            <a:normAutofit fontScale="90000"/>
          </a:bodyPr>
          <a:lstStyle/>
          <a:p>
            <a:pPr algn="ctr"/>
            <a:r>
              <a:rPr lang="it-IT" b="1" dirty="0"/>
              <a:t>Teorie cinetiche</a:t>
            </a:r>
          </a:p>
        </p:txBody>
      </p:sp>
      <p:sp>
        <p:nvSpPr>
          <p:cNvPr id="3" name="Segnaposto contenuto 2">
            <a:extLst>
              <a:ext uri="{FF2B5EF4-FFF2-40B4-BE49-F238E27FC236}">
                <a16:creationId xmlns:a16="http://schemas.microsoft.com/office/drawing/2014/main" id="{41E925B8-5331-45A7-9BD1-6D20649CB87F}"/>
              </a:ext>
            </a:extLst>
          </p:cNvPr>
          <p:cNvSpPr>
            <a:spLocks noGrp="1"/>
          </p:cNvSpPr>
          <p:nvPr>
            <p:ph idx="1"/>
          </p:nvPr>
        </p:nvSpPr>
        <p:spPr>
          <a:xfrm>
            <a:off x="483622" y="590762"/>
            <a:ext cx="8480866" cy="6006590"/>
          </a:xfrm>
        </p:spPr>
        <p:txBody>
          <a:bodyPr>
            <a:normAutofit/>
          </a:bodyPr>
          <a:lstStyle/>
          <a:p>
            <a:pPr marL="0" indent="0">
              <a:buNone/>
            </a:pPr>
            <a:r>
              <a:rPr lang="it-IT" sz="2000" dirty="0"/>
              <a:t>Teoria cinetiche: sono state proposte essenzialmente due teorie per spiegare a livello molecolare la velocità di reazione  : la teoria delle collisioni e la teoria dello stato di transizione.</a:t>
            </a:r>
          </a:p>
          <a:p>
            <a:pPr marL="0" indent="0">
              <a:buNone/>
            </a:pPr>
            <a:r>
              <a:rPr lang="it-IT" sz="2000" dirty="0"/>
              <a:t> </a:t>
            </a:r>
            <a:r>
              <a:rPr lang="it-IT" sz="2000" dirty="0">
                <a:solidFill>
                  <a:srgbClr val="FF0000"/>
                </a:solidFill>
              </a:rPr>
              <a:t>Teoria delle collisioni </a:t>
            </a:r>
            <a:r>
              <a:rPr lang="it-IT" sz="2000" dirty="0"/>
              <a:t>le particelle dei reagenti devono urtarsi e avere un’energia sufficiente , superiore ad un dato valore caratteristico per ciascuna reazione ,Ea energia di attivazione, per rompere i legami delle molecole dei reagenti e formare i nuovi legami dei prodotti   inoltre gli urti devono essere stericamente efficaci ,</a:t>
            </a:r>
            <a:r>
              <a:rPr lang="it-IT" sz="2000" b="1" dirty="0"/>
              <a:t>fattore sterico</a:t>
            </a:r>
            <a:r>
              <a:rPr lang="it-IT" sz="2000" dirty="0"/>
              <a:t>,, cioè le particelle devono urtarsi con un’opportuna orientazione </a:t>
            </a:r>
          </a:p>
          <a:p>
            <a:pPr marL="0" indent="0">
              <a:buNone/>
            </a:pPr>
            <a:endParaRPr lang="it-IT" sz="2000" dirty="0"/>
          </a:p>
          <a:p>
            <a:pPr marL="0" indent="0">
              <a:buNone/>
            </a:pPr>
            <a:endParaRPr lang="it-IT" sz="2000" dirty="0"/>
          </a:p>
          <a:p>
            <a:pPr marL="0" indent="0">
              <a:buNone/>
            </a:pPr>
            <a:r>
              <a:rPr lang="it-IT" sz="2000" dirty="0"/>
              <a:t>                                                   </a:t>
            </a:r>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r>
              <a:rPr lang="it-IT" sz="1400" dirty="0"/>
              <a:t>Reazione HI + CL                                                        N2O + NO -› N2 + NO2</a:t>
            </a:r>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p:txBody>
      </p:sp>
      <p:pic>
        <p:nvPicPr>
          <p:cNvPr id="5122" name="Picture 2" descr="Immagine">
            <a:extLst>
              <a:ext uri="{FF2B5EF4-FFF2-40B4-BE49-F238E27FC236}">
                <a16:creationId xmlns:a16="http://schemas.microsoft.com/office/drawing/2014/main" id="{B7B9DA1A-F208-493F-8C05-C444C34CA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73016"/>
            <a:ext cx="26003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Immagine che contiene pennarello&#10;&#10;Descrizione generata automaticamente">
            <a:extLst>
              <a:ext uri="{FF2B5EF4-FFF2-40B4-BE49-F238E27FC236}">
                <a16:creationId xmlns:a16="http://schemas.microsoft.com/office/drawing/2014/main" id="{B65A8E7C-A7C8-4A7A-93DE-E4BBC9C14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695" y="3429000"/>
            <a:ext cx="4518697" cy="2216345"/>
          </a:xfrm>
          <a:prstGeom prst="rect">
            <a:avLst/>
          </a:prstGeom>
        </p:spPr>
      </p:pic>
    </p:spTree>
    <p:extLst>
      <p:ext uri="{BB962C8B-B14F-4D97-AF65-F5344CB8AC3E}">
        <p14:creationId xmlns:p14="http://schemas.microsoft.com/office/powerpoint/2010/main" val="183743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A20751-3A83-4627-9B1C-83DE7E02574B}"/>
              </a:ext>
            </a:extLst>
          </p:cNvPr>
          <p:cNvSpPr>
            <a:spLocks noGrp="1"/>
          </p:cNvSpPr>
          <p:nvPr>
            <p:ph type="title"/>
          </p:nvPr>
        </p:nvSpPr>
        <p:spPr>
          <a:xfrm>
            <a:off x="539552" y="-38100"/>
            <a:ext cx="8229600" cy="1143000"/>
          </a:xfrm>
        </p:spPr>
        <p:txBody>
          <a:bodyPr/>
          <a:lstStyle/>
          <a:p>
            <a:endParaRPr lang="it-IT" dirty="0"/>
          </a:p>
        </p:txBody>
      </p:sp>
      <p:sp>
        <p:nvSpPr>
          <p:cNvPr id="3" name="Segnaposto contenuto 2">
            <a:extLst>
              <a:ext uri="{FF2B5EF4-FFF2-40B4-BE49-F238E27FC236}">
                <a16:creationId xmlns:a16="http://schemas.microsoft.com/office/drawing/2014/main" id="{983FCE31-6998-48D6-920B-DC9A79649C14}"/>
              </a:ext>
            </a:extLst>
          </p:cNvPr>
          <p:cNvSpPr>
            <a:spLocks noGrp="1"/>
          </p:cNvSpPr>
          <p:nvPr>
            <p:ph idx="1"/>
          </p:nvPr>
        </p:nvSpPr>
        <p:spPr>
          <a:xfrm>
            <a:off x="457200" y="1104900"/>
            <a:ext cx="8229600" cy="5219700"/>
          </a:xfrm>
        </p:spPr>
        <p:txBody>
          <a:bodyPr/>
          <a:lstStyle/>
          <a:p>
            <a:pPr marL="0" indent="0">
              <a:buNone/>
            </a:pPr>
            <a:r>
              <a:rPr lang="it-IT" dirty="0"/>
              <a:t>  N2O + NO -› </a:t>
            </a:r>
            <a:r>
              <a:rPr lang="it-IT" dirty="0">
                <a:solidFill>
                  <a:srgbClr val="FF0000"/>
                </a:solidFill>
              </a:rPr>
              <a:t>[N-N---O----N-O] </a:t>
            </a:r>
            <a:r>
              <a:rPr lang="it-IT" dirty="0"/>
              <a:t>-›   N2 +NO2</a:t>
            </a:r>
          </a:p>
        </p:txBody>
      </p:sp>
      <p:pic>
        <p:nvPicPr>
          <p:cNvPr id="5" name="Immagine 4">
            <a:extLst>
              <a:ext uri="{FF2B5EF4-FFF2-40B4-BE49-F238E27FC236}">
                <a16:creationId xmlns:a16="http://schemas.microsoft.com/office/drawing/2014/main" id="{CDEC2775-AAE3-4469-9980-1B1B8CCDB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72816"/>
            <a:ext cx="4104456" cy="3544008"/>
          </a:xfrm>
          <a:prstGeom prst="rect">
            <a:avLst/>
          </a:prstGeom>
        </p:spPr>
      </p:pic>
      <p:sp>
        <p:nvSpPr>
          <p:cNvPr id="7" name="CasellaDiTesto 6">
            <a:extLst>
              <a:ext uri="{FF2B5EF4-FFF2-40B4-BE49-F238E27FC236}">
                <a16:creationId xmlns:a16="http://schemas.microsoft.com/office/drawing/2014/main" id="{95961CCC-B694-4D7D-99C3-BD2EE91C39D1}"/>
              </a:ext>
            </a:extLst>
          </p:cNvPr>
          <p:cNvSpPr txBox="1"/>
          <p:nvPr/>
        </p:nvSpPr>
        <p:spPr>
          <a:xfrm>
            <a:off x="4572000" y="1988840"/>
            <a:ext cx="4197152" cy="2400657"/>
          </a:xfrm>
          <a:prstGeom prst="rect">
            <a:avLst/>
          </a:prstGeom>
          <a:noFill/>
        </p:spPr>
        <p:txBody>
          <a:bodyPr wrap="square" rtlCol="0">
            <a:spAutoFit/>
          </a:bodyPr>
          <a:lstStyle/>
          <a:p>
            <a:r>
              <a:rPr lang="it-IT" dirty="0"/>
              <a:t>L’energia totale è data dalla somma dell’energia potenziale e cinetica, durante la reazione rimane costante, variano le sue componenti. S dice stato di transizione o complesso attivato, la specie intermedia con legami parzialmente rotti e formati, con elevata energia potenziale. </a:t>
            </a:r>
            <a:r>
              <a:rPr lang="it-IT" sz="2000" dirty="0"/>
              <a:t>Ea</a:t>
            </a:r>
            <a:r>
              <a:rPr lang="it-IT" dirty="0"/>
              <a:t> = </a:t>
            </a:r>
            <a:r>
              <a:rPr lang="it-IT" sz="2400" dirty="0"/>
              <a:t>209</a:t>
            </a:r>
            <a:r>
              <a:rPr lang="it-IT" dirty="0"/>
              <a:t> KJ</a:t>
            </a:r>
          </a:p>
        </p:txBody>
      </p:sp>
    </p:spTree>
    <p:extLst>
      <p:ext uri="{BB962C8B-B14F-4D97-AF65-F5344CB8AC3E}">
        <p14:creationId xmlns:p14="http://schemas.microsoft.com/office/powerpoint/2010/main" val="409075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548680"/>
          </a:xfrm>
        </p:spPr>
        <p:txBody>
          <a:bodyPr>
            <a:noAutofit/>
          </a:bodyPr>
          <a:lstStyle/>
          <a:p>
            <a:pPr algn="ctr"/>
            <a:r>
              <a:rPr lang="it-IT" sz="3600" dirty="0">
                <a:solidFill>
                  <a:srgbClr val="FF0000"/>
                </a:solidFill>
              </a:rPr>
              <a:t> </a:t>
            </a:r>
            <a:r>
              <a:rPr lang="it-IT" sz="3600" b="1" dirty="0">
                <a:solidFill>
                  <a:srgbClr val="FF0000"/>
                </a:solidFill>
                <a:latin typeface="Georgia" panose="02040502050405020303" pitchFamily="18" charset="0"/>
                <a:ea typeface="Calibri" panose="020F0502020204030204" pitchFamily="34" charset="0"/>
                <a:cs typeface="Times New Roman" panose="02020603050405020304" pitchFamily="18" charset="0"/>
              </a:rPr>
              <a:t>Cinetica chimica</a:t>
            </a:r>
            <a:r>
              <a:rPr lang="it-IT" sz="3600" dirty="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it-IT"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velocità</a:t>
            </a:r>
            <a:endParaRPr lang="it-IT" sz="3600" b="1" dirty="0">
              <a:solidFill>
                <a:srgbClr val="FF0000"/>
              </a:solidFill>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F78AC7-830F-4704-8E39-D634B53A0F7A}"/>
                  </a:ext>
                </a:extLst>
              </p:cNvPr>
              <p:cNvSpPr>
                <a:spLocks noGrp="1"/>
              </p:cNvSpPr>
              <p:nvPr>
                <p:ph idx="1"/>
              </p:nvPr>
            </p:nvSpPr>
            <p:spPr>
              <a:xfrm>
                <a:off x="248972" y="548680"/>
                <a:ext cx="8437828" cy="6093296"/>
              </a:xfrm>
            </p:spPr>
            <p:txBody>
              <a:bodyPr>
                <a:normAutofit fontScale="25000" lnSpcReduction="20000"/>
              </a:bodyPr>
              <a:lstStyle/>
              <a:p>
                <a:pPr marL="0" indent="0">
                  <a:lnSpc>
                    <a:spcPct val="107000"/>
                  </a:lnSpc>
                  <a:spcAft>
                    <a:spcPts val="800"/>
                  </a:spcAft>
                  <a:buNone/>
                </a:pPr>
                <a:r>
                  <a:rPr lang="it-IT" sz="6400" b="1" dirty="0">
                    <a:latin typeface="Calibri" panose="020F0502020204030204" pitchFamily="34" charset="0"/>
                    <a:ea typeface="Calibri" panose="020F0502020204030204" pitchFamily="34" charset="0"/>
                    <a:cs typeface="Times New Roman" panose="02020603050405020304" pitchFamily="18" charset="0"/>
                  </a:rPr>
                  <a:t>L</a:t>
                </a:r>
                <a:r>
                  <a:rPr lang="it-IT" sz="6400" b="1" dirty="0">
                    <a:effectLst/>
                    <a:latin typeface="Calibri" panose="020F0502020204030204" pitchFamily="34" charset="0"/>
                    <a:ea typeface="Calibri" panose="020F0502020204030204" pitchFamily="34" charset="0"/>
                    <a:cs typeface="Times New Roman" panose="02020603050405020304" pitchFamily="18" charset="0"/>
                  </a:rPr>
                  <a:t>a velocità </a:t>
                </a:r>
                <a:r>
                  <a:rPr lang="it-IT" sz="6400" b="1" dirty="0">
                    <a:latin typeface="Calibri" panose="020F0502020204030204" pitchFamily="34" charset="0"/>
                    <a:ea typeface="Calibri" panose="020F0502020204030204" pitchFamily="34" charset="0"/>
                    <a:cs typeface="Times New Roman" panose="02020603050405020304" pitchFamily="18" charset="0"/>
                  </a:rPr>
                  <a:t>media</a:t>
                </a:r>
                <a:r>
                  <a:rPr lang="it-IT" sz="6400" dirty="0">
                    <a:latin typeface="Calibri" panose="020F0502020204030204" pitchFamily="34" charset="0"/>
                    <a:ea typeface="Calibri" panose="020F0502020204030204" pitchFamily="34" charset="0"/>
                    <a:cs typeface="Times New Roman" panose="02020603050405020304" pitchFamily="18" charset="0"/>
                  </a:rPr>
                  <a:t> </a:t>
                </a:r>
                <a:r>
                  <a:rPr lang="it-IT" sz="6400" b="1" dirty="0">
                    <a:effectLst/>
                    <a:latin typeface="Calibri" panose="020F0502020204030204" pitchFamily="34" charset="0"/>
                    <a:ea typeface="Calibri" panose="020F0502020204030204" pitchFamily="34" charset="0"/>
                    <a:cs typeface="Times New Roman" panose="02020603050405020304" pitchFamily="18" charset="0"/>
                  </a:rPr>
                  <a:t>di una reazione </a:t>
                </a:r>
                <a:r>
                  <a:rPr lang="it-IT" sz="6400" dirty="0">
                    <a:effectLst/>
                    <a:latin typeface="Calibri" panose="020F0502020204030204" pitchFamily="34" charset="0"/>
                    <a:ea typeface="Calibri" panose="020F0502020204030204" pitchFamily="34" charset="0"/>
                    <a:cs typeface="Times New Roman" panose="02020603050405020304" pitchFamily="18" charset="0"/>
                  </a:rPr>
                  <a:t>è la variazione della concentrazione nel tempo </a:t>
                </a:r>
              </a:p>
              <a:p>
                <a:pPr marL="0" indent="0">
                  <a:lnSpc>
                    <a:spcPct val="107000"/>
                  </a:lnSpc>
                  <a:spcAft>
                    <a:spcPts val="800"/>
                  </a:spcAft>
                  <a:buNone/>
                </a:pPr>
                <a:r>
                  <a:rPr lang="it-IT" sz="5600" dirty="0">
                    <a:effectLst/>
                    <a:latin typeface="Calibri" panose="020F0502020204030204" pitchFamily="34" charset="0"/>
                    <a:ea typeface="Calibri" panose="020F0502020204030204" pitchFamily="34" charset="0"/>
                    <a:cs typeface="Times New Roman" panose="02020603050405020304" pitchFamily="18" charset="0"/>
                  </a:rPr>
                  <a:t>   </a:t>
                </a:r>
                <a:r>
                  <a:rPr lang="it-IT" sz="5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 media di consumo reagente  </a:t>
                </a:r>
                <a14:m>
                  <m:oMath xmlns:m="http://schemas.openxmlformats.org/officeDocument/2006/math">
                    <m:r>
                      <a:rPr lang="it-IT" sz="4800" b="1" i="1">
                        <a:effectLst/>
                        <a:latin typeface="Cambria Math" panose="02040503050406030204" pitchFamily="18" charset="0"/>
                        <a:ea typeface="Calibri" panose="020F0502020204030204" pitchFamily="34" charset="0"/>
                        <a:cs typeface="Times New Roman" panose="02020603050405020304" pitchFamily="18" charset="0"/>
                      </a:rPr>
                      <m:t>𝒗</m:t>
                    </m:r>
                    <m:r>
                      <a:rPr lang="it-IT" sz="4800" b="1"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t-IT" sz="80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8000" b="1" i="1">
                            <a:effectLst/>
                            <a:latin typeface="Cambria Math" panose="02040503050406030204" pitchFamily="18" charset="0"/>
                            <a:ea typeface="Calibri" panose="020F0502020204030204" pitchFamily="34" charset="0"/>
                            <a:cs typeface="Times New Roman" panose="02020603050405020304" pitchFamily="18" charset="0"/>
                          </a:rPr>
                          <m:t>𝜟</m:t>
                        </m:r>
                        <m:d>
                          <m:dPr>
                            <m:begChr m:val="["/>
                            <m:endChr m:val="]"/>
                            <m:ctrlPr>
                              <a:rPr lang="it-IT" sz="8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8000" b="1" i="1">
                                <a:effectLst/>
                                <a:latin typeface="Cambria Math" panose="02040503050406030204" pitchFamily="18" charset="0"/>
                                <a:ea typeface="Calibri" panose="020F0502020204030204" pitchFamily="34" charset="0"/>
                                <a:cs typeface="Times New Roman" panose="02020603050405020304" pitchFamily="18" charset="0"/>
                              </a:rPr>
                              <m:t>𝑹</m:t>
                            </m:r>
                          </m:e>
                        </m:d>
                      </m:num>
                      <m:den>
                        <m:r>
                          <a:rPr lang="it-IT" sz="8000" b="1" i="1">
                            <a:effectLst/>
                            <a:latin typeface="Cambria Math" panose="02040503050406030204" pitchFamily="18" charset="0"/>
                            <a:ea typeface="Calibri" panose="020F0502020204030204" pitchFamily="34" charset="0"/>
                            <a:cs typeface="Times New Roman" panose="02020603050405020304" pitchFamily="18" charset="0"/>
                          </a:rPr>
                          <m:t>𝒕</m:t>
                        </m:r>
                      </m:den>
                    </m:f>
                    <m:r>
                      <a:rPr lang="it-IT" sz="8000" b="1" i="1">
                        <a:effectLst/>
                        <a:latin typeface="Cambria Math" panose="02040503050406030204" pitchFamily="18" charset="0"/>
                        <a:ea typeface="Calibri" panose="020F0502020204030204" pitchFamily="34" charset="0"/>
                        <a:cs typeface="Times New Roman" panose="02020603050405020304" pitchFamily="18" charset="0"/>
                      </a:rPr>
                      <m:t>   </m:t>
                    </m:r>
                    <m:r>
                      <a:rPr lang="it-IT" sz="80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it-IT" sz="8000" dirty="0">
                    <a:effectLst/>
                    <a:latin typeface="Calibri" panose="020F0502020204030204" pitchFamily="34" charset="0"/>
                    <a:ea typeface="Times New Roman" panose="02020603050405020304" pitchFamily="18" charset="0"/>
                    <a:cs typeface="Times New Roman" panose="02020603050405020304" pitchFamily="18" charset="0"/>
                  </a:rPr>
                  <a:t> </a:t>
                </a:r>
                <a:r>
                  <a:rPr lang="it-IT" sz="5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  media di   formazione prodotto</a:t>
                </a:r>
                <a14:m>
                  <m:oMath xmlns:m="http://schemas.openxmlformats.org/officeDocument/2006/math">
                    <m:r>
                      <a:rPr lang="it-IT" sz="3600" b="1"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it-IT"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it-IT" sz="3600" b="1" i="1">
                        <a:effectLst/>
                        <a:latin typeface="Cambria Math" panose="02040503050406030204" pitchFamily="18" charset="0"/>
                        <a:ea typeface="Calibri" panose="020F0502020204030204" pitchFamily="34" charset="0"/>
                        <a:cs typeface="Times New Roman" panose="02020603050405020304" pitchFamily="18" charset="0"/>
                      </a:rPr>
                      <m:t>𝒗</m:t>
                    </m:r>
                    <m:r>
                      <a:rPr lang="it-IT" sz="3600" b="1"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t-IT" sz="9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9600" b="1" i="1">
                            <a:effectLst/>
                            <a:latin typeface="Cambria Math" panose="02040503050406030204" pitchFamily="18" charset="0"/>
                            <a:ea typeface="Calibri" panose="020F0502020204030204" pitchFamily="34" charset="0"/>
                            <a:cs typeface="Times New Roman" panose="02020603050405020304" pitchFamily="18" charset="0"/>
                          </a:rPr>
                          <m:t>𝜟</m:t>
                        </m:r>
                        <m:d>
                          <m:dPr>
                            <m:begChr m:val="["/>
                            <m:endChr m:val="]"/>
                            <m:ctrlPr>
                              <a:rPr lang="it-IT" sz="9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9600" b="1" i="1">
                                <a:effectLst/>
                                <a:latin typeface="Cambria Math" panose="02040503050406030204" pitchFamily="18" charset="0"/>
                                <a:ea typeface="Calibri" panose="020F0502020204030204" pitchFamily="34" charset="0"/>
                                <a:cs typeface="Times New Roman" panose="02020603050405020304" pitchFamily="18" charset="0"/>
                              </a:rPr>
                              <m:t>𝑷</m:t>
                            </m:r>
                          </m:e>
                        </m:d>
                      </m:num>
                      <m:den>
                        <m:r>
                          <a:rPr lang="it-IT" sz="9600" b="1" i="1">
                            <a:effectLst/>
                            <a:latin typeface="Cambria Math" panose="02040503050406030204" pitchFamily="18" charset="0"/>
                            <a:ea typeface="Calibri" panose="020F0502020204030204" pitchFamily="34" charset="0"/>
                            <a:cs typeface="Times New Roman" panose="02020603050405020304" pitchFamily="18" charset="0"/>
                          </a:rPr>
                          <m:t>𝒕</m:t>
                        </m:r>
                      </m:den>
                    </m:f>
                  </m:oMath>
                </a14:m>
                <a:endParaRPr lang="it-IT" sz="4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4800" dirty="0">
                    <a:effectLst/>
                    <a:latin typeface="Calibri" panose="020F0502020204030204" pitchFamily="34" charset="0"/>
                    <a:ea typeface="Calibri" panose="020F0502020204030204" pitchFamily="34" charset="0"/>
                    <a:cs typeface="Times New Roman" panose="02020603050405020304" pitchFamily="18" charset="0"/>
                  </a:rPr>
                  <a:t> </a:t>
                </a:r>
                <a:r>
                  <a:rPr lang="it-IT" sz="4400" dirty="0">
                    <a:effectLst/>
                    <a:latin typeface="Calibri" panose="020F0502020204030204" pitchFamily="34" charset="0"/>
                    <a:ea typeface="Calibri" panose="020F0502020204030204" pitchFamily="34" charset="0"/>
                    <a:cs typeface="Times New Roman" panose="02020603050405020304" pitchFamily="18" charset="0"/>
                  </a:rPr>
                  <a:t>il </a:t>
                </a:r>
                <a:r>
                  <a:rPr lang="it-IT" sz="5600" dirty="0">
                    <a:effectLst/>
                    <a:latin typeface="Calibri" panose="020F0502020204030204" pitchFamily="34" charset="0"/>
                    <a:ea typeface="Calibri" panose="020F0502020204030204" pitchFamily="34" charset="0"/>
                    <a:cs typeface="Times New Roman" panose="02020603050405020304" pitchFamily="18" charset="0"/>
                  </a:rPr>
                  <a:t>segno meno dipende dal fatto che la concentrazione del reagente diminuisce nel tempo ma la velocità </a:t>
                </a:r>
                <a:r>
                  <a:rPr lang="it-IT" sz="5600" dirty="0">
                    <a:latin typeface="Calibri" panose="020F0502020204030204" pitchFamily="34" charset="0"/>
                    <a:ea typeface="Calibri" panose="020F0502020204030204" pitchFamily="34" charset="0"/>
                    <a:cs typeface="Times New Roman" panose="02020603050405020304" pitchFamily="18" charset="0"/>
                  </a:rPr>
                  <a:t>è</a:t>
                </a:r>
                <a:r>
                  <a:rPr lang="it-IT" sz="5600" dirty="0">
                    <a:effectLst/>
                    <a:latin typeface="Calibri" panose="020F0502020204030204" pitchFamily="34" charset="0"/>
                    <a:ea typeface="Calibri" panose="020F0502020204030204" pitchFamily="34" charset="0"/>
                    <a:cs typeface="Times New Roman" panose="02020603050405020304" pitchFamily="18" charset="0"/>
                  </a:rPr>
                  <a:t> positiva </a:t>
                </a:r>
                <a:r>
                  <a:rPr lang="it-IT" sz="5600" b="1" dirty="0">
                    <a:latin typeface="Calibri" panose="020F0502020204030204" pitchFamily="34" charset="0"/>
                    <a:ea typeface="Calibri" panose="020F0502020204030204" pitchFamily="34" charset="0"/>
                    <a:cs typeface="Times New Roman" panose="02020603050405020304" pitchFamily="18" charset="0"/>
                  </a:rPr>
                  <a:t>U</a:t>
                </a:r>
                <a:r>
                  <a:rPr lang="it-IT" sz="5600" b="1" dirty="0">
                    <a:effectLst/>
                    <a:latin typeface="Calibri" panose="020F0502020204030204" pitchFamily="34" charset="0"/>
                    <a:ea typeface="Calibri" panose="020F0502020204030204" pitchFamily="34" charset="0"/>
                    <a:cs typeface="Times New Roman" panose="02020603050405020304" pitchFamily="18" charset="0"/>
                  </a:rPr>
                  <a:t>nità di misura della velocità  </a:t>
                </a:r>
                <a:r>
                  <a:rPr lang="it-IT" sz="5600" b="1" dirty="0" err="1">
                    <a:effectLst/>
                    <a:latin typeface="Calibri" panose="020F0502020204030204" pitchFamily="34" charset="0"/>
                    <a:ea typeface="Calibri" panose="020F0502020204030204" pitchFamily="34" charset="0"/>
                    <a:cs typeface="Times New Roman" panose="02020603050405020304" pitchFamily="18" charset="0"/>
                  </a:rPr>
                  <a:t>mol</a:t>
                </a:r>
                <a:r>
                  <a:rPr lang="it-IT" sz="5600" b="1" dirty="0">
                    <a:effectLst/>
                    <a:latin typeface="Calibri" panose="020F0502020204030204" pitchFamily="34" charset="0"/>
                    <a:ea typeface="Calibri" panose="020F0502020204030204" pitchFamily="34" charset="0"/>
                    <a:cs typeface="Times New Roman" panose="02020603050405020304" pitchFamily="18" charset="0"/>
                  </a:rPr>
                  <a:t> L</a:t>
                </a:r>
                <a:r>
                  <a:rPr lang="it-IT" sz="56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it-IT" sz="5600" b="1" dirty="0">
                    <a:effectLst/>
                    <a:latin typeface="Calibri" panose="020F0502020204030204" pitchFamily="34" charset="0"/>
                    <a:ea typeface="Calibri" panose="020F0502020204030204" pitchFamily="34" charset="0"/>
                    <a:cs typeface="Times New Roman" panose="02020603050405020304" pitchFamily="18" charset="0"/>
                  </a:rPr>
                  <a:t> s</a:t>
                </a:r>
                <a:r>
                  <a:rPr lang="it-IT" sz="5600" b="1" baseline="30000" dirty="0">
                    <a:effectLst/>
                    <a:latin typeface="Calibri" panose="020F0502020204030204" pitchFamily="34" charset="0"/>
                    <a:ea typeface="Calibri" panose="020F0502020204030204" pitchFamily="34" charset="0"/>
                    <a:cs typeface="Times New Roman" panose="02020603050405020304" pitchFamily="18" charset="0"/>
                  </a:rPr>
                  <a:t>-1 </a:t>
                </a:r>
                <a:endParaRPr lang="it-IT"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5600" dirty="0">
                    <a:effectLst/>
                    <a:latin typeface="Calibri" panose="020F0502020204030204" pitchFamily="34" charset="0"/>
                    <a:ea typeface="Calibri" panose="020F0502020204030204" pitchFamily="34" charset="0"/>
                    <a:cs typeface="Times New Roman" panose="02020603050405020304" pitchFamily="18" charset="0"/>
                  </a:rPr>
                  <a:t>Esempio:</a:t>
                </a:r>
              </a:p>
              <a:p>
                <a:pPr marL="0" indent="0">
                  <a:lnSpc>
                    <a:spcPct val="107000"/>
                  </a:lnSpc>
                  <a:spcAft>
                    <a:spcPts val="800"/>
                  </a:spcAft>
                  <a:buNone/>
                </a:pPr>
                <a:r>
                  <a:rPr lang="it-IT" sz="5600" dirty="0">
                    <a:effectLst/>
                    <a:latin typeface="Calibri" panose="020F0502020204030204" pitchFamily="34" charset="0"/>
                    <a:ea typeface="Calibri" panose="020F0502020204030204" pitchFamily="34" charset="0"/>
                    <a:cs typeface="Times New Roman" panose="02020603050405020304" pitchFamily="18" charset="0"/>
                  </a:rPr>
                  <a:t>La concentrazione molare del reagente [R ] diminuisce  di = 0,02 </a:t>
                </a:r>
                <a:r>
                  <a:rPr lang="it-IT" sz="5600" dirty="0" err="1">
                    <a:effectLst/>
                    <a:latin typeface="Calibri" panose="020F0502020204030204" pitchFamily="34" charset="0"/>
                    <a:ea typeface="Calibri" panose="020F0502020204030204" pitchFamily="34" charset="0"/>
                    <a:cs typeface="Times New Roman" panose="02020603050405020304" pitchFamily="18" charset="0"/>
                  </a:rPr>
                  <a:t>mol</a:t>
                </a:r>
                <a:r>
                  <a:rPr lang="it-IT" sz="5600" dirty="0">
                    <a:effectLst/>
                    <a:latin typeface="Calibri" panose="020F0502020204030204" pitchFamily="34" charset="0"/>
                    <a:ea typeface="Calibri" panose="020F0502020204030204" pitchFamily="34" charset="0"/>
                    <a:cs typeface="Times New Roman" panose="02020603050405020304" pitchFamily="18" charset="0"/>
                  </a:rPr>
                  <a:t> L</a:t>
                </a:r>
                <a:r>
                  <a:rPr lang="it-IT" sz="56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it-IT" sz="5600" dirty="0">
                    <a:effectLst/>
                    <a:latin typeface="Calibri" panose="020F0502020204030204" pitchFamily="34" charset="0"/>
                    <a:ea typeface="Calibri" panose="020F0502020204030204" pitchFamily="34" charset="0"/>
                    <a:cs typeface="Times New Roman" panose="02020603050405020304" pitchFamily="18" charset="0"/>
                  </a:rPr>
                  <a:t>in 4 secondi , la velocità media relativa di  reazione                             </a:t>
                </a:r>
              </a:p>
              <a:p>
                <a:pPr marL="0" indent="0">
                  <a:lnSpc>
                    <a:spcPct val="107000"/>
                  </a:lnSpc>
                  <a:spcAft>
                    <a:spcPts val="800"/>
                  </a:spcAft>
                  <a:buNone/>
                </a:pPr>
                <a:r>
                  <a:rPr lang="it-IT" sz="5600" dirty="0">
                    <a:latin typeface="Calibri" panose="020F0502020204030204" pitchFamily="34" charset="0"/>
                    <a:ea typeface="Calibri" panose="020F0502020204030204" pitchFamily="34" charset="0"/>
                    <a:cs typeface="Times New Roman" panose="02020603050405020304" pitchFamily="18" charset="0"/>
                  </a:rPr>
                  <a:t>                                         </a:t>
                </a:r>
                <a:r>
                  <a:rPr lang="it-IT" sz="56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it-IT" sz="4000" i="1">
                        <a:effectLst/>
                        <a:latin typeface="Cambria Math" panose="02040503050406030204" pitchFamily="18" charset="0"/>
                        <a:ea typeface="Calibri" panose="020F0502020204030204" pitchFamily="34" charset="0"/>
                        <a:cs typeface="Times New Roman" panose="02020603050405020304" pitchFamily="18" charset="0"/>
                      </a:rPr>
                      <m:t>𝑣</m:t>
                    </m:r>
                    <m:r>
                      <a:rPr lang="it-IT"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t-IT" sz="7200"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7200" i="1">
                            <a:effectLst/>
                            <a:latin typeface="Cambria Math" panose="02040503050406030204" pitchFamily="18" charset="0"/>
                            <a:ea typeface="Calibri" panose="020F0502020204030204" pitchFamily="34" charset="0"/>
                            <a:cs typeface="Times New Roman" panose="02020603050405020304" pitchFamily="18" charset="0"/>
                          </a:rPr>
                          <m:t>𝛥</m:t>
                        </m:r>
                        <m:d>
                          <m:dPr>
                            <m:begChr m:val="["/>
                            <m:endChr m:val="]"/>
                            <m:ctrlPr>
                              <a:rPr lang="it-IT" sz="72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7200" i="1">
                                <a:effectLst/>
                                <a:latin typeface="Cambria Math" panose="02040503050406030204" pitchFamily="18" charset="0"/>
                                <a:ea typeface="Calibri" panose="020F0502020204030204" pitchFamily="34" charset="0"/>
                                <a:cs typeface="Times New Roman" panose="02020603050405020304" pitchFamily="18" charset="0"/>
                              </a:rPr>
                              <m:t>𝑅</m:t>
                            </m:r>
                          </m:e>
                        </m:d>
                      </m:num>
                      <m:den>
                        <m:r>
                          <a:rPr lang="it-IT" sz="7200" i="1">
                            <a:effectLst/>
                            <a:latin typeface="Cambria Math" panose="02040503050406030204" pitchFamily="18" charset="0"/>
                            <a:ea typeface="Calibri" panose="020F0502020204030204" pitchFamily="34" charset="0"/>
                            <a:cs typeface="Times New Roman" panose="02020603050405020304" pitchFamily="18" charset="0"/>
                          </a:rPr>
                          <m:t>𝑡</m:t>
                        </m:r>
                      </m:den>
                    </m:f>
                    <m:r>
                      <a:rPr lang="it-IT" sz="7200" i="1">
                        <a:effectLst/>
                        <a:latin typeface="Cambria Math" panose="02040503050406030204" pitchFamily="18" charset="0"/>
                        <a:ea typeface="Calibri" panose="020F0502020204030204" pitchFamily="34" charset="0"/>
                        <a:cs typeface="Times New Roman" panose="02020603050405020304" pitchFamily="18" charset="0"/>
                      </a:rPr>
                      <m:t>= </m:t>
                    </m:r>
                    <m:r>
                      <a:rPr lang="it-IT"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t-IT" sz="7200"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7200" i="1">
                            <a:effectLst/>
                            <a:latin typeface="Cambria Math" panose="02040503050406030204" pitchFamily="18" charset="0"/>
                            <a:ea typeface="Calibri" panose="020F0502020204030204" pitchFamily="34" charset="0"/>
                            <a:cs typeface="Times New Roman" panose="02020603050405020304" pitchFamily="18" charset="0"/>
                          </a:rPr>
                          <m:t>−0,02</m:t>
                        </m:r>
                      </m:num>
                      <m:den>
                        <m:r>
                          <a:rPr lang="it-IT" sz="72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it-IT" sz="7200" dirty="0">
                    <a:effectLst/>
                    <a:latin typeface="Calibri" panose="020F0502020204030204" pitchFamily="34" charset="0"/>
                    <a:ea typeface="Times New Roman" panose="02020603050405020304" pitchFamily="18" charset="0"/>
                    <a:cs typeface="Times New Roman" panose="02020603050405020304" pitchFamily="18" charset="0"/>
                  </a:rPr>
                  <a:t>   =5.10</a:t>
                </a:r>
                <a:r>
                  <a:rPr lang="it-IT" sz="7200" baseline="30000" dirty="0">
                    <a:effectLst/>
                    <a:latin typeface="Calibri" panose="020F0502020204030204" pitchFamily="34" charset="0"/>
                    <a:ea typeface="Times New Roman" panose="02020603050405020304" pitchFamily="18" charset="0"/>
                    <a:cs typeface="Times New Roman" panose="02020603050405020304" pitchFamily="18" charset="0"/>
                  </a:rPr>
                  <a:t>-3    </a:t>
                </a:r>
                <a:endParaRPr lang="it-IT"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5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Velocità media unica </a:t>
                </a:r>
                <a:endParaRPr lang="it-IT"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6400" dirty="0">
                    <a:effectLst/>
                    <a:latin typeface="Calibri" panose="020F0502020204030204" pitchFamily="34" charset="0"/>
                    <a:ea typeface="Calibri" panose="020F0502020204030204" pitchFamily="34" charset="0"/>
                    <a:cs typeface="Times New Roman" panose="02020603050405020304" pitchFamily="18" charset="0"/>
                  </a:rPr>
                  <a:t>                                                  </a:t>
                </a:r>
                <a:r>
                  <a:rPr lang="it-IT" sz="6400" dirty="0" err="1">
                    <a:effectLst/>
                    <a:latin typeface="Calibri" panose="020F0502020204030204" pitchFamily="34" charset="0"/>
                    <a:ea typeface="Calibri" panose="020F0502020204030204" pitchFamily="34" charset="0"/>
                    <a:cs typeface="Times New Roman" panose="02020603050405020304" pitchFamily="18" charset="0"/>
                  </a:rPr>
                  <a:t>aA</a:t>
                </a:r>
                <a:r>
                  <a:rPr lang="it-IT" sz="6400" dirty="0">
                    <a:effectLst/>
                    <a:latin typeface="Calibri" panose="020F0502020204030204" pitchFamily="34" charset="0"/>
                    <a:ea typeface="Calibri" panose="020F0502020204030204" pitchFamily="34" charset="0"/>
                    <a:cs typeface="Times New Roman" panose="02020603050405020304" pitchFamily="18" charset="0"/>
                  </a:rPr>
                  <a:t> +</a:t>
                </a:r>
                <a:r>
                  <a:rPr lang="it-IT" sz="6400" dirty="0" err="1">
                    <a:effectLst/>
                    <a:latin typeface="Calibri" panose="020F0502020204030204" pitchFamily="34" charset="0"/>
                    <a:ea typeface="Calibri" panose="020F0502020204030204" pitchFamily="34" charset="0"/>
                    <a:cs typeface="Times New Roman" panose="02020603050405020304" pitchFamily="18" charset="0"/>
                  </a:rPr>
                  <a:t>bB</a:t>
                </a:r>
                <a:r>
                  <a:rPr lang="it-IT" sz="6400" dirty="0">
                    <a:effectLst/>
                    <a:latin typeface="Calibri" panose="020F0502020204030204" pitchFamily="34" charset="0"/>
                    <a:ea typeface="Calibri" panose="020F0502020204030204" pitchFamily="34" charset="0"/>
                    <a:cs typeface="Times New Roman" panose="02020603050405020304" pitchFamily="18" charset="0"/>
                  </a:rPr>
                  <a:t> =</a:t>
                </a:r>
                <a:r>
                  <a:rPr lang="it-IT" sz="6400" dirty="0" err="1">
                    <a:effectLst/>
                    <a:latin typeface="Calibri" panose="020F0502020204030204" pitchFamily="34" charset="0"/>
                    <a:ea typeface="Calibri" panose="020F0502020204030204" pitchFamily="34" charset="0"/>
                    <a:cs typeface="Times New Roman" panose="02020603050405020304" pitchFamily="18" charset="0"/>
                  </a:rPr>
                  <a:t>cC</a:t>
                </a:r>
                <a:r>
                  <a:rPr lang="it-IT" sz="6400" dirty="0">
                    <a:effectLst/>
                    <a:latin typeface="Calibri" panose="020F0502020204030204" pitchFamily="34" charset="0"/>
                    <a:ea typeface="Calibri" panose="020F0502020204030204" pitchFamily="34" charset="0"/>
                    <a:cs typeface="Times New Roman" panose="02020603050405020304" pitchFamily="18" charset="0"/>
                  </a:rPr>
                  <a:t> +</a:t>
                </a:r>
                <a:r>
                  <a:rPr lang="it-IT" sz="6400" dirty="0" err="1">
                    <a:effectLst/>
                    <a:latin typeface="Calibri" panose="020F0502020204030204" pitchFamily="34" charset="0"/>
                    <a:ea typeface="Calibri" panose="020F0502020204030204" pitchFamily="34" charset="0"/>
                    <a:cs typeface="Times New Roman" panose="02020603050405020304" pitchFamily="18" charset="0"/>
                  </a:rPr>
                  <a:t>dD</a:t>
                </a:r>
                <a:endParaRPr lang="it-IT" sz="6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8000" dirty="0">
                    <a:effectLst/>
                    <a:ea typeface="Calibri" panose="020F0502020204030204" pitchFamily="34" charset="0"/>
                    <a:cs typeface="Times New Roman" panose="02020603050405020304" pitchFamily="18" charset="0"/>
                  </a:rPr>
                  <a:t>   v=-</a:t>
                </a:r>
                <a:r>
                  <a:rPr lang="it-IT" sz="3600" dirty="0">
                    <a:effectLst/>
                    <a:ea typeface="Calibri" panose="020F0502020204030204" pitchFamily="34" charset="0"/>
                    <a:cs typeface="Times New Roman" panose="02020603050405020304" pitchFamily="18" charset="0"/>
                  </a:rPr>
                  <a:t>   </a:t>
                </a:r>
                <a14:m>
                  <m:oMath xmlns:m="http://schemas.openxmlformats.org/officeDocument/2006/math">
                    <m:f>
                      <m:fPr>
                        <m:ctrlPr>
                          <a:rPr lang="it-IT" sz="9600"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9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it-IT" sz="9600" i="1">
                            <a:effectLst/>
                            <a:latin typeface="Cambria Math" panose="02040503050406030204" pitchFamily="18" charset="0"/>
                            <a:ea typeface="Calibri" panose="020F0502020204030204" pitchFamily="34" charset="0"/>
                            <a:cs typeface="Times New Roman" panose="02020603050405020304" pitchFamily="18" charset="0"/>
                          </a:rPr>
                          <m:t>𝑎</m:t>
                        </m:r>
                      </m:den>
                    </m:f>
                    <m:r>
                      <a:rPr lang="it-IT" sz="3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t-IT" sz="9600"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9600" i="1">
                            <a:effectLst/>
                            <a:latin typeface="Cambria Math" panose="02040503050406030204" pitchFamily="18" charset="0"/>
                            <a:ea typeface="Calibri" panose="020F0502020204030204" pitchFamily="34" charset="0"/>
                            <a:cs typeface="Times New Roman" panose="02020603050405020304" pitchFamily="18" charset="0"/>
                          </a:rPr>
                          <m:t>𝛥</m:t>
                        </m:r>
                        <m:d>
                          <m:dPr>
                            <m:begChr m:val="["/>
                            <m:endChr m:val="]"/>
                            <m:ctrlPr>
                              <a:rPr lang="it-IT" sz="96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96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num>
                      <m:den>
                        <m:r>
                          <a:rPr lang="it-IT" sz="9600" i="1">
                            <a:effectLst/>
                            <a:latin typeface="Cambria Math" panose="02040503050406030204" pitchFamily="18" charset="0"/>
                            <a:ea typeface="Calibri" panose="020F0502020204030204" pitchFamily="34" charset="0"/>
                            <a:cs typeface="Times New Roman" panose="02020603050405020304" pitchFamily="18" charset="0"/>
                          </a:rPr>
                          <m:t>𝑡</m:t>
                        </m:r>
                      </m:den>
                    </m:f>
                    <m:r>
                      <a:rPr lang="it-IT" sz="96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it-IT" sz="7200" dirty="0">
                    <a:effectLst/>
                    <a:latin typeface="Calibri" panose="020F0502020204030204" pitchFamily="34" charset="0"/>
                    <a:ea typeface="Times New Roman" panose="02020603050405020304" pitchFamily="18" charset="0"/>
                    <a:cs typeface="Times New Roman" panose="02020603050405020304" pitchFamily="18" charset="0"/>
                  </a:rPr>
                  <a:t> v</a:t>
                </a:r>
                <a:r>
                  <a:rPr lang="it-IT" sz="80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it-IT" sz="8000"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8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it-IT" sz="8000" b="0" i="1" smtClean="0">
                            <a:effectLst/>
                            <a:latin typeface="Cambria Math" panose="02040503050406030204" pitchFamily="18" charset="0"/>
                            <a:ea typeface="Calibri" panose="020F0502020204030204" pitchFamily="34" charset="0"/>
                            <a:cs typeface="Times New Roman" panose="02020603050405020304" pitchFamily="18" charset="0"/>
                          </a:rPr>
                          <m:t>𝑏</m:t>
                        </m:r>
                      </m:den>
                    </m:f>
                    <m:r>
                      <a:rPr lang="it-IT" sz="3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t-IT" sz="8000"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8000" i="1">
                            <a:effectLst/>
                            <a:latin typeface="Cambria Math" panose="02040503050406030204" pitchFamily="18" charset="0"/>
                            <a:ea typeface="Calibri" panose="020F0502020204030204" pitchFamily="34" charset="0"/>
                            <a:cs typeface="Times New Roman" panose="02020603050405020304" pitchFamily="18" charset="0"/>
                          </a:rPr>
                          <m:t>𝛥</m:t>
                        </m:r>
                        <m:d>
                          <m:dPr>
                            <m:begChr m:val="["/>
                            <m:endChr m:val="]"/>
                            <m:ctrlPr>
                              <a:rPr lang="it-IT" sz="80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8000" b="0" i="1" smtClean="0">
                                <a:effectLst/>
                                <a:latin typeface="Cambria Math" panose="02040503050406030204" pitchFamily="18" charset="0"/>
                                <a:ea typeface="Calibri" panose="020F0502020204030204" pitchFamily="34" charset="0"/>
                                <a:cs typeface="Times New Roman" panose="02020603050405020304" pitchFamily="18" charset="0"/>
                              </a:rPr>
                              <m:t>𝐵</m:t>
                            </m:r>
                          </m:e>
                        </m:d>
                      </m:num>
                      <m:den>
                        <m:r>
                          <a:rPr lang="it-IT" sz="8000" i="1">
                            <a:effectLst/>
                            <a:latin typeface="Cambria Math" panose="02040503050406030204" pitchFamily="18" charset="0"/>
                            <a:ea typeface="Calibri" panose="020F0502020204030204" pitchFamily="34" charset="0"/>
                            <a:cs typeface="Times New Roman" panose="02020603050405020304" pitchFamily="18" charset="0"/>
                          </a:rPr>
                          <m:t>𝑡</m:t>
                        </m:r>
                      </m:den>
                    </m:f>
                    <m:r>
                      <a:rPr lang="it-IT" sz="8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it-IT" sz="8000" dirty="0">
                    <a:effectLst/>
                    <a:latin typeface="Calibri" panose="020F0502020204030204" pitchFamily="34" charset="0"/>
                    <a:ea typeface="Times New Roman" panose="02020603050405020304" pitchFamily="18" charset="0"/>
                    <a:cs typeface="Times New Roman" panose="02020603050405020304" pitchFamily="18" charset="0"/>
                  </a:rPr>
                  <a:t>v=</a:t>
                </a:r>
                <a14:m>
                  <m:oMath xmlns:m="http://schemas.openxmlformats.org/officeDocument/2006/math">
                    <m:r>
                      <a:rPr lang="it-IT" sz="3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t-IT" sz="8000"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8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it-IT" sz="8000" b="0" i="1" smtClean="0">
                            <a:effectLst/>
                            <a:latin typeface="Cambria Math" panose="02040503050406030204" pitchFamily="18" charset="0"/>
                            <a:ea typeface="Calibri" panose="020F0502020204030204" pitchFamily="34" charset="0"/>
                            <a:cs typeface="Times New Roman" panose="02020603050405020304" pitchFamily="18" charset="0"/>
                          </a:rPr>
                          <m:t>𝑐</m:t>
                        </m:r>
                      </m:den>
                    </m:f>
                    <m:r>
                      <a:rPr lang="it-IT" sz="3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t-IT" sz="8000"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8000" i="1">
                            <a:effectLst/>
                            <a:latin typeface="Cambria Math" panose="02040503050406030204" pitchFamily="18" charset="0"/>
                            <a:ea typeface="Calibri" panose="020F0502020204030204" pitchFamily="34" charset="0"/>
                            <a:cs typeface="Times New Roman" panose="02020603050405020304" pitchFamily="18" charset="0"/>
                          </a:rPr>
                          <m:t>𝛥</m:t>
                        </m:r>
                        <m:d>
                          <m:dPr>
                            <m:begChr m:val="["/>
                            <m:endChr m:val="]"/>
                            <m:ctrlPr>
                              <a:rPr lang="it-IT" sz="80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8000" b="0" i="1" smtClean="0">
                                <a:effectLst/>
                                <a:latin typeface="Cambria Math" panose="02040503050406030204" pitchFamily="18" charset="0"/>
                                <a:ea typeface="Calibri" panose="020F0502020204030204" pitchFamily="34" charset="0"/>
                                <a:cs typeface="Times New Roman" panose="02020603050405020304" pitchFamily="18" charset="0"/>
                              </a:rPr>
                              <m:t>𝐶</m:t>
                            </m:r>
                          </m:e>
                        </m:d>
                      </m:num>
                      <m:den>
                        <m:r>
                          <a:rPr lang="it-IT" sz="8000" i="1">
                            <a:effectLst/>
                            <a:latin typeface="Cambria Math" panose="02040503050406030204" pitchFamily="18" charset="0"/>
                            <a:ea typeface="Calibri" panose="020F0502020204030204" pitchFamily="34" charset="0"/>
                            <a:cs typeface="Times New Roman" panose="02020603050405020304" pitchFamily="18" charset="0"/>
                          </a:rPr>
                          <m:t>𝑡</m:t>
                        </m:r>
                      </m:den>
                    </m:f>
                    <m:r>
                      <a:rPr lang="it-IT" sz="8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it-IT" sz="7200" dirty="0">
                    <a:effectLst/>
                    <a:latin typeface="Calibri" panose="020F0502020204030204" pitchFamily="34" charset="0"/>
                    <a:ea typeface="Times New Roman" panose="02020603050405020304" pitchFamily="18" charset="0"/>
                    <a:cs typeface="Times New Roman" panose="02020603050405020304" pitchFamily="18" charset="0"/>
                  </a:rPr>
                  <a:t> v=  </a:t>
                </a:r>
                <a14:m>
                  <m:oMath xmlns:m="http://schemas.openxmlformats.org/officeDocument/2006/math">
                    <m:f>
                      <m:fPr>
                        <m:ctrlPr>
                          <a:rPr lang="it-IT" sz="7200"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7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it-IT" sz="7200" b="0" i="1" smtClean="0">
                            <a:effectLst/>
                            <a:latin typeface="Cambria Math" panose="02040503050406030204" pitchFamily="18" charset="0"/>
                            <a:ea typeface="Calibri" panose="020F0502020204030204" pitchFamily="34" charset="0"/>
                            <a:cs typeface="Times New Roman" panose="02020603050405020304" pitchFamily="18" charset="0"/>
                          </a:rPr>
                          <m:t>𝑑</m:t>
                        </m:r>
                      </m:den>
                    </m:f>
                    <m:r>
                      <a:rPr lang="it-IT" sz="2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it-IT" sz="7200" i="1">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7200" i="1">
                            <a:effectLst/>
                            <a:latin typeface="Cambria Math" panose="02040503050406030204" pitchFamily="18" charset="0"/>
                            <a:ea typeface="Calibri" panose="020F0502020204030204" pitchFamily="34" charset="0"/>
                            <a:cs typeface="Times New Roman" panose="02020603050405020304" pitchFamily="18" charset="0"/>
                          </a:rPr>
                          <m:t>𝛥</m:t>
                        </m:r>
                        <m:d>
                          <m:dPr>
                            <m:begChr m:val="["/>
                            <m:endChr m:val="]"/>
                            <m:ctrlPr>
                              <a:rPr lang="it-IT" sz="72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7200" b="0" i="1" smtClean="0">
                                <a:effectLst/>
                                <a:latin typeface="Cambria Math" panose="02040503050406030204" pitchFamily="18" charset="0"/>
                                <a:ea typeface="Calibri" panose="020F0502020204030204" pitchFamily="34" charset="0"/>
                                <a:cs typeface="Times New Roman" panose="02020603050405020304" pitchFamily="18" charset="0"/>
                              </a:rPr>
                              <m:t>𝐷</m:t>
                            </m:r>
                          </m:e>
                        </m:d>
                      </m:num>
                      <m:den>
                        <m:r>
                          <a:rPr lang="it-IT" sz="7200" i="1">
                            <a:effectLst/>
                            <a:latin typeface="Cambria Math" panose="02040503050406030204" pitchFamily="18" charset="0"/>
                            <a:ea typeface="Calibri" panose="020F0502020204030204" pitchFamily="34" charset="0"/>
                            <a:cs typeface="Times New Roman" panose="02020603050405020304" pitchFamily="18" charset="0"/>
                          </a:rPr>
                          <m:t>𝑡</m:t>
                        </m:r>
                      </m:den>
                    </m:f>
                    <m:r>
                      <a:rPr lang="it-IT" sz="72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it-IT" sz="7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07000"/>
                  </a:lnSpc>
                  <a:spcAft>
                    <a:spcPts val="800"/>
                  </a:spcAft>
                  <a:buNone/>
                </a:pPr>
                <a:r>
                  <a:rPr lang="it-IT" sz="5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Velocità istantanea </a:t>
                </a:r>
                <a:r>
                  <a:rPr lang="it-IT" sz="5600" b="1" dirty="0">
                    <a:effectLst/>
                    <a:latin typeface="Calibri" panose="020F0502020204030204" pitchFamily="34" charset="0"/>
                    <a:ea typeface="Times New Roman" panose="02020603050405020304" pitchFamily="18" charset="0"/>
                    <a:cs typeface="Times New Roman" panose="02020603050405020304" pitchFamily="18" charset="0"/>
                  </a:rPr>
                  <a:t>, </a:t>
                </a:r>
                <a:r>
                  <a:rPr lang="it-IT" sz="5600" dirty="0">
                    <a:effectLst/>
                    <a:latin typeface="Calibri" panose="020F0502020204030204" pitchFamily="34" charset="0"/>
                    <a:ea typeface="Times New Roman" panose="02020603050405020304" pitchFamily="18" charset="0"/>
                    <a:cs typeface="Times New Roman" panose="02020603050405020304" pitchFamily="18" charset="0"/>
                  </a:rPr>
                  <a:t>in analogia alla cinematica,  è la variazione di concentrazione in un tempo infinitesimo</a:t>
                </a:r>
                <a:endParaRPr lang="it-IT"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6400" dirty="0">
                    <a:effectLst/>
                    <a:ea typeface="Calibri" panose="020F0502020204030204" pitchFamily="34" charset="0"/>
                    <a:cs typeface="Times New Roman" panose="02020603050405020304" pitchFamily="18" charset="0"/>
                  </a:rPr>
                  <a:t> </a:t>
                </a:r>
                <a:r>
                  <a:rPr lang="it-IT" sz="5600" b="1" dirty="0">
                    <a:solidFill>
                      <a:schemeClr val="tx1"/>
                    </a:solidFill>
                    <a:ea typeface="Calibri" panose="020F0502020204030204" pitchFamily="34" charset="0"/>
                    <a:cs typeface="Times New Roman" panose="02020603050405020304" pitchFamily="18" charset="0"/>
                  </a:rPr>
                  <a:t>v istantanea  di consumo reagente </a:t>
                </a:r>
                <a14:m>
                  <m:oMath xmlns:m="http://schemas.openxmlformats.org/officeDocument/2006/math">
                    <m:r>
                      <a:rPr lang="it-IT" sz="5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𝒗</m:t>
                    </m:r>
                    <m:r>
                      <a:rPr lang="it-IT" sz="5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it-IT" sz="5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it-IT" sz="5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𝒅</m:t>
                        </m:r>
                        <m:d>
                          <m:dPr>
                            <m:begChr m:val="["/>
                            <m:endChr m:val="]"/>
                            <m:ctrlPr>
                              <a:rPr lang="it-IT" sz="5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it-IT" sz="5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𝑹</m:t>
                            </m:r>
                          </m:e>
                        </m:d>
                      </m:num>
                      <m:den>
                        <m:r>
                          <a:rPr lang="it-IT" sz="5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𝒅</m:t>
                        </m:r>
                        <m:r>
                          <a:rPr lang="it-IT" sz="5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it-IT" sz="5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𝒕</m:t>
                        </m:r>
                      </m:den>
                    </m:f>
                  </m:oMath>
                </a14:m>
                <a:r>
                  <a:rPr lang="it-IT" sz="5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07000"/>
                  </a:lnSpc>
                  <a:spcAft>
                    <a:spcPts val="800"/>
                  </a:spcAft>
                  <a:buNone/>
                </a:pPr>
                <a:r>
                  <a:rPr lang="it-IT" sz="5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it-IT" sz="56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v istantanea  di formazione  prodotto       𝑣=𝑑[P]/(𝑑 𝑡) </a:t>
                </a:r>
              </a:p>
              <a:p>
                <a:pPr marL="0" indent="0">
                  <a:lnSpc>
                    <a:spcPct val="107000"/>
                  </a:lnSpc>
                  <a:spcAft>
                    <a:spcPts val="800"/>
                  </a:spcAft>
                  <a:buNone/>
                </a:pPr>
                <a:r>
                  <a:rPr lang="it-IT" sz="66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it-IT" sz="6400" dirty="0"/>
              </a:p>
              <a:p>
                <a:pPr marL="0" indent="0">
                  <a:lnSpc>
                    <a:spcPct val="107000"/>
                  </a:lnSpc>
                  <a:spcAft>
                    <a:spcPts val="800"/>
                  </a:spcAft>
                  <a:buNone/>
                </a:pPr>
                <a:endParaRPr lang="it-IT" sz="6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C6F78AC7-830F-4704-8E39-D634B53A0F7A}"/>
                  </a:ext>
                </a:extLst>
              </p:cNvPr>
              <p:cNvSpPr>
                <a:spLocks noGrp="1" noRot="1" noChangeAspect="1" noMove="1" noResize="1" noEditPoints="1" noAdjustHandles="1" noChangeArrowheads="1" noChangeShapeType="1" noTextEdit="1"/>
              </p:cNvSpPr>
              <p:nvPr>
                <p:ph idx="1"/>
              </p:nvPr>
            </p:nvSpPr>
            <p:spPr>
              <a:xfrm>
                <a:off x="248972" y="548680"/>
                <a:ext cx="8437828" cy="6093296"/>
              </a:xfrm>
              <a:blipFill>
                <a:blip r:embed="rId2"/>
                <a:stretch>
                  <a:fillRect l="-506" t="-800" r="-289"/>
                </a:stretch>
              </a:blipFill>
            </p:spPr>
            <p:txBody>
              <a:bodyPr/>
              <a:lstStyle/>
              <a:p>
                <a:r>
                  <a:rPr lang="it-IT">
                    <a:noFill/>
                  </a:rPr>
                  <a:t> </a:t>
                </a:r>
              </a:p>
            </p:txBody>
          </p:sp>
        </mc:Fallback>
      </mc:AlternateContent>
    </p:spTree>
    <p:extLst>
      <p:ext uri="{BB962C8B-B14F-4D97-AF65-F5344CB8AC3E}">
        <p14:creationId xmlns:p14="http://schemas.microsoft.com/office/powerpoint/2010/main" val="178056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AE81D-9CEC-426A-9D85-383CE99CD794}"/>
              </a:ext>
            </a:extLst>
          </p:cNvPr>
          <p:cNvSpPr>
            <a:spLocks noGrp="1"/>
          </p:cNvSpPr>
          <p:nvPr>
            <p:ph type="title"/>
          </p:nvPr>
        </p:nvSpPr>
        <p:spPr>
          <a:xfrm>
            <a:off x="457200" y="18288"/>
            <a:ext cx="8229600" cy="602400"/>
          </a:xfrm>
        </p:spPr>
        <p:txBody>
          <a:bodyPr>
            <a:normAutofit fontScale="90000"/>
          </a:bodyPr>
          <a:lstStyle/>
          <a:p>
            <a:r>
              <a:rPr lang="it-IT" dirty="0"/>
              <a:t> Teorie </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A3F896EB-F09E-4BCD-AD91-FECB9122CAF9}"/>
                  </a:ext>
                </a:extLst>
              </p:cNvPr>
              <p:cNvSpPr>
                <a:spLocks noGrp="1"/>
              </p:cNvSpPr>
              <p:nvPr>
                <p:ph idx="1"/>
              </p:nvPr>
            </p:nvSpPr>
            <p:spPr>
              <a:xfrm>
                <a:off x="457200" y="757064"/>
                <a:ext cx="8363272" cy="5343872"/>
              </a:xfrm>
            </p:spPr>
            <p:txBody>
              <a:bodyPr>
                <a:normAutofit lnSpcReduction="10000"/>
              </a:bodyPr>
              <a:lstStyle/>
              <a:p>
                <a:pPr marL="0" indent="0">
                  <a:buNone/>
                </a:pPr>
                <a:r>
                  <a:rPr lang="it-IT" sz="1600" dirty="0"/>
                  <a:t>Le teorie devono spiegare i fatti sperimentali, il modello proposto deve giustificare la dipendenza della </a:t>
                </a:r>
                <a:r>
                  <a:rPr lang="it-IT" sz="1600" dirty="0" err="1"/>
                  <a:t>della</a:t>
                </a:r>
                <a:r>
                  <a:rPr lang="it-IT" sz="1600" dirty="0"/>
                  <a:t> costante cinetica dalla temperatura come espressa dall’equazione di </a:t>
                </a:r>
                <a:r>
                  <a:rPr lang="it-IT" sz="1600" dirty="0" err="1"/>
                  <a:t>Arrhenius</a:t>
                </a:r>
                <a:r>
                  <a:rPr lang="it-IT" sz="1600" dirty="0"/>
                  <a:t>. Per semplicità si considera una reazione allo stato gassoso, dalla teoria cinetica si ha:  </a:t>
                </a:r>
                <a:r>
                  <a:rPr lang="it-IT" sz="1600" b="1" dirty="0" err="1"/>
                  <a:t>Ec</a:t>
                </a:r>
                <a:r>
                  <a:rPr lang="it-IT" sz="1600" b="1" dirty="0"/>
                  <a:t>= </a:t>
                </a:r>
                <a14:m>
                  <m:oMath xmlns:m="http://schemas.openxmlformats.org/officeDocument/2006/math">
                    <m:f>
                      <m:fPr>
                        <m:ctrlPr>
                          <a:rPr lang="it-IT" sz="2000" b="1" i="1" smtClean="0">
                            <a:latin typeface="Cambria Math" panose="02040503050406030204" pitchFamily="18" charset="0"/>
                          </a:rPr>
                        </m:ctrlPr>
                      </m:fPr>
                      <m:num>
                        <m:r>
                          <a:rPr lang="it-IT" sz="2000" b="1" i="1" smtClean="0">
                            <a:latin typeface="Cambria Math" panose="02040503050406030204" pitchFamily="18" charset="0"/>
                          </a:rPr>
                          <m:t>𝟏</m:t>
                        </m:r>
                      </m:num>
                      <m:den>
                        <m:r>
                          <a:rPr lang="it-IT" sz="2000" b="1" i="1" smtClean="0">
                            <a:latin typeface="Cambria Math" panose="02040503050406030204" pitchFamily="18" charset="0"/>
                          </a:rPr>
                          <m:t>𝟐</m:t>
                        </m:r>
                      </m:den>
                    </m:f>
                  </m:oMath>
                </a14:m>
                <a:r>
                  <a:rPr lang="it-IT" sz="2000" b="1" dirty="0"/>
                  <a:t> </a:t>
                </a:r>
                <a:r>
                  <a:rPr lang="it-IT" sz="1600" b="1" dirty="0"/>
                  <a:t>mv</a:t>
                </a:r>
                <a:r>
                  <a:rPr lang="it-IT" sz="1600" b="1" baseline="30000" dirty="0"/>
                  <a:t>2 </a:t>
                </a:r>
                <a:r>
                  <a:rPr lang="it-IT" sz="1600" b="1" dirty="0"/>
                  <a:t>= </a:t>
                </a:r>
                <a14:m>
                  <m:oMath xmlns:m="http://schemas.openxmlformats.org/officeDocument/2006/math">
                    <m:f>
                      <m:fPr>
                        <m:ctrlPr>
                          <a:rPr lang="it-IT" sz="2000" b="1" i="1" smtClean="0">
                            <a:latin typeface="Cambria Math" panose="02040503050406030204" pitchFamily="18" charset="0"/>
                          </a:rPr>
                        </m:ctrlPr>
                      </m:fPr>
                      <m:num>
                        <m:r>
                          <a:rPr lang="it-IT" sz="2000" b="1" i="1" smtClean="0">
                            <a:latin typeface="Cambria Math" panose="02040503050406030204" pitchFamily="18" charset="0"/>
                          </a:rPr>
                          <m:t>𝟑</m:t>
                        </m:r>
                      </m:num>
                      <m:den>
                        <m:r>
                          <a:rPr lang="it-IT" sz="2000" b="1" i="1" smtClean="0">
                            <a:latin typeface="Cambria Math" panose="02040503050406030204" pitchFamily="18" charset="0"/>
                          </a:rPr>
                          <m:t>𝟐</m:t>
                        </m:r>
                      </m:den>
                    </m:f>
                  </m:oMath>
                </a14:m>
                <a:r>
                  <a:rPr lang="it-IT" sz="1600" b="1" dirty="0"/>
                  <a:t> KT                                                                                                                              </a:t>
                </a:r>
                <a:r>
                  <a:rPr lang="it-IT" sz="1600" dirty="0"/>
                  <a:t>dove </a:t>
                </a:r>
                <a:r>
                  <a:rPr lang="it-IT" sz="1600" dirty="0" err="1"/>
                  <a:t>Ec</a:t>
                </a:r>
                <a:r>
                  <a:rPr lang="it-IT" sz="1600" dirty="0"/>
                  <a:t> energia cinetica, m massa, v velocità media, K =R /N  costante di </a:t>
                </a:r>
                <a:r>
                  <a:rPr lang="it-IT" sz="1600" dirty="0" err="1"/>
                  <a:t>Boltzman</a:t>
                </a:r>
                <a:r>
                  <a:rPr lang="it-IT" sz="1600" dirty="0"/>
                  <a:t> 1,38 x 10</a:t>
                </a:r>
                <a:r>
                  <a:rPr lang="it-IT" sz="1600" baseline="30000" dirty="0"/>
                  <a:t>-23.</a:t>
                </a:r>
              </a:p>
              <a:p>
                <a:pPr marL="0" indent="0">
                  <a:buNone/>
                </a:pPr>
                <a:r>
                  <a:rPr lang="it-IT" sz="1600" dirty="0"/>
                  <a:t>Le velocità degli atomi a temperatura ambiente sono dell’orine di chilometri al secondo.</a:t>
                </a:r>
              </a:p>
              <a:p>
                <a:pPr marL="0" indent="0">
                  <a:buNone/>
                </a:pPr>
                <a:r>
                  <a:rPr lang="it-IT" sz="1600" dirty="0">
                    <a:solidFill>
                      <a:srgbClr val="FF0000"/>
                    </a:solidFill>
                  </a:rPr>
                  <a:t>Frequenza degli urti </a:t>
                </a:r>
                <a:r>
                  <a:rPr lang="it-IT" sz="1600" dirty="0"/>
                  <a:t>, numero di urti al secondo, tra molecole di gas A e B .</a:t>
                </a:r>
              </a:p>
              <a:p>
                <a:pPr marL="0" indent="0">
                  <a:buNone/>
                </a:pPr>
                <a:r>
                  <a:rPr lang="it-IT" sz="1600" dirty="0"/>
                  <a:t> frequenza d’urto= </a:t>
                </a:r>
                <a:r>
                  <a:rPr lang="el-GR" sz="1600" b="1" dirty="0"/>
                  <a:t>σ</a:t>
                </a:r>
                <a:r>
                  <a:rPr lang="it-IT" sz="1600" b="1" dirty="0"/>
                  <a:t> </a:t>
                </a:r>
                <a:r>
                  <a:rPr lang="it-IT" sz="1600" b="1" dirty="0" err="1"/>
                  <a:t>v</a:t>
                </a:r>
                <a:r>
                  <a:rPr lang="it-IT" sz="1600" b="1" baseline="-25000" dirty="0" err="1"/>
                  <a:t>rel</a:t>
                </a:r>
                <a:r>
                  <a:rPr lang="it-IT" sz="1600" b="1" baseline="-25000" dirty="0"/>
                  <a:t> </a:t>
                </a:r>
                <a:r>
                  <a:rPr lang="it-IT" sz="1600" b="1" dirty="0"/>
                  <a:t>N</a:t>
                </a:r>
                <a:r>
                  <a:rPr lang="it-IT" sz="1600" b="1" baseline="30000" dirty="0"/>
                  <a:t>2</a:t>
                </a:r>
                <a:r>
                  <a:rPr lang="it-IT" sz="1600" b="1" dirty="0"/>
                  <a:t>[A] [B ] </a:t>
                </a:r>
                <a:r>
                  <a:rPr lang="it-IT" sz="1600" dirty="0"/>
                  <a:t>dove  </a:t>
                </a:r>
                <a:r>
                  <a:rPr lang="el-GR" sz="1600" dirty="0"/>
                  <a:t>σ</a:t>
                </a:r>
                <a:r>
                  <a:rPr lang="it-IT" sz="1600" dirty="0"/>
                  <a:t> è la superficie esposta all’urto (sezione d’urto) , </a:t>
                </a:r>
                <a:r>
                  <a:rPr lang="it-IT" sz="1600" dirty="0" err="1"/>
                  <a:t>v</a:t>
                </a:r>
                <a:r>
                  <a:rPr lang="it-IT" sz="1600" baseline="-25000" dirty="0" err="1"/>
                  <a:t>rel</a:t>
                </a:r>
                <a:r>
                  <a:rPr lang="it-IT" sz="1600" baseline="-25000" dirty="0"/>
                  <a:t>  </a:t>
                </a:r>
                <a:r>
                  <a:rPr lang="it-IT" sz="1600" dirty="0"/>
                  <a:t>velocità media relativa delle particelle d’urto,=  </a:t>
                </a:r>
                <a14:m>
                  <m:oMath xmlns:m="http://schemas.openxmlformats.org/officeDocument/2006/math">
                    <m:rad>
                      <m:radPr>
                        <m:degHide m:val="on"/>
                        <m:ctrlPr>
                          <a:rPr lang="it-IT" sz="2000" i="1" smtClean="0">
                            <a:latin typeface="Cambria Math" panose="02040503050406030204" pitchFamily="18" charset="0"/>
                          </a:rPr>
                        </m:ctrlPr>
                      </m:radPr>
                      <m:deg/>
                      <m:e>
                        <m:f>
                          <m:fPr>
                            <m:ctrlPr>
                              <a:rPr lang="it-IT" sz="2000" i="1" smtClean="0">
                                <a:latin typeface="Cambria Math" panose="02040503050406030204" pitchFamily="18" charset="0"/>
                              </a:rPr>
                            </m:ctrlPr>
                          </m:fPr>
                          <m:num>
                            <m:r>
                              <a:rPr lang="it-IT" sz="2000" b="0" i="1" smtClean="0">
                                <a:latin typeface="Cambria Math" panose="02040503050406030204" pitchFamily="18" charset="0"/>
                              </a:rPr>
                              <m:t>8</m:t>
                            </m:r>
                            <m:r>
                              <a:rPr lang="it-IT" sz="2000" b="0" i="1" smtClean="0">
                                <a:latin typeface="Cambria Math" panose="02040503050406030204" pitchFamily="18" charset="0"/>
                              </a:rPr>
                              <m:t>𝑘𝑇</m:t>
                            </m:r>
                          </m:num>
                          <m:den>
                            <m:r>
                              <m:rPr>
                                <m:sty m:val="p"/>
                              </m:rPr>
                              <a:rPr lang="el-GR" sz="2000" i="1" smtClean="0">
                                <a:latin typeface="Cambria Math" panose="02040503050406030204" pitchFamily="18" charset="0"/>
                              </a:rPr>
                              <m:t>πμ</m:t>
                            </m:r>
                          </m:den>
                        </m:f>
                      </m:e>
                    </m:rad>
                  </m:oMath>
                </a14:m>
                <a:r>
                  <a:rPr lang="it-IT" sz="1600" dirty="0"/>
                  <a:t>  dove </a:t>
                </a:r>
                <a:r>
                  <a:rPr lang="el-GR" sz="1600" dirty="0"/>
                  <a:t>μ</a:t>
                </a:r>
                <a:r>
                  <a:rPr lang="it-IT" sz="1600" dirty="0"/>
                  <a:t> =</a:t>
                </a:r>
                <a14:m>
                  <m:oMath xmlns:m="http://schemas.openxmlformats.org/officeDocument/2006/math">
                    <m:f>
                      <m:fPr>
                        <m:ctrlPr>
                          <a:rPr lang="it-IT" sz="1600" i="1" smtClean="0">
                            <a:latin typeface="Cambria Math" panose="02040503050406030204" pitchFamily="18" charset="0"/>
                          </a:rPr>
                        </m:ctrlPr>
                      </m:fPr>
                      <m:num>
                        <m:r>
                          <m:rPr>
                            <m:nor/>
                          </m:rPr>
                          <a:rPr lang="it-IT" sz="1600" dirty="0"/>
                          <m:t>M</m:t>
                        </m:r>
                        <m:r>
                          <m:rPr>
                            <m:nor/>
                          </m:rPr>
                          <a:rPr lang="it-IT" sz="1600" baseline="-25000" dirty="0"/>
                          <m:t>A</m:t>
                        </m:r>
                        <m:r>
                          <m:rPr>
                            <m:nor/>
                          </m:rPr>
                          <a:rPr lang="it-IT" sz="1600" dirty="0"/>
                          <m:t>M</m:t>
                        </m:r>
                        <m:r>
                          <m:rPr>
                            <m:nor/>
                          </m:rPr>
                          <a:rPr lang="it-IT" sz="1600" baseline="-25000" dirty="0"/>
                          <m:t>B</m:t>
                        </m:r>
                        <m:r>
                          <m:rPr>
                            <m:nor/>
                          </m:rPr>
                          <a:rPr lang="it-IT" sz="1600" dirty="0"/>
                          <m:t> </m:t>
                        </m:r>
                        <m:r>
                          <a:rPr lang="it-IT" sz="1600" b="0" i="1" baseline="-25000" smtClean="0">
                            <a:latin typeface="Cambria Math" panose="02040503050406030204" pitchFamily="18" charset="0"/>
                          </a:rPr>
                          <m:t>  </m:t>
                        </m:r>
                      </m:num>
                      <m:den>
                        <m:r>
                          <m:rPr>
                            <m:nor/>
                          </m:rPr>
                          <a:rPr lang="it-IT" sz="1600" dirty="0"/>
                          <m:t>M</m:t>
                        </m:r>
                        <m:r>
                          <m:rPr>
                            <m:nor/>
                          </m:rPr>
                          <a:rPr lang="it-IT" sz="1600" baseline="-25000" dirty="0"/>
                          <m:t>A</m:t>
                        </m:r>
                        <m:r>
                          <m:rPr>
                            <m:nor/>
                          </m:rPr>
                          <a:rPr lang="it-IT" sz="1600" dirty="0"/>
                          <m:t> </m:t>
                        </m:r>
                        <m:r>
                          <m:rPr>
                            <m:nor/>
                          </m:rPr>
                          <a:rPr lang="it-IT" sz="1600" b="0" i="0" smtClean="0">
                            <a:latin typeface="Cambria Math" panose="02040503050406030204" pitchFamily="18" charset="0"/>
                          </a:rPr>
                          <m:t>+</m:t>
                        </m:r>
                        <m:r>
                          <m:rPr>
                            <m:nor/>
                          </m:rPr>
                          <a:rPr lang="it-IT" sz="1600" dirty="0"/>
                          <m:t>M</m:t>
                        </m:r>
                        <m:r>
                          <m:rPr>
                            <m:nor/>
                          </m:rPr>
                          <a:rPr lang="it-IT" sz="1600" baseline="-25000" dirty="0"/>
                          <m:t>B</m:t>
                        </m:r>
                        <m:r>
                          <m:rPr>
                            <m:nor/>
                          </m:rPr>
                          <a:rPr lang="it-IT" sz="1600" dirty="0"/>
                          <m:t> </m:t>
                        </m:r>
                      </m:den>
                    </m:f>
                  </m:oMath>
                </a14:m>
                <a:r>
                  <a:rPr lang="it-IT" sz="2400" dirty="0"/>
                  <a:t> </a:t>
                </a:r>
              </a:p>
              <a:p>
                <a:pPr marL="0" indent="0">
                  <a:buNone/>
                </a:pPr>
                <a:r>
                  <a:rPr lang="it-IT" sz="1800" dirty="0"/>
                  <a:t>Il numero   d’urto  calcolato per molecole è dell’ordine di 10</a:t>
                </a:r>
                <a:r>
                  <a:rPr lang="it-IT" sz="1800" baseline="30000" dirty="0"/>
                  <a:t>30</a:t>
                </a:r>
                <a:r>
                  <a:rPr lang="it-IT" sz="1800" dirty="0"/>
                  <a:t>, </a:t>
                </a:r>
                <a:r>
                  <a:rPr lang="it-IT" sz="1800" dirty="0" err="1"/>
                  <a:t>volore</a:t>
                </a:r>
                <a:r>
                  <a:rPr lang="it-IT" sz="1800" dirty="0"/>
                  <a:t> che comporterebbe velocità elevatissime che non spiegano i valori delle velocità di reazione. In effetti gli urti per  essere efficaci devono soddisfare due requisiti </a:t>
                </a:r>
              </a:p>
              <a:p>
                <a:pPr marL="0" indent="0">
                  <a:buNone/>
                </a:pPr>
                <a:r>
                  <a:rPr lang="it-IT" sz="2400" dirty="0">
                    <a:solidFill>
                      <a:srgbClr val="0070C0"/>
                    </a:solidFill>
                  </a:rPr>
                  <a:t>1</a:t>
                </a:r>
                <a:r>
                  <a:rPr lang="it-IT" sz="1800" dirty="0"/>
                  <a:t> l’energia cinetica delle particelle reagenti deve essere uguale o superiore all’energia di attivazione,</a:t>
                </a:r>
              </a:p>
              <a:p>
                <a:pPr marL="0" indent="0">
                  <a:buNone/>
                </a:pPr>
                <a:r>
                  <a:rPr lang="it-IT" sz="1800" dirty="0"/>
                  <a:t> </a:t>
                </a:r>
                <a:r>
                  <a:rPr lang="it-IT" sz="2400" dirty="0">
                    <a:solidFill>
                      <a:srgbClr val="0070C0"/>
                    </a:solidFill>
                  </a:rPr>
                  <a:t>2</a:t>
                </a:r>
                <a:r>
                  <a:rPr lang="it-IT" sz="1800" dirty="0"/>
                  <a:t> stericamente efficaci.</a:t>
                </a:r>
              </a:p>
              <a:p>
                <a:pPr marL="0" indent="0">
                  <a:buNone/>
                </a:pPr>
                <a:r>
                  <a:rPr lang="it-IT" sz="1800" dirty="0"/>
                  <a:t>Stima velocità relativa massa H2 =3,35 x 10</a:t>
                </a:r>
                <a:r>
                  <a:rPr lang="it-IT" sz="1800" baseline="30000" dirty="0"/>
                  <a:t>-26</a:t>
                </a:r>
                <a:r>
                  <a:rPr lang="it-IT" sz="1800" dirty="0"/>
                  <a:t> massa Cl2=70 11,77 x 10</a:t>
                </a:r>
                <a:r>
                  <a:rPr lang="it-IT" sz="1800" baseline="30000" dirty="0"/>
                  <a:t>-26</a:t>
                </a:r>
                <a:r>
                  <a:rPr lang="it-IT" sz="1800" dirty="0"/>
                  <a:t> </a:t>
                </a:r>
              </a:p>
              <a:p>
                <a:pPr marL="0" indent="0">
                  <a:buNone/>
                </a:pPr>
                <a:r>
                  <a:rPr lang="it-IT" sz="1800" dirty="0"/>
                  <a:t> </a:t>
                </a:r>
                <a:r>
                  <a:rPr lang="el-GR" sz="1800" dirty="0"/>
                  <a:t>μ</a:t>
                </a:r>
                <a:r>
                  <a:rPr lang="it-IT" sz="1800" dirty="0"/>
                  <a:t> = 2,61 x 10</a:t>
                </a:r>
                <a:r>
                  <a:rPr lang="it-IT" sz="1800" baseline="30000" dirty="0"/>
                  <a:t>-26</a:t>
                </a:r>
                <a:r>
                  <a:rPr lang="it-IT" sz="1800" dirty="0"/>
                  <a:t>  </a:t>
                </a:r>
                <a:r>
                  <a:rPr lang="it-IT" sz="1800" dirty="0" err="1"/>
                  <a:t>Vrel</a:t>
                </a:r>
                <a:r>
                  <a:rPr lang="it-IT" sz="1800" dirty="0"/>
                  <a:t>=50 x </a:t>
                </a:r>
                <a:r>
                  <a:rPr lang="it-IT" sz="1800"/>
                  <a:t>10</a:t>
                </a:r>
                <a:r>
                  <a:rPr lang="it-IT" sz="1800" baseline="30000"/>
                  <a:t>13</a:t>
                </a:r>
                <a:r>
                  <a:rPr lang="it-IT" sz="1800"/>
                  <a:t>  </a:t>
                </a:r>
                <a:endParaRPr lang="it-IT" sz="1800" dirty="0"/>
              </a:p>
            </p:txBody>
          </p:sp>
        </mc:Choice>
        <mc:Fallback xmlns="">
          <p:sp>
            <p:nvSpPr>
              <p:cNvPr id="3" name="Segnaposto contenuto 2">
                <a:extLst>
                  <a:ext uri="{FF2B5EF4-FFF2-40B4-BE49-F238E27FC236}">
                    <a16:creationId xmlns:a16="http://schemas.microsoft.com/office/drawing/2014/main" id="{A3F896EB-F09E-4BCD-AD91-FECB9122CAF9}"/>
                  </a:ext>
                </a:extLst>
              </p:cNvPr>
              <p:cNvSpPr>
                <a:spLocks noGrp="1" noRot="1" noChangeAspect="1" noMove="1" noResize="1" noEditPoints="1" noAdjustHandles="1" noChangeArrowheads="1" noChangeShapeType="1" noTextEdit="1"/>
              </p:cNvSpPr>
              <p:nvPr>
                <p:ph idx="1"/>
              </p:nvPr>
            </p:nvSpPr>
            <p:spPr>
              <a:xfrm>
                <a:off x="457200" y="757064"/>
                <a:ext cx="8363272" cy="5343872"/>
              </a:xfrm>
              <a:blipFill>
                <a:blip r:embed="rId2"/>
                <a:stretch>
                  <a:fillRect l="-1093" t="-798" r="-1166"/>
                </a:stretch>
              </a:blipFill>
            </p:spPr>
            <p:txBody>
              <a:bodyPr/>
              <a:lstStyle/>
              <a:p>
                <a:r>
                  <a:rPr lang="it-IT">
                    <a:noFill/>
                  </a:rPr>
                  <a:t> </a:t>
                </a:r>
              </a:p>
            </p:txBody>
          </p:sp>
        </mc:Fallback>
      </mc:AlternateContent>
    </p:spTree>
    <p:extLst>
      <p:ext uri="{BB962C8B-B14F-4D97-AF65-F5344CB8AC3E}">
        <p14:creationId xmlns:p14="http://schemas.microsoft.com/office/powerpoint/2010/main" val="326693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F36623-573F-4CFA-9D72-121EB05B5814}"/>
              </a:ext>
            </a:extLst>
          </p:cNvPr>
          <p:cNvSpPr>
            <a:spLocks noGrp="1"/>
          </p:cNvSpPr>
          <p:nvPr>
            <p:ph type="title"/>
          </p:nvPr>
        </p:nvSpPr>
        <p:spPr>
          <a:xfrm>
            <a:off x="457200" y="0"/>
            <a:ext cx="8229600" cy="836712"/>
          </a:xfrm>
        </p:spPr>
        <p:txBody>
          <a:bodyPr>
            <a:noAutofit/>
          </a:bodyPr>
          <a:lstStyle/>
          <a:p>
            <a:r>
              <a:rPr lang="it-IT" sz="2400" b="1" dirty="0">
                <a:solidFill>
                  <a:srgbClr val="FF0000"/>
                </a:solidFill>
                <a:latin typeface="Verdana" panose="020B0604030504040204" pitchFamily="34" charset="0"/>
              </a:rPr>
              <a:t>Distribuzione di Maxwell-Boltzmann delle velocità</a:t>
            </a:r>
            <a:endParaRPr lang="it-IT" sz="2400" dirty="0">
              <a:solidFill>
                <a:srgbClr val="FF0000"/>
              </a:solidFill>
            </a:endParaRPr>
          </a:p>
        </p:txBody>
      </p:sp>
      <p:pic>
        <p:nvPicPr>
          <p:cNvPr id="2050" name="Picture 2">
            <a:extLst>
              <a:ext uri="{FF2B5EF4-FFF2-40B4-BE49-F238E27FC236}">
                <a16:creationId xmlns:a16="http://schemas.microsoft.com/office/drawing/2014/main" id="{C3FECBC5-FB0E-4DDD-8399-C7F6EE146E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5936" y="2036428"/>
            <a:ext cx="3212698" cy="584127"/>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7C2F3DE6-3B93-4EC0-B483-A4A75D802A18}"/>
              </a:ext>
            </a:extLst>
          </p:cNvPr>
          <p:cNvSpPr txBox="1"/>
          <p:nvPr/>
        </p:nvSpPr>
        <p:spPr>
          <a:xfrm>
            <a:off x="517113" y="747595"/>
            <a:ext cx="8229599" cy="1261884"/>
          </a:xfrm>
          <a:prstGeom prst="rect">
            <a:avLst/>
          </a:prstGeom>
          <a:noFill/>
        </p:spPr>
        <p:txBody>
          <a:bodyPr wrap="square">
            <a:spAutoFit/>
          </a:bodyPr>
          <a:lstStyle/>
          <a:p>
            <a:r>
              <a:rPr lang="it-IT" sz="1400" b="1" i="0" dirty="0">
                <a:solidFill>
                  <a:srgbClr val="000000"/>
                </a:solidFill>
                <a:effectLst/>
                <a:latin typeface="Verdana" panose="020B0604030504040204" pitchFamily="34" charset="0"/>
              </a:rPr>
              <a:t>Le molecole di un gas hanno moto caotico con  velocità  media data da :                                     , le molecole hanno velocità diverse  che variano continuamente negli urti</a:t>
            </a:r>
            <a:endParaRPr lang="it-IT" sz="1400" b="0" i="0" dirty="0">
              <a:solidFill>
                <a:srgbClr val="000000"/>
              </a:solidFill>
              <a:effectLst/>
              <a:latin typeface="Verdana" panose="020B0604030504040204" pitchFamily="34" charset="0"/>
            </a:endParaRPr>
          </a:p>
          <a:p>
            <a:pPr algn="l"/>
            <a:r>
              <a:rPr lang="it-IT" sz="1600" b="0" i="0" dirty="0">
                <a:solidFill>
                  <a:srgbClr val="000000"/>
                </a:solidFill>
                <a:effectLst/>
                <a:latin typeface="Verdana" panose="020B0604030504040204" pitchFamily="34" charset="0"/>
              </a:rPr>
              <a:t>La distribuzione delle velocità molecolari di un gas ideale costituito da particelle puntiformi, indipendenti , in moto caotico,   dipende dalla temperatura e dalla massa molare delle molecole. </a:t>
            </a:r>
          </a:p>
        </p:txBody>
      </p:sp>
      <p:pic>
        <p:nvPicPr>
          <p:cNvPr id="2052" name="Picture 4">
            <a:extLst>
              <a:ext uri="{FF2B5EF4-FFF2-40B4-BE49-F238E27FC236}">
                <a16:creationId xmlns:a16="http://schemas.microsoft.com/office/drawing/2014/main" id="{9248C0B6-E99F-47AA-8420-5F91DA80D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42611"/>
            <a:ext cx="2285325" cy="2194501"/>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89532A62-3840-4F41-81EF-E085F70BF5D7}"/>
              </a:ext>
            </a:extLst>
          </p:cNvPr>
          <p:cNvSpPr txBox="1"/>
          <p:nvPr/>
        </p:nvSpPr>
        <p:spPr>
          <a:xfrm>
            <a:off x="3779912" y="2584064"/>
            <a:ext cx="4752528" cy="2031325"/>
          </a:xfrm>
          <a:prstGeom prst="rect">
            <a:avLst/>
          </a:prstGeom>
          <a:noFill/>
        </p:spPr>
        <p:txBody>
          <a:bodyPr wrap="square" rtlCol="0">
            <a:spAutoFit/>
          </a:bodyPr>
          <a:lstStyle/>
          <a:p>
            <a:r>
              <a:rPr lang="it-IT" sz="1400" dirty="0" err="1"/>
              <a:t>Maxvell</a:t>
            </a:r>
            <a:r>
              <a:rPr lang="it-IT" sz="1400" dirty="0"/>
              <a:t>  dedusse, partendo dal modello cinetico dei gas, la formula della distruzione delle velocità molecolari, cioè la formula che consente di calcolare la frazione di molecole che hanno una velocità compresa in un dato intervallo </a:t>
            </a:r>
            <a:r>
              <a:rPr lang="el-GR" sz="1400" dirty="0"/>
              <a:t>Δ</a:t>
            </a:r>
            <a:r>
              <a:rPr lang="it-IT" sz="1400" dirty="0"/>
              <a:t>v.   M =massa molare, T </a:t>
            </a:r>
            <a:r>
              <a:rPr lang="it-IT" sz="1400" dirty="0" err="1"/>
              <a:t>temperatuta</a:t>
            </a:r>
            <a:r>
              <a:rPr lang="it-IT" sz="1400" dirty="0"/>
              <a:t> K , R costante dei gas. Le curve di distribuzione mostrano che un aumento di temperatura aumenta la velocità media e appiattisce la funzione f(v) la frazione di molecole con velocità (energia cinetica) superiore all’energia di attivazione aumenta.</a:t>
            </a:r>
          </a:p>
        </p:txBody>
      </p:sp>
      <p:pic>
        <p:nvPicPr>
          <p:cNvPr id="4" name="Immagine 3">
            <a:extLst>
              <a:ext uri="{FF2B5EF4-FFF2-40B4-BE49-F238E27FC236}">
                <a16:creationId xmlns:a16="http://schemas.microsoft.com/office/drawing/2014/main" id="{12818490-5C13-48CB-91C0-121EECF6F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6" y="4615389"/>
            <a:ext cx="4610100" cy="2419350"/>
          </a:xfrm>
          <a:prstGeom prst="rect">
            <a:avLst/>
          </a:prstGeom>
        </p:spPr>
      </p:pic>
      <p:sp>
        <p:nvSpPr>
          <p:cNvPr id="5" name="CasellaDiTesto 4">
            <a:extLst>
              <a:ext uri="{FF2B5EF4-FFF2-40B4-BE49-F238E27FC236}">
                <a16:creationId xmlns:a16="http://schemas.microsoft.com/office/drawing/2014/main" id="{02B12292-BF5B-436B-97A5-5E9DFBB1B91D}"/>
              </a:ext>
            </a:extLst>
          </p:cNvPr>
          <p:cNvSpPr txBox="1"/>
          <p:nvPr/>
        </p:nvSpPr>
        <p:spPr>
          <a:xfrm>
            <a:off x="5148064" y="6110405"/>
            <a:ext cx="3240360" cy="338554"/>
          </a:xfrm>
          <a:prstGeom prst="rect">
            <a:avLst/>
          </a:prstGeom>
          <a:noFill/>
        </p:spPr>
        <p:txBody>
          <a:bodyPr wrap="square" rtlCol="0">
            <a:spAutoFit/>
          </a:bodyPr>
          <a:lstStyle/>
          <a:p>
            <a:r>
              <a:rPr lang="it-IT" sz="1600" dirty="0">
                <a:solidFill>
                  <a:srgbClr val="FF0000"/>
                </a:solidFill>
              </a:rPr>
              <a:t>Font </a:t>
            </a:r>
            <a:r>
              <a:rPr lang="it-IT" sz="1600" dirty="0">
                <a:solidFill>
                  <a:srgbClr val="FF0000"/>
                </a:solidFill>
                <a:hlinkClick r:id="rId5">
                  <a:extLst>
                    <a:ext uri="{A12FA001-AC4F-418D-AE19-62706E023703}">
                      <ahyp:hlinkClr xmlns:ahyp="http://schemas.microsoft.com/office/drawing/2018/hyperlinkcolor" val="tx"/>
                    </a:ext>
                  </a:extLst>
                </a:hlinkClick>
              </a:rPr>
              <a:t>chimica online</a:t>
            </a:r>
            <a:endParaRPr lang="it-IT" sz="1600" dirty="0">
              <a:solidFill>
                <a:srgbClr val="FF0000"/>
              </a:solidFill>
            </a:endParaRPr>
          </a:p>
        </p:txBody>
      </p:sp>
    </p:spTree>
    <p:extLst>
      <p:ext uri="{BB962C8B-B14F-4D97-AF65-F5344CB8AC3E}">
        <p14:creationId xmlns:p14="http://schemas.microsoft.com/office/powerpoint/2010/main" val="330451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AF6F1B-9AEF-4355-A809-D9C16E4E227A}"/>
              </a:ext>
            </a:extLst>
          </p:cNvPr>
          <p:cNvSpPr>
            <a:spLocks noGrp="1"/>
          </p:cNvSpPr>
          <p:nvPr>
            <p:ph type="title"/>
          </p:nvPr>
        </p:nvSpPr>
        <p:spPr>
          <a:xfrm>
            <a:off x="611560" y="-38100"/>
            <a:ext cx="8229600" cy="802804"/>
          </a:xfrm>
        </p:spPr>
        <p:txBody>
          <a:bodyPr>
            <a:normAutofit fontScale="90000"/>
          </a:bodyPr>
          <a:lstStyle/>
          <a:p>
            <a:endParaRPr lang="it-IT" dirty="0"/>
          </a:p>
        </p:txBody>
      </p:sp>
      <p:pic>
        <p:nvPicPr>
          <p:cNvPr id="5" name="Segnaposto contenuto 4">
            <a:extLst>
              <a:ext uri="{FF2B5EF4-FFF2-40B4-BE49-F238E27FC236}">
                <a16:creationId xmlns:a16="http://schemas.microsoft.com/office/drawing/2014/main" id="{2D69D698-6DA0-4941-B055-BDB40D76DD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36" y="620688"/>
            <a:ext cx="4608512" cy="3529370"/>
          </a:xfrm>
        </p:spPr>
      </p:pic>
      <p:sp>
        <p:nvSpPr>
          <p:cNvPr id="6" name="CasellaDiTesto 5">
            <a:extLst>
              <a:ext uri="{FF2B5EF4-FFF2-40B4-BE49-F238E27FC236}">
                <a16:creationId xmlns:a16="http://schemas.microsoft.com/office/drawing/2014/main" id="{5AD57D59-3A95-423D-A087-AEA151ADC744}"/>
              </a:ext>
            </a:extLst>
          </p:cNvPr>
          <p:cNvSpPr txBox="1"/>
          <p:nvPr/>
        </p:nvSpPr>
        <p:spPr>
          <a:xfrm>
            <a:off x="4572000" y="1556792"/>
            <a:ext cx="4464496" cy="1138773"/>
          </a:xfrm>
          <a:prstGeom prst="rect">
            <a:avLst/>
          </a:prstGeom>
          <a:noFill/>
        </p:spPr>
        <p:txBody>
          <a:bodyPr wrap="square" rtlCol="0">
            <a:spAutoFit/>
          </a:bodyPr>
          <a:lstStyle/>
          <a:p>
            <a:r>
              <a:rPr lang="it-IT" dirty="0">
                <a:solidFill>
                  <a:srgbClr val="FF0000"/>
                </a:solidFill>
              </a:rPr>
              <a:t>T1</a:t>
            </a:r>
            <a:r>
              <a:rPr lang="it-IT" dirty="0"/>
              <a:t> =100 K, </a:t>
            </a:r>
            <a:r>
              <a:rPr lang="it-IT" dirty="0">
                <a:solidFill>
                  <a:srgbClr val="002060"/>
                </a:solidFill>
              </a:rPr>
              <a:t>T2</a:t>
            </a:r>
            <a:r>
              <a:rPr lang="it-IT" dirty="0"/>
              <a:t>=200 K , </a:t>
            </a:r>
            <a:r>
              <a:rPr lang="it-IT" dirty="0">
                <a:solidFill>
                  <a:srgbClr val="92D050"/>
                </a:solidFill>
              </a:rPr>
              <a:t>T3</a:t>
            </a:r>
            <a:r>
              <a:rPr lang="it-IT" dirty="0"/>
              <a:t>=300 K, </a:t>
            </a:r>
            <a:r>
              <a:rPr lang="it-IT" dirty="0">
                <a:solidFill>
                  <a:srgbClr val="CC3300"/>
                </a:solidFill>
              </a:rPr>
              <a:t>T4</a:t>
            </a:r>
            <a:r>
              <a:rPr lang="it-IT" dirty="0"/>
              <a:t>=400 K</a:t>
            </a:r>
          </a:p>
          <a:p>
            <a:endParaRPr lang="it-IT" dirty="0"/>
          </a:p>
          <a:p>
            <a:r>
              <a:rPr lang="it-IT" sz="1600" dirty="0"/>
              <a:t>Aumentando la temperatura la velocità media aumenta e la curva si appiattisce</a:t>
            </a:r>
          </a:p>
        </p:txBody>
      </p:sp>
      <p:pic>
        <p:nvPicPr>
          <p:cNvPr id="8" name="Immagine 7">
            <a:extLst>
              <a:ext uri="{FF2B5EF4-FFF2-40B4-BE49-F238E27FC236}">
                <a16:creationId xmlns:a16="http://schemas.microsoft.com/office/drawing/2014/main" id="{D79AE16E-7C8E-4761-BF51-A0CB0F0CD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42" y="3861048"/>
            <a:ext cx="4032448" cy="3312608"/>
          </a:xfrm>
          <a:prstGeom prst="rect">
            <a:avLst/>
          </a:prstGeom>
        </p:spPr>
      </p:pic>
      <p:sp>
        <p:nvSpPr>
          <p:cNvPr id="9" name="CasellaDiTesto 8">
            <a:extLst>
              <a:ext uri="{FF2B5EF4-FFF2-40B4-BE49-F238E27FC236}">
                <a16:creationId xmlns:a16="http://schemas.microsoft.com/office/drawing/2014/main" id="{5F97E407-840F-46DF-BA4E-9976F9C9D0EB}"/>
              </a:ext>
            </a:extLst>
          </p:cNvPr>
          <p:cNvSpPr txBox="1"/>
          <p:nvPr/>
        </p:nvSpPr>
        <p:spPr>
          <a:xfrm>
            <a:off x="4644008" y="4221088"/>
            <a:ext cx="4032448"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Constantia"/>
                <a:ea typeface="+mn-ea"/>
                <a:cs typeface="+mn-cs"/>
              </a:rPr>
              <a:t>M1</a:t>
            </a:r>
            <a:r>
              <a:rPr kumimoji="0" lang="it-IT" sz="1800" b="0" i="0" u="none" strike="noStrike" kern="1200" cap="none" spc="0" normalizeH="0" baseline="0" noProof="0" dirty="0">
                <a:ln>
                  <a:noFill/>
                </a:ln>
                <a:solidFill>
                  <a:prstClr val="black"/>
                </a:solidFill>
                <a:effectLst/>
                <a:uLnTx/>
                <a:uFillTx/>
                <a:latin typeface="Constantia"/>
                <a:ea typeface="+mn-ea"/>
                <a:cs typeface="+mn-cs"/>
              </a:rPr>
              <a:t> =100 </a:t>
            </a:r>
            <a:r>
              <a:rPr kumimoji="0" lang="it-IT" sz="1400" b="0" i="0" u="none" strike="noStrike" kern="1200" cap="none" spc="0" normalizeH="0" baseline="0" noProof="0" dirty="0">
                <a:ln>
                  <a:noFill/>
                </a:ln>
                <a:solidFill>
                  <a:prstClr val="black"/>
                </a:solidFill>
                <a:effectLst/>
                <a:uLnTx/>
                <a:uFillTx/>
                <a:latin typeface="Constantia"/>
                <a:ea typeface="+mn-ea"/>
                <a:cs typeface="+mn-cs"/>
              </a:rPr>
              <a:t>g mol</a:t>
            </a:r>
            <a:r>
              <a:rPr kumimoji="0" lang="it-IT" sz="1400" b="0" i="0" u="none" strike="noStrike" kern="1200" cap="none" spc="0" normalizeH="0" baseline="30000" noProof="0" dirty="0">
                <a:ln>
                  <a:noFill/>
                </a:ln>
                <a:solidFill>
                  <a:prstClr val="black"/>
                </a:solidFill>
                <a:effectLst/>
                <a:uLnTx/>
                <a:uFillTx/>
                <a:latin typeface="Constantia"/>
                <a:ea typeface="+mn-ea"/>
                <a:cs typeface="+mn-cs"/>
              </a:rPr>
              <a:t>-1</a:t>
            </a:r>
            <a:r>
              <a:rPr kumimoji="0" lang="it-IT" sz="1800" b="0" i="0" u="none" strike="noStrike" kern="1200" cap="none" spc="0" normalizeH="0" baseline="0" noProof="0" dirty="0">
                <a:ln>
                  <a:noFill/>
                </a:ln>
                <a:solidFill>
                  <a:prstClr val="black"/>
                </a:solidFill>
                <a:effectLst/>
                <a:uLnTx/>
                <a:uFillTx/>
                <a:latin typeface="Constantia"/>
                <a:ea typeface="+mn-ea"/>
                <a:cs typeface="+mn-cs"/>
              </a:rPr>
              <a:t>, </a:t>
            </a:r>
            <a:r>
              <a:rPr kumimoji="0" lang="it-IT" sz="1800" b="0" i="0" u="none" strike="noStrike" kern="1200" cap="none" spc="0" normalizeH="0" baseline="0" noProof="0" dirty="0">
                <a:ln>
                  <a:noFill/>
                </a:ln>
                <a:solidFill>
                  <a:srgbClr val="92D050"/>
                </a:solidFill>
                <a:effectLst/>
                <a:uLnTx/>
                <a:uFillTx/>
                <a:latin typeface="Constantia"/>
                <a:ea typeface="+mn-ea"/>
                <a:cs typeface="+mn-cs"/>
              </a:rPr>
              <a:t>M2</a:t>
            </a:r>
            <a:r>
              <a:rPr kumimoji="0" lang="it-IT" sz="1800" b="0" i="0" u="none" strike="noStrike" kern="1200" cap="none" spc="0" normalizeH="0" baseline="0" noProof="0" dirty="0">
                <a:ln>
                  <a:noFill/>
                </a:ln>
                <a:solidFill>
                  <a:prstClr val="black"/>
                </a:solidFill>
                <a:effectLst/>
                <a:uLnTx/>
                <a:uFillTx/>
                <a:latin typeface="Constantia"/>
                <a:ea typeface="+mn-ea"/>
                <a:cs typeface="+mn-cs"/>
              </a:rPr>
              <a:t>=200 </a:t>
            </a:r>
            <a:r>
              <a:rPr kumimoji="0" lang="it-IT" sz="1400" b="0" i="0" u="none" strike="noStrike" kern="1200" cap="none" spc="0" normalizeH="0" baseline="0" noProof="0" dirty="0">
                <a:ln>
                  <a:noFill/>
                </a:ln>
                <a:solidFill>
                  <a:prstClr val="black"/>
                </a:solidFill>
                <a:effectLst/>
                <a:uLnTx/>
                <a:uFillTx/>
                <a:latin typeface="Constantia"/>
                <a:ea typeface="+mn-ea"/>
                <a:cs typeface="+mn-cs"/>
              </a:rPr>
              <a:t>g mol</a:t>
            </a:r>
            <a:r>
              <a:rPr kumimoji="0" lang="it-IT" sz="1400" b="0" i="0" u="none" strike="noStrike" kern="1200" cap="none" spc="0" normalizeH="0" baseline="30000" noProof="0" dirty="0">
                <a:ln>
                  <a:noFill/>
                </a:ln>
                <a:solidFill>
                  <a:prstClr val="black"/>
                </a:solidFill>
                <a:effectLst/>
                <a:uLnTx/>
                <a:uFillTx/>
                <a:latin typeface="Constantia"/>
                <a:ea typeface="+mn-ea"/>
                <a:cs typeface="+mn-cs"/>
              </a:rPr>
              <a:t>-1</a:t>
            </a:r>
            <a:r>
              <a:rPr kumimoji="0" lang="it-IT" sz="1800" b="0" i="0" u="none" strike="noStrike" kern="1200" cap="none" spc="0" normalizeH="0" baseline="0" noProof="0" dirty="0">
                <a:ln>
                  <a:noFill/>
                </a:ln>
                <a:solidFill>
                  <a:prstClr val="black"/>
                </a:solidFill>
                <a:effectLst/>
                <a:uLnTx/>
                <a:uFillTx/>
                <a:latin typeface="Constantia"/>
                <a:ea typeface="+mn-ea"/>
                <a:cs typeface="+mn-cs"/>
              </a:rPr>
              <a:t>, </a:t>
            </a:r>
            <a:r>
              <a:rPr lang="it-IT" dirty="0">
                <a:solidFill>
                  <a:srgbClr val="0070C0"/>
                </a:solidFill>
                <a:latin typeface="Constantia"/>
              </a:rPr>
              <a:t>M</a:t>
            </a:r>
            <a:r>
              <a:rPr kumimoji="0" lang="it-IT" sz="1800" b="0" i="0" u="none" strike="noStrike" kern="1200" cap="none" spc="0" normalizeH="0" baseline="0" noProof="0" dirty="0">
                <a:ln>
                  <a:noFill/>
                </a:ln>
                <a:solidFill>
                  <a:srgbClr val="0070C0"/>
                </a:solidFill>
                <a:effectLst/>
                <a:uLnTx/>
                <a:uFillTx/>
                <a:latin typeface="Constantia"/>
                <a:ea typeface="+mn-ea"/>
                <a:cs typeface="+mn-cs"/>
              </a:rPr>
              <a:t>3</a:t>
            </a:r>
            <a:r>
              <a:rPr kumimoji="0" lang="it-IT" sz="1800" b="0" i="0" u="none" strike="noStrike" kern="1200" cap="none" spc="0" normalizeH="0" baseline="0" noProof="0" dirty="0">
                <a:ln>
                  <a:noFill/>
                </a:ln>
                <a:solidFill>
                  <a:prstClr val="black"/>
                </a:solidFill>
                <a:effectLst/>
                <a:uLnTx/>
                <a:uFillTx/>
                <a:latin typeface="Constantia"/>
                <a:ea typeface="+mn-ea"/>
                <a:cs typeface="+mn-cs"/>
              </a:rPr>
              <a:t>=300 </a:t>
            </a:r>
            <a:r>
              <a:rPr kumimoji="0" lang="it-IT" sz="1400" b="0" i="0" u="none" strike="noStrike" kern="1200" cap="none" spc="0" normalizeH="0" baseline="0" noProof="0" dirty="0">
                <a:ln>
                  <a:noFill/>
                </a:ln>
                <a:solidFill>
                  <a:prstClr val="black"/>
                </a:solidFill>
                <a:effectLst/>
                <a:uLnTx/>
                <a:uFillTx/>
                <a:latin typeface="Constantia"/>
                <a:ea typeface="+mn-ea"/>
                <a:cs typeface="+mn-cs"/>
              </a:rPr>
              <a:t>g mol</a:t>
            </a:r>
            <a:r>
              <a:rPr kumimoji="0" lang="it-IT" sz="1400" b="0" i="0" u="none" strike="noStrike" kern="1200" cap="none" spc="0" normalizeH="0" baseline="30000" noProof="0" dirty="0">
                <a:ln>
                  <a:noFill/>
                </a:ln>
                <a:solidFill>
                  <a:prstClr val="black"/>
                </a:solidFill>
                <a:effectLst/>
                <a:uLnTx/>
                <a:uFillTx/>
                <a:latin typeface="Constantia"/>
                <a:ea typeface="+mn-ea"/>
                <a:cs typeface="+mn-cs"/>
              </a:rPr>
              <a:t>-1</a:t>
            </a:r>
            <a:r>
              <a:rPr kumimoji="0" lang="it-IT" sz="1800" b="0" i="0" u="none" strike="noStrike" kern="1200" cap="none" spc="0" normalizeH="0" baseline="0" noProof="0" dirty="0">
                <a:ln>
                  <a:noFill/>
                </a:ln>
                <a:solidFill>
                  <a:prstClr val="black"/>
                </a:solidFill>
                <a:effectLst/>
                <a:uLnTx/>
                <a:uFillTx/>
                <a:latin typeface="Constantia"/>
                <a:ea typeface="+mn-ea"/>
                <a:cs typeface="+mn-cs"/>
              </a:rPr>
              <a:t>, </a:t>
            </a:r>
            <a:r>
              <a:rPr lang="it-IT" dirty="0">
                <a:solidFill>
                  <a:srgbClr val="CC3300"/>
                </a:solidFill>
                <a:latin typeface="Constantia"/>
              </a:rPr>
              <a:t>M</a:t>
            </a:r>
            <a:r>
              <a:rPr kumimoji="0" lang="it-IT" sz="1800" b="0" i="0" u="none" strike="noStrike" kern="1200" cap="none" spc="0" normalizeH="0" baseline="0" noProof="0" dirty="0">
                <a:ln>
                  <a:noFill/>
                </a:ln>
                <a:solidFill>
                  <a:srgbClr val="CC3300"/>
                </a:solidFill>
                <a:effectLst/>
                <a:uLnTx/>
                <a:uFillTx/>
                <a:latin typeface="Constantia"/>
                <a:ea typeface="+mn-ea"/>
                <a:cs typeface="+mn-cs"/>
              </a:rPr>
              <a:t>4</a:t>
            </a:r>
            <a:r>
              <a:rPr kumimoji="0" lang="it-IT" sz="1800" b="0" i="0" u="none" strike="noStrike" kern="1200" cap="none" spc="0" normalizeH="0" baseline="0" noProof="0" dirty="0">
                <a:ln>
                  <a:noFill/>
                </a:ln>
                <a:solidFill>
                  <a:prstClr val="black"/>
                </a:solidFill>
                <a:effectLst/>
                <a:uLnTx/>
                <a:uFillTx/>
                <a:latin typeface="Constantia"/>
                <a:ea typeface="+mn-ea"/>
                <a:cs typeface="+mn-cs"/>
              </a:rPr>
              <a:t>=400 </a:t>
            </a:r>
            <a:r>
              <a:rPr kumimoji="0" lang="it-IT" sz="1400" b="0" i="0" u="none" strike="noStrike" kern="1200" cap="none" spc="0" normalizeH="0" baseline="0" noProof="0" dirty="0">
                <a:ln>
                  <a:noFill/>
                </a:ln>
                <a:solidFill>
                  <a:prstClr val="black"/>
                </a:solidFill>
                <a:effectLst/>
                <a:uLnTx/>
                <a:uFillTx/>
                <a:latin typeface="Constantia"/>
                <a:ea typeface="+mn-ea"/>
                <a:cs typeface="+mn-cs"/>
              </a:rPr>
              <a:t>g mol</a:t>
            </a:r>
            <a:r>
              <a:rPr kumimoji="0" lang="it-IT" sz="1400" b="0" i="0" u="none" strike="noStrike" kern="1200" cap="none" spc="0" normalizeH="0" baseline="30000" noProof="0" dirty="0">
                <a:ln>
                  <a:noFill/>
                </a:ln>
                <a:solidFill>
                  <a:prstClr val="black"/>
                </a:solidFill>
                <a:effectLst/>
                <a:uLnTx/>
                <a:uFillTx/>
                <a:latin typeface="Constantia"/>
                <a:ea typeface="+mn-ea"/>
                <a:cs typeface="+mn-cs"/>
              </a:rPr>
              <a:t>-1 </a:t>
            </a:r>
            <a:endParaRPr kumimoji="0" lang="it-IT" sz="18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onstantia"/>
                <a:ea typeface="+mn-ea"/>
                <a:cs typeface="+mn-cs"/>
              </a:rPr>
              <a:t>Aumentando la massa molare  la velocità media aumenta e la curva si appiattisce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dirty="0">
              <a:solidFill>
                <a:prstClr val="black"/>
              </a:solidFill>
              <a:latin typeface="Constant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0000"/>
                </a:solidFill>
                <a:effectLst/>
                <a:uLnTx/>
                <a:uFillTx/>
                <a:latin typeface="Constantia"/>
                <a:ea typeface="+mn-ea"/>
                <a:cs typeface="+mn-cs"/>
              </a:rPr>
              <a:t>Grafici plot Zanichelli</a:t>
            </a:r>
          </a:p>
        </p:txBody>
      </p:sp>
    </p:spTree>
    <p:extLst>
      <p:ext uri="{BB962C8B-B14F-4D97-AF65-F5344CB8AC3E}">
        <p14:creationId xmlns:p14="http://schemas.microsoft.com/office/powerpoint/2010/main" val="1828722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00A33-B280-4347-BBE5-FB52A867CBD8}"/>
              </a:ext>
            </a:extLst>
          </p:cNvPr>
          <p:cNvSpPr>
            <a:spLocks noGrp="1"/>
          </p:cNvSpPr>
          <p:nvPr>
            <p:ph type="title"/>
          </p:nvPr>
        </p:nvSpPr>
        <p:spPr>
          <a:xfrm>
            <a:off x="381000" y="0"/>
            <a:ext cx="8229600" cy="636680"/>
          </a:xfrm>
        </p:spPr>
        <p:txBody>
          <a:bodyPr anchor="b">
            <a:normAutofit fontScale="90000"/>
          </a:bodyPr>
          <a:lstStyle/>
          <a:p>
            <a:r>
              <a:rPr lang="it-IT" b="1" dirty="0">
                <a:solidFill>
                  <a:srgbClr val="FF0000"/>
                </a:solidFill>
              </a:rPr>
              <a:t>CATALISI</a:t>
            </a:r>
          </a:p>
        </p:txBody>
      </p:sp>
      <p:pic>
        <p:nvPicPr>
          <p:cNvPr id="6" name="Immagine 5">
            <a:extLst>
              <a:ext uri="{FF2B5EF4-FFF2-40B4-BE49-F238E27FC236}">
                <a16:creationId xmlns:a16="http://schemas.microsoft.com/office/drawing/2014/main" id="{591ABB99-A38E-475E-975B-C3118F1E6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36713"/>
            <a:ext cx="4038600" cy="3960439"/>
          </a:xfrm>
          <a:prstGeom prst="rect">
            <a:avLst/>
          </a:prstGeom>
          <a:noFill/>
        </p:spPr>
      </p:pic>
      <p:sp>
        <p:nvSpPr>
          <p:cNvPr id="4" name="Rectangle 1">
            <a:extLst>
              <a:ext uri="{FF2B5EF4-FFF2-40B4-BE49-F238E27FC236}">
                <a16:creationId xmlns:a16="http://schemas.microsoft.com/office/drawing/2014/main" id="{BA4BFAD5-E0AE-4376-A090-644FD4180FD6}"/>
              </a:ext>
            </a:extLst>
          </p:cNvPr>
          <p:cNvSpPr>
            <a:spLocks noGrp="1" noChangeArrowheads="1"/>
          </p:cNvSpPr>
          <p:nvPr>
            <p:ph sz="half" idx="2"/>
          </p:nvPr>
        </p:nvSpPr>
        <p:spPr bwMode="auto">
          <a:xfrm>
            <a:off x="4788024" y="869541"/>
            <a:ext cx="4038600" cy="3567571"/>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ts val="600"/>
              </a:spcAft>
              <a:buClrTx/>
              <a:buSzTx/>
              <a:buFontTx/>
              <a:buNone/>
              <a:tabLst/>
            </a:pPr>
            <a:r>
              <a:rPr kumimoji="0" lang="it-IT" altLang="it-IT" sz="1800" b="1" i="0" u="none" strike="noStrike" cap="none" normalizeH="0" baseline="0" dirty="0">
                <a:ln>
                  <a:noFill/>
                </a:ln>
                <a:effectLst/>
              </a:rPr>
              <a:t>I catalizzatori </a:t>
            </a:r>
            <a:r>
              <a:rPr kumimoji="0" lang="it-IT" altLang="it-IT" sz="1800" b="0" i="0" u="none" strike="noStrike" cap="none" normalizeH="0" baseline="0" dirty="0">
                <a:ln>
                  <a:noFill/>
                </a:ln>
                <a:effectLst/>
              </a:rPr>
              <a:t>sono sostanze che aumentano la velocità di reazione di una reazione chimica senza essere consumati nel processo. </a:t>
            </a:r>
          </a:p>
          <a:p>
            <a:pPr marL="0" marR="0" lvl="0" indent="0" defTabSz="914400" rtl="0" eaLnBrk="0" fontAlgn="base" latinLnBrk="0" hangingPunct="0">
              <a:lnSpc>
                <a:spcPct val="90000"/>
              </a:lnSpc>
              <a:spcBef>
                <a:spcPct val="0"/>
              </a:spcBef>
              <a:spcAft>
                <a:spcPts val="600"/>
              </a:spcAft>
              <a:buClrTx/>
              <a:buSzTx/>
              <a:buFontTx/>
              <a:buNone/>
              <a:tabLst/>
            </a:pPr>
            <a:r>
              <a:rPr kumimoji="0" lang="it-IT" altLang="it-IT" sz="1800" b="0" i="0" u="none" strike="noStrike" cap="none" normalizeH="0" baseline="0" dirty="0">
                <a:ln>
                  <a:noFill/>
                </a:ln>
                <a:effectLst/>
              </a:rPr>
              <a:t>Un catalizzatore, quindi, non compare</a:t>
            </a:r>
            <a:r>
              <a:rPr kumimoji="0" lang="it-IT" altLang="it-IT" sz="1800" b="0" i="0" u="none" strike="noStrike" cap="none" normalizeH="0" dirty="0">
                <a:ln>
                  <a:noFill/>
                </a:ln>
                <a:effectLst/>
              </a:rPr>
              <a:t> nella reazione complessiva, ma almeno in una reazione elementare del </a:t>
            </a:r>
            <a:r>
              <a:rPr kumimoji="0" lang="it-IT" altLang="it-IT" sz="1800" b="0" i="0" u="none" strike="noStrike" cap="none" normalizeH="0" dirty="0" err="1">
                <a:ln>
                  <a:noFill/>
                </a:ln>
                <a:effectLst/>
              </a:rPr>
              <a:t>pecrorso</a:t>
            </a:r>
            <a:r>
              <a:rPr kumimoji="0" lang="it-IT" altLang="it-IT" sz="1800" b="0" i="0" u="none" strike="noStrike" cap="none" normalizeH="0" dirty="0">
                <a:ln>
                  <a:noFill/>
                </a:ln>
                <a:effectLst/>
              </a:rPr>
              <a:t> di reazione (meccanismo)che ne determina la velocità, abbassando l’energia del complesso attivato.</a:t>
            </a:r>
          </a:p>
          <a:p>
            <a:pPr marL="0" marR="0" lvl="0" indent="0" defTabSz="914400" rtl="0" eaLnBrk="0" fontAlgn="base" latinLnBrk="0" hangingPunct="0">
              <a:lnSpc>
                <a:spcPct val="90000"/>
              </a:lnSpc>
              <a:spcBef>
                <a:spcPct val="0"/>
              </a:spcBef>
              <a:spcAft>
                <a:spcPts val="600"/>
              </a:spcAft>
              <a:buClrTx/>
              <a:buSzTx/>
              <a:buFontTx/>
              <a:buNone/>
              <a:tabLst/>
            </a:pPr>
            <a:endParaRPr kumimoji="0" lang="it-IT" altLang="it-IT" sz="1800" b="0" i="0" u="none" strike="noStrike" cap="none" normalizeH="0" dirty="0">
              <a:ln>
                <a:noFill/>
              </a:ln>
              <a:effectLst/>
            </a:endParaRPr>
          </a:p>
          <a:p>
            <a:pPr marL="0" lvl="0" indent="0">
              <a:lnSpc>
                <a:spcPct val="90000"/>
              </a:lnSpc>
              <a:spcAft>
                <a:spcPts val="600"/>
              </a:spcAft>
              <a:buClrTx/>
              <a:buSzTx/>
              <a:buNone/>
            </a:pPr>
            <a:r>
              <a:rPr lang="it-IT" altLang="it-IT" sz="1800" b="1" dirty="0"/>
              <a:t>P</a:t>
            </a:r>
            <a:r>
              <a:rPr kumimoji="0" lang="it-IT" altLang="it-IT" sz="1800" b="1" i="0" u="none" strike="noStrike" cap="none" normalizeH="0" baseline="0" dirty="0">
                <a:ln>
                  <a:noFill/>
                </a:ln>
                <a:effectLst/>
              </a:rPr>
              <a:t>rincipali classi di catalizzatori</a:t>
            </a:r>
            <a:r>
              <a:rPr kumimoji="0" lang="it-IT" altLang="it-IT" sz="1800" b="0" i="0" u="none" strike="noStrike" cap="none" normalizeH="0" baseline="0" dirty="0">
                <a:ln>
                  <a:noFill/>
                </a:ln>
                <a:effectLst/>
              </a:rPr>
              <a:t>: catalizzatori </a:t>
            </a:r>
            <a:r>
              <a:rPr lang="it-IT" altLang="it-IT" sz="1800" dirty="0"/>
              <a:t>eterogenei, catalizzatori omogenei ed enzimi</a:t>
            </a:r>
          </a:p>
          <a:p>
            <a:pPr marL="0" lvl="0" indent="0">
              <a:lnSpc>
                <a:spcPct val="90000"/>
              </a:lnSpc>
              <a:spcAft>
                <a:spcPts val="600"/>
              </a:spcAft>
              <a:buClrTx/>
              <a:buSzTx/>
              <a:buNone/>
            </a:pPr>
            <a:endParaRPr kumimoji="0" lang="it-IT" altLang="it-IT" sz="18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r>
              <a:rPr kumimoji="0" lang="it-IT" altLang="it-IT" sz="1800" b="0" i="0" u="none" strike="noStrike" cap="none" normalizeH="0" baseline="0" dirty="0">
                <a:ln>
                  <a:noFill/>
                </a:ln>
                <a:effectLst/>
              </a:rPr>
              <a:t>. </a:t>
            </a:r>
          </a:p>
        </p:txBody>
      </p:sp>
      <p:sp>
        <p:nvSpPr>
          <p:cNvPr id="8" name="CasellaDiTesto 7">
            <a:extLst>
              <a:ext uri="{FF2B5EF4-FFF2-40B4-BE49-F238E27FC236}">
                <a16:creationId xmlns:a16="http://schemas.microsoft.com/office/drawing/2014/main" id="{92AAC4C6-16DE-44BC-A49A-E3FB27284F0D}"/>
              </a:ext>
            </a:extLst>
          </p:cNvPr>
          <p:cNvSpPr txBox="1"/>
          <p:nvPr/>
        </p:nvSpPr>
        <p:spPr>
          <a:xfrm>
            <a:off x="611560" y="4706847"/>
            <a:ext cx="8352928" cy="923330"/>
          </a:xfrm>
          <a:prstGeom prst="rect">
            <a:avLst/>
          </a:prstGeom>
          <a:noFill/>
        </p:spPr>
        <p:txBody>
          <a:bodyPr wrap="square" rtlCol="0">
            <a:spAutoFit/>
          </a:bodyPr>
          <a:lstStyle/>
          <a:p>
            <a:r>
              <a:rPr lang="it-IT" b="0" i="0" dirty="0">
                <a:solidFill>
                  <a:srgbClr val="000000"/>
                </a:solidFill>
                <a:effectLst/>
                <a:latin typeface="Tahoma" panose="020B0604030504040204" pitchFamily="34" charset="0"/>
              </a:rPr>
              <a:t>Nella </a:t>
            </a:r>
            <a:r>
              <a:rPr lang="it-IT" b="1" i="0" dirty="0">
                <a:solidFill>
                  <a:srgbClr val="000000"/>
                </a:solidFill>
                <a:effectLst/>
                <a:latin typeface="Tahoma" panose="020B0604030504040204" pitchFamily="34" charset="0"/>
              </a:rPr>
              <a:t>catalisi eterogenea</a:t>
            </a:r>
            <a:r>
              <a:rPr lang="it-IT" b="0" i="0" dirty="0">
                <a:solidFill>
                  <a:srgbClr val="000000"/>
                </a:solidFill>
                <a:effectLst/>
                <a:latin typeface="Tahoma" panose="020B0604030504040204" pitchFamily="34" charset="0"/>
              </a:rPr>
              <a:t> , il catalizzatore si trova in una fase diversa dai reagenti almeno un reagente viene adsorbito  alla superficie solida del catalizzatore, diminuendo l’energia di legame favorendo la reazione</a:t>
            </a:r>
            <a:endParaRPr lang="it-IT" dirty="0"/>
          </a:p>
        </p:txBody>
      </p:sp>
    </p:spTree>
    <p:extLst>
      <p:ext uri="{BB962C8B-B14F-4D97-AF65-F5344CB8AC3E}">
        <p14:creationId xmlns:p14="http://schemas.microsoft.com/office/powerpoint/2010/main" val="87927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DBB548-D694-40B6-89CE-81DB781DCB03}"/>
              </a:ext>
            </a:extLst>
          </p:cNvPr>
          <p:cNvSpPr>
            <a:spLocks noGrp="1"/>
          </p:cNvSpPr>
          <p:nvPr>
            <p:ph type="title"/>
          </p:nvPr>
        </p:nvSpPr>
        <p:spPr>
          <a:xfrm>
            <a:off x="251520" y="476672"/>
            <a:ext cx="8229600" cy="60616"/>
          </a:xfrm>
        </p:spPr>
        <p:txBody>
          <a:bodyPr>
            <a:normAutofit fontScale="90000"/>
          </a:bodyPr>
          <a:lstStyle/>
          <a:p>
            <a:endParaRPr lang="it-IT" dirty="0"/>
          </a:p>
        </p:txBody>
      </p:sp>
      <p:sp>
        <p:nvSpPr>
          <p:cNvPr id="5" name="CasellaDiTesto 4">
            <a:extLst>
              <a:ext uri="{FF2B5EF4-FFF2-40B4-BE49-F238E27FC236}">
                <a16:creationId xmlns:a16="http://schemas.microsoft.com/office/drawing/2014/main" id="{B3B86D61-09EE-4688-BF8C-C47BF7AE8742}"/>
              </a:ext>
            </a:extLst>
          </p:cNvPr>
          <p:cNvSpPr txBox="1"/>
          <p:nvPr/>
        </p:nvSpPr>
        <p:spPr>
          <a:xfrm>
            <a:off x="539552" y="759878"/>
            <a:ext cx="8136904" cy="4770537"/>
          </a:xfrm>
          <a:prstGeom prst="rect">
            <a:avLst/>
          </a:prstGeom>
          <a:noFill/>
        </p:spPr>
        <p:txBody>
          <a:bodyPr wrap="square" rtlCol="0">
            <a:spAutoFit/>
          </a:bodyPr>
          <a:lstStyle/>
          <a:p>
            <a:r>
              <a:rPr lang="it-IT" sz="1600" b="0" i="0" dirty="0">
                <a:effectLst/>
                <a:latin typeface="Arial" panose="020B0604020202020204" pitchFamily="34" charset="0"/>
              </a:rPr>
              <a:t>La </a:t>
            </a:r>
            <a:r>
              <a:rPr lang="it-IT" sz="1600" b="1" i="0" strike="noStrike" dirty="0">
                <a:effectLst/>
                <a:latin typeface="Arial" panose="020B0604020202020204" pitchFamily="34" charset="0"/>
              </a:rPr>
              <a:t>catalisi </a:t>
            </a:r>
            <a:r>
              <a:rPr lang="it-IT" sz="1600" b="0" i="0" dirty="0">
                <a:effectLst/>
                <a:latin typeface="Arial" panose="020B0604020202020204" pitchFamily="34" charset="0"/>
              </a:rPr>
              <a:t> è detta </a:t>
            </a:r>
            <a:r>
              <a:rPr lang="it-IT" sz="1600" b="1" i="0" dirty="0">
                <a:effectLst/>
                <a:latin typeface="Arial" panose="020B0604020202020204" pitchFamily="34" charset="0"/>
              </a:rPr>
              <a:t>omogenea</a:t>
            </a:r>
            <a:r>
              <a:rPr lang="it-IT" sz="1600" b="0" i="0" dirty="0">
                <a:effectLst/>
                <a:latin typeface="Arial" panose="020B0604020202020204" pitchFamily="34" charset="0"/>
              </a:rPr>
              <a:t> se i </a:t>
            </a:r>
            <a:r>
              <a:rPr lang="it-IT" sz="1600" b="0" i="0" strike="noStrike" dirty="0">
                <a:effectLst/>
                <a:latin typeface="Arial" panose="020B0604020202020204" pitchFamily="34" charset="0"/>
                <a:hlinkClick r:id="rId2" tooltip="Reagente">
                  <a:extLst>
                    <a:ext uri="{A12FA001-AC4F-418D-AE19-62706E023703}">
                      <ahyp:hlinkClr xmlns:ahyp="http://schemas.microsoft.com/office/drawing/2018/hyperlinkcolor" val="tx"/>
                    </a:ext>
                  </a:extLst>
                </a:hlinkClick>
              </a:rPr>
              <a:t>r</a:t>
            </a:r>
            <a:r>
              <a:rPr lang="it-IT" sz="1600" b="0" i="0" strike="noStrike" dirty="0">
                <a:effectLst/>
                <a:latin typeface="Arial" panose="020B0604020202020204" pitchFamily="34" charset="0"/>
              </a:rPr>
              <a:t>eagenti</a:t>
            </a:r>
            <a:r>
              <a:rPr lang="it-IT" sz="1600" b="0" i="0" dirty="0">
                <a:effectLst/>
                <a:latin typeface="Arial" panose="020B0604020202020204" pitchFamily="34" charset="0"/>
              </a:rPr>
              <a:t> si trovano nella stessa </a:t>
            </a:r>
            <a:r>
              <a:rPr lang="it-IT" sz="1600" b="0" i="0" strike="noStrike" dirty="0">
                <a:effectLst/>
                <a:latin typeface="Arial" panose="020B0604020202020204" pitchFamily="34" charset="0"/>
              </a:rPr>
              <a:t>fase</a:t>
            </a:r>
            <a:r>
              <a:rPr lang="it-IT" sz="1600" b="0" i="0" dirty="0">
                <a:effectLst/>
                <a:latin typeface="Arial" panose="020B0604020202020204" pitchFamily="34" charset="0"/>
              </a:rPr>
              <a:t> del </a:t>
            </a:r>
            <a:r>
              <a:rPr lang="it-IT" sz="1600" b="0" i="0" strike="noStrike" dirty="0">
                <a:effectLst/>
                <a:latin typeface="Arial" panose="020B0604020202020204" pitchFamily="34" charset="0"/>
              </a:rPr>
              <a:t>catalizzatore</a:t>
            </a:r>
            <a:r>
              <a:rPr lang="it-IT" sz="1600" b="0" i="0" dirty="0">
                <a:effectLst/>
                <a:latin typeface="Arial" panose="020B0604020202020204" pitchFamily="34" charset="0"/>
              </a:rPr>
              <a:t>.</a:t>
            </a:r>
          </a:p>
          <a:p>
            <a:endParaRPr lang="it-IT" sz="1600" b="0" i="0" dirty="0">
              <a:effectLst/>
              <a:latin typeface="Arial" panose="020B0604020202020204" pitchFamily="34" charset="0"/>
            </a:endParaRPr>
          </a:p>
          <a:p>
            <a:r>
              <a:rPr lang="it-IT" sz="1600" dirty="0">
                <a:latin typeface="Arial" panose="020B0604020202020204" pitchFamily="34" charset="0"/>
              </a:rPr>
              <a:t>Catalisi enzimatica</a:t>
            </a:r>
            <a:r>
              <a:rPr lang="it-IT" sz="1600" b="0" i="0" dirty="0">
                <a:effectLst/>
                <a:latin typeface="Arial" panose="020B0604020202020204" pitchFamily="34" charset="0"/>
              </a:rPr>
              <a:t> biocatalizzatori si intendono i catalizzatori che agiscono in reazioni biochimiche, di solito proteine (</a:t>
            </a:r>
            <a:r>
              <a:rPr lang="it-IT" sz="1600" b="0" i="0" strike="noStrike" dirty="0">
                <a:effectLst/>
                <a:latin typeface="Arial" panose="020B0604020202020204" pitchFamily="34" charset="0"/>
              </a:rPr>
              <a:t>enzimi</a:t>
            </a:r>
            <a:r>
              <a:rPr lang="it-IT" sz="1600" b="0" i="0" dirty="0">
                <a:effectLst/>
                <a:latin typeface="Arial" panose="020B0604020202020204" pitchFamily="34" charset="0"/>
              </a:rPr>
              <a:t>,)</a:t>
            </a:r>
          </a:p>
          <a:p>
            <a:endParaRPr lang="it-IT" sz="1600" b="0" i="0" dirty="0">
              <a:effectLst/>
              <a:latin typeface="Arial" panose="020B0604020202020204" pitchFamily="34" charset="0"/>
            </a:endParaRPr>
          </a:p>
          <a:p>
            <a:pPr algn="l"/>
            <a:r>
              <a:rPr lang="it-IT" sz="1600" b="0" i="0" dirty="0">
                <a:effectLst/>
                <a:latin typeface="Arial" panose="020B0604020202020204" pitchFamily="34" charset="0"/>
              </a:rPr>
              <a:t>Esempi di catalizzatori eterogene:</a:t>
            </a:r>
          </a:p>
          <a:p>
            <a:r>
              <a:rPr lang="it-IT" sz="1600" b="1" dirty="0">
                <a:latin typeface="Arial" panose="020B0604020202020204" pitchFamily="34" charset="0"/>
              </a:rPr>
              <a:t>idrogenazione e deidrogenazione  </a:t>
            </a:r>
            <a:r>
              <a:rPr lang="it-IT" sz="1600" dirty="0">
                <a:latin typeface="Arial" panose="020B0604020202020204" pitchFamily="34" charset="0"/>
              </a:rPr>
              <a:t>metalli</a:t>
            </a:r>
            <a:r>
              <a:rPr lang="it-IT" sz="1600" b="0" i="0" dirty="0">
                <a:latin typeface="Arial" panose="020B0604020202020204" pitchFamily="34" charset="0"/>
              </a:rPr>
              <a:t>: </a:t>
            </a:r>
            <a:r>
              <a:rPr lang="it-IT" sz="1600" b="0" i="0" strike="noStrike" dirty="0">
                <a:latin typeface="Arial" panose="020B0604020202020204" pitchFamily="34" charset="0"/>
              </a:rPr>
              <a:t>ferro</a:t>
            </a:r>
            <a:r>
              <a:rPr lang="it-IT" sz="1600" b="0" i="0" dirty="0">
                <a:latin typeface="Arial" panose="020B0604020202020204" pitchFamily="34" charset="0"/>
              </a:rPr>
              <a:t>, </a:t>
            </a:r>
            <a:r>
              <a:rPr lang="it-IT" sz="1600" b="0" i="0" strike="noStrike" dirty="0">
                <a:latin typeface="Arial" panose="020B0604020202020204" pitchFamily="34" charset="0"/>
              </a:rPr>
              <a:t>platino</a:t>
            </a:r>
            <a:r>
              <a:rPr lang="it-IT" sz="1600" b="0" i="0" dirty="0">
                <a:latin typeface="Arial" panose="020B0604020202020204" pitchFamily="34" charset="0"/>
              </a:rPr>
              <a:t>, </a:t>
            </a:r>
            <a:r>
              <a:rPr lang="it-IT" sz="1600" b="0" i="0" strike="noStrike" dirty="0">
                <a:latin typeface="Arial" panose="020B0604020202020204" pitchFamily="34" charset="0"/>
              </a:rPr>
              <a:t>argento</a:t>
            </a:r>
            <a:r>
              <a:rPr lang="it-IT" sz="1600" b="0" i="0" dirty="0">
                <a:latin typeface="Arial" panose="020B0604020202020204" pitchFamily="34" charset="0"/>
              </a:rPr>
              <a:t>, </a:t>
            </a:r>
            <a:r>
              <a:rPr lang="it-IT" sz="1600" b="0" i="0" strike="noStrike" dirty="0">
                <a:latin typeface="Arial" panose="020B0604020202020204" pitchFamily="34" charset="0"/>
              </a:rPr>
              <a:t>rutenio</a:t>
            </a:r>
            <a:r>
              <a:rPr lang="it-IT" sz="1600" b="0" i="0" dirty="0">
                <a:latin typeface="Arial" panose="020B0604020202020204" pitchFamily="34" charset="0"/>
              </a:rPr>
              <a:t>, </a:t>
            </a:r>
            <a:r>
              <a:rPr lang="it-IT" sz="1600" b="0" i="0" strike="noStrike" dirty="0">
                <a:latin typeface="Arial" panose="020B0604020202020204" pitchFamily="34" charset="0"/>
              </a:rPr>
              <a:t>rodio</a:t>
            </a:r>
            <a:r>
              <a:rPr lang="it-IT" sz="1600" b="0" i="0" dirty="0">
                <a:latin typeface="Arial" panose="020B0604020202020204" pitchFamily="34" charset="0"/>
              </a:rPr>
              <a:t>, </a:t>
            </a:r>
            <a:r>
              <a:rPr lang="it-IT" sz="1600" b="0" i="0" strike="noStrike" dirty="0">
                <a:latin typeface="Arial" panose="020B0604020202020204" pitchFamily="34" charset="0"/>
              </a:rPr>
              <a:t>palladio</a:t>
            </a:r>
            <a:endParaRPr lang="it-IT" sz="1600" b="0" i="0" dirty="0">
              <a:latin typeface="Arial" panose="020B0604020202020204" pitchFamily="34" charset="0"/>
            </a:endParaRPr>
          </a:p>
          <a:p>
            <a:pPr>
              <a:buFont typeface="Arial" panose="020B0604020202020204" pitchFamily="34" charset="0"/>
              <a:buChar char="•"/>
            </a:pPr>
            <a:r>
              <a:rPr lang="it-IT" sz="1600" b="1" dirty="0">
                <a:latin typeface="Arial" panose="020B0604020202020204" pitchFamily="34" charset="0"/>
              </a:rPr>
              <a:t>Disidratazione</a:t>
            </a:r>
            <a:r>
              <a:rPr lang="it-IT" sz="1600" dirty="0">
                <a:latin typeface="Arial" panose="020B0604020202020204" pitchFamily="34" charset="0"/>
              </a:rPr>
              <a:t>   ossidi</a:t>
            </a:r>
            <a:r>
              <a:rPr lang="it-IT" sz="1600" b="0" i="0" dirty="0">
                <a:latin typeface="Arial" panose="020B0604020202020204" pitchFamily="34" charset="0"/>
              </a:rPr>
              <a:t> </a:t>
            </a:r>
            <a:r>
              <a:rPr lang="it-IT" sz="1600" b="0" i="0" strike="noStrike" dirty="0">
                <a:latin typeface="Arial" panose="020B0604020202020204" pitchFamily="34" charset="0"/>
              </a:rPr>
              <a:t>isolanti</a:t>
            </a:r>
            <a:r>
              <a:rPr lang="it-IT" sz="1600" b="0" i="0" dirty="0">
                <a:latin typeface="Arial" panose="020B0604020202020204" pitchFamily="34" charset="0"/>
              </a:rPr>
              <a:t>: </a:t>
            </a:r>
            <a:r>
              <a:rPr lang="it-IT" sz="1600" b="0" i="0" strike="noStrike" dirty="0">
                <a:latin typeface="Arial" panose="020B0604020202020204" pitchFamily="34" charset="0"/>
              </a:rPr>
              <a:t>ossido di alluminio</a:t>
            </a:r>
            <a:r>
              <a:rPr lang="it-IT" sz="1600" b="0" i="0" dirty="0">
                <a:latin typeface="Arial" panose="020B0604020202020204" pitchFamily="34" charset="0"/>
              </a:rPr>
              <a:t>, </a:t>
            </a:r>
            <a:r>
              <a:rPr lang="it-IT" sz="1600" b="0" i="0" strike="noStrike" dirty="0">
                <a:latin typeface="Arial" panose="020B0604020202020204" pitchFamily="34" charset="0"/>
              </a:rPr>
              <a:t>silice</a:t>
            </a:r>
            <a:r>
              <a:rPr lang="it-IT" sz="1600" b="0" i="0" dirty="0">
                <a:latin typeface="Arial" panose="020B0604020202020204" pitchFamily="34" charset="0"/>
              </a:rPr>
              <a:t>, </a:t>
            </a:r>
            <a:r>
              <a:rPr lang="it-IT" sz="1600" b="0" i="0" strike="noStrike" dirty="0">
                <a:latin typeface="Arial" panose="020B0604020202020204" pitchFamily="34" charset="0"/>
              </a:rPr>
              <a:t>ossido di magnesio</a:t>
            </a:r>
            <a:r>
              <a:rPr lang="it-IT" sz="1600" b="0" i="0" dirty="0">
                <a:latin typeface="Arial" panose="020B0604020202020204" pitchFamily="34" charset="0"/>
              </a:rPr>
              <a:t> </a:t>
            </a:r>
          </a:p>
          <a:p>
            <a:pPr>
              <a:buFont typeface="Arial" panose="020B0604020202020204" pitchFamily="34" charset="0"/>
              <a:buChar char="•"/>
            </a:pPr>
            <a:r>
              <a:rPr lang="it-IT" sz="1600" b="1" dirty="0">
                <a:latin typeface="Arial" panose="020B0604020202020204" pitchFamily="34" charset="0"/>
              </a:rPr>
              <a:t>ossidazione</a:t>
            </a:r>
            <a:r>
              <a:rPr lang="it-IT" sz="1600" b="0" i="0" dirty="0">
                <a:latin typeface="Arial" panose="020B0604020202020204" pitchFamily="34" charset="0"/>
              </a:rPr>
              <a:t>: </a:t>
            </a:r>
            <a:r>
              <a:rPr lang="it-IT" sz="1600" b="0" i="0" strike="noStrike" dirty="0">
                <a:latin typeface="Arial" panose="020B0604020202020204" pitchFamily="34" charset="0"/>
              </a:rPr>
              <a:t>ossido di zinco</a:t>
            </a:r>
            <a:r>
              <a:rPr lang="it-IT" sz="1600" b="0" i="0" dirty="0">
                <a:latin typeface="Arial" panose="020B0604020202020204" pitchFamily="34" charset="0"/>
              </a:rPr>
              <a:t>, </a:t>
            </a:r>
            <a:r>
              <a:rPr lang="it-IT" sz="1600" b="0" i="0" strike="noStrike" dirty="0">
                <a:latin typeface="Arial" panose="020B0604020202020204" pitchFamily="34" charset="0"/>
              </a:rPr>
              <a:t>ossido di nichel</a:t>
            </a:r>
            <a:r>
              <a:rPr lang="it-IT" sz="1600" b="0" i="0" dirty="0">
                <a:latin typeface="Arial" panose="020B0604020202020204" pitchFamily="34" charset="0"/>
              </a:rPr>
              <a:t> </a:t>
            </a:r>
          </a:p>
          <a:p>
            <a:pPr algn="l"/>
            <a:r>
              <a:rPr lang="it-IT" sz="1600" b="0" i="0" dirty="0">
                <a:latin typeface="Arial" panose="020B0604020202020204" pitchFamily="34" charset="0"/>
              </a:rPr>
              <a:t>Alcuni fra i più importanti catalizzatori eterogenei usati nell'</a:t>
            </a:r>
            <a:r>
              <a:rPr lang="it-IT" sz="1600" b="0" i="0" strike="noStrike" dirty="0">
                <a:latin typeface="Arial" panose="020B0604020202020204" pitchFamily="34" charset="0"/>
              </a:rPr>
              <a:t>industria chimica</a:t>
            </a:r>
            <a:r>
              <a:rPr lang="it-IT" sz="1600" b="0" i="0" dirty="0">
                <a:latin typeface="Arial" panose="020B0604020202020204" pitchFamily="34" charset="0"/>
              </a:rPr>
              <a:t> sono:</a:t>
            </a:r>
          </a:p>
          <a:p>
            <a:pPr>
              <a:buFont typeface="Arial" panose="020B0604020202020204" pitchFamily="34" charset="0"/>
              <a:buChar char="•"/>
            </a:pPr>
            <a:r>
              <a:rPr lang="it-IT" sz="1600" b="1" dirty="0">
                <a:latin typeface="Arial" panose="020B0604020202020204" pitchFamily="34" charset="0"/>
              </a:rPr>
              <a:t>produzione di acido </a:t>
            </a:r>
            <a:r>
              <a:rPr lang="it-IT" sz="1600" b="1" dirty="0" err="1">
                <a:latin typeface="Arial" panose="020B0604020202020204" pitchFamily="34" charset="0"/>
              </a:rPr>
              <a:t>nitricoplatino</a:t>
            </a:r>
            <a:r>
              <a:rPr lang="it-IT" sz="1600" b="1" i="0" dirty="0">
                <a:latin typeface="Arial" panose="020B0604020202020204" pitchFamily="34" charset="0"/>
              </a:rPr>
              <a:t> </a:t>
            </a:r>
            <a:r>
              <a:rPr lang="it-IT" sz="1600" b="0" i="0" dirty="0">
                <a:latin typeface="Arial" panose="020B0604020202020204" pitchFamily="34" charset="0"/>
              </a:rPr>
              <a:t>con 10% </a:t>
            </a:r>
            <a:r>
              <a:rPr lang="it-IT" sz="1600" b="0" i="0" strike="noStrike" dirty="0">
                <a:latin typeface="Arial" panose="020B0604020202020204" pitchFamily="34" charset="0"/>
              </a:rPr>
              <a:t>rodio</a:t>
            </a:r>
            <a:r>
              <a:rPr lang="it-IT" sz="1600" b="0" i="0" dirty="0">
                <a:latin typeface="Arial" panose="020B0604020202020204" pitchFamily="34" charset="0"/>
              </a:rPr>
              <a:t> (</a:t>
            </a:r>
            <a:r>
              <a:rPr lang="it-IT" sz="1600" b="0" i="0" strike="noStrike" dirty="0">
                <a:latin typeface="Arial" panose="020B0604020202020204" pitchFamily="34" charset="0"/>
              </a:rPr>
              <a:t>processo </a:t>
            </a:r>
            <a:r>
              <a:rPr lang="it-IT" sz="1600" b="0" i="0" strike="noStrike" dirty="0" err="1">
                <a:latin typeface="Arial" panose="020B0604020202020204" pitchFamily="34" charset="0"/>
              </a:rPr>
              <a:t>Ostwald</a:t>
            </a:r>
            <a:r>
              <a:rPr lang="it-IT" sz="1600" b="0" i="0" dirty="0">
                <a:latin typeface="Arial" panose="020B0604020202020204" pitchFamily="34" charset="0"/>
              </a:rPr>
              <a:t>,)</a:t>
            </a:r>
          </a:p>
          <a:p>
            <a:pPr>
              <a:buFont typeface="Arial" panose="020B0604020202020204" pitchFamily="34" charset="0"/>
              <a:buChar char="•"/>
            </a:pPr>
            <a:r>
              <a:rPr lang="it-IT" sz="1600" b="1" dirty="0">
                <a:latin typeface="Arial" panose="020B0604020202020204" pitchFamily="34" charset="0"/>
              </a:rPr>
              <a:t>polimerizzazione di vari polimeri </a:t>
            </a:r>
            <a:r>
              <a:rPr lang="it-IT" sz="1600" b="0" i="0" strike="noStrike" dirty="0">
                <a:latin typeface="Arial" panose="020B0604020202020204" pitchFamily="34" charset="0"/>
              </a:rPr>
              <a:t>tetracloruro di titanio</a:t>
            </a:r>
            <a:r>
              <a:rPr lang="it-IT" sz="1600" b="0" i="0" dirty="0">
                <a:latin typeface="Arial" panose="020B0604020202020204" pitchFamily="34" charset="0"/>
              </a:rPr>
              <a:t> e un </a:t>
            </a:r>
            <a:r>
              <a:rPr lang="it-IT" sz="1600" b="0" i="0" strike="noStrike" dirty="0">
                <a:latin typeface="Arial" panose="020B0604020202020204" pitchFamily="34" charset="0"/>
              </a:rPr>
              <a:t>composto organometallico</a:t>
            </a:r>
            <a:r>
              <a:rPr lang="it-IT" sz="1600" b="0" i="0" dirty="0">
                <a:latin typeface="Arial" panose="020B0604020202020204" pitchFamily="34" charset="0"/>
              </a:rPr>
              <a:t> di </a:t>
            </a:r>
            <a:r>
              <a:rPr lang="it-IT" sz="1600" b="0" i="0" strike="noStrike" dirty="0">
                <a:latin typeface="Arial" panose="020B0604020202020204" pitchFamily="34" charset="0"/>
              </a:rPr>
              <a:t>alluminio</a:t>
            </a:r>
            <a:r>
              <a:rPr lang="it-IT" sz="1600" b="0" i="0" dirty="0">
                <a:latin typeface="Arial" panose="020B0604020202020204" pitchFamily="34" charset="0"/>
              </a:rPr>
              <a:t> (</a:t>
            </a:r>
            <a:r>
              <a:rPr lang="it-IT" sz="1600" b="0" i="0" strike="noStrike" dirty="0">
                <a:latin typeface="Arial" panose="020B0604020202020204" pitchFamily="34" charset="0"/>
              </a:rPr>
              <a:t>processo Ziegler-Natta</a:t>
            </a:r>
            <a:r>
              <a:rPr lang="it-IT" sz="1600" b="0" i="0" dirty="0">
                <a:latin typeface="Arial" panose="020B0604020202020204" pitchFamily="34" charset="0"/>
              </a:rPr>
              <a:t>,)  </a:t>
            </a:r>
          </a:p>
          <a:p>
            <a:pPr algn="l"/>
            <a:r>
              <a:rPr lang="it-IT" sz="1600" b="0" i="0" dirty="0">
                <a:latin typeface="Arial" panose="020B0604020202020204" pitchFamily="34" charset="0"/>
              </a:rPr>
              <a:t>Alcuni esempi di catalizzatori omogenei d'interesse industriale:</a:t>
            </a:r>
          </a:p>
          <a:p>
            <a:pPr>
              <a:buFont typeface="Arial" panose="020B0604020202020204" pitchFamily="34" charset="0"/>
              <a:buChar char="•"/>
            </a:pPr>
            <a:r>
              <a:rPr lang="it-IT" sz="1600" b="1" dirty="0">
                <a:latin typeface="Arial" panose="020B0604020202020204" pitchFamily="34" charset="0"/>
              </a:rPr>
              <a:t>sintesi del benzene </a:t>
            </a:r>
            <a:r>
              <a:rPr lang="it-IT" sz="1600" b="0" i="0" dirty="0">
                <a:latin typeface="Arial" panose="020B0604020202020204" pitchFamily="34" charset="0"/>
              </a:rPr>
              <a:t>nichel(IV) </a:t>
            </a:r>
            <a:r>
              <a:rPr lang="it-IT" sz="1600" b="0" i="0" dirty="0" err="1">
                <a:latin typeface="Arial" panose="020B0604020202020204" pitchFamily="34" charset="0"/>
              </a:rPr>
              <a:t>acetilacetonato</a:t>
            </a:r>
            <a:r>
              <a:rPr lang="it-IT" sz="1600" b="0" i="0" dirty="0">
                <a:latin typeface="Arial" panose="020B0604020202020204" pitchFamily="34" charset="0"/>
              </a:rPr>
              <a:t> </a:t>
            </a:r>
          </a:p>
          <a:p>
            <a:pPr>
              <a:buFont typeface="Arial" panose="020B0604020202020204" pitchFamily="34" charset="0"/>
              <a:buChar char="•"/>
            </a:pPr>
            <a:r>
              <a:rPr lang="it-IT" sz="1600" b="1" dirty="0">
                <a:latin typeface="Arial" panose="020B0604020202020204" pitchFamily="34" charset="0"/>
              </a:rPr>
              <a:t>sintesi dell'etilbenzene </a:t>
            </a:r>
            <a:r>
              <a:rPr lang="it-IT" sz="1600" b="0" i="0" dirty="0">
                <a:latin typeface="Arial" panose="020B0604020202020204" pitchFamily="34" charset="0"/>
              </a:rPr>
              <a:t>cloruro di alluminio(III) (</a:t>
            </a:r>
            <a:r>
              <a:rPr lang="it-IT" sz="1600" b="0" i="0" strike="noStrike" dirty="0">
                <a:latin typeface="Arial" panose="020B0604020202020204" pitchFamily="34" charset="0"/>
              </a:rPr>
              <a:t>reazione di Friedel-</a:t>
            </a:r>
            <a:r>
              <a:rPr lang="it-IT" sz="1600" b="0" i="0" strike="noStrike" dirty="0" err="1">
                <a:latin typeface="Arial" panose="020B0604020202020204" pitchFamily="34" charset="0"/>
              </a:rPr>
              <a:t>Crafts</a:t>
            </a:r>
            <a:r>
              <a:rPr lang="it-IT" sz="1600" b="0" i="0" dirty="0">
                <a:latin typeface="Arial" panose="020B0604020202020204" pitchFamily="34" charset="0"/>
              </a:rPr>
              <a:t>,)</a:t>
            </a:r>
          </a:p>
          <a:p>
            <a:endParaRPr lang="it-IT" sz="1600" dirty="0"/>
          </a:p>
        </p:txBody>
      </p:sp>
    </p:spTree>
    <p:extLst>
      <p:ext uri="{BB962C8B-B14F-4D97-AF65-F5344CB8AC3E}">
        <p14:creationId xmlns:p14="http://schemas.microsoft.com/office/powerpoint/2010/main" val="3541976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2C118C-16D7-4DB0-8E74-E390D6CB7161}"/>
              </a:ext>
            </a:extLst>
          </p:cNvPr>
          <p:cNvSpPr>
            <a:spLocks noGrp="1"/>
          </p:cNvSpPr>
          <p:nvPr>
            <p:ph type="title"/>
          </p:nvPr>
        </p:nvSpPr>
        <p:spPr>
          <a:xfrm>
            <a:off x="457200" y="0"/>
            <a:ext cx="8229600" cy="715108"/>
          </a:xfrm>
        </p:spPr>
        <p:txBody>
          <a:bodyPr>
            <a:normAutofit fontScale="90000"/>
          </a:bodyPr>
          <a:lstStyle/>
          <a:p>
            <a:r>
              <a:rPr lang="it-IT" dirty="0"/>
              <a:t>Cinetica esercizi approfondimenti</a:t>
            </a:r>
          </a:p>
        </p:txBody>
      </p:sp>
      <p:sp>
        <p:nvSpPr>
          <p:cNvPr id="3" name="Segnaposto contenuto 2">
            <a:extLst>
              <a:ext uri="{FF2B5EF4-FFF2-40B4-BE49-F238E27FC236}">
                <a16:creationId xmlns:a16="http://schemas.microsoft.com/office/drawing/2014/main" id="{8B61BB97-EAD2-4168-A45A-1633C068FE6C}"/>
              </a:ext>
            </a:extLst>
          </p:cNvPr>
          <p:cNvSpPr>
            <a:spLocks noGrp="1"/>
          </p:cNvSpPr>
          <p:nvPr>
            <p:ph sz="half" idx="1"/>
          </p:nvPr>
        </p:nvSpPr>
        <p:spPr/>
        <p:txBody>
          <a:bodyPr/>
          <a:lstStyle/>
          <a:p>
            <a:endParaRPr lang="it-IT"/>
          </a:p>
        </p:txBody>
      </p:sp>
      <p:sp>
        <p:nvSpPr>
          <p:cNvPr id="4" name="Segnaposto contenuto 3">
            <a:extLst>
              <a:ext uri="{FF2B5EF4-FFF2-40B4-BE49-F238E27FC236}">
                <a16:creationId xmlns:a16="http://schemas.microsoft.com/office/drawing/2014/main" id="{7DCE936D-6EBA-4C60-9F0C-4E26B4761486}"/>
              </a:ext>
            </a:extLst>
          </p:cNvPr>
          <p:cNvSpPr>
            <a:spLocks noGrp="1"/>
          </p:cNvSpPr>
          <p:nvPr>
            <p:ph sz="half" idx="2"/>
          </p:nvPr>
        </p:nvSpPr>
        <p:spPr/>
        <p:txBody>
          <a:bodyPr/>
          <a:lstStyle/>
          <a:p>
            <a:endParaRPr lang="it-IT"/>
          </a:p>
        </p:txBody>
      </p:sp>
    </p:spTree>
    <p:extLst>
      <p:ext uri="{BB962C8B-B14F-4D97-AF65-F5344CB8AC3E}">
        <p14:creationId xmlns:p14="http://schemas.microsoft.com/office/powerpoint/2010/main" val="229431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0034" y="428604"/>
            <a:ext cx="8229600" cy="642942"/>
          </a:xfrm>
        </p:spPr>
        <p:txBody>
          <a:bodyPr>
            <a:noAutofit/>
          </a:bodyPr>
          <a:lstStyle/>
          <a:p>
            <a:pPr algn="ctr"/>
            <a:r>
              <a:rPr lang="it-IT" sz="3600">
                <a:solidFill>
                  <a:srgbClr val="FF0000"/>
                </a:solidFill>
              </a:rPr>
              <a:t>Elementi di Matematica per la Chimica</a:t>
            </a:r>
          </a:p>
        </p:txBody>
      </p:sp>
      <p:sp>
        <p:nvSpPr>
          <p:cNvPr id="5" name="Segnaposto contenuto 4"/>
          <p:cNvSpPr>
            <a:spLocks noGrp="1"/>
          </p:cNvSpPr>
          <p:nvPr>
            <p:ph idx="1"/>
          </p:nvPr>
        </p:nvSpPr>
        <p:spPr>
          <a:xfrm>
            <a:off x="457200" y="1071546"/>
            <a:ext cx="8229600" cy="6072230"/>
          </a:xfrm>
        </p:spPr>
        <p:txBody>
          <a:bodyPr>
            <a:normAutofit/>
          </a:bodyPr>
          <a:lstStyle/>
          <a:p>
            <a:pPr marL="0" lvl="0" indent="0" algn="ctr" fontAlgn="base">
              <a:spcBef>
                <a:spcPct val="0"/>
              </a:spcBef>
              <a:spcAft>
                <a:spcPct val="0"/>
              </a:spcAft>
              <a:buClrTx/>
              <a:buSzTx/>
              <a:buNone/>
            </a:pPr>
            <a:r>
              <a:rPr lang="it-IT" sz="1800" b="1"/>
              <a:t>Divisione</a:t>
            </a:r>
          </a:p>
          <a:p>
            <a:pPr marL="0" lvl="0" indent="0" fontAlgn="base">
              <a:spcBef>
                <a:spcPct val="0"/>
              </a:spcBef>
              <a:spcAft>
                <a:spcPct val="0"/>
              </a:spcAft>
              <a:buClrTx/>
              <a:buSzTx/>
              <a:buNone/>
            </a:pPr>
            <a:r>
              <a:rPr lang="it-IT" sz="1800"/>
              <a:t>La divisione nell’insieme N  non è </a:t>
            </a:r>
            <a:r>
              <a:rPr lang="it-IT" sz="1800" b="1"/>
              <a:t>un’operazione interna, </a:t>
            </a:r>
            <a:r>
              <a:rPr lang="it-IT" sz="1800"/>
              <a:t>e si ha la necessità di defenire un nuvo insieme : l’insieme dei numeri razionali  </a:t>
            </a:r>
            <a:r>
              <a:rPr lang="it-IT" sz="1800" b="1"/>
              <a:t>Q. </a:t>
            </a:r>
          </a:p>
          <a:p>
            <a:pPr marL="0" lvl="0" indent="0" fontAlgn="base">
              <a:spcBef>
                <a:spcPct val="0"/>
              </a:spcBef>
              <a:spcAft>
                <a:spcPct val="0"/>
              </a:spcAft>
              <a:buClrTx/>
              <a:buSzTx/>
              <a:buNone/>
            </a:pPr>
            <a:r>
              <a:rPr lang="it-IT" sz="1800" b="1"/>
              <a:t>Nota il S.I  è razionale</a:t>
            </a:r>
          </a:p>
          <a:p>
            <a:pPr marL="0" lvl="0" indent="0" fontAlgn="base">
              <a:spcBef>
                <a:spcPct val="0"/>
              </a:spcBef>
              <a:spcAft>
                <a:spcPct val="0"/>
              </a:spcAft>
              <a:buClrTx/>
              <a:buSzTx/>
              <a:buNone/>
            </a:pPr>
            <a:endParaRPr lang="it-IT" sz="1800" b="1"/>
          </a:p>
          <a:p>
            <a:pPr marL="0" lvl="0" indent="0" fontAlgn="base">
              <a:spcBef>
                <a:spcPct val="0"/>
              </a:spcBef>
              <a:spcAft>
                <a:spcPct val="0"/>
              </a:spcAft>
              <a:buClrTx/>
              <a:buSzTx/>
              <a:buNone/>
            </a:pPr>
            <a:r>
              <a:rPr lang="it-IT" sz="1800"/>
              <a:t>Le operazioni nell’insieme dei numeri razionali e reali godono delle stesse proprità </a:t>
            </a:r>
            <a:r>
              <a:rPr lang="it-IT" sz="1800" b="1"/>
              <a:t>: principio di estensione delle proprotà formali</a:t>
            </a:r>
          </a:p>
          <a:p>
            <a:pPr marL="0" lvl="0" indent="0" fontAlgn="base">
              <a:spcBef>
                <a:spcPct val="0"/>
              </a:spcBef>
              <a:spcAft>
                <a:spcPct val="0"/>
              </a:spcAft>
              <a:buClrTx/>
              <a:buSzTx/>
              <a:buNone/>
            </a:pPr>
            <a:endParaRPr lang="it-IT" sz="1800"/>
          </a:p>
          <a:p>
            <a:pPr marL="0" lvl="0" indent="0" fontAlgn="base">
              <a:spcBef>
                <a:spcPct val="0"/>
              </a:spcBef>
              <a:spcAft>
                <a:spcPct val="0"/>
              </a:spcAft>
              <a:buClrTx/>
              <a:buSzTx/>
              <a:buNone/>
            </a:pPr>
            <a:r>
              <a:rPr lang="it-IT" sz="1800" b="1"/>
              <a:t>Rapporri adimensionali e dimensionali</a:t>
            </a:r>
          </a:p>
          <a:p>
            <a:pPr marL="0" lvl="0" indent="0" algn="just" fontAlgn="base">
              <a:spcBef>
                <a:spcPct val="0"/>
              </a:spcBef>
              <a:spcAft>
                <a:spcPct val="0"/>
              </a:spcAft>
              <a:buClrTx/>
              <a:buSzTx/>
              <a:buNone/>
            </a:pPr>
            <a:r>
              <a:rPr lang="it-IT" sz="1800"/>
              <a:t> Il </a:t>
            </a:r>
            <a:r>
              <a:rPr lang="it-IT" sz="1800" b="1" i="1"/>
              <a:t>rapporto</a:t>
            </a:r>
            <a:r>
              <a:rPr lang="it-IT" sz="1800"/>
              <a:t> è un numero </a:t>
            </a:r>
            <a:r>
              <a:rPr lang="it-IT" sz="1800" i="1"/>
              <a:t>c</a:t>
            </a:r>
            <a:r>
              <a:rPr lang="it-IT" sz="1800"/>
              <a:t> definito da  due numeri </a:t>
            </a:r>
            <a:r>
              <a:rPr lang="it-IT" sz="1800" i="1"/>
              <a:t>a </a:t>
            </a:r>
            <a:r>
              <a:rPr lang="it-IT" sz="1800"/>
              <a:t>e </a:t>
            </a:r>
            <a:r>
              <a:rPr lang="it-IT" sz="1800" i="1"/>
              <a:t>b, </a:t>
            </a:r>
            <a:r>
              <a:rPr lang="it-IT" sz="1800"/>
              <a:t> e  se </a:t>
            </a:r>
            <a:r>
              <a:rPr lang="it-IT" sz="1800" i="1"/>
              <a:t>a </a:t>
            </a:r>
            <a:r>
              <a:rPr lang="it-IT" sz="1800"/>
              <a:t>e </a:t>
            </a:r>
            <a:r>
              <a:rPr lang="it-IT" sz="1800" i="1"/>
              <a:t>b sono le misure </a:t>
            </a:r>
            <a:r>
              <a:rPr lang="it-IT" sz="1800"/>
              <a:t>di due grandezze il rapporto ne indica la relazione. Nel caso di grandezze dello stesso tipo, esso non è altro che il risultato della </a:t>
            </a:r>
            <a:r>
              <a:rPr lang="it-IT" sz="1800" i="1"/>
              <a:t>divisione</a:t>
            </a:r>
            <a:r>
              <a:rPr lang="it-IT" sz="1800"/>
              <a:t> tra il numero che esprime la prima misura e il numero che esprime la seconda (a patto che esse siano espresse nella stessa unità di misura). È una generalizzazione del concetto di divisione per "contenenza“. Nel caso che </a:t>
            </a:r>
            <a:r>
              <a:rPr lang="it-IT" sz="1800" i="1"/>
              <a:t>a </a:t>
            </a:r>
            <a:r>
              <a:rPr lang="it-IT" sz="1800"/>
              <a:t>e </a:t>
            </a:r>
            <a:r>
              <a:rPr lang="it-IT" sz="1800" i="1"/>
              <a:t>b</a:t>
            </a:r>
            <a:r>
              <a:rPr lang="it-IT" sz="1800"/>
              <a:t> siano misure di due grandezze diverse il rapporto è definito un numero( misura) e unità di misura.</a:t>
            </a:r>
          </a:p>
          <a:p>
            <a:pPr marL="0" lvl="0" indent="0" algn="just" fontAlgn="base">
              <a:spcBef>
                <a:spcPct val="0"/>
              </a:spcBef>
              <a:spcAft>
                <a:spcPct val="0"/>
              </a:spcAft>
              <a:buClrTx/>
              <a:buSzTx/>
              <a:buNone/>
            </a:pPr>
            <a:r>
              <a:rPr lang="it-IT" sz="1600"/>
              <a:t>Esempio 1: quante banconote da 50 € servono per fare 200 €?», cioè quante </a:t>
            </a:r>
            <a:r>
              <a:rPr lang="it-IT" sz="1600" i="1"/>
              <a:t>volte</a:t>
            </a:r>
            <a:r>
              <a:rPr lang="it-IT" sz="1600"/>
              <a:t> 50 sta in 200?</a:t>
            </a:r>
          </a:p>
          <a:p>
            <a:pPr marL="0" lvl="0" indent="0" algn="just" fontAlgn="base">
              <a:spcBef>
                <a:spcPct val="0"/>
              </a:spcBef>
              <a:spcAft>
                <a:spcPct val="0"/>
              </a:spcAft>
              <a:buClrTx/>
              <a:buSzTx/>
              <a:buNone/>
            </a:pPr>
            <a:endParaRPr lang="it-IT" sz="1600" b="1"/>
          </a:p>
          <a:p>
            <a:pPr marL="0" lvl="0" indent="0" algn="just" fontAlgn="base">
              <a:spcBef>
                <a:spcPct val="0"/>
              </a:spcBef>
              <a:spcAft>
                <a:spcPct val="0"/>
              </a:spcAft>
              <a:buClrTx/>
              <a:buSzTx/>
              <a:buNone/>
            </a:pPr>
            <a:r>
              <a:rPr lang="it-IT" sz="1600"/>
              <a:t>Esempio 2:il rapporto tra la popolazione di una regione e l'estensione della stessa può essere espresso in </a:t>
            </a:r>
            <a:r>
              <a:rPr lang="it-IT" sz="1600" i="1"/>
              <a:t>abitanti/km</a:t>
            </a:r>
            <a:r>
              <a:rPr lang="it-IT" sz="1600" i="1" baseline="30000"/>
              <a:t>2</a:t>
            </a:r>
            <a:r>
              <a:rPr lang="it-IT" sz="1600"/>
              <a:t> o in </a:t>
            </a:r>
            <a:r>
              <a:rPr lang="it-IT" sz="1600" i="1"/>
              <a:t>abitanti/m</a:t>
            </a:r>
            <a:r>
              <a:rPr lang="it-IT" sz="1600" i="1" baseline="30000"/>
              <a:t>2</a:t>
            </a:r>
            <a:r>
              <a:rPr lang="it-IT" sz="1600"/>
              <a:t>("abitanti per km</a:t>
            </a:r>
            <a:r>
              <a:rPr lang="it-IT" sz="1600" baseline="30000"/>
              <a:t>2</a:t>
            </a:r>
            <a:r>
              <a:rPr lang="it-IT" sz="1600"/>
              <a:t>", "abitanti per m</a:t>
            </a:r>
            <a:r>
              <a:rPr lang="it-IT" sz="1600" baseline="30000"/>
              <a:t>2</a:t>
            </a:r>
            <a:r>
              <a:rPr lang="it-IT" sz="1600"/>
              <a:t>")</a:t>
            </a:r>
            <a:endParaRPr lang="it-IT" sz="1600" b="1"/>
          </a:p>
        </p:txBody>
      </p:sp>
      <p:pic>
        <p:nvPicPr>
          <p:cNvPr id="1027" name="Picture 3" descr="\{ a, b, c\}"/>
          <p:cNvPicPr>
            <a:picLocks noChangeAspect="1" noChangeArrowheads="1"/>
          </p:cNvPicPr>
          <p:nvPr/>
        </p:nvPicPr>
        <p:blipFill>
          <a:blip r:embed="rId2"/>
          <a:srcRect/>
          <a:stretch>
            <a:fillRect/>
          </a:stretch>
        </p:blipFill>
        <p:spPr bwMode="auto">
          <a:xfrm>
            <a:off x="5835650" y="60325"/>
            <a:ext cx="590550" cy="190500"/>
          </a:xfrm>
          <a:prstGeom prst="rect">
            <a:avLst/>
          </a:prstGeom>
          <a:noFill/>
        </p:spPr>
      </p:pic>
      <p:pic>
        <p:nvPicPr>
          <p:cNvPr id="1028" name="Picture 4" descr="\mathbb{N}"/>
          <p:cNvPicPr>
            <a:picLocks noChangeAspect="1" noChangeArrowheads="1"/>
          </p:cNvPicPr>
          <p:nvPr/>
        </p:nvPicPr>
        <p:blipFill>
          <a:blip r:embed="rId3"/>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4"/>
          <a:srcRect/>
          <a:stretch>
            <a:fillRect/>
          </a:stretch>
        </p:blipFill>
        <p:spPr bwMode="auto">
          <a:xfrm>
            <a:off x="12873038" y="60325"/>
            <a:ext cx="171450" cy="1619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0034" y="428604"/>
            <a:ext cx="8229600" cy="642942"/>
          </a:xfrm>
        </p:spPr>
        <p:txBody>
          <a:bodyPr>
            <a:noAutofit/>
          </a:bodyPr>
          <a:lstStyle/>
          <a:p>
            <a:pPr algn="ctr"/>
            <a:r>
              <a:rPr lang="it-IT" sz="3600">
                <a:solidFill>
                  <a:srgbClr val="FF0000"/>
                </a:solidFill>
              </a:rPr>
              <a:t>Elementi di Matematica per la Chimica</a:t>
            </a:r>
          </a:p>
        </p:txBody>
      </p:sp>
      <p:sp>
        <p:nvSpPr>
          <p:cNvPr id="5" name="Segnaposto contenuto 4"/>
          <p:cNvSpPr>
            <a:spLocks noGrp="1"/>
          </p:cNvSpPr>
          <p:nvPr>
            <p:ph idx="1"/>
          </p:nvPr>
        </p:nvSpPr>
        <p:spPr>
          <a:xfrm>
            <a:off x="457200" y="1071546"/>
            <a:ext cx="8229600" cy="6072230"/>
          </a:xfrm>
        </p:spPr>
        <p:txBody>
          <a:bodyPr>
            <a:normAutofit/>
          </a:bodyPr>
          <a:lstStyle/>
          <a:p>
            <a:pPr marL="0" lvl="0" indent="0" algn="ctr" fontAlgn="base">
              <a:spcBef>
                <a:spcPct val="0"/>
              </a:spcBef>
              <a:spcAft>
                <a:spcPct val="0"/>
              </a:spcAft>
              <a:buClrTx/>
              <a:buSzTx/>
              <a:buNone/>
            </a:pPr>
            <a:r>
              <a:rPr lang="it-IT" sz="1800" b="1"/>
              <a:t>Divisione</a:t>
            </a:r>
          </a:p>
          <a:p>
            <a:pPr marL="0" lvl="0" indent="0" fontAlgn="base">
              <a:spcBef>
                <a:spcPct val="0"/>
              </a:spcBef>
              <a:spcAft>
                <a:spcPct val="0"/>
              </a:spcAft>
              <a:buClrTx/>
              <a:buSzTx/>
              <a:buNone/>
            </a:pPr>
            <a:r>
              <a:rPr lang="it-IT" sz="1800" b="1"/>
              <a:t>Dal linguaggio alla formula </a:t>
            </a:r>
          </a:p>
          <a:p>
            <a:pPr marL="0" lvl="0" indent="0" fontAlgn="base">
              <a:spcBef>
                <a:spcPct val="0"/>
              </a:spcBef>
              <a:spcAft>
                <a:spcPct val="0"/>
              </a:spcAft>
              <a:buClrTx/>
              <a:buSzTx/>
              <a:buNone/>
            </a:pPr>
            <a:r>
              <a:rPr lang="it-IT" sz="1800" b="1"/>
              <a:t> 1</a:t>
            </a:r>
            <a:r>
              <a:rPr lang="it-IT" sz="1800"/>
              <a:t>  quante banconote da 50 € servono per fare 200 €? </a:t>
            </a:r>
          </a:p>
          <a:p>
            <a:pPr marL="0" lvl="0" indent="0" fontAlgn="base">
              <a:spcBef>
                <a:spcPct val="0"/>
              </a:spcBef>
              <a:spcAft>
                <a:spcPct val="0"/>
              </a:spcAft>
              <a:buClrTx/>
              <a:buSzTx/>
              <a:buNone/>
            </a:pPr>
            <a:r>
              <a:rPr lang="it-IT" sz="1800"/>
              <a:t> </a:t>
            </a:r>
            <a:r>
              <a:rPr lang="it-IT" sz="1800" b="1"/>
              <a:t>2</a:t>
            </a:r>
            <a:r>
              <a:rPr lang="it-IT" sz="1800"/>
              <a:t> quante casse da 50 kg servono per  fare 200 Kg ? </a:t>
            </a:r>
          </a:p>
          <a:p>
            <a:pPr marL="0" lvl="0" indent="0" fontAlgn="base">
              <a:spcBef>
                <a:spcPct val="0"/>
              </a:spcBef>
              <a:spcAft>
                <a:spcPct val="0"/>
              </a:spcAft>
              <a:buClrTx/>
              <a:buSzTx/>
              <a:buNone/>
            </a:pPr>
            <a:r>
              <a:rPr lang="it-IT" sz="1800" b="1"/>
              <a:t> 3</a:t>
            </a:r>
            <a:r>
              <a:rPr lang="it-IT" sz="1800"/>
              <a:t> quante ……. da 50 … servono per  fare 200 ….  ?</a:t>
            </a:r>
          </a:p>
          <a:p>
            <a:pPr marL="0" lvl="0" indent="0" fontAlgn="base">
              <a:spcBef>
                <a:spcPct val="0"/>
              </a:spcBef>
              <a:spcAft>
                <a:spcPct val="0"/>
              </a:spcAft>
              <a:buClrTx/>
              <a:buSzTx/>
              <a:buNone/>
            </a:pPr>
            <a:r>
              <a:rPr lang="it-IT" sz="1800"/>
              <a:t>  </a:t>
            </a:r>
          </a:p>
          <a:p>
            <a:pPr marL="0" lvl="0" indent="0" fontAlgn="base">
              <a:spcBef>
                <a:spcPct val="0"/>
              </a:spcBef>
              <a:spcAft>
                <a:spcPct val="0"/>
              </a:spcAft>
              <a:buClrTx/>
              <a:buSzTx/>
              <a:buNone/>
            </a:pPr>
            <a:r>
              <a:rPr lang="it-IT" sz="1800"/>
              <a:t>       numero di … = 200: 50</a:t>
            </a:r>
          </a:p>
          <a:p>
            <a:pPr marL="0" lvl="0" indent="0" fontAlgn="base">
              <a:spcBef>
                <a:spcPct val="0"/>
              </a:spcBef>
              <a:spcAft>
                <a:spcPct val="0"/>
              </a:spcAft>
              <a:buClrTx/>
              <a:buSzTx/>
              <a:buNone/>
            </a:pPr>
            <a:endParaRPr lang="it-IT" sz="1800"/>
          </a:p>
          <a:p>
            <a:pPr marL="342900" lvl="0" indent="-342900" fontAlgn="base">
              <a:spcBef>
                <a:spcPct val="0"/>
              </a:spcBef>
              <a:spcAft>
                <a:spcPct val="0"/>
              </a:spcAft>
              <a:buClrTx/>
              <a:buSzTx/>
              <a:buAutoNum type="arabicPlain"/>
            </a:pPr>
            <a:r>
              <a:rPr lang="it-IT" sz="1800"/>
              <a:t>In una regione di 100 km</a:t>
            </a:r>
            <a:r>
              <a:rPr lang="it-IT" sz="1800" baseline="30000"/>
              <a:t>2</a:t>
            </a:r>
            <a:r>
              <a:rPr lang="it-IT" sz="1800"/>
              <a:t> risiedono 100.000 abitanti, mediamente  quanti abitanti risiedono in 1 km</a:t>
            </a:r>
            <a:r>
              <a:rPr lang="it-IT" sz="1800" baseline="30000"/>
              <a:t>2</a:t>
            </a:r>
            <a:r>
              <a:rPr lang="it-IT" sz="1800"/>
              <a:t> ? </a:t>
            </a:r>
          </a:p>
          <a:p>
            <a:pPr marL="342900" indent="-342900" fontAlgn="base">
              <a:spcBef>
                <a:spcPct val="0"/>
              </a:spcBef>
              <a:spcAft>
                <a:spcPct val="0"/>
              </a:spcAft>
              <a:buClrTx/>
              <a:buSzTx/>
              <a:buFont typeface="Wingdings 2"/>
              <a:buAutoNum type="arabicPlain"/>
            </a:pPr>
            <a:r>
              <a:rPr lang="it-IT" sz="1800"/>
              <a:t>In una …. di 100 ………… 100.000………., mediamente  …………..risiedono in 1 …. ? </a:t>
            </a:r>
          </a:p>
          <a:p>
            <a:pPr marL="342900" indent="-342900" fontAlgn="base">
              <a:spcBef>
                <a:spcPct val="0"/>
              </a:spcBef>
              <a:spcAft>
                <a:spcPct val="0"/>
              </a:spcAft>
              <a:buClrTx/>
              <a:buSzTx/>
              <a:buFont typeface="Wingdings 2"/>
              <a:buAutoNum type="arabicPlain"/>
            </a:pPr>
            <a:r>
              <a:rPr lang="it-IT" sz="1800"/>
              <a:t>In una soluzione  di 10 litri sono sciolti 25 g di zucchero, in un litro quanti grammi di zucchero ci sono?</a:t>
            </a:r>
          </a:p>
          <a:p>
            <a:pPr marL="342900" lvl="0" indent="-342900" fontAlgn="base">
              <a:spcBef>
                <a:spcPct val="0"/>
              </a:spcBef>
              <a:spcAft>
                <a:spcPct val="0"/>
              </a:spcAft>
              <a:buClrTx/>
              <a:buSzTx/>
              <a:buNone/>
            </a:pPr>
            <a:endParaRPr lang="it-IT" sz="1800"/>
          </a:p>
          <a:p>
            <a:pPr marL="342900" lvl="0" indent="-342900" fontAlgn="base">
              <a:spcBef>
                <a:spcPct val="0"/>
              </a:spcBef>
              <a:spcAft>
                <a:spcPct val="0"/>
              </a:spcAft>
              <a:buClrTx/>
              <a:buSzTx/>
              <a:buNone/>
            </a:pPr>
            <a:r>
              <a:rPr lang="it-IT" sz="1800"/>
              <a:t> </a:t>
            </a:r>
            <a:r>
              <a:rPr lang="it-IT" sz="1800" b="1"/>
              <a:t>Il rapporto  come riduzione all’unità:</a:t>
            </a:r>
          </a:p>
          <a:p>
            <a:pPr marL="0" lvl="0" indent="0" fontAlgn="base">
              <a:spcBef>
                <a:spcPct val="0"/>
              </a:spcBef>
              <a:spcAft>
                <a:spcPct val="0"/>
              </a:spcAft>
              <a:buClrTx/>
              <a:buSzTx/>
              <a:buNone/>
            </a:pPr>
            <a:r>
              <a:rPr lang="it-IT" sz="1800"/>
              <a:t>Es : La velocità è lospazio percorso nell’unità di tempo</a:t>
            </a:r>
          </a:p>
          <a:p>
            <a:pPr marL="0" lvl="0" indent="0" fontAlgn="base">
              <a:spcBef>
                <a:spcPct val="0"/>
              </a:spcBef>
              <a:spcAft>
                <a:spcPct val="0"/>
              </a:spcAft>
              <a:buClrTx/>
              <a:buSzTx/>
              <a:buNone/>
            </a:pPr>
            <a:r>
              <a:rPr lang="it-IT" sz="1800"/>
              <a:t>  500 metri vengono percorsi in 10 s, qual è lo spazio percorso  in 35 s ?</a:t>
            </a:r>
          </a:p>
          <a:p>
            <a:pPr marL="0" lvl="0" indent="0" fontAlgn="base">
              <a:spcBef>
                <a:spcPct val="0"/>
              </a:spcBef>
              <a:spcAft>
                <a:spcPct val="0"/>
              </a:spcAft>
              <a:buClrTx/>
              <a:buSzTx/>
              <a:buNone/>
            </a:pPr>
            <a:endParaRPr lang="it-IT" sz="1800"/>
          </a:p>
        </p:txBody>
      </p:sp>
      <p:pic>
        <p:nvPicPr>
          <p:cNvPr id="1027" name="Picture 3" descr="\{ a, b, c\}"/>
          <p:cNvPicPr>
            <a:picLocks noChangeAspect="1" noChangeArrowheads="1"/>
          </p:cNvPicPr>
          <p:nvPr/>
        </p:nvPicPr>
        <p:blipFill>
          <a:blip r:embed="rId2"/>
          <a:srcRect/>
          <a:stretch>
            <a:fillRect/>
          </a:stretch>
        </p:blipFill>
        <p:spPr bwMode="auto">
          <a:xfrm>
            <a:off x="5835650" y="60325"/>
            <a:ext cx="590550" cy="190500"/>
          </a:xfrm>
          <a:prstGeom prst="rect">
            <a:avLst/>
          </a:prstGeom>
          <a:noFill/>
        </p:spPr>
      </p:pic>
      <p:pic>
        <p:nvPicPr>
          <p:cNvPr id="1028" name="Picture 4" descr="\mathbb{N}"/>
          <p:cNvPicPr>
            <a:picLocks noChangeAspect="1" noChangeArrowheads="1"/>
          </p:cNvPicPr>
          <p:nvPr/>
        </p:nvPicPr>
        <p:blipFill>
          <a:blip r:embed="rId3"/>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4"/>
          <a:srcRect/>
          <a:stretch>
            <a:fillRect/>
          </a:stretch>
        </p:blipFill>
        <p:spPr bwMode="auto">
          <a:xfrm>
            <a:off x="12873038" y="60325"/>
            <a:ext cx="171450" cy="1619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0034" y="428604"/>
            <a:ext cx="8229600" cy="642942"/>
          </a:xfrm>
        </p:spPr>
        <p:txBody>
          <a:bodyPr>
            <a:noAutofit/>
          </a:bodyPr>
          <a:lstStyle/>
          <a:p>
            <a:pPr algn="ctr"/>
            <a:r>
              <a:rPr lang="it-IT" sz="3600">
                <a:solidFill>
                  <a:srgbClr val="FF0000"/>
                </a:solidFill>
              </a:rPr>
              <a:t>Elementi di Matematica per la Chimica</a:t>
            </a:r>
          </a:p>
        </p:txBody>
      </p:sp>
      <p:sp>
        <p:nvSpPr>
          <p:cNvPr id="5" name="Segnaposto contenuto 4"/>
          <p:cNvSpPr>
            <a:spLocks noGrp="1"/>
          </p:cNvSpPr>
          <p:nvPr>
            <p:ph idx="1"/>
          </p:nvPr>
        </p:nvSpPr>
        <p:spPr>
          <a:xfrm>
            <a:off x="457200" y="1071546"/>
            <a:ext cx="8229600" cy="6072230"/>
          </a:xfrm>
        </p:spPr>
        <p:txBody>
          <a:bodyPr>
            <a:normAutofit/>
          </a:bodyPr>
          <a:lstStyle/>
          <a:p>
            <a:pPr marL="0" lvl="0" indent="0" fontAlgn="base">
              <a:spcBef>
                <a:spcPct val="0"/>
              </a:spcBef>
              <a:spcAft>
                <a:spcPct val="0"/>
              </a:spcAft>
              <a:buClrTx/>
              <a:buSzTx/>
              <a:buNone/>
            </a:pPr>
            <a:r>
              <a:rPr lang="it-IT" sz="1800"/>
              <a:t>Esempi di rapporti in chimica</a:t>
            </a:r>
          </a:p>
        </p:txBody>
      </p:sp>
      <p:pic>
        <p:nvPicPr>
          <p:cNvPr id="1027" name="Picture 3" descr="\{ a, b, c\}"/>
          <p:cNvPicPr>
            <a:picLocks noChangeAspect="1" noChangeArrowheads="1"/>
          </p:cNvPicPr>
          <p:nvPr/>
        </p:nvPicPr>
        <p:blipFill>
          <a:blip r:embed="rId2"/>
          <a:srcRect/>
          <a:stretch>
            <a:fillRect/>
          </a:stretch>
        </p:blipFill>
        <p:spPr bwMode="auto">
          <a:xfrm>
            <a:off x="5835650" y="60325"/>
            <a:ext cx="590550" cy="190500"/>
          </a:xfrm>
          <a:prstGeom prst="rect">
            <a:avLst/>
          </a:prstGeom>
          <a:noFill/>
        </p:spPr>
      </p:pic>
      <p:pic>
        <p:nvPicPr>
          <p:cNvPr id="1028" name="Picture 4" descr="\mathbb{N}"/>
          <p:cNvPicPr>
            <a:picLocks noChangeAspect="1" noChangeArrowheads="1"/>
          </p:cNvPicPr>
          <p:nvPr/>
        </p:nvPicPr>
        <p:blipFill>
          <a:blip r:embed="rId3"/>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4"/>
          <a:srcRect/>
          <a:stretch>
            <a:fillRect/>
          </a:stretch>
        </p:blipFill>
        <p:spPr bwMode="auto">
          <a:xfrm>
            <a:off x="12873038" y="60325"/>
            <a:ext cx="171450" cy="1619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0034" y="428604"/>
            <a:ext cx="8229600" cy="642942"/>
          </a:xfrm>
        </p:spPr>
        <p:txBody>
          <a:bodyPr>
            <a:noAutofit/>
          </a:bodyPr>
          <a:lstStyle/>
          <a:p>
            <a:pPr algn="ctr"/>
            <a:r>
              <a:rPr lang="it-IT" sz="3600">
                <a:solidFill>
                  <a:srgbClr val="FF0000"/>
                </a:solidFill>
              </a:rPr>
              <a:t>Elementi di Matematica per la Chimica</a:t>
            </a:r>
          </a:p>
        </p:txBody>
      </p:sp>
      <p:sp>
        <p:nvSpPr>
          <p:cNvPr id="5" name="Segnaposto contenuto 4"/>
          <p:cNvSpPr>
            <a:spLocks noGrp="1"/>
          </p:cNvSpPr>
          <p:nvPr>
            <p:ph idx="1"/>
          </p:nvPr>
        </p:nvSpPr>
        <p:spPr>
          <a:xfrm>
            <a:off x="457200" y="1071546"/>
            <a:ext cx="8229600" cy="6072230"/>
          </a:xfrm>
        </p:spPr>
        <p:txBody>
          <a:bodyPr>
            <a:normAutofit fontScale="62500" lnSpcReduction="20000"/>
          </a:bodyPr>
          <a:lstStyle/>
          <a:p>
            <a:pPr>
              <a:buNone/>
            </a:pPr>
            <a:r>
              <a:rPr lang="it-IT" sz="2200" b="1"/>
              <a:t>Proponiamo una versione abbreviata e adattata alla scuola primaria dello schema di Polya </a:t>
            </a:r>
          </a:p>
          <a:p>
            <a:pPr>
              <a:buNone/>
            </a:pPr>
            <a:r>
              <a:rPr lang="it-IT" sz="1800"/>
              <a:t>LE QUATTRO FASI NELLA RISOLUZIONE DEI PROBLEMI</a:t>
            </a:r>
          </a:p>
          <a:p>
            <a:pPr>
              <a:buNone/>
            </a:pPr>
            <a:endParaRPr lang="it-IT" sz="1800"/>
          </a:p>
          <a:p>
            <a:pPr>
              <a:buNone/>
            </a:pPr>
            <a:r>
              <a:rPr lang="it-IT" sz="1800" b="1"/>
              <a:t>Prima fase: </a:t>
            </a:r>
            <a:r>
              <a:rPr lang="it-IT" sz="1800"/>
              <a:t>Capire il problema (Understanding the problem)</a:t>
            </a:r>
          </a:p>
          <a:p>
            <a:pPr>
              <a:buNone/>
            </a:pPr>
            <a:r>
              <a:rPr lang="it-IT" sz="1800"/>
              <a:t>Cosa si deve trovare?</a:t>
            </a:r>
          </a:p>
          <a:p>
            <a:pPr>
              <a:buNone/>
            </a:pPr>
            <a:r>
              <a:rPr lang="it-IT" sz="1800"/>
              <a:t>Quali sono i dati? Alcune volte bisogna reperire i dati in immagini o tabelle.</a:t>
            </a:r>
          </a:p>
          <a:p>
            <a:pPr>
              <a:buNone/>
            </a:pPr>
            <a:r>
              <a:rPr lang="it-IT" sz="1800"/>
              <a:t>Quali sono le condizioni?</a:t>
            </a:r>
          </a:p>
          <a:p>
            <a:pPr>
              <a:buNone/>
            </a:pPr>
            <a:r>
              <a:rPr lang="it-IT" sz="1800"/>
              <a:t>Sapresti porre il problema con le tue parole?</a:t>
            </a:r>
          </a:p>
          <a:p>
            <a:pPr>
              <a:buNone/>
            </a:pPr>
            <a:r>
              <a:rPr lang="it-IT" sz="1800"/>
              <a:t>È possibile soddisfare le condizioni?</a:t>
            </a:r>
          </a:p>
          <a:p>
            <a:pPr>
              <a:buNone/>
            </a:pPr>
            <a:r>
              <a:rPr lang="it-IT" sz="1800"/>
              <a:t>Prova a dare una stima del risultato</a:t>
            </a:r>
          </a:p>
          <a:p>
            <a:pPr>
              <a:buNone/>
            </a:pPr>
            <a:r>
              <a:rPr lang="it-IT" sz="1800"/>
              <a:t>Disegna una figura. Prepara uno schema o diagramma.</a:t>
            </a:r>
          </a:p>
          <a:p>
            <a:pPr>
              <a:buNone/>
            </a:pPr>
            <a:r>
              <a:rPr lang="it-IT" sz="1800"/>
              <a:t>Introduci una notazione appropriata.</a:t>
            </a:r>
          </a:p>
          <a:p>
            <a:pPr>
              <a:buNone/>
            </a:pPr>
            <a:r>
              <a:rPr lang="it-IT" sz="1800" b="1"/>
              <a:t>Seconda fase: </a:t>
            </a:r>
            <a:r>
              <a:rPr lang="it-IT" sz="1800"/>
              <a:t>Elaborare un piano (Devising a plan)</a:t>
            </a:r>
          </a:p>
          <a:p>
            <a:pPr>
              <a:buNone/>
            </a:pPr>
            <a:r>
              <a:rPr lang="it-IT" sz="1800"/>
              <a:t>Esiste un problema analogo al tuo e già risolto in precedenza?</a:t>
            </a:r>
          </a:p>
          <a:p>
            <a:pPr>
              <a:buNone/>
            </a:pPr>
            <a:r>
              <a:rPr lang="it-IT" sz="1800"/>
              <a:t>Puoi formulare il problema in un modo diverso?</a:t>
            </a:r>
          </a:p>
          <a:p>
            <a:pPr>
              <a:buNone/>
            </a:pPr>
            <a:r>
              <a:rPr lang="it-IT" sz="1800"/>
              <a:t>Puoi risolvere un problema più semplice connesso con questo?</a:t>
            </a:r>
          </a:p>
          <a:p>
            <a:pPr>
              <a:buNone/>
            </a:pPr>
            <a:r>
              <a:rPr lang="it-IT" sz="1800"/>
              <a:t>Puoi risolvere una parte del problema?</a:t>
            </a:r>
          </a:p>
          <a:p>
            <a:pPr>
              <a:buNone/>
            </a:pPr>
            <a:r>
              <a:rPr lang="it-IT" sz="1800"/>
              <a:t>Puoi suddividere il problema in parti, preparando alcune domande intermedie?</a:t>
            </a:r>
          </a:p>
          <a:p>
            <a:pPr>
              <a:buNone/>
            </a:pPr>
            <a:r>
              <a:rPr lang="it-IT" sz="1800"/>
              <a:t>Riflette alle operazioni che risolvono alcune delle domande intermedie.</a:t>
            </a:r>
          </a:p>
          <a:p>
            <a:pPr>
              <a:buNone/>
            </a:pPr>
            <a:r>
              <a:rPr lang="it-IT" sz="1800"/>
              <a:t>Hai usato tutti i dati?</a:t>
            </a:r>
          </a:p>
          <a:p>
            <a:pPr>
              <a:buNone/>
            </a:pPr>
            <a:r>
              <a:rPr lang="it-IT" sz="1800" b="1"/>
              <a:t>Terza fase: </a:t>
            </a:r>
            <a:r>
              <a:rPr lang="it-IT" sz="1800"/>
              <a:t>Mettere in pratica il piano (Carrying out the plan)</a:t>
            </a:r>
          </a:p>
          <a:p>
            <a:pPr>
              <a:buNone/>
            </a:pPr>
            <a:r>
              <a:rPr lang="it-IT" sz="1800"/>
              <a:t>Procedi con pazienza e precisione: il piano fornisce un abbozzo generale; ci si deve</a:t>
            </a:r>
          </a:p>
          <a:p>
            <a:pPr>
              <a:buNone/>
            </a:pPr>
            <a:r>
              <a:rPr lang="it-IT" sz="1800"/>
              <a:t>convincere che i dettagli rientrano necessariamente in tale traccia, in modo tale che</a:t>
            </a:r>
          </a:p>
          <a:p>
            <a:pPr>
              <a:buNone/>
            </a:pPr>
            <a:r>
              <a:rPr lang="it-IT" sz="1800"/>
              <a:t>non resti nessun punto oscuro dove possa celarsi qualche errore.</a:t>
            </a:r>
          </a:p>
          <a:p>
            <a:pPr>
              <a:buNone/>
            </a:pPr>
            <a:r>
              <a:rPr lang="it-IT" sz="1800"/>
              <a:t>Sei capace di spiegare il tuo piano e come lo hai attuato?</a:t>
            </a:r>
          </a:p>
          <a:p>
            <a:pPr>
              <a:buNone/>
            </a:pPr>
            <a:r>
              <a:rPr lang="it-IT" sz="1800"/>
              <a:t>Elenca tutte le soluzioni possibili</a:t>
            </a:r>
          </a:p>
          <a:p>
            <a:pPr>
              <a:buNone/>
            </a:pPr>
            <a:r>
              <a:rPr lang="it-IT" sz="1800" b="1"/>
              <a:t>Quarta fase: </a:t>
            </a:r>
            <a:r>
              <a:rPr lang="it-IT" sz="1800"/>
              <a:t>Verificare (Looking back)</a:t>
            </a:r>
          </a:p>
          <a:p>
            <a:pPr>
              <a:buNone/>
            </a:pPr>
            <a:r>
              <a:rPr lang="it-IT" sz="1800"/>
              <a:t>Puoi pensare a un piano alternativo? Se ottieni una soluzione diversa forse vi è</a:t>
            </a:r>
          </a:p>
          <a:p>
            <a:pPr>
              <a:buNone/>
            </a:pPr>
            <a:r>
              <a:rPr lang="it-IT" sz="1800"/>
              <a:t>qualche errore nel piano, oppure nell’esecuzione del piano.</a:t>
            </a:r>
          </a:p>
          <a:p>
            <a:pPr>
              <a:buNone/>
            </a:pPr>
            <a:r>
              <a:rPr lang="it-IT" sz="1800"/>
              <a:t>Puoi confrontare il tuo piano con quello di altri colleghi?</a:t>
            </a:r>
          </a:p>
          <a:p>
            <a:pPr>
              <a:buNone/>
            </a:pPr>
            <a:r>
              <a:rPr lang="it-IT" sz="1800"/>
              <a:t>Valuta il risultato: se non è verosimile forse hai fatto qualche errore</a:t>
            </a:r>
          </a:p>
        </p:txBody>
      </p:sp>
      <p:pic>
        <p:nvPicPr>
          <p:cNvPr id="1027" name="Picture 3" descr="\{ a, b, c\}"/>
          <p:cNvPicPr>
            <a:picLocks noChangeAspect="1" noChangeArrowheads="1"/>
          </p:cNvPicPr>
          <p:nvPr/>
        </p:nvPicPr>
        <p:blipFill>
          <a:blip r:embed="rId2"/>
          <a:srcRect/>
          <a:stretch>
            <a:fillRect/>
          </a:stretch>
        </p:blipFill>
        <p:spPr bwMode="auto">
          <a:xfrm>
            <a:off x="5835650" y="60325"/>
            <a:ext cx="590550" cy="190500"/>
          </a:xfrm>
          <a:prstGeom prst="rect">
            <a:avLst/>
          </a:prstGeom>
          <a:noFill/>
        </p:spPr>
      </p:pic>
      <p:pic>
        <p:nvPicPr>
          <p:cNvPr id="1028" name="Picture 4" descr="\mathbb{N}"/>
          <p:cNvPicPr>
            <a:picLocks noChangeAspect="1" noChangeArrowheads="1"/>
          </p:cNvPicPr>
          <p:nvPr/>
        </p:nvPicPr>
        <p:blipFill>
          <a:blip r:embed="rId3"/>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4"/>
          <a:srcRect/>
          <a:stretch>
            <a:fillRect/>
          </a:stretch>
        </p:blipFill>
        <p:spPr bwMode="auto">
          <a:xfrm>
            <a:off x="12873038" y="60325"/>
            <a:ext cx="171450" cy="1619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81745" y="141286"/>
            <a:ext cx="8229600" cy="642943"/>
          </a:xfrm>
        </p:spPr>
        <p:txBody>
          <a:bodyPr>
            <a:noAutofit/>
          </a:bodyPr>
          <a:lstStyle/>
          <a:p>
            <a:pPr algn="ctr"/>
            <a:r>
              <a:rPr lang="it-IT" sz="3600" dirty="0">
                <a:solidFill>
                  <a:srgbClr val="FF0000"/>
                </a:solidFill>
              </a:rPr>
              <a:t>Cinetica Chimica</a:t>
            </a:r>
          </a:p>
        </p:txBody>
      </p:sp>
      <p:pic>
        <p:nvPicPr>
          <p:cNvPr id="1028" name="Picture 4" descr="\mathbb{N}"/>
          <p:cNvPicPr>
            <a:picLocks noChangeAspect="1" noChangeArrowheads="1"/>
          </p:cNvPicPr>
          <p:nvPr/>
        </p:nvPicPr>
        <p:blipFill>
          <a:blip r:embed="rId2"/>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3"/>
          <a:srcRect/>
          <a:stretch>
            <a:fillRect/>
          </a:stretch>
        </p:blipFill>
        <p:spPr bwMode="auto">
          <a:xfrm>
            <a:off x="12873038" y="60325"/>
            <a:ext cx="171450" cy="161925"/>
          </a:xfrm>
          <a:prstGeom prst="rect">
            <a:avLst/>
          </a:prstGeom>
          <a:noFill/>
        </p:spPr>
      </p:pic>
      <p:sp>
        <p:nvSpPr>
          <p:cNvPr id="5" name="Segnaposto contenuto 4">
            <a:extLst>
              <a:ext uri="{FF2B5EF4-FFF2-40B4-BE49-F238E27FC236}">
                <a16:creationId xmlns:a16="http://schemas.microsoft.com/office/drawing/2014/main" id="{89409A84-5707-4D09-A06C-9A11DECFD695}"/>
              </a:ext>
            </a:extLst>
          </p:cNvPr>
          <p:cNvSpPr>
            <a:spLocks noGrp="1"/>
          </p:cNvSpPr>
          <p:nvPr>
            <p:ph idx="1"/>
          </p:nvPr>
        </p:nvSpPr>
        <p:spPr>
          <a:xfrm>
            <a:off x="89756" y="532139"/>
            <a:ext cx="8964488" cy="5769658"/>
          </a:xfrm>
        </p:spPr>
        <p:txBody>
          <a:bodyPr>
            <a:normAutofit/>
          </a:bodyPr>
          <a:lstStyle/>
          <a:p>
            <a:endParaRPr lang="it-IT" sz="2000" dirty="0"/>
          </a:p>
          <a:p>
            <a:pPr marL="0" indent="0">
              <a:buNone/>
            </a:pPr>
            <a:r>
              <a:rPr lang="it-IT" sz="1800" dirty="0"/>
              <a:t>velocità media unica</a:t>
            </a:r>
          </a:p>
          <a:p>
            <a:pPr marL="0" indent="0">
              <a:buNone/>
            </a:pPr>
            <a:r>
              <a:rPr lang="it-IT" sz="1800" dirty="0"/>
              <a:t> </a:t>
            </a:r>
            <a:r>
              <a:rPr lang="it-IT" sz="1800" b="1" dirty="0"/>
              <a:t> </a:t>
            </a:r>
            <a:r>
              <a:rPr lang="it-IT" sz="1800" dirty="0"/>
              <a:t>Esempio                         N2O4</a:t>
            </a:r>
            <a:r>
              <a:rPr lang="it-IT" sz="1800" baseline="-25000" dirty="0"/>
              <a:t>(g)           </a:t>
            </a:r>
            <a:r>
              <a:rPr lang="it-IT" sz="2400" dirty="0"/>
              <a:t>2</a:t>
            </a:r>
            <a:r>
              <a:rPr lang="it-IT" sz="1800" dirty="0"/>
              <a:t>NO2 </a:t>
            </a:r>
            <a:r>
              <a:rPr lang="it-IT" sz="1200" dirty="0"/>
              <a:t>(g)</a:t>
            </a:r>
            <a:endParaRPr lang="it-IT" sz="1800" dirty="0"/>
          </a:p>
        </p:txBody>
      </p:sp>
      <p:cxnSp>
        <p:nvCxnSpPr>
          <p:cNvPr id="7" name="Connettore 2 6">
            <a:extLst>
              <a:ext uri="{FF2B5EF4-FFF2-40B4-BE49-F238E27FC236}">
                <a16:creationId xmlns:a16="http://schemas.microsoft.com/office/drawing/2014/main" id="{125DC2D1-B35B-4FE1-BB0E-6E17C684891D}"/>
              </a:ext>
            </a:extLst>
          </p:cNvPr>
          <p:cNvCxnSpPr/>
          <p:nvPr/>
        </p:nvCxnSpPr>
        <p:spPr>
          <a:xfrm>
            <a:off x="3347864" y="155679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649D745A-AEF6-41E1-B9D7-65719521F1B1}"/>
              </a:ext>
            </a:extLst>
          </p:cNvPr>
          <p:cNvSpPr txBox="1"/>
          <p:nvPr/>
        </p:nvSpPr>
        <p:spPr>
          <a:xfrm>
            <a:off x="0" y="1682114"/>
            <a:ext cx="8064896" cy="892552"/>
          </a:xfrm>
          <a:prstGeom prst="rect">
            <a:avLst/>
          </a:prstGeom>
          <a:noFill/>
        </p:spPr>
        <p:txBody>
          <a:bodyPr wrap="square">
            <a:spAutoFit/>
          </a:bodyPr>
          <a:lstStyle/>
          <a:p>
            <a:endParaRPr lang="it-IT" dirty="0"/>
          </a:p>
          <a:p>
            <a:r>
              <a:rPr lang="it-IT" sz="1600" dirty="0"/>
              <a:t>Va considerato che ogni mole di N2O4  che si consuma produce due moli di NO2</a:t>
            </a:r>
          </a:p>
          <a:p>
            <a:r>
              <a:rPr lang="it-IT" sz="1600" dirty="0"/>
              <a:t>  la  velocità con cui si forma NO2  è il doppio di quella con cui si consuma N2O4</a:t>
            </a:r>
          </a:p>
        </p:txBody>
      </p:sp>
      <p:pic>
        <p:nvPicPr>
          <p:cNvPr id="9" name="Immagine 8">
            <a:extLst>
              <a:ext uri="{FF2B5EF4-FFF2-40B4-BE49-F238E27FC236}">
                <a16:creationId xmlns:a16="http://schemas.microsoft.com/office/drawing/2014/main" id="{ABF64F6A-34CC-48A1-BAC1-0EBAC961A8C4}"/>
              </a:ext>
            </a:extLst>
          </p:cNvPr>
          <p:cNvPicPr>
            <a:picLocks noChangeAspect="1"/>
          </p:cNvPicPr>
          <p:nvPr/>
        </p:nvPicPr>
        <p:blipFill>
          <a:blip r:embed="rId4"/>
          <a:stretch>
            <a:fillRect/>
          </a:stretch>
        </p:blipFill>
        <p:spPr>
          <a:xfrm>
            <a:off x="1534777" y="2547759"/>
            <a:ext cx="3533775" cy="962025"/>
          </a:xfrm>
          <a:prstGeom prst="rect">
            <a:avLst/>
          </a:prstGeom>
        </p:spPr>
      </p:pic>
      <p:sp>
        <p:nvSpPr>
          <p:cNvPr id="2" name="CasellaDiTesto 1">
            <a:extLst>
              <a:ext uri="{FF2B5EF4-FFF2-40B4-BE49-F238E27FC236}">
                <a16:creationId xmlns:a16="http://schemas.microsoft.com/office/drawing/2014/main" id="{5016B5AC-8075-4B67-8B34-34B645EBAA3F}"/>
              </a:ext>
            </a:extLst>
          </p:cNvPr>
          <p:cNvSpPr txBox="1"/>
          <p:nvPr/>
        </p:nvSpPr>
        <p:spPr>
          <a:xfrm>
            <a:off x="6057900" y="2959768"/>
            <a:ext cx="914400" cy="914400"/>
          </a:xfrm>
          <a:prstGeom prst="rect">
            <a:avLst/>
          </a:prstGeom>
          <a:noFill/>
        </p:spPr>
        <p:txBody>
          <a:bodyPr wrap="square" rtlCol="0">
            <a:spAutoFit/>
          </a:bodyPr>
          <a:lstStyle/>
          <a:p>
            <a:endParaRPr lang="it-IT" dirty="0"/>
          </a:p>
        </p:txBody>
      </p:sp>
      <p:sp>
        <p:nvSpPr>
          <p:cNvPr id="3" name="CasellaDiTesto 2">
            <a:extLst>
              <a:ext uri="{FF2B5EF4-FFF2-40B4-BE49-F238E27FC236}">
                <a16:creationId xmlns:a16="http://schemas.microsoft.com/office/drawing/2014/main" id="{3204C601-3DFB-4280-8C06-9920DD505A5A}"/>
              </a:ext>
            </a:extLst>
          </p:cNvPr>
          <p:cNvSpPr txBox="1"/>
          <p:nvPr/>
        </p:nvSpPr>
        <p:spPr>
          <a:xfrm>
            <a:off x="481745" y="4365104"/>
            <a:ext cx="8229600" cy="369332"/>
          </a:xfrm>
          <a:prstGeom prst="rect">
            <a:avLst/>
          </a:prstGeom>
          <a:noFill/>
        </p:spPr>
        <p:txBody>
          <a:bodyPr wrap="square" rtlCol="0">
            <a:spAutoFit/>
          </a:bodyPr>
          <a:lstStyle/>
          <a:p>
            <a:r>
              <a:rPr lang="it-IT" dirty="0"/>
              <a:t>Esercizi</a:t>
            </a:r>
          </a:p>
        </p:txBody>
      </p:sp>
    </p:spTree>
    <p:extLst>
      <p:ext uri="{BB962C8B-B14F-4D97-AF65-F5344CB8AC3E}">
        <p14:creationId xmlns:p14="http://schemas.microsoft.com/office/powerpoint/2010/main" val="2829654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0034" y="428604"/>
            <a:ext cx="8229600" cy="642942"/>
          </a:xfrm>
        </p:spPr>
        <p:txBody>
          <a:bodyPr>
            <a:noAutofit/>
          </a:bodyPr>
          <a:lstStyle/>
          <a:p>
            <a:pPr algn="ctr"/>
            <a:r>
              <a:rPr lang="it-IT" sz="3600">
                <a:solidFill>
                  <a:srgbClr val="FF0000"/>
                </a:solidFill>
              </a:rPr>
              <a:t>Elementi di Matematica per la Chimica</a:t>
            </a:r>
          </a:p>
        </p:txBody>
      </p:sp>
      <p:sp>
        <p:nvSpPr>
          <p:cNvPr id="5" name="Segnaposto contenuto 4"/>
          <p:cNvSpPr>
            <a:spLocks noGrp="1"/>
          </p:cNvSpPr>
          <p:nvPr>
            <p:ph idx="1"/>
          </p:nvPr>
        </p:nvSpPr>
        <p:spPr>
          <a:xfrm>
            <a:off x="457200" y="1071546"/>
            <a:ext cx="8229600" cy="6072230"/>
          </a:xfrm>
        </p:spPr>
        <p:txBody>
          <a:bodyPr>
            <a:normAutofit/>
          </a:bodyPr>
          <a:lstStyle/>
          <a:p>
            <a:pPr marL="0" lvl="0" indent="0" fontAlgn="base">
              <a:spcBef>
                <a:spcPct val="0"/>
              </a:spcBef>
              <a:spcAft>
                <a:spcPct val="0"/>
              </a:spcAft>
              <a:buClrTx/>
              <a:buSzTx/>
              <a:buNone/>
            </a:pPr>
            <a:r>
              <a:rPr lang="it-IT" sz="1800"/>
              <a:t>Traccia </a:t>
            </a:r>
          </a:p>
          <a:p>
            <a:pPr marL="0" lvl="0" indent="0" fontAlgn="base">
              <a:spcBef>
                <a:spcPct val="0"/>
              </a:spcBef>
              <a:spcAft>
                <a:spcPct val="0"/>
              </a:spcAft>
              <a:buClrTx/>
              <a:buSzTx/>
              <a:buNone/>
            </a:pPr>
            <a:r>
              <a:rPr lang="it-IT" sz="1800"/>
              <a:t>…………………………………………………………………………………………………………………….</a:t>
            </a:r>
          </a:p>
          <a:p>
            <a:pPr marL="0" lvl="0" indent="0" fontAlgn="base">
              <a:spcBef>
                <a:spcPct val="0"/>
              </a:spcBef>
              <a:spcAft>
                <a:spcPct val="0"/>
              </a:spcAft>
              <a:buClrTx/>
              <a:buSzTx/>
              <a:buNone/>
            </a:pPr>
            <a:r>
              <a:rPr lang="it-IT" sz="1800"/>
              <a:t>…………………………………………………………………………………………………………………..</a:t>
            </a:r>
          </a:p>
          <a:p>
            <a:pPr marL="0" lvl="0" indent="0" fontAlgn="base">
              <a:spcBef>
                <a:spcPct val="0"/>
              </a:spcBef>
              <a:spcAft>
                <a:spcPct val="0"/>
              </a:spcAft>
              <a:buClrTx/>
              <a:buSzTx/>
              <a:buNone/>
            </a:pPr>
            <a:r>
              <a:rPr lang="it-IT" sz="1800"/>
              <a:t>…………………………………………………………………………………………………………………..</a:t>
            </a:r>
          </a:p>
          <a:p>
            <a:pPr marL="0" lvl="0" indent="0" fontAlgn="base">
              <a:spcBef>
                <a:spcPct val="0"/>
              </a:spcBef>
              <a:spcAft>
                <a:spcPct val="0"/>
              </a:spcAft>
              <a:buClrTx/>
              <a:buSzTx/>
              <a:buNone/>
            </a:pPr>
            <a:endParaRPr lang="it-IT" sz="1800"/>
          </a:p>
          <a:p>
            <a:pPr marL="0" lvl="0" indent="0" fontAlgn="base">
              <a:spcBef>
                <a:spcPct val="0"/>
              </a:spcBef>
              <a:spcAft>
                <a:spcPct val="0"/>
              </a:spcAft>
              <a:buClrTx/>
              <a:buSzTx/>
              <a:buNone/>
            </a:pPr>
            <a:r>
              <a:rPr lang="it-IT" sz="1800"/>
              <a:t>                                                                                                         Dati</a:t>
            </a:r>
          </a:p>
          <a:p>
            <a:pPr marL="0" lvl="0" indent="0" fontAlgn="base">
              <a:spcBef>
                <a:spcPct val="0"/>
              </a:spcBef>
              <a:spcAft>
                <a:spcPct val="0"/>
              </a:spcAft>
              <a:buClrTx/>
              <a:buSzTx/>
              <a:buNone/>
            </a:pPr>
            <a:r>
              <a:rPr lang="it-IT" sz="1800"/>
              <a:t>  schema / disegno</a:t>
            </a:r>
          </a:p>
          <a:p>
            <a:pPr marL="0" lvl="0" indent="0" fontAlgn="base">
              <a:spcBef>
                <a:spcPct val="0"/>
              </a:spcBef>
              <a:spcAft>
                <a:spcPct val="0"/>
              </a:spcAft>
              <a:buClrTx/>
              <a:buSzTx/>
              <a:buNone/>
            </a:pPr>
            <a:endParaRPr lang="it-IT" sz="1800"/>
          </a:p>
          <a:p>
            <a:pPr marL="0" lvl="0" indent="0" fontAlgn="base">
              <a:spcBef>
                <a:spcPct val="0"/>
              </a:spcBef>
              <a:spcAft>
                <a:spcPct val="0"/>
              </a:spcAft>
              <a:buClrTx/>
              <a:buSzTx/>
              <a:buNone/>
            </a:pPr>
            <a:r>
              <a:rPr lang="it-IT" sz="1800"/>
              <a:t>  diagramma risolutivo</a:t>
            </a:r>
          </a:p>
          <a:p>
            <a:pPr marL="0" lvl="0" indent="0" fontAlgn="base">
              <a:spcBef>
                <a:spcPct val="0"/>
              </a:spcBef>
              <a:spcAft>
                <a:spcPct val="0"/>
              </a:spcAft>
              <a:buClrTx/>
              <a:buSzTx/>
              <a:buNone/>
            </a:pPr>
            <a:endParaRPr lang="it-IT" sz="1800"/>
          </a:p>
          <a:p>
            <a:pPr marL="0" lvl="0" indent="0" fontAlgn="base">
              <a:spcBef>
                <a:spcPct val="0"/>
              </a:spcBef>
              <a:spcAft>
                <a:spcPct val="0"/>
              </a:spcAft>
              <a:buClrTx/>
              <a:buSzTx/>
              <a:buNone/>
            </a:pPr>
            <a:r>
              <a:rPr lang="it-IT" sz="1800"/>
              <a:t>  calcoli</a:t>
            </a:r>
          </a:p>
          <a:p>
            <a:pPr marL="0" lvl="0" indent="0" fontAlgn="base">
              <a:spcBef>
                <a:spcPct val="0"/>
              </a:spcBef>
              <a:spcAft>
                <a:spcPct val="0"/>
              </a:spcAft>
              <a:buClrTx/>
              <a:buSzTx/>
              <a:buNone/>
            </a:pPr>
            <a:endParaRPr lang="it-IT" sz="1800"/>
          </a:p>
          <a:p>
            <a:pPr marL="0" lvl="0" indent="0" fontAlgn="base">
              <a:spcBef>
                <a:spcPct val="0"/>
              </a:spcBef>
              <a:spcAft>
                <a:spcPct val="0"/>
              </a:spcAft>
              <a:buClrTx/>
              <a:buSzTx/>
              <a:buNone/>
            </a:pPr>
            <a:r>
              <a:rPr lang="it-IT" sz="1800"/>
              <a:t> valutazione </a:t>
            </a:r>
          </a:p>
          <a:p>
            <a:pPr marL="0" lvl="0" indent="0" fontAlgn="base">
              <a:spcBef>
                <a:spcPct val="0"/>
              </a:spcBef>
              <a:spcAft>
                <a:spcPct val="0"/>
              </a:spcAft>
              <a:buClrTx/>
              <a:buSzTx/>
              <a:buNone/>
            </a:pPr>
            <a:endParaRPr lang="it-IT" sz="1800"/>
          </a:p>
          <a:p>
            <a:pPr marL="0" lvl="0" indent="0" fontAlgn="base">
              <a:spcBef>
                <a:spcPct val="0"/>
              </a:spcBef>
              <a:spcAft>
                <a:spcPct val="0"/>
              </a:spcAft>
              <a:buClrTx/>
              <a:buSzTx/>
              <a:buNone/>
            </a:pPr>
            <a:r>
              <a:rPr lang="it-IT" sz="1800"/>
              <a:t>  note </a:t>
            </a:r>
          </a:p>
          <a:p>
            <a:pPr marL="0" lvl="0" indent="0" fontAlgn="base">
              <a:spcBef>
                <a:spcPct val="0"/>
              </a:spcBef>
              <a:spcAft>
                <a:spcPct val="0"/>
              </a:spcAft>
              <a:buClrTx/>
              <a:buSzTx/>
              <a:buNone/>
            </a:pPr>
            <a:endParaRPr lang="it-IT" sz="1800"/>
          </a:p>
          <a:p>
            <a:pPr marL="0" lvl="0" indent="0" fontAlgn="base">
              <a:spcBef>
                <a:spcPct val="0"/>
              </a:spcBef>
              <a:spcAft>
                <a:spcPct val="0"/>
              </a:spcAft>
              <a:buClrTx/>
              <a:buSzTx/>
              <a:buNone/>
            </a:pPr>
            <a:r>
              <a:rPr lang="it-IT" sz="1800"/>
              <a:t> </a:t>
            </a:r>
          </a:p>
          <a:p>
            <a:pPr marL="0" lvl="0" indent="0" fontAlgn="base">
              <a:spcBef>
                <a:spcPct val="0"/>
              </a:spcBef>
              <a:spcAft>
                <a:spcPct val="0"/>
              </a:spcAft>
              <a:buClrTx/>
              <a:buSzTx/>
              <a:buNone/>
            </a:pPr>
            <a:endParaRPr lang="it-IT" sz="1800"/>
          </a:p>
        </p:txBody>
      </p:sp>
      <p:pic>
        <p:nvPicPr>
          <p:cNvPr id="1027" name="Picture 3" descr="\{ a, b, c\}"/>
          <p:cNvPicPr>
            <a:picLocks noChangeAspect="1" noChangeArrowheads="1"/>
          </p:cNvPicPr>
          <p:nvPr/>
        </p:nvPicPr>
        <p:blipFill>
          <a:blip r:embed="rId2"/>
          <a:srcRect/>
          <a:stretch>
            <a:fillRect/>
          </a:stretch>
        </p:blipFill>
        <p:spPr bwMode="auto">
          <a:xfrm>
            <a:off x="5835650" y="60325"/>
            <a:ext cx="590550" cy="190500"/>
          </a:xfrm>
          <a:prstGeom prst="rect">
            <a:avLst/>
          </a:prstGeom>
          <a:noFill/>
        </p:spPr>
      </p:pic>
      <p:pic>
        <p:nvPicPr>
          <p:cNvPr id="1028" name="Picture 4" descr="\mathbb{N}"/>
          <p:cNvPicPr>
            <a:picLocks noChangeAspect="1" noChangeArrowheads="1"/>
          </p:cNvPicPr>
          <p:nvPr/>
        </p:nvPicPr>
        <p:blipFill>
          <a:blip r:embed="rId3"/>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4"/>
          <a:srcRect/>
          <a:stretch>
            <a:fillRect/>
          </a:stretch>
        </p:blipFill>
        <p:spPr bwMode="auto">
          <a:xfrm>
            <a:off x="12873038" y="60325"/>
            <a:ext cx="171450" cy="1619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81745" y="141287"/>
            <a:ext cx="8229600" cy="642942"/>
          </a:xfrm>
        </p:spPr>
        <p:txBody>
          <a:bodyPr>
            <a:noAutofit/>
          </a:bodyPr>
          <a:lstStyle/>
          <a:p>
            <a:pPr algn="ctr"/>
            <a:r>
              <a:rPr lang="it-IT" sz="3600">
                <a:solidFill>
                  <a:srgbClr val="FF0000"/>
                </a:solidFill>
              </a:rPr>
              <a:t>Cinetica Chimica</a:t>
            </a:r>
            <a:endParaRPr lang="it-IT" sz="3600" dirty="0">
              <a:solidFill>
                <a:srgbClr val="FF0000"/>
              </a:solidFill>
            </a:endParaRPr>
          </a:p>
        </p:txBody>
      </p:sp>
      <p:pic>
        <p:nvPicPr>
          <p:cNvPr id="1028" name="Picture 4" descr="\mathbb{N}"/>
          <p:cNvPicPr>
            <a:picLocks noChangeAspect="1" noChangeArrowheads="1"/>
          </p:cNvPicPr>
          <p:nvPr/>
        </p:nvPicPr>
        <p:blipFill>
          <a:blip r:embed="rId2"/>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3"/>
          <a:srcRect/>
          <a:stretch>
            <a:fillRect/>
          </a:stretch>
        </p:blipFill>
        <p:spPr bwMode="auto">
          <a:xfrm>
            <a:off x="12873038" y="60325"/>
            <a:ext cx="171450" cy="161925"/>
          </a:xfrm>
          <a:prstGeom prst="rect">
            <a:avLst/>
          </a:prstGeom>
          <a:noFill/>
        </p:spPr>
      </p:pic>
      <p:sp>
        <p:nvSpPr>
          <p:cNvPr id="5" name="Segnaposto contenuto 4">
            <a:extLst>
              <a:ext uri="{FF2B5EF4-FFF2-40B4-BE49-F238E27FC236}">
                <a16:creationId xmlns:a16="http://schemas.microsoft.com/office/drawing/2014/main" id="{89409A84-5707-4D09-A06C-9A11DECFD695}"/>
              </a:ext>
            </a:extLst>
          </p:cNvPr>
          <p:cNvSpPr>
            <a:spLocks noGrp="1"/>
          </p:cNvSpPr>
          <p:nvPr>
            <p:ph idx="1"/>
          </p:nvPr>
        </p:nvSpPr>
        <p:spPr>
          <a:xfrm>
            <a:off x="179512" y="1071545"/>
            <a:ext cx="8964488" cy="5645167"/>
          </a:xfrm>
        </p:spPr>
        <p:txBody>
          <a:bodyPr>
            <a:normAutofit/>
          </a:bodyPr>
          <a:lstStyle/>
          <a:p>
            <a:r>
              <a:rPr lang="it-IT" sz="1600" b="1" dirty="0">
                <a:solidFill>
                  <a:srgbClr val="000000"/>
                </a:solidFill>
                <a:effectLst/>
                <a:latin typeface="Tahoma" panose="020B0604030504040204" pitchFamily="34" charset="0"/>
                <a:ea typeface="Tahoma" panose="020B0604030504040204" pitchFamily="34" charset="0"/>
              </a:rPr>
              <a:t>la</a:t>
            </a:r>
            <a:r>
              <a:rPr lang="it-IT" sz="1600" b="1" spc="5" dirty="0">
                <a:solidFill>
                  <a:srgbClr val="000000"/>
                </a:solidFill>
                <a:effectLst/>
                <a:latin typeface="Tahoma" panose="020B0604030504040204" pitchFamily="34" charset="0"/>
                <a:ea typeface="Tahoma" panose="020B0604030504040204" pitchFamily="34" charset="0"/>
              </a:rPr>
              <a:t> </a:t>
            </a:r>
            <a:r>
              <a:rPr lang="it-IT" sz="1600" b="1" dirty="0">
                <a:solidFill>
                  <a:srgbClr val="000000"/>
                </a:solidFill>
                <a:effectLst/>
                <a:latin typeface="Tahoma" panose="020B0604030504040204" pitchFamily="34" charset="0"/>
                <a:ea typeface="Tahoma" panose="020B0604030504040204" pitchFamily="34" charset="0"/>
              </a:rPr>
              <a:t>velocità di reazione è una grandezza intensiva</a:t>
            </a:r>
            <a:r>
              <a:rPr lang="it-IT" sz="1600" dirty="0">
                <a:solidFill>
                  <a:srgbClr val="000000"/>
                </a:solidFill>
                <a:effectLst/>
                <a:latin typeface="Tahoma" panose="020B0604030504040204" pitchFamily="34" charset="0"/>
                <a:ea typeface="Tahoma" panose="020B0604030504040204" pitchFamily="34" charset="0"/>
              </a:rPr>
              <a:t>, cioè non</a:t>
            </a:r>
            <a:r>
              <a:rPr lang="it-IT" sz="1600" spc="5" dirty="0">
                <a:solidFill>
                  <a:srgbClr val="000000"/>
                </a:solidFill>
                <a:effectLst/>
                <a:latin typeface="Tahoma" panose="020B0604030504040204" pitchFamily="34" charset="0"/>
                <a:ea typeface="Tahoma" panose="020B0604030504040204" pitchFamily="34" charset="0"/>
              </a:rPr>
              <a:t> </a:t>
            </a:r>
            <a:r>
              <a:rPr lang="it-IT" sz="1600" dirty="0">
                <a:solidFill>
                  <a:srgbClr val="000000"/>
                </a:solidFill>
                <a:effectLst/>
                <a:latin typeface="Tahoma" panose="020B0604030504040204" pitchFamily="34" charset="0"/>
                <a:ea typeface="Tahoma" panose="020B0604030504040204" pitchFamily="34" charset="0"/>
              </a:rPr>
              <a:t>dipende dalla massa</a:t>
            </a:r>
          </a:p>
          <a:p>
            <a:r>
              <a:rPr lang="it-IT" sz="1800" b="1" dirty="0">
                <a:solidFill>
                  <a:srgbClr val="000000"/>
                </a:solidFill>
                <a:effectLst/>
                <a:latin typeface="Tahoma" panose="020B0604030504040204" pitchFamily="34" charset="0"/>
                <a:ea typeface="Tahoma" panose="020B0604030504040204" pitchFamily="34" charset="0"/>
              </a:rPr>
              <a:t>la</a:t>
            </a:r>
            <a:r>
              <a:rPr lang="it-IT" sz="1800" b="1" spc="5" dirty="0">
                <a:solidFill>
                  <a:srgbClr val="000000"/>
                </a:solidFill>
                <a:effectLst/>
                <a:latin typeface="Tahoma" panose="020B0604030504040204" pitchFamily="34" charset="0"/>
                <a:ea typeface="Tahoma" panose="020B0604030504040204" pitchFamily="34" charset="0"/>
              </a:rPr>
              <a:t> </a:t>
            </a:r>
            <a:r>
              <a:rPr lang="it-IT" sz="1800" b="1" dirty="0">
                <a:solidFill>
                  <a:srgbClr val="000000"/>
                </a:solidFill>
                <a:effectLst/>
                <a:latin typeface="Tahoma" panose="020B0604030504040204" pitchFamily="34" charset="0"/>
                <a:ea typeface="Tahoma" panose="020B0604030504040204" pitchFamily="34" charset="0"/>
              </a:rPr>
              <a:t>velocità di reazione dipende da</a:t>
            </a:r>
            <a:r>
              <a:rPr lang="it-IT" sz="1800" dirty="0">
                <a:solidFill>
                  <a:srgbClr val="000000"/>
                </a:solidFill>
                <a:effectLst/>
                <a:latin typeface="Tahoma" panose="020B0604030504040204" pitchFamily="34" charset="0"/>
                <a:ea typeface="Tahoma" panose="020B0604030504040204" pitchFamily="34" charset="0"/>
              </a:rPr>
              <a:t>: natura dei reagenti, concentrazioni, stato </a:t>
            </a:r>
            <a:r>
              <a:rPr lang="it-IT" sz="1800" dirty="0">
                <a:solidFill>
                  <a:srgbClr val="000000"/>
                </a:solidFill>
                <a:latin typeface="Tahoma" panose="020B0604030504040204" pitchFamily="34" charset="0"/>
                <a:ea typeface="Tahoma" panose="020B0604030504040204" pitchFamily="34" charset="0"/>
              </a:rPr>
              <a:t>fisico</a:t>
            </a:r>
            <a:r>
              <a:rPr lang="it-IT" sz="1800" dirty="0">
                <a:solidFill>
                  <a:srgbClr val="000000"/>
                </a:solidFill>
                <a:effectLst/>
                <a:latin typeface="Tahoma" panose="020B0604030504040204" pitchFamily="34" charset="0"/>
                <a:ea typeface="Tahoma" panose="020B0604030504040204" pitchFamily="34" charset="0"/>
              </a:rPr>
              <a:t>  , temperatura, </a:t>
            </a:r>
            <a:r>
              <a:rPr lang="it-IT" sz="1800" u="sng" dirty="0">
                <a:solidFill>
                  <a:srgbClr val="000000"/>
                </a:solidFill>
                <a:effectLst/>
                <a:latin typeface="Tahoma" panose="020B0604030504040204" pitchFamily="34" charset="0"/>
                <a:ea typeface="Tahoma" panose="020B0604030504040204" pitchFamily="34" charset="0"/>
              </a:rPr>
              <a:t>catalizzator</a:t>
            </a:r>
            <a:r>
              <a:rPr lang="it-IT" sz="1800" dirty="0">
                <a:solidFill>
                  <a:srgbClr val="000000"/>
                </a:solidFill>
                <a:effectLst/>
                <a:latin typeface="Tahoma" panose="020B0604030504040204" pitchFamily="34" charset="0"/>
                <a:ea typeface="Tahoma" panose="020B0604030504040204" pitchFamily="34" charset="0"/>
              </a:rPr>
              <a:t>i </a:t>
            </a:r>
          </a:p>
          <a:p>
            <a:r>
              <a:rPr lang="it-IT" sz="1600" b="1" dirty="0">
                <a:solidFill>
                  <a:srgbClr val="000000"/>
                </a:solidFill>
                <a:effectLst/>
                <a:latin typeface="Tahoma" panose="020B0604030504040204" pitchFamily="34" charset="0"/>
                <a:ea typeface="Tahoma" panose="020B0604030504040204" pitchFamily="34" charset="0"/>
              </a:rPr>
              <a:t>la </a:t>
            </a:r>
            <a:r>
              <a:rPr lang="it-IT" sz="1600" b="1" spc="-5" dirty="0">
                <a:solidFill>
                  <a:srgbClr val="000000"/>
                </a:solidFill>
                <a:effectLst/>
                <a:latin typeface="Tahoma" panose="020B0604030504040204" pitchFamily="34" charset="0"/>
                <a:ea typeface="Tahoma" panose="020B0604030504040204" pitchFamily="34" charset="0"/>
              </a:rPr>
              <a:t>concentrazione</a:t>
            </a:r>
            <a:r>
              <a:rPr lang="it-IT" sz="1600" b="1" dirty="0">
                <a:solidFill>
                  <a:srgbClr val="000000"/>
                </a:solidFill>
                <a:effectLst/>
                <a:latin typeface="Tahoma" panose="020B0604030504040204" pitchFamily="34" charset="0"/>
                <a:ea typeface="Tahoma" panose="020B0604030504040204" pitchFamily="34" charset="0"/>
              </a:rPr>
              <a:t> </a:t>
            </a:r>
            <a:r>
              <a:rPr lang="it-IT" sz="1600" b="1" spc="-5" dirty="0">
                <a:solidFill>
                  <a:srgbClr val="000000"/>
                </a:solidFill>
                <a:effectLst/>
                <a:latin typeface="Tahoma" panose="020B0604030504040204" pitchFamily="34" charset="0"/>
                <a:ea typeface="Tahoma" panose="020B0604030504040204" pitchFamily="34" charset="0"/>
              </a:rPr>
              <a:t>del</a:t>
            </a:r>
            <a:r>
              <a:rPr lang="it-IT" sz="1600" b="1" dirty="0">
                <a:solidFill>
                  <a:srgbClr val="000000"/>
                </a:solidFill>
                <a:effectLst/>
                <a:latin typeface="Tahoma" panose="020B0604030504040204" pitchFamily="34" charset="0"/>
                <a:ea typeface="Tahoma" panose="020B0604030504040204" pitchFamily="34" charset="0"/>
              </a:rPr>
              <a:t> </a:t>
            </a:r>
            <a:r>
              <a:rPr lang="it-IT" sz="1600" b="1" spc="-15" dirty="0">
                <a:solidFill>
                  <a:srgbClr val="000000"/>
                </a:solidFill>
                <a:effectLst/>
                <a:latin typeface="Tahoma" panose="020B0604030504040204" pitchFamily="34" charset="0"/>
                <a:ea typeface="Tahoma" panose="020B0604030504040204" pitchFamily="34" charset="0"/>
              </a:rPr>
              <a:t>reagente</a:t>
            </a:r>
            <a:r>
              <a:rPr lang="it-IT" sz="1600" b="1" dirty="0">
                <a:solidFill>
                  <a:srgbClr val="000000"/>
                </a:solidFill>
                <a:effectLst/>
                <a:latin typeface="Tahoma" panose="020B0604030504040204" pitchFamily="34" charset="0"/>
                <a:ea typeface="Tahoma" panose="020B0604030504040204" pitchFamily="34" charset="0"/>
              </a:rPr>
              <a:t> </a:t>
            </a:r>
            <a:r>
              <a:rPr lang="it-IT" sz="1600" spc="-35" dirty="0">
                <a:solidFill>
                  <a:srgbClr val="000000"/>
                </a:solidFill>
                <a:effectLst/>
                <a:latin typeface="Tahoma" panose="020B0604030504040204" pitchFamily="34" charset="0"/>
                <a:ea typeface="Tahoma" panose="020B0604030504040204" pitchFamily="34" charset="0"/>
              </a:rPr>
              <a:t>diminuisce</a:t>
            </a:r>
            <a:r>
              <a:rPr lang="it-IT" sz="1600" dirty="0">
                <a:solidFill>
                  <a:srgbClr val="000000"/>
                </a:solidFill>
                <a:effectLst/>
                <a:latin typeface="Tahoma" panose="020B0604030504040204" pitchFamily="34" charset="0"/>
                <a:ea typeface="Tahoma" panose="020B0604030504040204" pitchFamily="34" charset="0"/>
              </a:rPr>
              <a:t> nel </a:t>
            </a:r>
            <a:r>
              <a:rPr lang="it-IT" sz="1600" spc="-15" dirty="0">
                <a:solidFill>
                  <a:srgbClr val="000000"/>
                </a:solidFill>
                <a:effectLst/>
                <a:latin typeface="Tahoma" panose="020B0604030504040204" pitchFamily="34" charset="0"/>
                <a:ea typeface="Tahoma" panose="020B0604030504040204" pitchFamily="34" charset="0"/>
              </a:rPr>
              <a:t>tempo</a:t>
            </a:r>
          </a:p>
          <a:p>
            <a:r>
              <a:rPr lang="it-IT" sz="16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durante</a:t>
            </a:r>
            <a:r>
              <a:rPr lang="it-IT" sz="1600" b="1" spc="105"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la</a:t>
            </a:r>
            <a:r>
              <a:rPr lang="it-IT" sz="1600" b="1" spc="12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reazione,</a:t>
            </a:r>
            <a:r>
              <a:rPr lang="it-IT" sz="1600" b="1" spc="11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la</a:t>
            </a:r>
            <a:r>
              <a:rPr lang="it-IT" sz="1600" b="1" spc="115"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b="1" spc="-2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velocità</a:t>
            </a:r>
            <a:r>
              <a:rPr lang="it-IT" sz="1600" b="1" spc="125"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di</a:t>
            </a:r>
            <a:r>
              <a:rPr lang="it-IT" sz="1600" b="1" spc="115"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reazione</a:t>
            </a:r>
            <a:r>
              <a:rPr lang="it-IT" sz="1600" b="1" spc="11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non</a:t>
            </a:r>
            <a:r>
              <a:rPr lang="it-IT" sz="1600" b="1" spc="11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è</a:t>
            </a:r>
            <a:r>
              <a:rPr lang="it-IT" sz="1600" b="1" spc="115"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costante</a:t>
            </a:r>
            <a:r>
              <a:rPr lang="it-IT" sz="1600" b="1" spc="115"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b="1" spc="115" dirty="0">
                <a:solidFill>
                  <a:srgbClr val="000000"/>
                </a:solidFill>
                <a:latin typeface="Tahoma" panose="020B0604030504040204" pitchFamily="34" charset="0"/>
                <a:ea typeface="Tahoma" panose="020B0604030504040204" pitchFamily="34" charset="0"/>
                <a:cs typeface="Times New Roman" panose="02020603050405020304" pitchFamily="18" charset="0"/>
              </a:rPr>
              <a:t>,</a:t>
            </a:r>
            <a:r>
              <a:rPr lang="it-IT" sz="16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più</a:t>
            </a:r>
            <a:r>
              <a:rPr lang="it-IT" sz="1600" spc="12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alta</a:t>
            </a:r>
            <a:r>
              <a:rPr lang="it-IT" sz="1600" spc="115"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spc="-5"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all</a:t>
            </a:r>
            <a:r>
              <a:rPr lang="it-IT" sz="16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’inizio</a:t>
            </a:r>
            <a:r>
              <a:rPr lang="it-IT" sz="1600" spc="115"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 più bassa </a:t>
            </a:r>
            <a:r>
              <a:rPr lang="it-IT" sz="1600" spc="-2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alla</a:t>
            </a:r>
            <a:r>
              <a:rPr lang="it-IT" sz="16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it-IT" sz="1600" spc="-1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fine</a:t>
            </a:r>
            <a:r>
              <a:rPr lang="it-IT" sz="1600" spc="-10" dirty="0">
                <a:solidFill>
                  <a:srgbClr val="000000"/>
                </a:solidFill>
                <a:latin typeface="Tahoma" panose="020B0604030504040204" pitchFamily="34" charset="0"/>
                <a:ea typeface="Tahoma" panose="020B0604030504040204" pitchFamily="34" charset="0"/>
                <a:cs typeface="Times New Roman" panose="02020603050405020304" pitchFamily="18" charset="0"/>
              </a:rPr>
              <a:t>, eccezione reazioni </a:t>
            </a:r>
            <a:r>
              <a:rPr lang="it-IT" sz="1600" u="sng" spc="-10" dirty="0">
                <a:solidFill>
                  <a:srgbClr val="000000"/>
                </a:solidFill>
                <a:latin typeface="Tahoma" panose="020B0604030504040204" pitchFamily="34" charset="0"/>
                <a:ea typeface="Tahoma" panose="020B0604030504040204" pitchFamily="34" charset="0"/>
                <a:cs typeface="Times New Roman" panose="02020603050405020304" pitchFamily="18" charset="0"/>
              </a:rPr>
              <a:t>di ordine zero</a:t>
            </a:r>
            <a:r>
              <a:rPr lang="it-IT" sz="1600" spc="-1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r>
              <a:rPr lang="it-IT" sz="1400" b="0" i="0" dirty="0">
                <a:solidFill>
                  <a:srgbClr val="292F40"/>
                </a:solidFill>
                <a:effectLst/>
                <a:latin typeface="Georgia" panose="02040502050405020303" pitchFamily="18" charset="0"/>
              </a:rPr>
              <a:t>La </a:t>
            </a:r>
            <a:r>
              <a:rPr lang="it-IT" sz="1400" b="1" i="0" dirty="0">
                <a:solidFill>
                  <a:srgbClr val="292F40"/>
                </a:solidFill>
                <a:effectLst/>
                <a:latin typeface="Georgia" panose="02040502050405020303" pitchFamily="18" charset="0"/>
              </a:rPr>
              <a:t>natura dei reagenti</a:t>
            </a:r>
            <a:r>
              <a:rPr lang="it-IT" sz="1400" b="0" i="0" dirty="0">
                <a:solidFill>
                  <a:srgbClr val="292F40"/>
                </a:solidFill>
                <a:effectLst/>
                <a:latin typeface="Georgia" panose="02040502050405020303" pitchFamily="18" charset="0"/>
              </a:rPr>
              <a:t>: </a:t>
            </a:r>
            <a:r>
              <a:rPr lang="it-IT" sz="1400" dirty="0">
                <a:solidFill>
                  <a:srgbClr val="292F40"/>
                </a:solidFill>
                <a:latin typeface="Georgia" panose="02040502050405020303" pitchFamily="18" charset="0"/>
              </a:rPr>
              <a:t>dalle</a:t>
            </a:r>
            <a:r>
              <a:rPr lang="it-IT" sz="1400" b="0" i="0" dirty="0">
                <a:solidFill>
                  <a:srgbClr val="292F40"/>
                </a:solidFill>
                <a:effectLst/>
                <a:latin typeface="Georgia" panose="02040502050405020303" pitchFamily="18" charset="0"/>
              </a:rPr>
              <a:t>  proprietà chimiche e fisiche delle sostanze che reagiscono</a:t>
            </a:r>
            <a:r>
              <a:rPr lang="it-IT" sz="1400" dirty="0">
                <a:solidFill>
                  <a:srgbClr val="292F40"/>
                </a:solidFill>
                <a:latin typeface="Georgia" panose="02040502050405020303" pitchFamily="18" charset="0"/>
              </a:rPr>
              <a:t>:</a:t>
            </a:r>
            <a:r>
              <a:rPr lang="it-IT" sz="1400" b="0" i="0" dirty="0">
                <a:solidFill>
                  <a:srgbClr val="292F40"/>
                </a:solidFill>
                <a:effectLst/>
                <a:latin typeface="Georgia" panose="02040502050405020303" pitchFamily="18" charset="0"/>
              </a:rPr>
              <a:t> geometria,  capacità di rompere e formare  legami,  la tipologia dei legami stessi.</a:t>
            </a:r>
          </a:p>
          <a:p>
            <a:pPr marL="0" indent="0" algn="l">
              <a:buNone/>
            </a:pPr>
            <a:r>
              <a:rPr lang="it-IT" sz="1400" b="0" i="0" dirty="0">
                <a:solidFill>
                  <a:srgbClr val="292F40"/>
                </a:solidFill>
                <a:effectLst/>
                <a:latin typeface="Georgia" panose="02040502050405020303" pitchFamily="18" charset="0"/>
              </a:rPr>
              <a:t>La </a:t>
            </a:r>
            <a:r>
              <a:rPr lang="it-IT" sz="1400" b="1" i="0" dirty="0">
                <a:solidFill>
                  <a:srgbClr val="292F40"/>
                </a:solidFill>
                <a:effectLst/>
                <a:latin typeface="Georgia" panose="02040502050405020303" pitchFamily="18" charset="0"/>
              </a:rPr>
              <a:t>superficie di contatto</a:t>
            </a:r>
            <a:r>
              <a:rPr lang="it-IT" sz="1400" b="0" i="0" dirty="0">
                <a:solidFill>
                  <a:srgbClr val="292F40"/>
                </a:solidFill>
                <a:effectLst/>
                <a:latin typeface="Georgia" panose="02040502050405020303" pitchFamily="18" charset="0"/>
              </a:rPr>
              <a:t>: maggiore è la superficie di contatto tra i reagenti, più veloce è la reazione.</a:t>
            </a:r>
          </a:p>
          <a:p>
            <a:pPr marL="0" indent="0" algn="l">
              <a:buNone/>
            </a:pPr>
            <a:r>
              <a:rPr lang="it-IT" sz="1400" b="0" i="0" dirty="0">
                <a:solidFill>
                  <a:srgbClr val="292F40"/>
                </a:solidFill>
                <a:effectLst/>
                <a:latin typeface="Georgia" panose="02040502050405020303" pitchFamily="18" charset="0"/>
              </a:rPr>
              <a:t>La </a:t>
            </a:r>
            <a:r>
              <a:rPr lang="it-IT" sz="1400" b="1" i="0" dirty="0">
                <a:solidFill>
                  <a:srgbClr val="292F40"/>
                </a:solidFill>
                <a:effectLst/>
                <a:latin typeface="Georgia" panose="02040502050405020303" pitchFamily="18" charset="0"/>
              </a:rPr>
              <a:t>temperatura</a:t>
            </a:r>
            <a:r>
              <a:rPr lang="it-IT" sz="1400" b="0" i="0" dirty="0">
                <a:solidFill>
                  <a:srgbClr val="292F40"/>
                </a:solidFill>
                <a:effectLst/>
                <a:latin typeface="Georgia" panose="02040502050405020303" pitchFamily="18" charset="0"/>
              </a:rPr>
              <a:t>: un aumento di temperatura di una reazione, generalmente, provoca un aumento della  velocità di reazione.</a:t>
            </a:r>
          </a:p>
          <a:p>
            <a:pPr marL="0" indent="0" algn="l">
              <a:buNone/>
            </a:pPr>
            <a:r>
              <a:rPr lang="it-IT" sz="1400" b="0" i="0" dirty="0">
                <a:solidFill>
                  <a:srgbClr val="292F40"/>
                </a:solidFill>
                <a:effectLst/>
                <a:latin typeface="Georgia" panose="02040502050405020303" pitchFamily="18" charset="0"/>
              </a:rPr>
              <a:t>I </a:t>
            </a:r>
            <a:r>
              <a:rPr lang="it-IT" sz="1400" b="1" i="0" dirty="0">
                <a:solidFill>
                  <a:srgbClr val="292F40"/>
                </a:solidFill>
                <a:effectLst/>
                <a:latin typeface="Georgia" panose="02040502050405020303" pitchFamily="18" charset="0"/>
              </a:rPr>
              <a:t>catalizzatori</a:t>
            </a:r>
            <a:r>
              <a:rPr lang="it-IT" sz="1400" b="0" i="0" dirty="0">
                <a:solidFill>
                  <a:srgbClr val="292F40"/>
                </a:solidFill>
                <a:effectLst/>
                <a:latin typeface="Georgia" panose="02040502050405020303" pitchFamily="18" charset="0"/>
              </a:rPr>
              <a:t>: sostanze in grado di </a:t>
            </a:r>
            <a:r>
              <a:rPr lang="it-IT" sz="1400" dirty="0">
                <a:solidFill>
                  <a:srgbClr val="292F40"/>
                </a:solidFill>
                <a:latin typeface="Georgia" panose="02040502050405020303" pitchFamily="18" charset="0"/>
              </a:rPr>
              <a:t>modificare</a:t>
            </a:r>
            <a:r>
              <a:rPr lang="it-IT" sz="1400" b="0" i="0" dirty="0">
                <a:solidFill>
                  <a:srgbClr val="292F40"/>
                </a:solidFill>
                <a:effectLst/>
                <a:latin typeface="Georgia" panose="02040502050405020303" pitchFamily="18" charset="0"/>
              </a:rPr>
              <a:t> la velocità di reazione incidendo </a:t>
            </a:r>
            <a:r>
              <a:rPr lang="it-IT" sz="1400" b="0" i="0" u="sng" dirty="0">
                <a:solidFill>
                  <a:srgbClr val="292F40"/>
                </a:solidFill>
                <a:effectLst/>
                <a:latin typeface="Georgia" panose="02040502050405020303" pitchFamily="18" charset="0"/>
              </a:rPr>
              <a:t>sull’energia di attivazione </a:t>
            </a:r>
            <a:r>
              <a:rPr lang="it-IT" sz="1400" b="0" i="0" dirty="0">
                <a:solidFill>
                  <a:srgbClr val="292F40"/>
                </a:solidFill>
                <a:effectLst/>
                <a:latin typeface="Georgia" panose="02040502050405020303" pitchFamily="18" charset="0"/>
              </a:rPr>
              <a:t>di   una reazione. </a:t>
            </a:r>
            <a:endParaRPr lang="it-IT" sz="2000" dirty="0"/>
          </a:p>
        </p:txBody>
      </p:sp>
      <p:pic>
        <p:nvPicPr>
          <p:cNvPr id="2" name="Immagine 1">
            <a:extLst>
              <a:ext uri="{FF2B5EF4-FFF2-40B4-BE49-F238E27FC236}">
                <a16:creationId xmlns:a16="http://schemas.microsoft.com/office/drawing/2014/main" id="{DE83D760-B65D-4083-9777-28E0AEB4FA79}"/>
              </a:ext>
            </a:extLst>
          </p:cNvPr>
          <p:cNvPicPr>
            <a:picLocks noChangeAspect="1"/>
          </p:cNvPicPr>
          <p:nvPr/>
        </p:nvPicPr>
        <p:blipFill>
          <a:blip r:embed="rId4"/>
          <a:stretch>
            <a:fillRect/>
          </a:stretch>
        </p:blipFill>
        <p:spPr>
          <a:xfrm>
            <a:off x="148963" y="4518970"/>
            <a:ext cx="1763688" cy="2197742"/>
          </a:xfrm>
          <a:prstGeom prst="rect">
            <a:avLst/>
          </a:prstGeom>
        </p:spPr>
      </p:pic>
      <p:sp>
        <p:nvSpPr>
          <p:cNvPr id="3" name="CasellaDiTesto 2">
            <a:extLst>
              <a:ext uri="{FF2B5EF4-FFF2-40B4-BE49-F238E27FC236}">
                <a16:creationId xmlns:a16="http://schemas.microsoft.com/office/drawing/2014/main" id="{064B8ADD-E31C-438D-9FB3-78509D0154C4}"/>
              </a:ext>
            </a:extLst>
          </p:cNvPr>
          <p:cNvSpPr txBox="1"/>
          <p:nvPr/>
        </p:nvSpPr>
        <p:spPr>
          <a:xfrm>
            <a:off x="2555775" y="4869160"/>
            <a:ext cx="6439261" cy="923330"/>
          </a:xfrm>
          <a:prstGeom prst="rect">
            <a:avLst/>
          </a:prstGeom>
          <a:noFill/>
        </p:spPr>
        <p:txBody>
          <a:bodyPr wrap="square" rtlCol="0">
            <a:spAutoFit/>
          </a:bodyPr>
          <a:lstStyle/>
          <a:p>
            <a:r>
              <a:rPr lang="it-IT" dirty="0">
                <a:solidFill>
                  <a:srgbClr val="FF0000"/>
                </a:solidFill>
              </a:rPr>
              <a:t>La velocità media  </a:t>
            </a:r>
            <a:r>
              <a:rPr lang="it-IT" dirty="0"/>
              <a:t>v=( [R]2- </a:t>
            </a:r>
            <a:r>
              <a:rPr kumimoji="0" lang="it-IT" sz="1800" b="0" i="0" u="none" strike="noStrike" kern="1200" cap="none" spc="0" normalizeH="0" baseline="0" noProof="0" dirty="0">
                <a:ln>
                  <a:noFill/>
                </a:ln>
                <a:solidFill>
                  <a:prstClr val="black"/>
                </a:solidFill>
                <a:effectLst/>
                <a:uLnTx/>
                <a:uFillTx/>
                <a:latin typeface="Constantia"/>
                <a:ea typeface="+mn-ea"/>
                <a:cs typeface="+mn-cs"/>
              </a:rPr>
              <a:t>[R]1 )/ (t2 –t1)</a:t>
            </a:r>
            <a:endParaRPr lang="it-IT" dirty="0"/>
          </a:p>
          <a:p>
            <a:r>
              <a:rPr lang="it-IT" dirty="0"/>
              <a:t> </a:t>
            </a:r>
            <a:r>
              <a:rPr lang="it-IT" dirty="0">
                <a:solidFill>
                  <a:srgbClr val="FF0000"/>
                </a:solidFill>
              </a:rPr>
              <a:t>La velocità istantanea </a:t>
            </a:r>
            <a:r>
              <a:rPr lang="it-IT" dirty="0"/>
              <a:t>è la pendenza della tangente del grafico concentrazione tempo c=f(t) nell’istante di interesse.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81745" y="141287"/>
            <a:ext cx="8229600" cy="642942"/>
          </a:xfrm>
        </p:spPr>
        <p:txBody>
          <a:bodyPr>
            <a:noAutofit/>
          </a:bodyPr>
          <a:lstStyle/>
          <a:p>
            <a:pPr algn="ctr"/>
            <a:r>
              <a:rPr lang="it-IT" sz="3600" dirty="0">
                <a:solidFill>
                  <a:srgbClr val="FF0000"/>
                </a:solidFill>
              </a:rPr>
              <a:t>Cinetica Chimica</a:t>
            </a:r>
          </a:p>
        </p:txBody>
      </p:sp>
      <p:pic>
        <p:nvPicPr>
          <p:cNvPr id="1028" name="Picture 4" descr="\mathbb{N}"/>
          <p:cNvPicPr>
            <a:picLocks noChangeAspect="1" noChangeArrowheads="1"/>
          </p:cNvPicPr>
          <p:nvPr/>
        </p:nvPicPr>
        <p:blipFill>
          <a:blip r:embed="rId2"/>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3"/>
          <a:srcRect/>
          <a:stretch>
            <a:fillRect/>
          </a:stretch>
        </p:blipFill>
        <p:spPr bwMode="auto">
          <a:xfrm>
            <a:off x="12873038" y="60325"/>
            <a:ext cx="171450" cy="161925"/>
          </a:xfrm>
          <a:prstGeom prst="rect">
            <a:avLst/>
          </a:prstGeom>
          <a:noFill/>
        </p:spPr>
      </p:pic>
      <p:sp>
        <p:nvSpPr>
          <p:cNvPr id="5" name="Segnaposto contenuto 4">
            <a:extLst>
              <a:ext uri="{FF2B5EF4-FFF2-40B4-BE49-F238E27FC236}">
                <a16:creationId xmlns:a16="http://schemas.microsoft.com/office/drawing/2014/main" id="{89409A84-5707-4D09-A06C-9A11DECFD695}"/>
              </a:ext>
            </a:extLst>
          </p:cNvPr>
          <p:cNvSpPr>
            <a:spLocks noGrp="1"/>
          </p:cNvSpPr>
          <p:nvPr>
            <p:ph idx="1"/>
          </p:nvPr>
        </p:nvSpPr>
        <p:spPr>
          <a:xfrm>
            <a:off x="0" y="784229"/>
            <a:ext cx="8964488" cy="5453083"/>
          </a:xfrm>
        </p:spPr>
        <p:txBody>
          <a:bodyPr>
            <a:normAutofit/>
          </a:bodyPr>
          <a:lstStyle/>
          <a:p>
            <a:pPr marL="0" indent="0">
              <a:buNone/>
            </a:pPr>
            <a:r>
              <a:rPr lang="it-IT" sz="2000" dirty="0">
                <a:solidFill>
                  <a:srgbClr val="FF0000"/>
                </a:solidFill>
              </a:rPr>
              <a:t>     </a:t>
            </a:r>
            <a:r>
              <a:rPr lang="it-IT" sz="2000" b="1" dirty="0">
                <a:solidFill>
                  <a:srgbClr val="FF0000"/>
                </a:solidFill>
              </a:rPr>
              <a:t>Leggi cinetiche,  ordine della reazione</a:t>
            </a:r>
          </a:p>
          <a:p>
            <a:pPr marL="0" indent="0" algn="just">
              <a:buNone/>
            </a:pPr>
            <a:r>
              <a:rPr lang="it-IT" sz="2000" dirty="0"/>
              <a:t>  </a:t>
            </a:r>
            <a:r>
              <a:rPr lang="it-IT" sz="2000" b="1" dirty="0"/>
              <a:t>Legge cinetica di una </a:t>
            </a:r>
            <a:r>
              <a:rPr lang="it-IT" sz="2000" dirty="0"/>
              <a:t>reazione è la relazione  tra la velocità  e la concentrazione   in un istante qualunque </a:t>
            </a:r>
          </a:p>
          <a:p>
            <a:pPr marL="0" indent="0">
              <a:buNone/>
            </a:pPr>
            <a:r>
              <a:rPr lang="it-IT" sz="1800" dirty="0"/>
              <a:t>                                          </a:t>
            </a:r>
            <a:r>
              <a:rPr lang="it-IT" sz="1800" dirty="0" err="1"/>
              <a:t>aA</a:t>
            </a:r>
            <a:r>
              <a:rPr lang="it-IT" sz="1800" dirty="0"/>
              <a:t> +</a:t>
            </a:r>
            <a:r>
              <a:rPr lang="it-IT" sz="1800" dirty="0" err="1"/>
              <a:t>bB</a:t>
            </a:r>
            <a:r>
              <a:rPr lang="it-IT" sz="1800" dirty="0"/>
              <a:t> =</a:t>
            </a:r>
            <a:r>
              <a:rPr lang="it-IT" sz="1800" dirty="0" err="1"/>
              <a:t>cC</a:t>
            </a:r>
            <a:r>
              <a:rPr lang="it-IT" sz="1800" dirty="0"/>
              <a:t> +</a:t>
            </a:r>
            <a:r>
              <a:rPr lang="it-IT" sz="1800" dirty="0" err="1"/>
              <a:t>dD</a:t>
            </a:r>
            <a:r>
              <a:rPr lang="it-IT" sz="1800" dirty="0"/>
              <a:t>                      </a:t>
            </a:r>
            <a:r>
              <a:rPr lang="it-IT" sz="1800" b="1" dirty="0" err="1">
                <a:solidFill>
                  <a:srgbClr val="FF0000"/>
                </a:solidFill>
              </a:rPr>
              <a:t>v</a:t>
            </a:r>
            <a:r>
              <a:rPr lang="it-IT" sz="1800" b="1" baseline="-25000" dirty="0" err="1">
                <a:solidFill>
                  <a:srgbClr val="FF0000"/>
                </a:solidFill>
              </a:rPr>
              <a:t>rel</a:t>
            </a:r>
            <a:r>
              <a:rPr lang="it-IT" sz="1800" b="1" dirty="0">
                <a:solidFill>
                  <a:srgbClr val="FF0000"/>
                </a:solidFill>
              </a:rPr>
              <a:t>= k[A]</a:t>
            </a:r>
            <a:r>
              <a:rPr lang="it-IT" sz="1800" b="1" baseline="30000" dirty="0">
                <a:solidFill>
                  <a:srgbClr val="FF0000"/>
                </a:solidFill>
              </a:rPr>
              <a:t>α</a:t>
            </a:r>
            <a:endParaRPr lang="it-IT" sz="1600" b="1" dirty="0">
              <a:solidFill>
                <a:srgbClr val="FF0000"/>
              </a:solidFill>
            </a:endParaRPr>
          </a:p>
          <a:p>
            <a:pPr marL="0" indent="0">
              <a:buNone/>
            </a:pPr>
            <a:endParaRPr lang="it-IT" sz="1800" dirty="0"/>
          </a:p>
          <a:p>
            <a:pPr marL="0" indent="0">
              <a:buNone/>
            </a:pPr>
            <a:r>
              <a:rPr lang="it-IT" sz="1800" dirty="0"/>
              <a:t>dove </a:t>
            </a:r>
            <a:r>
              <a:rPr lang="it-IT" sz="1800" b="1" dirty="0"/>
              <a:t>v</a:t>
            </a:r>
            <a:r>
              <a:rPr lang="it-IT" sz="1800" dirty="0"/>
              <a:t> velocità di consumo di A </a:t>
            </a:r>
            <a:r>
              <a:rPr lang="it-IT" sz="1800" b="1" dirty="0"/>
              <a:t>, k</a:t>
            </a:r>
            <a:r>
              <a:rPr lang="it-IT" sz="1800" dirty="0"/>
              <a:t> costante cinetica, </a:t>
            </a:r>
            <a:r>
              <a:rPr lang="el-GR" sz="1800" b="1" dirty="0"/>
              <a:t>α</a:t>
            </a:r>
            <a:r>
              <a:rPr lang="it-IT" sz="1800" b="1" dirty="0"/>
              <a:t> ordine parziale della reazione</a:t>
            </a:r>
          </a:p>
          <a:p>
            <a:r>
              <a:rPr lang="it-IT" sz="1800" b="1" dirty="0"/>
              <a:t>v= k  </a:t>
            </a:r>
            <a:r>
              <a:rPr lang="it-IT" sz="1800" dirty="0"/>
              <a:t>reazione di ordine zero la velocità di consumo è indipendente dalla concentrazione</a:t>
            </a:r>
          </a:p>
          <a:p>
            <a:r>
              <a:rPr lang="it-IT" sz="1800" b="1" dirty="0"/>
              <a:t>v= k[A</a:t>
            </a:r>
            <a:r>
              <a:rPr lang="it-IT" sz="1800" dirty="0"/>
              <a:t>]  reazione di primo ordine   relativamente alla specie A, la velocità di consumo è funzione della concentrazione [A]</a:t>
            </a:r>
          </a:p>
          <a:p>
            <a:r>
              <a:rPr lang="it-IT" sz="1800" b="1" dirty="0"/>
              <a:t>v= k[A]</a:t>
            </a:r>
            <a:r>
              <a:rPr lang="it-IT" sz="1800" b="1" baseline="30000" dirty="0"/>
              <a:t>2 </a:t>
            </a:r>
            <a:r>
              <a:rPr lang="it-IT" sz="1800" b="1" dirty="0"/>
              <a:t> </a:t>
            </a:r>
            <a:r>
              <a:rPr lang="it-IT" sz="1800" dirty="0"/>
              <a:t>reazione di secondo ordine   relativamente alla specie A la velocità di consumo è funzione della concentrazione del quadrato della concentrazione </a:t>
            </a:r>
            <a:r>
              <a:rPr kumimoji="0" lang="it-IT" sz="1800" b="0" i="0" u="none" strike="noStrike" kern="1200" cap="none" spc="0" normalizeH="0" baseline="0" noProof="0" dirty="0">
                <a:ln>
                  <a:noFill/>
                </a:ln>
                <a:solidFill>
                  <a:prstClr val="black"/>
                </a:solidFill>
                <a:effectLst/>
                <a:uLnTx/>
                <a:uFillTx/>
                <a:latin typeface="Constantia"/>
                <a:ea typeface="+mn-ea"/>
                <a:cs typeface="+mn-cs"/>
              </a:rPr>
              <a:t>[A]</a:t>
            </a:r>
            <a:endParaRPr lang="it-IT" sz="1800" dirty="0"/>
          </a:p>
          <a:p>
            <a:r>
              <a:rPr lang="it-IT" sz="1800" dirty="0"/>
              <a:t>l’ordine d reazione può assumere valori interi , frazionari positivi o negativi</a:t>
            </a:r>
          </a:p>
          <a:p>
            <a:r>
              <a:rPr lang="it-IT" sz="1800" b="1" dirty="0"/>
              <a:t>Per molte reazioni la velocità di consumo istantanea dipende da più reagenti </a:t>
            </a:r>
          </a:p>
          <a:p>
            <a:pPr marL="0" indent="0">
              <a:buNone/>
            </a:pPr>
            <a:r>
              <a:rPr lang="it-IT" sz="1600" dirty="0"/>
              <a:t>                 esempio                      H3O</a:t>
            </a:r>
            <a:r>
              <a:rPr lang="it-IT" sz="1600" baseline="30000" dirty="0"/>
              <a:t>+</a:t>
            </a:r>
            <a:r>
              <a:rPr lang="it-IT" sz="1600" dirty="0"/>
              <a:t> + OH</a:t>
            </a:r>
            <a:r>
              <a:rPr lang="it-IT" sz="1600" baseline="30000" dirty="0"/>
              <a:t>- </a:t>
            </a:r>
            <a:r>
              <a:rPr lang="it-IT" sz="1600" dirty="0"/>
              <a:t>          </a:t>
            </a:r>
            <a:r>
              <a:rPr lang="it-IT" sz="2400" dirty="0"/>
              <a:t>2</a:t>
            </a:r>
            <a:r>
              <a:rPr lang="it-IT" sz="1600" dirty="0"/>
              <a:t> H2O         </a:t>
            </a:r>
          </a:p>
          <a:p>
            <a:pPr marL="0" indent="0">
              <a:buNone/>
            </a:pPr>
            <a:r>
              <a:rPr lang="it-IT" sz="1600" dirty="0"/>
              <a:t>                        legge cinetica v = k [H3O+][ OH-] costante cinetica </a:t>
            </a:r>
            <a:r>
              <a:rPr lang="it-IT" sz="1800" dirty="0"/>
              <a:t>k = 1,5 </a:t>
            </a:r>
            <a:r>
              <a:rPr lang="it-IT" sz="1400" dirty="0"/>
              <a:t>x</a:t>
            </a:r>
            <a:r>
              <a:rPr lang="it-IT" sz="1800" dirty="0"/>
              <a:t> 10-</a:t>
            </a:r>
            <a:r>
              <a:rPr lang="it-IT" sz="1800" baseline="30000" dirty="0"/>
              <a:t>11</a:t>
            </a:r>
            <a:r>
              <a:rPr lang="it-IT" sz="1800" dirty="0"/>
              <a:t> </a:t>
            </a:r>
            <a:r>
              <a:rPr lang="it-IT" sz="1600" dirty="0" err="1"/>
              <a:t>mol</a:t>
            </a:r>
            <a:r>
              <a:rPr lang="it-IT" sz="1600" dirty="0"/>
              <a:t> L</a:t>
            </a:r>
            <a:r>
              <a:rPr lang="it-IT" sz="1600" baseline="30000" dirty="0"/>
              <a:t>-1</a:t>
            </a:r>
            <a:r>
              <a:rPr lang="it-IT" sz="1600" dirty="0"/>
              <a:t> s-</a:t>
            </a:r>
            <a:r>
              <a:rPr lang="it-IT" sz="1600" baseline="30000" dirty="0"/>
              <a:t>1</a:t>
            </a:r>
          </a:p>
          <a:p>
            <a:endParaRPr lang="it-IT" sz="2000" dirty="0"/>
          </a:p>
        </p:txBody>
      </p:sp>
      <p:cxnSp>
        <p:nvCxnSpPr>
          <p:cNvPr id="3" name="Connettore 2 2">
            <a:extLst>
              <a:ext uri="{FF2B5EF4-FFF2-40B4-BE49-F238E27FC236}">
                <a16:creationId xmlns:a16="http://schemas.microsoft.com/office/drawing/2014/main" id="{E21C92EB-00D2-4916-A0CC-20635BA9F2FD}"/>
              </a:ext>
            </a:extLst>
          </p:cNvPr>
          <p:cNvCxnSpPr/>
          <p:nvPr/>
        </p:nvCxnSpPr>
        <p:spPr>
          <a:xfrm>
            <a:off x="3995936" y="5589240"/>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24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81745" y="141287"/>
            <a:ext cx="8229600" cy="642942"/>
          </a:xfrm>
        </p:spPr>
        <p:txBody>
          <a:bodyPr>
            <a:noAutofit/>
          </a:bodyPr>
          <a:lstStyle/>
          <a:p>
            <a:pPr algn="ctr"/>
            <a:r>
              <a:rPr lang="it-IT" sz="3600" dirty="0">
                <a:solidFill>
                  <a:srgbClr val="FF0000"/>
                </a:solidFill>
              </a:rPr>
              <a:t>Cinetica Chimica</a:t>
            </a:r>
          </a:p>
        </p:txBody>
      </p:sp>
      <p:pic>
        <p:nvPicPr>
          <p:cNvPr id="1028" name="Picture 4" descr="\mathbb{N}"/>
          <p:cNvPicPr>
            <a:picLocks noChangeAspect="1" noChangeArrowheads="1"/>
          </p:cNvPicPr>
          <p:nvPr/>
        </p:nvPicPr>
        <p:blipFill>
          <a:blip r:embed="rId2"/>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3"/>
          <a:srcRect/>
          <a:stretch>
            <a:fillRect/>
          </a:stretch>
        </p:blipFill>
        <p:spPr bwMode="auto">
          <a:xfrm>
            <a:off x="12873038" y="60325"/>
            <a:ext cx="171450" cy="161925"/>
          </a:xfrm>
          <a:prstGeom prst="rect">
            <a:avLst/>
          </a:prstGeom>
          <a:noFill/>
        </p:spPr>
      </p:pic>
      <p:sp>
        <p:nvSpPr>
          <p:cNvPr id="5" name="Segnaposto contenuto 4">
            <a:extLst>
              <a:ext uri="{FF2B5EF4-FFF2-40B4-BE49-F238E27FC236}">
                <a16:creationId xmlns:a16="http://schemas.microsoft.com/office/drawing/2014/main" id="{89409A84-5707-4D09-A06C-9A11DECFD695}"/>
              </a:ext>
            </a:extLst>
          </p:cNvPr>
          <p:cNvSpPr>
            <a:spLocks noGrp="1"/>
          </p:cNvSpPr>
          <p:nvPr>
            <p:ph idx="1"/>
          </p:nvPr>
        </p:nvSpPr>
        <p:spPr>
          <a:xfrm>
            <a:off x="6770" y="784229"/>
            <a:ext cx="8964488" cy="5741115"/>
          </a:xfrm>
        </p:spPr>
        <p:txBody>
          <a:bodyPr>
            <a:normAutofit lnSpcReduction="10000"/>
          </a:bodyPr>
          <a:lstStyle/>
          <a:p>
            <a:pPr marL="0" indent="0" algn="ctr">
              <a:buNone/>
            </a:pPr>
            <a:r>
              <a:rPr lang="it-IT" sz="1400" dirty="0"/>
              <a:t> </a:t>
            </a:r>
            <a:r>
              <a:rPr lang="it-IT" sz="1800" b="1" dirty="0">
                <a:solidFill>
                  <a:srgbClr val="FF0000"/>
                </a:solidFill>
              </a:rPr>
              <a:t>Reazione di ordine zero</a:t>
            </a:r>
            <a:r>
              <a:rPr lang="it-IT" sz="2800" b="1" dirty="0">
                <a:solidFill>
                  <a:srgbClr val="FF0000"/>
                </a:solidFill>
              </a:rPr>
              <a:t> </a:t>
            </a:r>
          </a:p>
          <a:p>
            <a:pPr marL="0" indent="0" algn="just">
              <a:buNone/>
            </a:pPr>
            <a:r>
              <a:rPr lang="it-IT" sz="1800" dirty="0"/>
              <a:t>La reazione di ordine zero è una reazione chimica in cui la velocità  è indipendente dalla concentrazione dei reagenti.  La velocità di queste reazioni è sempre uguale alla costante di velocità delle reazioni specifiche </a:t>
            </a:r>
            <a:r>
              <a:rPr lang="it-IT" sz="1800" b="1" dirty="0">
                <a:latin typeface="Constantia"/>
              </a:rPr>
              <a:t>v</a:t>
            </a:r>
            <a:r>
              <a:rPr kumimoji="0" lang="it-IT" sz="1800" b="1" i="0" u="none" strike="noStrike" kern="1200" cap="none" spc="0" normalizeH="0" baseline="0" noProof="0" dirty="0">
                <a:ln>
                  <a:noFill/>
                </a:ln>
                <a:effectLst/>
                <a:uLnTx/>
                <a:uFillTx/>
                <a:latin typeface="Constantia"/>
                <a:ea typeface="+mn-ea"/>
                <a:cs typeface="+mn-cs"/>
              </a:rPr>
              <a:t>= k[A]</a:t>
            </a:r>
            <a:r>
              <a:rPr kumimoji="0" lang="it-IT" sz="1800" b="1" i="0" u="none" strike="noStrike" kern="1200" cap="none" spc="0" normalizeH="0" baseline="30000" noProof="0" dirty="0">
                <a:ln>
                  <a:noFill/>
                </a:ln>
                <a:effectLst/>
                <a:uLnTx/>
                <a:uFillTx/>
                <a:latin typeface="Constantia"/>
                <a:ea typeface="+mn-ea"/>
                <a:cs typeface="+mn-cs"/>
              </a:rPr>
              <a:t>0 </a:t>
            </a:r>
            <a:r>
              <a:rPr kumimoji="0" lang="it-IT" sz="1800" b="1" i="0" u="none" strike="noStrike" kern="1200" cap="none" spc="0" normalizeH="0" noProof="0" dirty="0">
                <a:ln>
                  <a:noFill/>
                </a:ln>
                <a:effectLst/>
                <a:uLnTx/>
                <a:uFillTx/>
                <a:latin typeface="Constantia"/>
                <a:ea typeface="+mn-ea"/>
                <a:cs typeface="+mn-cs"/>
              </a:rPr>
              <a:t> = k</a:t>
            </a:r>
            <a:endParaRPr kumimoji="0" lang="it-IT" sz="1800" b="1" i="0" u="none" strike="noStrike" kern="1200" cap="none" spc="0" normalizeH="0" baseline="30000" noProof="0" dirty="0">
              <a:ln>
                <a:noFill/>
              </a:ln>
              <a:effectLst/>
              <a:uLnTx/>
              <a:uFillTx/>
              <a:latin typeface="Constantia"/>
              <a:ea typeface="+mn-ea"/>
              <a:cs typeface="+mn-cs"/>
            </a:endParaRPr>
          </a:p>
          <a:p>
            <a:pPr marL="0" indent="0" algn="just">
              <a:buNone/>
            </a:pPr>
            <a:endParaRPr lang="it-IT" sz="1800" b="1" dirty="0">
              <a:solidFill>
                <a:srgbClr val="FF0000"/>
              </a:solidFill>
              <a:latin typeface="Constantia"/>
            </a:endParaRPr>
          </a:p>
          <a:p>
            <a:pPr marL="0" indent="0" algn="just">
              <a:buNone/>
            </a:pPr>
            <a:endParaRPr kumimoji="0" lang="it-IT" sz="1400" b="1" i="0" u="none" strike="noStrike" kern="1200" cap="none" spc="0" normalizeH="0" baseline="0" noProof="0" dirty="0">
              <a:ln>
                <a:noFill/>
              </a:ln>
              <a:solidFill>
                <a:srgbClr val="FF0000"/>
              </a:solidFill>
              <a:effectLst/>
              <a:uLnTx/>
              <a:uFillTx/>
              <a:latin typeface="Constantia"/>
              <a:ea typeface="+mn-ea"/>
              <a:cs typeface="+mn-cs"/>
            </a:endParaRPr>
          </a:p>
          <a:p>
            <a:pPr marL="0" indent="0" algn="just">
              <a:buNone/>
            </a:pPr>
            <a:r>
              <a:rPr lang="it-IT" sz="1400" b="1" dirty="0">
                <a:solidFill>
                  <a:srgbClr val="FF0000"/>
                </a:solidFill>
                <a:latin typeface="Constantia"/>
              </a:rPr>
              <a:t> </a:t>
            </a:r>
          </a:p>
          <a:p>
            <a:pPr marL="0" indent="0" algn="just">
              <a:buNone/>
            </a:pPr>
            <a:endParaRPr kumimoji="0" lang="it-IT" sz="1400" b="1" i="0" u="none" strike="noStrike" kern="1200" cap="none" spc="0" normalizeH="0" baseline="0" noProof="0" dirty="0">
              <a:ln>
                <a:noFill/>
              </a:ln>
              <a:solidFill>
                <a:srgbClr val="FF0000"/>
              </a:solidFill>
              <a:effectLst/>
              <a:uLnTx/>
              <a:uFillTx/>
              <a:latin typeface="Constantia"/>
              <a:ea typeface="+mn-ea"/>
              <a:cs typeface="+mn-cs"/>
            </a:endParaRPr>
          </a:p>
          <a:p>
            <a:pPr marL="0" indent="0" algn="just">
              <a:buNone/>
            </a:pPr>
            <a:endParaRPr lang="it-IT" sz="1400" b="1" dirty="0">
              <a:solidFill>
                <a:srgbClr val="FF0000"/>
              </a:solidFill>
              <a:latin typeface="Constantia"/>
            </a:endParaRPr>
          </a:p>
          <a:p>
            <a:pPr marL="0" indent="0" algn="just">
              <a:buNone/>
            </a:pPr>
            <a:endParaRPr kumimoji="0" lang="it-IT" sz="1400" b="1" i="0" u="none" strike="noStrike" kern="1200" cap="none" spc="0" normalizeH="0" baseline="0" noProof="0" dirty="0">
              <a:ln>
                <a:noFill/>
              </a:ln>
              <a:solidFill>
                <a:srgbClr val="FF0000"/>
              </a:solidFill>
              <a:effectLst/>
              <a:uLnTx/>
              <a:uFillTx/>
              <a:latin typeface="Constantia"/>
              <a:ea typeface="+mn-ea"/>
              <a:cs typeface="+mn-cs"/>
            </a:endParaRPr>
          </a:p>
          <a:p>
            <a:pPr marL="0" indent="0" algn="just">
              <a:buNone/>
            </a:pPr>
            <a:endParaRPr lang="it-IT" sz="1400" b="1" dirty="0">
              <a:solidFill>
                <a:srgbClr val="FF0000"/>
              </a:solidFill>
              <a:latin typeface="Constantia"/>
            </a:endParaRPr>
          </a:p>
          <a:p>
            <a:pPr marL="0" indent="0" algn="just">
              <a:buNone/>
            </a:pPr>
            <a:endParaRPr kumimoji="0" lang="it-IT" sz="1400" b="1" i="0" u="none" strike="noStrike" kern="1200" cap="none" spc="0" normalizeH="0" baseline="0" noProof="0" dirty="0">
              <a:ln>
                <a:noFill/>
              </a:ln>
              <a:solidFill>
                <a:srgbClr val="FF0000"/>
              </a:solidFill>
              <a:effectLst/>
              <a:uLnTx/>
              <a:uFillTx/>
              <a:latin typeface="Constantia"/>
              <a:ea typeface="+mn-ea"/>
              <a:cs typeface="+mn-cs"/>
            </a:endParaRPr>
          </a:p>
          <a:p>
            <a:pPr marL="0" indent="0" algn="just">
              <a:buNone/>
            </a:pPr>
            <a:r>
              <a:rPr lang="it-IT" sz="1400" b="1" dirty="0"/>
              <a:t>In una reazione di ordine zero  la concentrazione del reagente diminuisce a velocità costante.</a:t>
            </a:r>
          </a:p>
          <a:p>
            <a:pPr marL="0" indent="0" algn="just">
              <a:buNone/>
            </a:pPr>
            <a:endParaRPr lang="it-IT" sz="1600" b="1" dirty="0">
              <a:latin typeface="Constantia"/>
            </a:endParaRPr>
          </a:p>
          <a:p>
            <a:pPr marL="0" indent="0" algn="just">
              <a:buNone/>
            </a:pPr>
            <a:endParaRPr kumimoji="0" lang="it-IT" sz="1400" b="1" i="0" u="none" strike="noStrike" kern="1200" cap="none" spc="0" normalizeH="0" baseline="0" noProof="0" dirty="0">
              <a:ln>
                <a:noFill/>
              </a:ln>
              <a:solidFill>
                <a:srgbClr val="FF0000"/>
              </a:solidFill>
              <a:effectLst/>
              <a:uLnTx/>
              <a:uFillTx/>
              <a:latin typeface="Constantia"/>
              <a:ea typeface="+mn-ea"/>
              <a:cs typeface="+mn-cs"/>
            </a:endParaRPr>
          </a:p>
          <a:p>
            <a:pPr marL="0" indent="0" algn="ctr">
              <a:buNone/>
            </a:pPr>
            <a:r>
              <a:rPr kumimoji="0" lang="it-IT" sz="1700" b="1" i="0" u="none" strike="noStrike" kern="1200" cap="none" spc="0" normalizeH="0" baseline="0" noProof="0" dirty="0">
                <a:ln>
                  <a:noFill/>
                </a:ln>
                <a:solidFill>
                  <a:srgbClr val="FF0000"/>
                </a:solidFill>
                <a:effectLst/>
                <a:uLnTx/>
                <a:uFillTx/>
                <a:latin typeface="Constantia"/>
                <a:ea typeface="+mn-ea"/>
                <a:cs typeface="+mn-cs"/>
              </a:rPr>
              <a:t>Reazione del  primo ordine</a:t>
            </a:r>
          </a:p>
          <a:p>
            <a:pPr marL="0" indent="0" algn="just">
              <a:buNone/>
            </a:pPr>
            <a:r>
              <a:rPr lang="it-IT" sz="1100" dirty="0"/>
              <a:t>,</a:t>
            </a:r>
            <a:r>
              <a:rPr lang="it-IT" sz="1400" dirty="0"/>
              <a:t>la reazione è detta di primo ordine rispetto ad un reagente  quando esiste una proporzionalità diretta tra la velocità di reazione e la concentrazione del reagente</a:t>
            </a:r>
          </a:p>
          <a:p>
            <a:pPr marL="0" indent="0" algn="just">
              <a:buNone/>
            </a:pPr>
            <a:r>
              <a:rPr lang="it-IT" sz="1400" b="1" dirty="0">
                <a:latin typeface="Constantia"/>
              </a:rPr>
              <a:t>                                                                     </a:t>
            </a:r>
            <a:r>
              <a:rPr lang="it-IT" sz="1700" b="1" dirty="0">
                <a:latin typeface="Constantia"/>
              </a:rPr>
              <a:t> v = k [A] </a:t>
            </a:r>
          </a:p>
          <a:p>
            <a:pPr marL="0" indent="0" algn="just">
              <a:buNone/>
            </a:pPr>
            <a:r>
              <a:rPr lang="it-IT" sz="1700" b="1" dirty="0">
                <a:latin typeface="Constantia"/>
              </a:rPr>
              <a:t>Esempio  </a:t>
            </a:r>
            <a:r>
              <a:rPr lang="it-IT" sz="1400" dirty="0">
                <a:latin typeface="Constantia"/>
              </a:rPr>
              <a:t>                                          </a:t>
            </a:r>
            <a:r>
              <a:rPr lang="it-IT" sz="3000" dirty="0">
                <a:latin typeface="Constantia"/>
              </a:rPr>
              <a:t>2</a:t>
            </a:r>
            <a:r>
              <a:rPr lang="it-IT" sz="1500" dirty="0">
                <a:latin typeface="Constantia"/>
              </a:rPr>
              <a:t> N2O5         </a:t>
            </a:r>
            <a:r>
              <a:rPr lang="it-IT" dirty="0">
                <a:latin typeface="Constantia"/>
              </a:rPr>
              <a:t>4</a:t>
            </a:r>
            <a:r>
              <a:rPr lang="it-IT" sz="1500" dirty="0">
                <a:latin typeface="Constantia"/>
              </a:rPr>
              <a:t>NO2 +O2</a:t>
            </a:r>
          </a:p>
        </p:txBody>
      </p:sp>
      <p:pic>
        <p:nvPicPr>
          <p:cNvPr id="2" name="Immagine 1">
            <a:extLst>
              <a:ext uri="{FF2B5EF4-FFF2-40B4-BE49-F238E27FC236}">
                <a16:creationId xmlns:a16="http://schemas.microsoft.com/office/drawing/2014/main" id="{AECAB9D9-813B-4318-BDFC-C5A468B40B59}"/>
              </a:ext>
            </a:extLst>
          </p:cNvPr>
          <p:cNvPicPr>
            <a:picLocks noChangeAspect="1"/>
          </p:cNvPicPr>
          <p:nvPr/>
        </p:nvPicPr>
        <p:blipFill>
          <a:blip r:embed="rId4"/>
          <a:stretch>
            <a:fillRect/>
          </a:stretch>
        </p:blipFill>
        <p:spPr>
          <a:xfrm>
            <a:off x="-108520" y="2060848"/>
            <a:ext cx="2455042" cy="1813635"/>
          </a:xfrm>
          <a:prstGeom prst="rect">
            <a:avLst/>
          </a:prstGeom>
        </p:spPr>
      </p:pic>
      <p:pic>
        <p:nvPicPr>
          <p:cNvPr id="3" name="Immagine 2">
            <a:extLst>
              <a:ext uri="{FF2B5EF4-FFF2-40B4-BE49-F238E27FC236}">
                <a16:creationId xmlns:a16="http://schemas.microsoft.com/office/drawing/2014/main" id="{4118CBCA-6B3E-4456-962C-17E8C61DABE5}"/>
              </a:ext>
            </a:extLst>
          </p:cNvPr>
          <p:cNvPicPr>
            <a:picLocks noChangeAspect="1"/>
          </p:cNvPicPr>
          <p:nvPr/>
        </p:nvPicPr>
        <p:blipFill>
          <a:blip r:embed="rId5"/>
          <a:stretch>
            <a:fillRect/>
          </a:stretch>
        </p:blipFill>
        <p:spPr>
          <a:xfrm>
            <a:off x="4427984" y="1944771"/>
            <a:ext cx="2584411" cy="1942321"/>
          </a:xfrm>
          <a:prstGeom prst="rect">
            <a:avLst/>
          </a:prstGeom>
        </p:spPr>
      </p:pic>
      <p:cxnSp>
        <p:nvCxnSpPr>
          <p:cNvPr id="7" name="Connettore 2 6">
            <a:extLst>
              <a:ext uri="{FF2B5EF4-FFF2-40B4-BE49-F238E27FC236}">
                <a16:creationId xmlns:a16="http://schemas.microsoft.com/office/drawing/2014/main" id="{AF98FA11-B2FF-4EBE-BB7A-341BCD0032BA}"/>
              </a:ext>
            </a:extLst>
          </p:cNvPr>
          <p:cNvCxnSpPr/>
          <p:nvPr/>
        </p:nvCxnSpPr>
        <p:spPr>
          <a:xfrm>
            <a:off x="3419872" y="5589240"/>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6743E13A-28CD-44DE-8CA5-8F2FFAAF497A}"/>
              </a:ext>
            </a:extLst>
          </p:cNvPr>
          <p:cNvCxnSpPr/>
          <p:nvPr/>
        </p:nvCxnSpPr>
        <p:spPr>
          <a:xfrm>
            <a:off x="3779912" y="6021288"/>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7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81745" y="141287"/>
            <a:ext cx="8229600" cy="642942"/>
          </a:xfrm>
        </p:spPr>
        <p:txBody>
          <a:bodyPr>
            <a:noAutofit/>
          </a:bodyPr>
          <a:lstStyle/>
          <a:p>
            <a:pPr algn="ctr"/>
            <a:r>
              <a:rPr lang="it-IT" sz="3600" dirty="0">
                <a:solidFill>
                  <a:srgbClr val="FF0000"/>
                </a:solidFill>
              </a:rPr>
              <a:t>Cinetica Chimica</a:t>
            </a:r>
          </a:p>
        </p:txBody>
      </p:sp>
      <p:pic>
        <p:nvPicPr>
          <p:cNvPr id="1028" name="Picture 4" descr="\mathbb{N}"/>
          <p:cNvPicPr>
            <a:picLocks noChangeAspect="1" noChangeArrowheads="1"/>
          </p:cNvPicPr>
          <p:nvPr/>
        </p:nvPicPr>
        <p:blipFill>
          <a:blip r:embed="rId2"/>
          <a:srcRect/>
          <a:stretch>
            <a:fillRect/>
          </a:stretch>
        </p:blipFill>
        <p:spPr bwMode="auto">
          <a:xfrm>
            <a:off x="11588750" y="60325"/>
            <a:ext cx="133350" cy="133350"/>
          </a:xfrm>
          <a:prstGeom prst="rect">
            <a:avLst/>
          </a:prstGeom>
          <a:noFill/>
        </p:spPr>
      </p:pic>
      <p:pic>
        <p:nvPicPr>
          <p:cNvPr id="1029" name="Picture 5" descr="\aleph_0"/>
          <p:cNvPicPr>
            <a:picLocks noChangeAspect="1" noChangeArrowheads="1"/>
          </p:cNvPicPr>
          <p:nvPr/>
        </p:nvPicPr>
        <p:blipFill>
          <a:blip r:embed="rId3"/>
          <a:srcRect/>
          <a:stretch>
            <a:fillRect/>
          </a:stretch>
        </p:blipFill>
        <p:spPr bwMode="auto">
          <a:xfrm>
            <a:off x="12873038" y="60325"/>
            <a:ext cx="171450" cy="161925"/>
          </a:xfrm>
          <a:prstGeom prst="rect">
            <a:avLst/>
          </a:prstGeom>
          <a:noFill/>
        </p:spPr>
      </p:pic>
      <p:sp>
        <p:nvSpPr>
          <p:cNvPr id="5" name="Segnaposto contenuto 4">
            <a:extLst>
              <a:ext uri="{FF2B5EF4-FFF2-40B4-BE49-F238E27FC236}">
                <a16:creationId xmlns:a16="http://schemas.microsoft.com/office/drawing/2014/main" id="{89409A84-5707-4D09-A06C-9A11DECFD695}"/>
              </a:ext>
            </a:extLst>
          </p:cNvPr>
          <p:cNvSpPr>
            <a:spLocks noGrp="1"/>
          </p:cNvSpPr>
          <p:nvPr>
            <p:ph idx="1"/>
          </p:nvPr>
        </p:nvSpPr>
        <p:spPr>
          <a:xfrm>
            <a:off x="6770" y="784229"/>
            <a:ext cx="8964488" cy="5453083"/>
          </a:xfrm>
        </p:spPr>
        <p:txBody>
          <a:bodyPr>
            <a:normAutofit/>
          </a:bodyPr>
          <a:lstStyle/>
          <a:p>
            <a:pPr marL="0" indent="0" algn="just">
              <a:buNone/>
            </a:pPr>
            <a:r>
              <a:rPr lang="it-IT" sz="1400" dirty="0"/>
              <a:t> </a:t>
            </a:r>
            <a:endParaRPr lang="it-IT" sz="2000" b="1" dirty="0">
              <a:solidFill>
                <a:srgbClr val="FF0000"/>
              </a:solidFill>
            </a:endParaRPr>
          </a:p>
        </p:txBody>
      </p:sp>
      <p:pic>
        <p:nvPicPr>
          <p:cNvPr id="8" name="Immagine 7">
            <a:extLst>
              <a:ext uri="{FF2B5EF4-FFF2-40B4-BE49-F238E27FC236}">
                <a16:creationId xmlns:a16="http://schemas.microsoft.com/office/drawing/2014/main" id="{2B4F4BF6-FFBD-4571-95FA-A1098B46E474}"/>
              </a:ext>
            </a:extLst>
          </p:cNvPr>
          <p:cNvPicPr>
            <a:picLocks noChangeAspect="1"/>
          </p:cNvPicPr>
          <p:nvPr/>
        </p:nvPicPr>
        <p:blipFill>
          <a:blip r:embed="rId4"/>
          <a:stretch>
            <a:fillRect/>
          </a:stretch>
        </p:blipFill>
        <p:spPr>
          <a:xfrm>
            <a:off x="3698108" y="864014"/>
            <a:ext cx="4743716" cy="2851277"/>
          </a:xfrm>
          <a:prstGeom prst="rect">
            <a:avLst/>
          </a:prstGeom>
        </p:spPr>
      </p:pic>
      <p:pic>
        <p:nvPicPr>
          <p:cNvPr id="9" name="Immagine 8">
            <a:extLst>
              <a:ext uri="{FF2B5EF4-FFF2-40B4-BE49-F238E27FC236}">
                <a16:creationId xmlns:a16="http://schemas.microsoft.com/office/drawing/2014/main" id="{F58989BD-BD83-46E3-8BE3-AB52FCA006D1}"/>
              </a:ext>
            </a:extLst>
          </p:cNvPr>
          <p:cNvPicPr>
            <a:picLocks noChangeAspect="1"/>
          </p:cNvPicPr>
          <p:nvPr/>
        </p:nvPicPr>
        <p:blipFill>
          <a:blip r:embed="rId5"/>
          <a:stretch>
            <a:fillRect/>
          </a:stretch>
        </p:blipFill>
        <p:spPr>
          <a:xfrm>
            <a:off x="481746" y="1144197"/>
            <a:ext cx="2506078" cy="2579131"/>
          </a:xfrm>
          <a:prstGeom prst="rect">
            <a:avLst/>
          </a:prstGeom>
        </p:spPr>
      </p:pic>
      <p:sp>
        <p:nvSpPr>
          <p:cNvPr id="10" name="CasellaDiTesto 9">
            <a:extLst>
              <a:ext uri="{FF2B5EF4-FFF2-40B4-BE49-F238E27FC236}">
                <a16:creationId xmlns:a16="http://schemas.microsoft.com/office/drawing/2014/main" id="{1515AA8A-C7F7-4C3E-A7F6-A928036C404A}"/>
              </a:ext>
            </a:extLst>
          </p:cNvPr>
          <p:cNvSpPr txBox="1"/>
          <p:nvPr/>
        </p:nvSpPr>
        <p:spPr>
          <a:xfrm>
            <a:off x="481745" y="3848605"/>
            <a:ext cx="7690655" cy="646331"/>
          </a:xfrm>
          <a:prstGeom prst="rect">
            <a:avLst/>
          </a:prstGeom>
          <a:noFill/>
        </p:spPr>
        <p:txBody>
          <a:bodyPr wrap="square" rtlCol="0">
            <a:spAutoFit/>
          </a:bodyPr>
          <a:lstStyle/>
          <a:p>
            <a:pPr algn="ctr"/>
            <a:r>
              <a:rPr lang="it-IT" dirty="0"/>
              <a:t>La velocità iniziale è direttamente proporzionale alla concentrazione iniziale  </a:t>
            </a:r>
            <a:r>
              <a:rPr lang="it-IT" b="1" dirty="0"/>
              <a:t>vi= k[A]i</a:t>
            </a:r>
          </a:p>
        </p:txBody>
      </p:sp>
      <p:sp>
        <p:nvSpPr>
          <p:cNvPr id="14" name="CasellaDiTesto 13">
            <a:extLst>
              <a:ext uri="{FF2B5EF4-FFF2-40B4-BE49-F238E27FC236}">
                <a16:creationId xmlns:a16="http://schemas.microsoft.com/office/drawing/2014/main" id="{29690AB2-976C-4D5D-9046-1E6FABB072B0}"/>
              </a:ext>
            </a:extLst>
          </p:cNvPr>
          <p:cNvSpPr txBox="1"/>
          <p:nvPr/>
        </p:nvSpPr>
        <p:spPr>
          <a:xfrm>
            <a:off x="-147909" y="4783985"/>
            <a:ext cx="8143674" cy="369332"/>
          </a:xfrm>
          <a:prstGeom prst="rect">
            <a:avLst/>
          </a:prstGeom>
          <a:noFill/>
        </p:spPr>
        <p:txBody>
          <a:bodyPr wrap="square">
            <a:spAutoFit/>
          </a:bodyPr>
          <a:lstStyle/>
          <a:p>
            <a:pPr algn="ctr"/>
            <a:r>
              <a:rPr lang="it-IT" b="1" dirty="0">
                <a:solidFill>
                  <a:srgbClr val="FF0000"/>
                </a:solidFill>
              </a:rPr>
              <a:t>Reazione del secondo ordine</a:t>
            </a:r>
          </a:p>
        </p:txBody>
      </p:sp>
      <p:sp>
        <p:nvSpPr>
          <p:cNvPr id="16" name="CasellaDiTesto 15">
            <a:extLst>
              <a:ext uri="{FF2B5EF4-FFF2-40B4-BE49-F238E27FC236}">
                <a16:creationId xmlns:a16="http://schemas.microsoft.com/office/drawing/2014/main" id="{AC0078DA-F767-4112-8D0A-EA41EF383D11}"/>
              </a:ext>
            </a:extLst>
          </p:cNvPr>
          <p:cNvSpPr txBox="1"/>
          <p:nvPr/>
        </p:nvSpPr>
        <p:spPr>
          <a:xfrm>
            <a:off x="679340" y="5230742"/>
            <a:ext cx="7488832" cy="738664"/>
          </a:xfrm>
          <a:prstGeom prst="rect">
            <a:avLst/>
          </a:prstGeom>
          <a:noFill/>
        </p:spPr>
        <p:txBody>
          <a:bodyPr wrap="square">
            <a:spAutoFit/>
          </a:bodyPr>
          <a:lstStyle/>
          <a:p>
            <a:r>
              <a:rPr lang="pt-BR" dirty="0"/>
              <a:t>                                        v = k [A]</a:t>
            </a:r>
            <a:r>
              <a:rPr lang="pt-BR" baseline="30000" dirty="0"/>
              <a:t>2</a:t>
            </a:r>
          </a:p>
          <a:p>
            <a:r>
              <a:rPr lang="pt-BR" dirty="0"/>
              <a:t>Esempio                       </a:t>
            </a:r>
            <a:r>
              <a:rPr lang="pt-BR" sz="2400" dirty="0"/>
              <a:t>2</a:t>
            </a:r>
            <a:r>
              <a:rPr lang="pt-BR" dirty="0"/>
              <a:t> NO2         </a:t>
            </a:r>
            <a:r>
              <a:rPr lang="pt-BR" sz="2400" dirty="0"/>
              <a:t>2</a:t>
            </a:r>
            <a:r>
              <a:rPr lang="pt-BR" dirty="0"/>
              <a:t>NO +O2</a:t>
            </a:r>
            <a:endParaRPr lang="it-IT" dirty="0"/>
          </a:p>
        </p:txBody>
      </p:sp>
      <p:cxnSp>
        <p:nvCxnSpPr>
          <p:cNvPr id="15" name="Connettore 2 14">
            <a:extLst>
              <a:ext uri="{FF2B5EF4-FFF2-40B4-BE49-F238E27FC236}">
                <a16:creationId xmlns:a16="http://schemas.microsoft.com/office/drawing/2014/main" id="{7E1081CF-121E-4C79-9852-67C92B7F6B3B}"/>
              </a:ext>
            </a:extLst>
          </p:cNvPr>
          <p:cNvCxnSpPr/>
          <p:nvPr/>
        </p:nvCxnSpPr>
        <p:spPr>
          <a:xfrm>
            <a:off x="3698108" y="5445224"/>
            <a:ext cx="2258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311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B74CE9-AABF-4764-A36B-CB30A3C96CDF}"/>
              </a:ext>
            </a:extLst>
          </p:cNvPr>
          <p:cNvSpPr>
            <a:spLocks noGrp="1"/>
          </p:cNvSpPr>
          <p:nvPr>
            <p:ph type="title"/>
          </p:nvPr>
        </p:nvSpPr>
        <p:spPr>
          <a:xfrm>
            <a:off x="457200" y="-38100"/>
            <a:ext cx="8229600" cy="874812"/>
          </a:xfrm>
        </p:spPr>
        <p:txBody>
          <a:bodyPr>
            <a:normAutofit/>
          </a:bodyPr>
          <a:lstStyle/>
          <a:p>
            <a:pPr algn="ctr"/>
            <a:r>
              <a:rPr lang="it-IT" sz="4000" dirty="0">
                <a:solidFill>
                  <a:srgbClr val="FF0000"/>
                </a:solidFill>
              </a:rPr>
              <a:t>Cinetica Chimica</a:t>
            </a:r>
          </a:p>
        </p:txBody>
      </p:sp>
      <p:sp>
        <p:nvSpPr>
          <p:cNvPr id="3" name="Segnaposto contenuto 2">
            <a:extLst>
              <a:ext uri="{FF2B5EF4-FFF2-40B4-BE49-F238E27FC236}">
                <a16:creationId xmlns:a16="http://schemas.microsoft.com/office/drawing/2014/main" id="{DCE71A5C-993D-40D1-ADEB-4D5484A29F57}"/>
              </a:ext>
            </a:extLst>
          </p:cNvPr>
          <p:cNvSpPr>
            <a:spLocks noGrp="1"/>
          </p:cNvSpPr>
          <p:nvPr>
            <p:ph idx="1"/>
          </p:nvPr>
        </p:nvSpPr>
        <p:spPr>
          <a:xfrm>
            <a:off x="457200" y="620688"/>
            <a:ext cx="8229600" cy="5434920"/>
          </a:xfrm>
        </p:spPr>
        <p:txBody>
          <a:bodyPr>
            <a:normAutofit lnSpcReduction="10000"/>
          </a:bodyPr>
          <a:lstStyle/>
          <a:p>
            <a:r>
              <a:rPr lang="it-IT" sz="2100" b="1" dirty="0"/>
              <a:t>Le unità della costante di velocità dipendono dall'ordine totale di reazione, </a:t>
            </a:r>
          </a:p>
          <a:p>
            <a:endParaRPr lang="it-IT" dirty="0"/>
          </a:p>
          <a:p>
            <a:r>
              <a:rPr lang="it-IT" sz="1800" dirty="0"/>
              <a:t>V=M/t</a:t>
            </a:r>
          </a:p>
          <a:p>
            <a:endParaRPr lang="it-IT" sz="2300" dirty="0"/>
          </a:p>
          <a:p>
            <a:endParaRPr lang="it-IT" sz="2300" dirty="0"/>
          </a:p>
          <a:p>
            <a:pPr marL="0" indent="0">
              <a:buNone/>
            </a:pPr>
            <a:r>
              <a:rPr lang="it-IT" sz="2300" dirty="0"/>
              <a:t>V=k[c]</a:t>
            </a:r>
            <a:r>
              <a:rPr lang="it-IT" sz="2300" baseline="30000" dirty="0"/>
              <a:t>2</a:t>
            </a:r>
          </a:p>
          <a:p>
            <a:pPr marL="0" indent="0">
              <a:buNone/>
            </a:pPr>
            <a:endParaRPr lang="it-IT" sz="2300" dirty="0"/>
          </a:p>
          <a:p>
            <a:pPr marL="0" indent="0">
              <a:buNone/>
            </a:pPr>
            <a:endParaRPr lang="it-IT" sz="2300" dirty="0"/>
          </a:p>
          <a:p>
            <a:pPr marL="0" indent="0">
              <a:buNone/>
            </a:pPr>
            <a:r>
              <a:rPr lang="it-IT" sz="2300" dirty="0"/>
              <a:t>Per l'ordine ( m + n ), la costante di velocità ha unità di </a:t>
            </a:r>
            <a:r>
              <a:rPr lang="it-IT" sz="2300" dirty="0" err="1"/>
              <a:t>mol</a:t>
            </a:r>
            <a:r>
              <a:rPr lang="it-IT" sz="2300" dirty="0"/>
              <a:t> </a:t>
            </a:r>
            <a:r>
              <a:rPr lang="it-IT" sz="2300" baseline="30000" dirty="0"/>
              <a:t>1− ( m + n </a:t>
            </a:r>
            <a:r>
              <a:rPr lang="it-IT" sz="2300" dirty="0"/>
              <a:t>) · L ( m + n ) −1 · s −1</a:t>
            </a:r>
          </a:p>
          <a:p>
            <a:pPr marL="0" indent="0">
              <a:buNone/>
            </a:pPr>
            <a:endParaRPr lang="it-IT" sz="2300" dirty="0"/>
          </a:p>
          <a:p>
            <a:endParaRPr lang="it-IT" dirty="0"/>
          </a:p>
          <a:p>
            <a:r>
              <a:rPr lang="it-IT" dirty="0">
                <a:solidFill>
                  <a:srgbClr val="FF0000"/>
                </a:solidFill>
                <a:hlinkClick r:id="rId2">
                  <a:extLst>
                    <a:ext uri="{A12FA001-AC4F-418D-AE19-62706E023703}">
                      <ahyp:hlinkClr xmlns:ahyp="http://schemas.microsoft.com/office/drawing/2018/hyperlinkcolor" val="tx"/>
                    </a:ext>
                  </a:extLst>
                </a:hlinkClick>
              </a:rPr>
              <a:t>Reazioni dati cinetici</a:t>
            </a:r>
            <a:endParaRPr lang="it-IT" dirty="0">
              <a:solidFill>
                <a:srgbClr val="FF0000"/>
              </a:solidFill>
            </a:endParaRPr>
          </a:p>
        </p:txBody>
      </p:sp>
      <p:graphicFrame>
        <p:nvGraphicFramePr>
          <p:cNvPr id="4" name="Tabella 4">
            <a:extLst>
              <a:ext uri="{FF2B5EF4-FFF2-40B4-BE49-F238E27FC236}">
                <a16:creationId xmlns:a16="http://schemas.microsoft.com/office/drawing/2014/main" id="{6621C20E-096E-4593-AEF2-273DE7337380}"/>
              </a:ext>
            </a:extLst>
          </p:cNvPr>
          <p:cNvGraphicFramePr>
            <a:graphicFrameLocks noGrp="1"/>
          </p:cNvGraphicFramePr>
          <p:nvPr>
            <p:extLst>
              <p:ext uri="{D42A27DB-BD31-4B8C-83A1-F6EECF244321}">
                <p14:modId xmlns:p14="http://schemas.microsoft.com/office/powerpoint/2010/main" val="1895055216"/>
              </p:ext>
            </p:extLst>
          </p:nvPr>
        </p:nvGraphicFramePr>
        <p:xfrm>
          <a:off x="1763688" y="1446145"/>
          <a:ext cx="4714528" cy="2517165"/>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749505566"/>
                    </a:ext>
                  </a:extLst>
                </a:gridCol>
                <a:gridCol w="3058344">
                  <a:extLst>
                    <a:ext uri="{9D8B030D-6E8A-4147-A177-3AD203B41FA5}">
                      <a16:colId xmlns:a16="http://schemas.microsoft.com/office/drawing/2014/main" val="3969236210"/>
                    </a:ext>
                  </a:extLst>
                </a:gridCol>
              </a:tblGrid>
              <a:tr h="126013">
                <a:tc>
                  <a:txBody>
                    <a:bodyPr/>
                    <a:lstStyle/>
                    <a:p>
                      <a:r>
                        <a:rPr lang="it-IT" dirty="0"/>
                        <a:t>Ordine totale</a:t>
                      </a:r>
                    </a:p>
                  </a:txBody>
                  <a:tcPr/>
                </a:tc>
                <a:tc>
                  <a:txBody>
                    <a:bodyPr/>
                    <a:lstStyle/>
                    <a:p>
                      <a:r>
                        <a:rPr lang="it-IT" dirty="0"/>
                        <a:t>Unità  di k</a:t>
                      </a:r>
                    </a:p>
                  </a:txBody>
                  <a:tcPr/>
                </a:tc>
                <a:extLst>
                  <a:ext uri="{0D108BD9-81ED-4DB2-BD59-A6C34878D82A}">
                    <a16:rowId xmlns:a16="http://schemas.microsoft.com/office/drawing/2014/main" val="78038737"/>
                  </a:ext>
                </a:extLst>
              </a:tr>
              <a:tr h="414045">
                <a:tc>
                  <a:txBody>
                    <a:bodyPr/>
                    <a:lstStyle/>
                    <a:p>
                      <a:r>
                        <a:rPr lang="it-IT" sz="1800" b="0" dirty="0"/>
                        <a:t>zero</a:t>
                      </a:r>
                      <a:endParaRPr lang="it-IT"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dirty="0" err="1"/>
                        <a:t>mol·L</a:t>
                      </a:r>
                      <a:r>
                        <a:rPr lang="it-IT" sz="1800" b="0" dirty="0"/>
                        <a:t> </a:t>
                      </a:r>
                      <a:r>
                        <a:rPr lang="it-IT" sz="1800" b="0" baseline="30000" dirty="0"/>
                        <a:t>−1 </a:t>
                      </a:r>
                      <a:r>
                        <a:rPr lang="it-IT" sz="1800" b="0" dirty="0"/>
                        <a:t>· s </a:t>
                      </a:r>
                      <a:r>
                        <a:rPr lang="it-IT" sz="1800" b="0" baseline="30000" dirty="0"/>
                        <a:t>−1</a:t>
                      </a:r>
                      <a:r>
                        <a:rPr lang="it-IT" sz="1800" b="0" dirty="0"/>
                        <a:t> </a:t>
                      </a:r>
                      <a:r>
                        <a:rPr lang="it-IT" sz="1800" dirty="0"/>
                        <a:t>( M · s </a:t>
                      </a:r>
                      <a:r>
                        <a:rPr lang="it-IT" sz="1800" baseline="30000" dirty="0"/>
                        <a:t>−1 </a:t>
                      </a:r>
                      <a:r>
                        <a:rPr lang="it-IT" sz="1800" dirty="0"/>
                        <a:t>)</a:t>
                      </a:r>
                    </a:p>
                    <a:p>
                      <a:endParaRPr lang="it-IT" b="0" dirty="0"/>
                    </a:p>
                  </a:txBody>
                  <a:tcPr/>
                </a:tc>
                <a:extLst>
                  <a:ext uri="{0D108BD9-81ED-4DB2-BD59-A6C34878D82A}">
                    <a16:rowId xmlns:a16="http://schemas.microsoft.com/office/drawing/2014/main" val="2292604053"/>
                  </a:ext>
                </a:extLst>
              </a:tr>
              <a:tr h="414045">
                <a:tc>
                  <a:txBody>
                    <a:bodyPr/>
                    <a:lstStyle/>
                    <a:p>
                      <a:r>
                        <a:rPr lang="it-IT" sz="1800" dirty="0"/>
                        <a:t>uno</a:t>
                      </a:r>
                      <a:endParaRPr lang="it-IT" dirty="0"/>
                    </a:p>
                  </a:txBody>
                  <a:tcPr/>
                </a:tc>
                <a:tc>
                  <a:txBody>
                    <a:bodyPr/>
                    <a:lstStyle/>
                    <a:p>
                      <a:r>
                        <a:rPr lang="it-IT" sz="1800" dirty="0"/>
                        <a:t>s </a:t>
                      </a:r>
                      <a:r>
                        <a:rPr lang="it-IT" sz="1800" baseline="30000" dirty="0"/>
                        <a:t>−1</a:t>
                      </a:r>
                      <a:endParaRPr lang="it-IT" dirty="0"/>
                    </a:p>
                  </a:txBody>
                  <a:tcPr/>
                </a:tc>
                <a:extLst>
                  <a:ext uri="{0D108BD9-81ED-4DB2-BD59-A6C34878D82A}">
                    <a16:rowId xmlns:a16="http://schemas.microsoft.com/office/drawing/2014/main" val="36118636"/>
                  </a:ext>
                </a:extLst>
              </a:tr>
              <a:tr h="414045">
                <a:tc>
                  <a:txBody>
                    <a:bodyPr/>
                    <a:lstStyle/>
                    <a:p>
                      <a:r>
                        <a:rPr lang="it-IT" sz="1800" dirty="0"/>
                        <a:t>due</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L · </a:t>
                      </a:r>
                      <a:r>
                        <a:rPr lang="it-IT" sz="1800" dirty="0" err="1"/>
                        <a:t>mol</a:t>
                      </a:r>
                      <a:r>
                        <a:rPr lang="it-IT" sz="1800" dirty="0"/>
                        <a:t> </a:t>
                      </a:r>
                      <a:r>
                        <a:rPr lang="it-IT" sz="1800" baseline="30000" dirty="0"/>
                        <a:t>−1</a:t>
                      </a:r>
                      <a:r>
                        <a:rPr lang="it-IT" sz="1800" dirty="0"/>
                        <a:t> · s </a:t>
                      </a:r>
                      <a:r>
                        <a:rPr lang="it-IT" sz="1800" baseline="30000" dirty="0"/>
                        <a:t>−1 </a:t>
                      </a:r>
                      <a:r>
                        <a:rPr lang="it-IT" sz="1800" dirty="0"/>
                        <a:t>( M </a:t>
                      </a:r>
                      <a:r>
                        <a:rPr lang="it-IT" sz="1800" baseline="30000" dirty="0"/>
                        <a:t>−1</a:t>
                      </a:r>
                      <a:r>
                        <a:rPr lang="it-IT" sz="1800" dirty="0"/>
                        <a:t> · s </a:t>
                      </a:r>
                      <a:r>
                        <a:rPr lang="it-IT" sz="1800" baseline="30000" dirty="0"/>
                        <a:t>−1 </a:t>
                      </a:r>
                      <a:r>
                        <a:rPr lang="it-IT" sz="1800" dirty="0"/>
                        <a:t>)</a:t>
                      </a:r>
                    </a:p>
                    <a:p>
                      <a:endParaRPr lang="it-IT" baseline="30000" dirty="0"/>
                    </a:p>
                  </a:txBody>
                  <a:tcPr/>
                </a:tc>
                <a:extLst>
                  <a:ext uri="{0D108BD9-81ED-4DB2-BD59-A6C34878D82A}">
                    <a16:rowId xmlns:a16="http://schemas.microsoft.com/office/drawing/2014/main" val="625265730"/>
                  </a:ext>
                </a:extLst>
              </a:tr>
              <a:tr h="414045">
                <a:tc>
                  <a:txBody>
                    <a:bodyPr/>
                    <a:lstStyle/>
                    <a:p>
                      <a:r>
                        <a:rPr lang="it-IT" sz="1800" dirty="0"/>
                        <a:t>tre,</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L </a:t>
                      </a:r>
                      <a:r>
                        <a:rPr lang="it-IT" sz="1800" baseline="30000" dirty="0"/>
                        <a:t>2</a:t>
                      </a:r>
                      <a:r>
                        <a:rPr lang="it-IT" sz="1800" dirty="0"/>
                        <a:t> · </a:t>
                      </a:r>
                      <a:r>
                        <a:rPr lang="it-IT" sz="1800" dirty="0" err="1"/>
                        <a:t>mol</a:t>
                      </a:r>
                      <a:r>
                        <a:rPr lang="it-IT" sz="1800" dirty="0"/>
                        <a:t> </a:t>
                      </a:r>
                      <a:r>
                        <a:rPr lang="it-IT" sz="1800" baseline="30000" dirty="0"/>
                        <a:t>−2</a:t>
                      </a:r>
                      <a:r>
                        <a:rPr lang="it-IT" sz="1800" dirty="0"/>
                        <a:t> · s </a:t>
                      </a:r>
                      <a:r>
                        <a:rPr lang="it-IT" sz="1800" baseline="30000" dirty="0"/>
                        <a:t>−1</a:t>
                      </a:r>
                      <a:r>
                        <a:rPr lang="it-IT" sz="1800" dirty="0"/>
                        <a:t>(M </a:t>
                      </a:r>
                      <a:r>
                        <a:rPr lang="it-IT" sz="1800" baseline="30000" dirty="0"/>
                        <a:t>−2 </a:t>
                      </a:r>
                      <a:r>
                        <a:rPr lang="it-IT" sz="1800" dirty="0"/>
                        <a:t>· s </a:t>
                      </a:r>
                      <a:r>
                        <a:rPr lang="it-IT" sz="1800" baseline="30000" dirty="0"/>
                        <a:t>−1 )</a:t>
                      </a:r>
                    </a:p>
                    <a:p>
                      <a:endParaRPr lang="it-IT" baseline="30000" dirty="0"/>
                    </a:p>
                  </a:txBody>
                  <a:tcPr/>
                </a:tc>
                <a:extLst>
                  <a:ext uri="{0D108BD9-81ED-4DB2-BD59-A6C34878D82A}">
                    <a16:rowId xmlns:a16="http://schemas.microsoft.com/office/drawing/2014/main" val="2089857564"/>
                  </a:ext>
                </a:extLst>
              </a:tr>
            </a:tbl>
          </a:graphicData>
        </a:graphic>
      </p:graphicFrame>
      <p:pic>
        <p:nvPicPr>
          <p:cNvPr id="5" name="Immagine 4">
            <a:extLst>
              <a:ext uri="{FF2B5EF4-FFF2-40B4-BE49-F238E27FC236}">
                <a16:creationId xmlns:a16="http://schemas.microsoft.com/office/drawing/2014/main" id="{74E3EB10-6FC6-4777-86E9-A2A097520625}"/>
              </a:ext>
            </a:extLst>
          </p:cNvPr>
          <p:cNvPicPr>
            <a:picLocks noChangeAspect="1"/>
          </p:cNvPicPr>
          <p:nvPr/>
        </p:nvPicPr>
        <p:blipFill>
          <a:blip r:embed="rId3"/>
          <a:stretch>
            <a:fillRect/>
          </a:stretch>
        </p:blipFill>
        <p:spPr>
          <a:xfrm>
            <a:off x="366713" y="4836980"/>
            <a:ext cx="8229600" cy="2192420"/>
          </a:xfrm>
          <a:prstGeom prst="rect">
            <a:avLst/>
          </a:prstGeom>
        </p:spPr>
      </p:pic>
    </p:spTree>
    <p:extLst>
      <p:ext uri="{BB962C8B-B14F-4D97-AF65-F5344CB8AC3E}">
        <p14:creationId xmlns:p14="http://schemas.microsoft.com/office/powerpoint/2010/main" val="99655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03F669-7379-41EC-BFE9-D5D38EDAFC44}"/>
              </a:ext>
            </a:extLst>
          </p:cNvPr>
          <p:cNvSpPr>
            <a:spLocks noGrp="1"/>
          </p:cNvSpPr>
          <p:nvPr>
            <p:ph type="title"/>
          </p:nvPr>
        </p:nvSpPr>
        <p:spPr>
          <a:xfrm>
            <a:off x="438644" y="-38100"/>
            <a:ext cx="8229600" cy="730796"/>
          </a:xfrm>
        </p:spPr>
        <p:txBody>
          <a:bodyPr>
            <a:normAutofit/>
          </a:bodyPr>
          <a:lstStyle/>
          <a:p>
            <a:pPr algn="ctr"/>
            <a:r>
              <a:rPr lang="it-IT" sz="3600" dirty="0">
                <a:solidFill>
                  <a:srgbClr val="FF0000"/>
                </a:solidFill>
              </a:rPr>
              <a:t>Cinetica Chimica</a:t>
            </a:r>
          </a:p>
        </p:txBody>
      </p:sp>
      <p:sp>
        <p:nvSpPr>
          <p:cNvPr id="3" name="Segnaposto contenuto 2">
            <a:extLst>
              <a:ext uri="{FF2B5EF4-FFF2-40B4-BE49-F238E27FC236}">
                <a16:creationId xmlns:a16="http://schemas.microsoft.com/office/drawing/2014/main" id="{C023BC15-C327-41BA-9E96-72A7E80FC715}"/>
              </a:ext>
            </a:extLst>
          </p:cNvPr>
          <p:cNvSpPr>
            <a:spLocks noGrp="1"/>
          </p:cNvSpPr>
          <p:nvPr>
            <p:ph idx="1"/>
          </p:nvPr>
        </p:nvSpPr>
        <p:spPr>
          <a:xfrm>
            <a:off x="417847" y="819150"/>
            <a:ext cx="7970577" cy="5490170"/>
          </a:xfrm>
        </p:spPr>
        <p:txBody>
          <a:bodyPr>
            <a:normAutofit lnSpcReduction="10000"/>
          </a:bodyPr>
          <a:lstStyle/>
          <a:p>
            <a:pPr marL="0" indent="0">
              <a:buNone/>
            </a:pPr>
            <a:r>
              <a:rPr lang="it-IT" b="1" dirty="0">
                <a:solidFill>
                  <a:srgbClr val="0070C0"/>
                </a:solidFill>
              </a:rPr>
              <a:t>Legge cinetica integrata</a:t>
            </a:r>
          </a:p>
          <a:p>
            <a:pPr marL="0" indent="0" algn="just">
              <a:buNone/>
            </a:pPr>
            <a:r>
              <a:rPr lang="it-IT" sz="1900" dirty="0"/>
              <a:t>Le equazioni cinetiche considerate esprimono la velocità di reazione in</a:t>
            </a:r>
          </a:p>
          <a:p>
            <a:pPr marL="0" indent="0" algn="just">
              <a:buNone/>
            </a:pPr>
            <a:r>
              <a:rPr lang="it-IT" sz="1900" dirty="0"/>
              <a:t>funzione delle concentrazioni dei reagenti</a:t>
            </a:r>
          </a:p>
          <a:p>
            <a:pPr marL="0" indent="0" algn="ctr">
              <a:buNone/>
            </a:pPr>
            <a:r>
              <a:rPr lang="it-IT" sz="1900" dirty="0"/>
              <a:t> v = k [A]</a:t>
            </a:r>
            <a:r>
              <a:rPr lang="it-IT" sz="1900" baseline="30000" dirty="0"/>
              <a:t>x</a:t>
            </a:r>
            <a:r>
              <a:rPr lang="it-IT" sz="1900" dirty="0"/>
              <a:t> [B]</a:t>
            </a:r>
            <a:r>
              <a:rPr lang="it-IT" sz="1900" baseline="30000" dirty="0"/>
              <a:t>y</a:t>
            </a:r>
            <a:r>
              <a:rPr lang="it-IT" sz="1900" dirty="0"/>
              <a:t>.....</a:t>
            </a:r>
            <a:endParaRPr lang="it-IT" sz="1900" baseline="30000" dirty="0"/>
          </a:p>
          <a:p>
            <a:pPr marL="0" indent="0" algn="just">
              <a:buNone/>
            </a:pPr>
            <a:r>
              <a:rPr lang="it-IT" sz="1900" dirty="0"/>
              <a:t>Molto spesso è utile poter esprimere le concentrazioni dei reagenti in</a:t>
            </a:r>
          </a:p>
          <a:p>
            <a:pPr marL="0" indent="0" algn="just">
              <a:buNone/>
            </a:pPr>
            <a:r>
              <a:rPr lang="it-IT" sz="1900" dirty="0"/>
              <a:t>funzione del tempo di reazione </a:t>
            </a:r>
            <a:r>
              <a:rPr lang="it-IT" sz="1900" b="1" dirty="0">
                <a:solidFill>
                  <a:srgbClr val="FF0000"/>
                </a:solidFill>
              </a:rPr>
              <a:t>c=f(t)</a:t>
            </a:r>
          </a:p>
          <a:p>
            <a:pPr marL="0" indent="0" algn="just">
              <a:buNone/>
            </a:pPr>
            <a:r>
              <a:rPr lang="it-IT" sz="1900" dirty="0"/>
              <a:t>Per fare ciò occorre trasformare l’equazione cinetica nell’equazione integrata,</a:t>
            </a:r>
          </a:p>
          <a:p>
            <a:pPr marL="0" indent="0" algn="just">
              <a:buNone/>
            </a:pPr>
            <a:r>
              <a:rPr lang="it-IT" sz="1900" dirty="0"/>
              <a:t>dove le concentrazioni dei reagenti sono espresse in funzione delle loro</a:t>
            </a:r>
          </a:p>
          <a:p>
            <a:pPr marL="0" indent="0" algn="just">
              <a:buNone/>
            </a:pPr>
            <a:r>
              <a:rPr lang="it-IT" sz="1900" dirty="0"/>
              <a:t>concentrazioni iniziali, del tempo e della costante cinetica k. </a:t>
            </a:r>
            <a:endParaRPr lang="it-IT" sz="2000" dirty="0"/>
          </a:p>
          <a:p>
            <a:pPr marL="0" indent="0">
              <a:buNone/>
            </a:pPr>
            <a:r>
              <a:rPr lang="it-IT" sz="1900" b="1" dirty="0"/>
              <a:t>La legge cinetica integrata </a:t>
            </a:r>
            <a:r>
              <a:rPr lang="it-IT" sz="1900" dirty="0"/>
              <a:t>è la relazione della  concentrazione dei reagenti o dei prodotti nel tempo. </a:t>
            </a:r>
            <a:r>
              <a:rPr lang="it-IT" sz="1700" dirty="0"/>
              <a:t>Come varia nel tempo la concentrazione di un reagente o di un prodotto</a:t>
            </a:r>
            <a:endParaRPr lang="it-IT" sz="1900" dirty="0"/>
          </a:p>
          <a:p>
            <a:pPr marL="0" indent="0">
              <a:buNone/>
            </a:pPr>
            <a:r>
              <a:rPr lang="it-IT" sz="1800" b="1" dirty="0">
                <a:solidFill>
                  <a:srgbClr val="FF0000"/>
                </a:solidFill>
              </a:rPr>
              <a:t>La legge cinetica integrata di una reazione di ordine zero</a:t>
            </a:r>
          </a:p>
          <a:p>
            <a:pPr marL="0" indent="0">
              <a:buNone/>
            </a:pPr>
            <a:r>
              <a:rPr lang="it-IT" sz="1600" b="1" dirty="0"/>
              <a:t>Legge cinetica                           v =k ,     𝑣=− 𝑑[𝑅]/(𝑑 𝑡)   </a:t>
            </a:r>
          </a:p>
          <a:p>
            <a:pPr marL="0" indent="0">
              <a:buNone/>
            </a:pPr>
            <a:r>
              <a:rPr lang="it-IT" sz="1600" b="1" dirty="0"/>
              <a:t> </a:t>
            </a:r>
          </a:p>
          <a:p>
            <a:pPr marL="0" indent="0">
              <a:buNone/>
            </a:pPr>
            <a:r>
              <a:rPr lang="it-IT" sz="1600" b="1" dirty="0"/>
              <a:t>                                          − 𝑑[𝑅]/(𝑑 𝑡) = k , </a:t>
            </a:r>
            <a:r>
              <a:rPr lang="it-IT" sz="1600" dirty="0"/>
              <a:t>integrando   si ha </a:t>
            </a:r>
            <a:r>
              <a:rPr lang="el-GR" sz="1600" dirty="0"/>
              <a:t>Δ</a:t>
            </a:r>
            <a:r>
              <a:rPr lang="it-IT" sz="1600" dirty="0"/>
              <a:t>[R ] = k </a:t>
            </a:r>
            <a:r>
              <a:rPr lang="el-GR" sz="1600" dirty="0"/>
              <a:t>Δ</a:t>
            </a:r>
            <a:r>
              <a:rPr lang="it-IT" sz="1600" dirty="0"/>
              <a:t>[t ] </a:t>
            </a:r>
          </a:p>
        </p:txBody>
      </p:sp>
    </p:spTree>
    <p:extLst>
      <p:ext uri="{BB962C8B-B14F-4D97-AF65-F5344CB8AC3E}">
        <p14:creationId xmlns:p14="http://schemas.microsoft.com/office/powerpoint/2010/main" val="1319077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15717</TotalTime>
  <Words>4079</Words>
  <Application>Microsoft Office PowerPoint</Application>
  <PresentationFormat>Presentazione su schermo (4:3)</PresentationFormat>
  <Paragraphs>430</Paragraphs>
  <Slides>30</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30</vt:i4>
      </vt:variant>
    </vt:vector>
  </HeadingPairs>
  <TitlesOfParts>
    <vt:vector size="41" baseType="lpstr">
      <vt:lpstr>Arial</vt:lpstr>
      <vt:lpstr>Calibri</vt:lpstr>
      <vt:lpstr>Cambria Math</vt:lpstr>
      <vt:lpstr>Constantia</vt:lpstr>
      <vt:lpstr>Georgia</vt:lpstr>
      <vt:lpstr>inherit</vt:lpstr>
      <vt:lpstr>Tahoma</vt:lpstr>
      <vt:lpstr>Times New Roman</vt:lpstr>
      <vt:lpstr>Verdana</vt:lpstr>
      <vt:lpstr>Wingdings 2</vt:lpstr>
      <vt:lpstr>Equinozio</vt:lpstr>
      <vt:lpstr> Cinetica chimica </vt:lpstr>
      <vt:lpstr> Cinetica chimica velocità</vt:lpstr>
      <vt:lpstr>Cinetica Chimica</vt:lpstr>
      <vt:lpstr>Cinetica Chimica</vt:lpstr>
      <vt:lpstr>Cinetica Chimica</vt:lpstr>
      <vt:lpstr>Cinetica Chimica</vt:lpstr>
      <vt:lpstr>Cinetica Chimica</vt:lpstr>
      <vt:lpstr>Cinetica Chimica</vt:lpstr>
      <vt:lpstr>Cinetica Chimica</vt:lpstr>
      <vt:lpstr>Cinetica chimica</vt:lpstr>
      <vt:lpstr>Cinetica Chimica</vt:lpstr>
      <vt:lpstr>cizi</vt:lpstr>
      <vt:lpstr>Cinetica chimica</vt:lpstr>
      <vt:lpstr>Meccanismo di reazione</vt:lpstr>
      <vt:lpstr> </vt:lpstr>
      <vt:lpstr>Equazione di Arrhenius</vt:lpstr>
      <vt:lpstr>Equazione di Arrhenius</vt:lpstr>
      <vt:lpstr>Teorie cinetiche</vt:lpstr>
      <vt:lpstr>Presentazione standard di PowerPoint</vt:lpstr>
      <vt:lpstr> Teorie </vt:lpstr>
      <vt:lpstr>Distribuzione di Maxwell-Boltzmann delle velocità</vt:lpstr>
      <vt:lpstr>Presentazione standard di PowerPoint</vt:lpstr>
      <vt:lpstr>CATALISI</vt:lpstr>
      <vt:lpstr>Presentazione standard di PowerPoint</vt:lpstr>
      <vt:lpstr>Cinetica esercizi approfondimenti</vt:lpstr>
      <vt:lpstr>Elementi di Matematica per la Chimica</vt:lpstr>
      <vt:lpstr>Elementi di Matematica per la Chimica</vt:lpstr>
      <vt:lpstr>Elementi di Matematica per la Chimica</vt:lpstr>
      <vt:lpstr>Elementi di Matematica per la Chimica</vt:lpstr>
      <vt:lpstr>Elementi di Matematica per la Chimica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Elementi di Matematica per la Chimica</dc:title>
  <dc:creator>Guido</dc:creator>
  <cp:lastModifiedBy>Di lorenzo Di Lorenzo</cp:lastModifiedBy>
  <cp:revision>163</cp:revision>
  <dcterms:created xsi:type="dcterms:W3CDTF">2016-05-13T07:11:46Z</dcterms:created>
  <dcterms:modified xsi:type="dcterms:W3CDTF">2021-04-20T11:47:15Z</dcterms:modified>
</cp:coreProperties>
</file>