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1" r:id="rId2"/>
    <p:sldId id="287" r:id="rId3"/>
    <p:sldId id="293" r:id="rId4"/>
    <p:sldId id="304" r:id="rId5"/>
    <p:sldId id="288" r:id="rId6"/>
    <p:sldId id="296" r:id="rId7"/>
    <p:sldId id="292" r:id="rId8"/>
    <p:sldId id="295" r:id="rId9"/>
    <p:sldId id="298" r:id="rId10"/>
    <p:sldId id="300" r:id="rId11"/>
    <p:sldId id="299" r:id="rId12"/>
    <p:sldId id="318" r:id="rId13"/>
    <p:sldId id="302" r:id="rId14"/>
    <p:sldId id="301" r:id="rId15"/>
    <p:sldId id="305" r:id="rId16"/>
    <p:sldId id="308" r:id="rId17"/>
    <p:sldId id="307" r:id="rId18"/>
    <p:sldId id="319" r:id="rId19"/>
    <p:sldId id="325" r:id="rId20"/>
    <p:sldId id="326" r:id="rId21"/>
    <p:sldId id="309" r:id="rId22"/>
    <p:sldId id="314" r:id="rId23"/>
    <p:sldId id="320" r:id="rId24"/>
    <p:sldId id="323" r:id="rId25"/>
    <p:sldId id="303" r:id="rId26"/>
    <p:sldId id="315" r:id="rId27"/>
    <p:sldId id="329" r:id="rId28"/>
    <p:sldId id="310" r:id="rId29"/>
    <p:sldId id="330" r:id="rId30"/>
    <p:sldId id="331" r:id="rId31"/>
    <p:sldId id="328" r:id="rId32"/>
    <p:sldId id="311" r:id="rId33"/>
    <p:sldId id="313" r:id="rId34"/>
    <p:sldId id="332" r:id="rId35"/>
    <p:sldId id="333" r:id="rId36"/>
    <p:sldId id="316" r:id="rId37"/>
    <p:sldId id="306" r:id="rId38"/>
    <p:sldId id="327" r:id="rId3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 lorenzo Di Lorenzo" initials="DlDL" lastIdx="2" clrIdx="0">
    <p:extLst>
      <p:ext uri="{19B8F6BF-5375-455C-9EA6-DF929625EA0E}">
        <p15:presenceInfo xmlns:p15="http://schemas.microsoft.com/office/powerpoint/2012/main" userId="8ee52bcd71eeb5f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A7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70" autoAdjust="0"/>
    <p:restoredTop sz="93872" autoAdjust="0"/>
  </p:normalViewPr>
  <p:slideViewPr>
    <p:cSldViewPr snapToGrid="0">
      <p:cViewPr varScale="1">
        <p:scale>
          <a:sx n="85" d="100"/>
          <a:sy n="85" d="100"/>
        </p:scale>
        <p:origin x="120"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olo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it-IT"/>
              <a:t>Fare clic per modificare lo stile del titolo</a:t>
            </a:r>
            <a:endParaRPr lang="en-US"/>
          </a:p>
        </p:txBody>
      </p:sp>
      <p:sp>
        <p:nvSpPr>
          <p:cNvPr id="17" name="Sottotitolo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a:t>Fare clic per modificare lo stile del sottotitolo dello schema</a:t>
            </a:r>
            <a:endParaRPr lang="en-US"/>
          </a:p>
        </p:txBody>
      </p:sp>
      <p:sp>
        <p:nvSpPr>
          <p:cNvPr id="4" name="Segnaposto data 29">
            <a:extLst>
              <a:ext uri="{FF2B5EF4-FFF2-40B4-BE49-F238E27FC236}">
                <a16:creationId xmlns:a16="http://schemas.microsoft.com/office/drawing/2014/main" id="{75EDE977-A1B6-4667-8652-2B755D9034B3}"/>
              </a:ext>
            </a:extLst>
          </p:cNvPr>
          <p:cNvSpPr>
            <a:spLocks noGrp="1"/>
          </p:cNvSpPr>
          <p:nvPr>
            <p:ph type="dt" sz="half" idx="10"/>
          </p:nvPr>
        </p:nvSpPr>
        <p:spPr/>
        <p:txBody>
          <a:bodyPr/>
          <a:lstStyle>
            <a:lvl1pPr>
              <a:defRPr/>
            </a:lvl1pPr>
          </a:lstStyle>
          <a:p>
            <a:pPr>
              <a:defRPr/>
            </a:pPr>
            <a:fld id="{7096D5A8-0767-4592-9896-7CF31134F84D}" type="datetimeFigureOut">
              <a:rPr lang="it-IT"/>
              <a:pPr>
                <a:defRPr/>
              </a:pPr>
              <a:t>19/04/2020</a:t>
            </a:fld>
            <a:endParaRPr lang="it-IT"/>
          </a:p>
        </p:txBody>
      </p:sp>
      <p:sp>
        <p:nvSpPr>
          <p:cNvPr id="5" name="Segnaposto piè di pagina 18">
            <a:extLst>
              <a:ext uri="{FF2B5EF4-FFF2-40B4-BE49-F238E27FC236}">
                <a16:creationId xmlns:a16="http://schemas.microsoft.com/office/drawing/2014/main" id="{F2355185-7C60-4557-971B-7348EE773432}"/>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26">
            <a:extLst>
              <a:ext uri="{FF2B5EF4-FFF2-40B4-BE49-F238E27FC236}">
                <a16:creationId xmlns:a16="http://schemas.microsoft.com/office/drawing/2014/main" id="{4A5E6410-F7EE-4DF3-A02F-C1C16A80F84C}"/>
              </a:ext>
            </a:extLst>
          </p:cNvPr>
          <p:cNvSpPr>
            <a:spLocks noGrp="1"/>
          </p:cNvSpPr>
          <p:nvPr>
            <p:ph type="sldNum" sz="quarter" idx="12"/>
          </p:nvPr>
        </p:nvSpPr>
        <p:spPr/>
        <p:txBody>
          <a:bodyPr/>
          <a:lstStyle>
            <a:lvl1pPr>
              <a:defRPr>
                <a:solidFill>
                  <a:srgbClr val="D1EAEE"/>
                </a:solidFill>
              </a:defRPr>
            </a:lvl1pPr>
          </a:lstStyle>
          <a:p>
            <a:fld id="{D133DCFB-F7A9-4A73-B176-BA50993608A6}" type="slidenum">
              <a:rPr lang="it-IT" altLang="it-IT"/>
              <a:pPr/>
              <a:t>‹N›</a:t>
            </a:fld>
            <a:endParaRPr lang="it-IT" altLang="it-IT"/>
          </a:p>
        </p:txBody>
      </p:sp>
    </p:spTree>
    <p:extLst>
      <p:ext uri="{BB962C8B-B14F-4D97-AF65-F5344CB8AC3E}">
        <p14:creationId xmlns:p14="http://schemas.microsoft.com/office/powerpoint/2010/main" val="3994225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9">
            <a:extLst>
              <a:ext uri="{FF2B5EF4-FFF2-40B4-BE49-F238E27FC236}">
                <a16:creationId xmlns:a16="http://schemas.microsoft.com/office/drawing/2014/main" id="{2C4D9527-B7D0-4BE2-A267-B7D22B0B1D7D}"/>
              </a:ext>
            </a:extLst>
          </p:cNvPr>
          <p:cNvSpPr>
            <a:spLocks noGrp="1"/>
          </p:cNvSpPr>
          <p:nvPr>
            <p:ph type="dt" sz="half" idx="10"/>
          </p:nvPr>
        </p:nvSpPr>
        <p:spPr/>
        <p:txBody>
          <a:bodyPr/>
          <a:lstStyle>
            <a:lvl1pPr>
              <a:defRPr/>
            </a:lvl1pPr>
          </a:lstStyle>
          <a:p>
            <a:pPr>
              <a:defRPr/>
            </a:pPr>
            <a:fld id="{B23F1F48-83B8-4AEB-844C-4D59EDF86326}" type="datetimeFigureOut">
              <a:rPr lang="it-IT"/>
              <a:pPr>
                <a:defRPr/>
              </a:pPr>
              <a:t>19/04/2020</a:t>
            </a:fld>
            <a:endParaRPr lang="it-IT"/>
          </a:p>
        </p:txBody>
      </p:sp>
      <p:sp>
        <p:nvSpPr>
          <p:cNvPr id="5" name="Segnaposto piè di pagina 21">
            <a:extLst>
              <a:ext uri="{FF2B5EF4-FFF2-40B4-BE49-F238E27FC236}">
                <a16:creationId xmlns:a16="http://schemas.microsoft.com/office/drawing/2014/main" id="{89C696AF-1DF8-4446-9503-1639EA16419F}"/>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17">
            <a:extLst>
              <a:ext uri="{FF2B5EF4-FFF2-40B4-BE49-F238E27FC236}">
                <a16:creationId xmlns:a16="http://schemas.microsoft.com/office/drawing/2014/main" id="{1138E49C-F1D4-47B2-9063-236D943D8287}"/>
              </a:ext>
            </a:extLst>
          </p:cNvPr>
          <p:cNvSpPr>
            <a:spLocks noGrp="1"/>
          </p:cNvSpPr>
          <p:nvPr>
            <p:ph type="sldNum" sz="quarter" idx="12"/>
          </p:nvPr>
        </p:nvSpPr>
        <p:spPr/>
        <p:txBody>
          <a:bodyPr/>
          <a:lstStyle>
            <a:lvl1pPr>
              <a:defRPr/>
            </a:lvl1pPr>
          </a:lstStyle>
          <a:p>
            <a:fld id="{E5613F59-B203-428C-9F6F-CDC999935ED8}" type="slidenum">
              <a:rPr lang="it-IT" altLang="it-IT"/>
              <a:pPr/>
              <a:t>‹N›</a:t>
            </a:fld>
            <a:endParaRPr lang="it-IT" altLang="it-IT"/>
          </a:p>
        </p:txBody>
      </p:sp>
    </p:spTree>
    <p:extLst>
      <p:ext uri="{BB962C8B-B14F-4D97-AF65-F5344CB8AC3E}">
        <p14:creationId xmlns:p14="http://schemas.microsoft.com/office/powerpoint/2010/main" val="155373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914402"/>
            <a:ext cx="2743200" cy="5211763"/>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609600" y="914402"/>
            <a:ext cx="8026400" cy="521176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9">
            <a:extLst>
              <a:ext uri="{FF2B5EF4-FFF2-40B4-BE49-F238E27FC236}">
                <a16:creationId xmlns:a16="http://schemas.microsoft.com/office/drawing/2014/main" id="{DA7E2254-C271-46F1-818C-84C71CC25B51}"/>
              </a:ext>
            </a:extLst>
          </p:cNvPr>
          <p:cNvSpPr>
            <a:spLocks noGrp="1"/>
          </p:cNvSpPr>
          <p:nvPr>
            <p:ph type="dt" sz="half" idx="10"/>
          </p:nvPr>
        </p:nvSpPr>
        <p:spPr/>
        <p:txBody>
          <a:bodyPr/>
          <a:lstStyle>
            <a:lvl1pPr>
              <a:defRPr/>
            </a:lvl1pPr>
          </a:lstStyle>
          <a:p>
            <a:pPr>
              <a:defRPr/>
            </a:pPr>
            <a:fld id="{C8094FF1-936C-44ED-9A96-EF40C496485E}" type="datetimeFigureOut">
              <a:rPr lang="it-IT"/>
              <a:pPr>
                <a:defRPr/>
              </a:pPr>
              <a:t>19/04/2020</a:t>
            </a:fld>
            <a:endParaRPr lang="it-IT"/>
          </a:p>
        </p:txBody>
      </p:sp>
      <p:sp>
        <p:nvSpPr>
          <p:cNvPr id="5" name="Segnaposto piè di pagina 21">
            <a:extLst>
              <a:ext uri="{FF2B5EF4-FFF2-40B4-BE49-F238E27FC236}">
                <a16:creationId xmlns:a16="http://schemas.microsoft.com/office/drawing/2014/main" id="{584546FA-89A9-4FBB-B5A7-1F3583E08F20}"/>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17">
            <a:extLst>
              <a:ext uri="{FF2B5EF4-FFF2-40B4-BE49-F238E27FC236}">
                <a16:creationId xmlns:a16="http://schemas.microsoft.com/office/drawing/2014/main" id="{5560A95D-5F5C-4F42-A35D-F905F54DAF82}"/>
              </a:ext>
            </a:extLst>
          </p:cNvPr>
          <p:cNvSpPr>
            <a:spLocks noGrp="1"/>
          </p:cNvSpPr>
          <p:nvPr>
            <p:ph type="sldNum" sz="quarter" idx="12"/>
          </p:nvPr>
        </p:nvSpPr>
        <p:spPr/>
        <p:txBody>
          <a:bodyPr/>
          <a:lstStyle>
            <a:lvl1pPr>
              <a:defRPr/>
            </a:lvl1pPr>
          </a:lstStyle>
          <a:p>
            <a:fld id="{FB48B64A-98F2-4B8F-B522-86884FD97D74}" type="slidenum">
              <a:rPr lang="it-IT" altLang="it-IT"/>
              <a:pPr/>
              <a:t>‹N›</a:t>
            </a:fld>
            <a:endParaRPr lang="it-IT" altLang="it-IT"/>
          </a:p>
        </p:txBody>
      </p:sp>
    </p:spTree>
    <p:extLst>
      <p:ext uri="{BB962C8B-B14F-4D97-AF65-F5344CB8AC3E}">
        <p14:creationId xmlns:p14="http://schemas.microsoft.com/office/powerpoint/2010/main" val="2747582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9">
            <a:extLst>
              <a:ext uri="{FF2B5EF4-FFF2-40B4-BE49-F238E27FC236}">
                <a16:creationId xmlns:a16="http://schemas.microsoft.com/office/drawing/2014/main" id="{11ACEC6B-F721-4991-8033-65156F46BC46}"/>
              </a:ext>
            </a:extLst>
          </p:cNvPr>
          <p:cNvSpPr>
            <a:spLocks noGrp="1"/>
          </p:cNvSpPr>
          <p:nvPr>
            <p:ph type="dt" sz="half" idx="10"/>
          </p:nvPr>
        </p:nvSpPr>
        <p:spPr/>
        <p:txBody>
          <a:bodyPr/>
          <a:lstStyle>
            <a:lvl1pPr>
              <a:defRPr/>
            </a:lvl1pPr>
          </a:lstStyle>
          <a:p>
            <a:pPr>
              <a:defRPr/>
            </a:pPr>
            <a:fld id="{4D48F01F-DCDD-4476-846E-2DE50FF62CDD}" type="datetimeFigureOut">
              <a:rPr lang="it-IT"/>
              <a:pPr>
                <a:defRPr/>
              </a:pPr>
              <a:t>19/04/2020</a:t>
            </a:fld>
            <a:endParaRPr lang="it-IT"/>
          </a:p>
        </p:txBody>
      </p:sp>
      <p:sp>
        <p:nvSpPr>
          <p:cNvPr id="5" name="Segnaposto piè di pagina 21">
            <a:extLst>
              <a:ext uri="{FF2B5EF4-FFF2-40B4-BE49-F238E27FC236}">
                <a16:creationId xmlns:a16="http://schemas.microsoft.com/office/drawing/2014/main" id="{8FA91E18-E2F7-40D7-91E2-21A17B0461E7}"/>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17">
            <a:extLst>
              <a:ext uri="{FF2B5EF4-FFF2-40B4-BE49-F238E27FC236}">
                <a16:creationId xmlns:a16="http://schemas.microsoft.com/office/drawing/2014/main" id="{9D13C35D-CFCA-40D8-9139-0643E54B690C}"/>
              </a:ext>
            </a:extLst>
          </p:cNvPr>
          <p:cNvSpPr>
            <a:spLocks noGrp="1"/>
          </p:cNvSpPr>
          <p:nvPr>
            <p:ph type="sldNum" sz="quarter" idx="12"/>
          </p:nvPr>
        </p:nvSpPr>
        <p:spPr/>
        <p:txBody>
          <a:bodyPr/>
          <a:lstStyle>
            <a:lvl1pPr>
              <a:defRPr/>
            </a:lvl1pPr>
          </a:lstStyle>
          <a:p>
            <a:fld id="{75F204CF-299B-4457-8DC0-8020D492EEF4}" type="slidenum">
              <a:rPr lang="it-IT" altLang="it-IT"/>
              <a:pPr/>
              <a:t>‹N›</a:t>
            </a:fld>
            <a:endParaRPr lang="it-IT" altLang="it-IT"/>
          </a:p>
        </p:txBody>
      </p:sp>
    </p:spTree>
    <p:extLst>
      <p:ext uri="{BB962C8B-B14F-4D97-AF65-F5344CB8AC3E}">
        <p14:creationId xmlns:p14="http://schemas.microsoft.com/office/powerpoint/2010/main" val="3951552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it-IT"/>
              <a:t>Fare clic per modificare lo stile del titolo</a:t>
            </a:r>
            <a:endParaRPr lang="en-US"/>
          </a:p>
        </p:txBody>
      </p:sp>
      <p:sp>
        <p:nvSpPr>
          <p:cNvPr id="3" name="Segnaposto testo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6A8B4B76-ED5B-440D-BF18-89F01C0FE57D}"/>
              </a:ext>
            </a:extLst>
          </p:cNvPr>
          <p:cNvSpPr>
            <a:spLocks noGrp="1"/>
          </p:cNvSpPr>
          <p:nvPr>
            <p:ph type="dt" sz="half" idx="10"/>
          </p:nvPr>
        </p:nvSpPr>
        <p:spPr/>
        <p:txBody>
          <a:bodyPr/>
          <a:lstStyle>
            <a:lvl1pPr>
              <a:defRPr/>
            </a:lvl1pPr>
          </a:lstStyle>
          <a:p>
            <a:pPr>
              <a:defRPr/>
            </a:pPr>
            <a:fld id="{146D9A32-279E-477A-9455-E2C16A5CDC54}" type="datetimeFigureOut">
              <a:rPr lang="it-IT"/>
              <a:pPr>
                <a:defRPr/>
              </a:pPr>
              <a:t>19/04/2020</a:t>
            </a:fld>
            <a:endParaRPr lang="it-IT"/>
          </a:p>
        </p:txBody>
      </p:sp>
      <p:sp>
        <p:nvSpPr>
          <p:cNvPr id="5" name="Segnaposto piè di pagina 4">
            <a:extLst>
              <a:ext uri="{FF2B5EF4-FFF2-40B4-BE49-F238E27FC236}">
                <a16:creationId xmlns:a16="http://schemas.microsoft.com/office/drawing/2014/main" id="{3153BA4F-9296-45E3-B3CD-108FFD749B7C}"/>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2BFFDA0E-F28B-4DC5-874F-EBDA96209487}"/>
              </a:ext>
            </a:extLst>
          </p:cNvPr>
          <p:cNvSpPr>
            <a:spLocks noGrp="1"/>
          </p:cNvSpPr>
          <p:nvPr>
            <p:ph type="sldNum" sz="quarter" idx="12"/>
          </p:nvPr>
        </p:nvSpPr>
        <p:spPr/>
        <p:txBody>
          <a:bodyPr/>
          <a:lstStyle>
            <a:lvl1pPr>
              <a:defRPr>
                <a:solidFill>
                  <a:srgbClr val="D1EAEE"/>
                </a:solidFill>
              </a:defRPr>
            </a:lvl1pPr>
          </a:lstStyle>
          <a:p>
            <a:fld id="{A8AFF147-3BAD-46DD-B52C-36AB72358E4D}" type="slidenum">
              <a:rPr lang="it-IT" altLang="it-IT"/>
              <a:pPr/>
              <a:t>‹N›</a:t>
            </a:fld>
            <a:endParaRPr lang="it-IT" altLang="it-IT"/>
          </a:p>
        </p:txBody>
      </p:sp>
    </p:spTree>
    <p:extLst>
      <p:ext uri="{BB962C8B-B14F-4D97-AF65-F5344CB8AC3E}">
        <p14:creationId xmlns:p14="http://schemas.microsoft.com/office/powerpoint/2010/main" val="36805095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609600" y="704088"/>
            <a:ext cx="10972800" cy="1143000"/>
          </a:xfrm>
        </p:spPr>
        <p:txBody>
          <a:bodyPr/>
          <a:lstStyle/>
          <a:p>
            <a:r>
              <a:rPr lang="it-IT"/>
              <a:t>Fare clic per modificare lo stile del titolo</a:t>
            </a:r>
            <a:endParaRPr lang="en-US"/>
          </a:p>
        </p:txBody>
      </p:sp>
      <p:sp>
        <p:nvSpPr>
          <p:cNvPr id="3" name="Segnaposto contenuto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9">
            <a:extLst>
              <a:ext uri="{FF2B5EF4-FFF2-40B4-BE49-F238E27FC236}">
                <a16:creationId xmlns:a16="http://schemas.microsoft.com/office/drawing/2014/main" id="{24A2FEE3-61A4-4988-9CFE-42639CD95729}"/>
              </a:ext>
            </a:extLst>
          </p:cNvPr>
          <p:cNvSpPr>
            <a:spLocks noGrp="1"/>
          </p:cNvSpPr>
          <p:nvPr>
            <p:ph type="dt" sz="half" idx="10"/>
          </p:nvPr>
        </p:nvSpPr>
        <p:spPr/>
        <p:txBody>
          <a:bodyPr/>
          <a:lstStyle>
            <a:lvl1pPr>
              <a:defRPr/>
            </a:lvl1pPr>
          </a:lstStyle>
          <a:p>
            <a:pPr>
              <a:defRPr/>
            </a:pPr>
            <a:fld id="{9D686347-B695-4B20-AEE1-63E05291DECE}" type="datetimeFigureOut">
              <a:rPr lang="it-IT"/>
              <a:pPr>
                <a:defRPr/>
              </a:pPr>
              <a:t>19/04/2020</a:t>
            </a:fld>
            <a:endParaRPr lang="it-IT"/>
          </a:p>
        </p:txBody>
      </p:sp>
      <p:sp>
        <p:nvSpPr>
          <p:cNvPr id="6" name="Segnaposto piè di pagina 21">
            <a:extLst>
              <a:ext uri="{FF2B5EF4-FFF2-40B4-BE49-F238E27FC236}">
                <a16:creationId xmlns:a16="http://schemas.microsoft.com/office/drawing/2014/main" id="{563FB615-538E-42DA-B91E-314FF641E541}"/>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17">
            <a:extLst>
              <a:ext uri="{FF2B5EF4-FFF2-40B4-BE49-F238E27FC236}">
                <a16:creationId xmlns:a16="http://schemas.microsoft.com/office/drawing/2014/main" id="{78B0D18B-6229-4C4A-9A90-7971557C37C8}"/>
              </a:ext>
            </a:extLst>
          </p:cNvPr>
          <p:cNvSpPr>
            <a:spLocks noGrp="1"/>
          </p:cNvSpPr>
          <p:nvPr>
            <p:ph type="sldNum" sz="quarter" idx="12"/>
          </p:nvPr>
        </p:nvSpPr>
        <p:spPr/>
        <p:txBody>
          <a:bodyPr/>
          <a:lstStyle>
            <a:lvl1pPr>
              <a:defRPr/>
            </a:lvl1pPr>
          </a:lstStyle>
          <a:p>
            <a:fld id="{9C29B4CC-1F19-486E-AF16-FD41E3528DD2}" type="slidenum">
              <a:rPr lang="it-IT" altLang="it-IT"/>
              <a:pPr/>
              <a:t>‹N›</a:t>
            </a:fld>
            <a:endParaRPr lang="it-IT" altLang="it-IT"/>
          </a:p>
        </p:txBody>
      </p:sp>
    </p:spTree>
    <p:extLst>
      <p:ext uri="{BB962C8B-B14F-4D97-AF65-F5344CB8AC3E}">
        <p14:creationId xmlns:p14="http://schemas.microsoft.com/office/powerpoint/2010/main" val="3561704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704088"/>
            <a:ext cx="109728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a:t>Fare clic per modificare stili del testo dello schema</a:t>
            </a:r>
          </a:p>
        </p:txBody>
      </p:sp>
      <p:sp>
        <p:nvSpPr>
          <p:cNvPr id="4" name="Segnaposto testo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a:t>Fare clic per modificare stili del testo dello schema</a:t>
            </a:r>
          </a:p>
        </p:txBody>
      </p:sp>
      <p:sp>
        <p:nvSpPr>
          <p:cNvPr id="5" name="Segnaposto contenuto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contenuto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9">
            <a:extLst>
              <a:ext uri="{FF2B5EF4-FFF2-40B4-BE49-F238E27FC236}">
                <a16:creationId xmlns:a16="http://schemas.microsoft.com/office/drawing/2014/main" id="{EC49CB98-2B60-435C-BC19-DE376D4106BD}"/>
              </a:ext>
            </a:extLst>
          </p:cNvPr>
          <p:cNvSpPr>
            <a:spLocks noGrp="1"/>
          </p:cNvSpPr>
          <p:nvPr>
            <p:ph type="dt" sz="half" idx="10"/>
          </p:nvPr>
        </p:nvSpPr>
        <p:spPr/>
        <p:txBody>
          <a:bodyPr/>
          <a:lstStyle>
            <a:lvl1pPr>
              <a:defRPr/>
            </a:lvl1pPr>
          </a:lstStyle>
          <a:p>
            <a:pPr>
              <a:defRPr/>
            </a:pPr>
            <a:fld id="{EA50EBCD-E41F-48F8-B440-B1903B3771E9}" type="datetimeFigureOut">
              <a:rPr lang="it-IT"/>
              <a:pPr>
                <a:defRPr/>
              </a:pPr>
              <a:t>19/04/2020</a:t>
            </a:fld>
            <a:endParaRPr lang="it-IT"/>
          </a:p>
        </p:txBody>
      </p:sp>
      <p:sp>
        <p:nvSpPr>
          <p:cNvPr id="8" name="Segnaposto piè di pagina 21">
            <a:extLst>
              <a:ext uri="{FF2B5EF4-FFF2-40B4-BE49-F238E27FC236}">
                <a16:creationId xmlns:a16="http://schemas.microsoft.com/office/drawing/2014/main" id="{47E6A650-FB72-422F-A497-281587E4C209}"/>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17">
            <a:extLst>
              <a:ext uri="{FF2B5EF4-FFF2-40B4-BE49-F238E27FC236}">
                <a16:creationId xmlns:a16="http://schemas.microsoft.com/office/drawing/2014/main" id="{7D6BACF4-D354-4AB4-AC0B-8F8AB5995FEF}"/>
              </a:ext>
            </a:extLst>
          </p:cNvPr>
          <p:cNvSpPr>
            <a:spLocks noGrp="1"/>
          </p:cNvSpPr>
          <p:nvPr>
            <p:ph type="sldNum" sz="quarter" idx="12"/>
          </p:nvPr>
        </p:nvSpPr>
        <p:spPr/>
        <p:txBody>
          <a:bodyPr/>
          <a:lstStyle>
            <a:lvl1pPr>
              <a:defRPr/>
            </a:lvl1pPr>
          </a:lstStyle>
          <a:p>
            <a:fld id="{3D94C95D-7319-41C6-BF8C-2D097E2543DA}" type="slidenum">
              <a:rPr lang="it-IT" altLang="it-IT"/>
              <a:pPr/>
              <a:t>‹N›</a:t>
            </a:fld>
            <a:endParaRPr lang="it-IT" altLang="it-IT"/>
          </a:p>
        </p:txBody>
      </p:sp>
    </p:spTree>
    <p:extLst>
      <p:ext uri="{BB962C8B-B14F-4D97-AF65-F5344CB8AC3E}">
        <p14:creationId xmlns:p14="http://schemas.microsoft.com/office/powerpoint/2010/main" val="4163561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it-IT"/>
              <a:t>Fare clic per modificare lo stile del titolo</a:t>
            </a:r>
            <a:endParaRPr lang="en-US"/>
          </a:p>
        </p:txBody>
      </p:sp>
      <p:sp>
        <p:nvSpPr>
          <p:cNvPr id="3" name="Segnaposto data 9">
            <a:extLst>
              <a:ext uri="{FF2B5EF4-FFF2-40B4-BE49-F238E27FC236}">
                <a16:creationId xmlns:a16="http://schemas.microsoft.com/office/drawing/2014/main" id="{65AC1124-2A4B-4DBD-A28B-D0141160A279}"/>
              </a:ext>
            </a:extLst>
          </p:cNvPr>
          <p:cNvSpPr>
            <a:spLocks noGrp="1"/>
          </p:cNvSpPr>
          <p:nvPr>
            <p:ph type="dt" sz="half" idx="10"/>
          </p:nvPr>
        </p:nvSpPr>
        <p:spPr/>
        <p:txBody>
          <a:bodyPr/>
          <a:lstStyle>
            <a:lvl1pPr>
              <a:defRPr/>
            </a:lvl1pPr>
          </a:lstStyle>
          <a:p>
            <a:pPr>
              <a:defRPr/>
            </a:pPr>
            <a:fld id="{68B0D9F0-1A62-4792-B765-6EE903F072F0}" type="datetimeFigureOut">
              <a:rPr lang="it-IT"/>
              <a:pPr>
                <a:defRPr/>
              </a:pPr>
              <a:t>19/04/2020</a:t>
            </a:fld>
            <a:endParaRPr lang="it-IT"/>
          </a:p>
        </p:txBody>
      </p:sp>
      <p:sp>
        <p:nvSpPr>
          <p:cNvPr id="4" name="Segnaposto piè di pagina 21">
            <a:extLst>
              <a:ext uri="{FF2B5EF4-FFF2-40B4-BE49-F238E27FC236}">
                <a16:creationId xmlns:a16="http://schemas.microsoft.com/office/drawing/2014/main" id="{138B5DDB-BC65-4168-A4AB-6FC47CFF30A3}"/>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17">
            <a:extLst>
              <a:ext uri="{FF2B5EF4-FFF2-40B4-BE49-F238E27FC236}">
                <a16:creationId xmlns:a16="http://schemas.microsoft.com/office/drawing/2014/main" id="{8F6BE9A3-1322-4506-BE6F-F1F1AC13387D}"/>
              </a:ext>
            </a:extLst>
          </p:cNvPr>
          <p:cNvSpPr>
            <a:spLocks noGrp="1"/>
          </p:cNvSpPr>
          <p:nvPr>
            <p:ph type="sldNum" sz="quarter" idx="12"/>
          </p:nvPr>
        </p:nvSpPr>
        <p:spPr/>
        <p:txBody>
          <a:bodyPr/>
          <a:lstStyle>
            <a:lvl1pPr>
              <a:defRPr/>
            </a:lvl1pPr>
          </a:lstStyle>
          <a:p>
            <a:fld id="{E269A4B4-F8D4-482E-823A-83A745F8F06F}" type="slidenum">
              <a:rPr lang="it-IT" altLang="it-IT"/>
              <a:pPr/>
              <a:t>‹N›</a:t>
            </a:fld>
            <a:endParaRPr lang="it-IT" altLang="it-IT"/>
          </a:p>
        </p:txBody>
      </p:sp>
    </p:spTree>
    <p:extLst>
      <p:ext uri="{BB962C8B-B14F-4D97-AF65-F5344CB8AC3E}">
        <p14:creationId xmlns:p14="http://schemas.microsoft.com/office/powerpoint/2010/main" val="898749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9">
            <a:extLst>
              <a:ext uri="{FF2B5EF4-FFF2-40B4-BE49-F238E27FC236}">
                <a16:creationId xmlns:a16="http://schemas.microsoft.com/office/drawing/2014/main" id="{96698E1A-9907-499F-870C-5A876CE534AA}"/>
              </a:ext>
            </a:extLst>
          </p:cNvPr>
          <p:cNvSpPr>
            <a:spLocks noGrp="1"/>
          </p:cNvSpPr>
          <p:nvPr>
            <p:ph type="dt" sz="half" idx="10"/>
          </p:nvPr>
        </p:nvSpPr>
        <p:spPr/>
        <p:txBody>
          <a:bodyPr/>
          <a:lstStyle>
            <a:lvl1pPr>
              <a:defRPr/>
            </a:lvl1pPr>
          </a:lstStyle>
          <a:p>
            <a:pPr>
              <a:defRPr/>
            </a:pPr>
            <a:fld id="{33008B5C-930C-4AAD-840D-28A4BA45997C}" type="datetimeFigureOut">
              <a:rPr lang="it-IT"/>
              <a:pPr>
                <a:defRPr/>
              </a:pPr>
              <a:t>19/04/2020</a:t>
            </a:fld>
            <a:endParaRPr lang="it-IT"/>
          </a:p>
        </p:txBody>
      </p:sp>
      <p:sp>
        <p:nvSpPr>
          <p:cNvPr id="3" name="Segnaposto piè di pagina 21">
            <a:extLst>
              <a:ext uri="{FF2B5EF4-FFF2-40B4-BE49-F238E27FC236}">
                <a16:creationId xmlns:a16="http://schemas.microsoft.com/office/drawing/2014/main" id="{BFF18F3F-D599-43F9-ABF0-091A0A843B4D}"/>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17">
            <a:extLst>
              <a:ext uri="{FF2B5EF4-FFF2-40B4-BE49-F238E27FC236}">
                <a16:creationId xmlns:a16="http://schemas.microsoft.com/office/drawing/2014/main" id="{2845C6F5-D8CB-4C37-998F-02B9CA5FB056}"/>
              </a:ext>
            </a:extLst>
          </p:cNvPr>
          <p:cNvSpPr>
            <a:spLocks noGrp="1"/>
          </p:cNvSpPr>
          <p:nvPr>
            <p:ph type="sldNum" sz="quarter" idx="12"/>
          </p:nvPr>
        </p:nvSpPr>
        <p:spPr/>
        <p:txBody>
          <a:bodyPr/>
          <a:lstStyle>
            <a:lvl1pPr>
              <a:defRPr/>
            </a:lvl1pPr>
          </a:lstStyle>
          <a:p>
            <a:fld id="{B013A59E-1792-4B2A-8D60-5B7D0FFAD7A8}" type="slidenum">
              <a:rPr lang="it-IT" altLang="it-IT"/>
              <a:pPr/>
              <a:t>‹N›</a:t>
            </a:fld>
            <a:endParaRPr lang="it-IT" altLang="it-IT"/>
          </a:p>
        </p:txBody>
      </p:sp>
    </p:spTree>
    <p:extLst>
      <p:ext uri="{BB962C8B-B14F-4D97-AF65-F5344CB8AC3E}">
        <p14:creationId xmlns:p14="http://schemas.microsoft.com/office/powerpoint/2010/main" val="3494826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it-IT"/>
              <a:t>Fare clic per modificare lo stile del titolo</a:t>
            </a:r>
            <a:endParaRPr lang="en-US"/>
          </a:p>
        </p:txBody>
      </p:sp>
      <p:sp>
        <p:nvSpPr>
          <p:cNvPr id="3" name="Segnaposto testo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it-IT"/>
              <a:t>Fare clic per modificare stili del testo dello schema</a:t>
            </a:r>
          </a:p>
        </p:txBody>
      </p:sp>
      <p:sp>
        <p:nvSpPr>
          <p:cNvPr id="4" name="Segnaposto contenuto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9">
            <a:extLst>
              <a:ext uri="{FF2B5EF4-FFF2-40B4-BE49-F238E27FC236}">
                <a16:creationId xmlns:a16="http://schemas.microsoft.com/office/drawing/2014/main" id="{6EB12C26-DE29-449F-9D7B-C01161DA2297}"/>
              </a:ext>
            </a:extLst>
          </p:cNvPr>
          <p:cNvSpPr>
            <a:spLocks noGrp="1"/>
          </p:cNvSpPr>
          <p:nvPr>
            <p:ph type="dt" sz="half" idx="10"/>
          </p:nvPr>
        </p:nvSpPr>
        <p:spPr/>
        <p:txBody>
          <a:bodyPr/>
          <a:lstStyle>
            <a:lvl1pPr>
              <a:defRPr/>
            </a:lvl1pPr>
          </a:lstStyle>
          <a:p>
            <a:pPr>
              <a:defRPr/>
            </a:pPr>
            <a:fld id="{143BD27B-45EA-499B-AF02-2EFECC798948}" type="datetimeFigureOut">
              <a:rPr lang="it-IT"/>
              <a:pPr>
                <a:defRPr/>
              </a:pPr>
              <a:t>19/04/2020</a:t>
            </a:fld>
            <a:endParaRPr lang="it-IT"/>
          </a:p>
        </p:txBody>
      </p:sp>
      <p:sp>
        <p:nvSpPr>
          <p:cNvPr id="6" name="Segnaposto piè di pagina 21">
            <a:extLst>
              <a:ext uri="{FF2B5EF4-FFF2-40B4-BE49-F238E27FC236}">
                <a16:creationId xmlns:a16="http://schemas.microsoft.com/office/drawing/2014/main" id="{72B69917-42B3-43C6-8EA7-CFFB273E7749}"/>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17">
            <a:extLst>
              <a:ext uri="{FF2B5EF4-FFF2-40B4-BE49-F238E27FC236}">
                <a16:creationId xmlns:a16="http://schemas.microsoft.com/office/drawing/2014/main" id="{65215D82-4F04-4305-954D-D1E7FB2D542A}"/>
              </a:ext>
            </a:extLst>
          </p:cNvPr>
          <p:cNvSpPr>
            <a:spLocks noGrp="1"/>
          </p:cNvSpPr>
          <p:nvPr>
            <p:ph type="sldNum" sz="quarter" idx="12"/>
          </p:nvPr>
        </p:nvSpPr>
        <p:spPr/>
        <p:txBody>
          <a:bodyPr/>
          <a:lstStyle>
            <a:lvl1pPr>
              <a:defRPr/>
            </a:lvl1pPr>
          </a:lstStyle>
          <a:p>
            <a:fld id="{F35226D3-45A0-4D7B-AD75-529F15A2B545}" type="slidenum">
              <a:rPr lang="it-IT" altLang="it-IT"/>
              <a:pPr/>
              <a:t>‹N›</a:t>
            </a:fld>
            <a:endParaRPr lang="it-IT" altLang="it-IT"/>
          </a:p>
        </p:txBody>
      </p:sp>
    </p:spTree>
    <p:extLst>
      <p:ext uri="{BB962C8B-B14F-4D97-AF65-F5344CB8AC3E}">
        <p14:creationId xmlns:p14="http://schemas.microsoft.com/office/powerpoint/2010/main" val="1031293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Ritaglia e arrotonda singolo angolo rettangolo 13">
            <a:extLst>
              <a:ext uri="{FF2B5EF4-FFF2-40B4-BE49-F238E27FC236}">
                <a16:creationId xmlns:a16="http://schemas.microsoft.com/office/drawing/2014/main" id="{DA44C4CA-8B2A-4996-AA24-BCB72A60BD09}"/>
              </a:ext>
            </a:extLst>
          </p:cNvPr>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Triangolo rettangolo 5">
            <a:extLst>
              <a:ext uri="{FF2B5EF4-FFF2-40B4-BE49-F238E27FC236}">
                <a16:creationId xmlns:a16="http://schemas.microsoft.com/office/drawing/2014/main" id="{4E79A9B1-7DBD-4A2F-B0CD-F21EDE9ACE7B}"/>
              </a:ext>
            </a:extLst>
          </p:cNvPr>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Figura a mano libera 15">
            <a:extLst>
              <a:ext uri="{FF2B5EF4-FFF2-40B4-BE49-F238E27FC236}">
                <a16:creationId xmlns:a16="http://schemas.microsoft.com/office/drawing/2014/main" id="{F4FAF68B-AF55-4A01-82E0-3DDCC604442E}"/>
              </a:ext>
            </a:extLst>
          </p:cNvPr>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latin typeface="+mn-lt"/>
              <a:cs typeface="+mn-cs"/>
            </a:endParaRPr>
          </a:p>
        </p:txBody>
      </p:sp>
      <p:sp>
        <p:nvSpPr>
          <p:cNvPr id="8" name="Figura a mano libera 16">
            <a:extLst>
              <a:ext uri="{FF2B5EF4-FFF2-40B4-BE49-F238E27FC236}">
                <a16:creationId xmlns:a16="http://schemas.microsoft.com/office/drawing/2014/main" id="{33298808-4C8C-4C83-9721-966C07914FE0}"/>
              </a:ext>
            </a:extLst>
          </p:cNvPr>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latin typeface="+mn-lt"/>
              <a:cs typeface="+mn-cs"/>
            </a:endParaRPr>
          </a:p>
        </p:txBody>
      </p:sp>
      <p:sp>
        <p:nvSpPr>
          <p:cNvPr id="2" name="Titolo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it-IT"/>
              <a:t>Fare clic per modificare lo stile del titolo</a:t>
            </a:r>
            <a:endParaRPr lang="en-US"/>
          </a:p>
        </p:txBody>
      </p:sp>
      <p:sp>
        <p:nvSpPr>
          <p:cNvPr id="4" name="Segnaposto testo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it-IT"/>
              <a:t>Fare clic per modificare stili del testo dello schema</a:t>
            </a:r>
          </a:p>
        </p:txBody>
      </p:sp>
      <p:sp>
        <p:nvSpPr>
          <p:cNvPr id="3" name="Segnaposto immagine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it-IT" noProof="0"/>
              <a:t>Fare clic sull'icona per inserire un'immagine</a:t>
            </a:r>
            <a:endParaRPr lang="en-US" noProof="0" dirty="0"/>
          </a:p>
        </p:txBody>
      </p:sp>
      <p:sp>
        <p:nvSpPr>
          <p:cNvPr id="9" name="Segnaposto data 4">
            <a:extLst>
              <a:ext uri="{FF2B5EF4-FFF2-40B4-BE49-F238E27FC236}">
                <a16:creationId xmlns:a16="http://schemas.microsoft.com/office/drawing/2014/main" id="{5CE0D4EA-9D45-4F71-94C1-8431933C2824}"/>
              </a:ext>
            </a:extLst>
          </p:cNvPr>
          <p:cNvSpPr>
            <a:spLocks noGrp="1"/>
          </p:cNvSpPr>
          <p:nvPr>
            <p:ph type="dt" sz="half" idx="10"/>
          </p:nvPr>
        </p:nvSpPr>
        <p:spPr/>
        <p:txBody>
          <a:bodyPr/>
          <a:lstStyle>
            <a:lvl1pPr>
              <a:defRPr/>
            </a:lvl1pPr>
          </a:lstStyle>
          <a:p>
            <a:pPr>
              <a:defRPr/>
            </a:pPr>
            <a:fld id="{46BC7D81-CC35-4058-8E04-49D7385FCD4F}" type="datetimeFigureOut">
              <a:rPr lang="it-IT"/>
              <a:pPr>
                <a:defRPr/>
              </a:pPr>
              <a:t>19/04/2020</a:t>
            </a:fld>
            <a:endParaRPr lang="it-IT"/>
          </a:p>
        </p:txBody>
      </p:sp>
      <p:sp>
        <p:nvSpPr>
          <p:cNvPr id="10" name="Segnaposto piè di pagina 5">
            <a:extLst>
              <a:ext uri="{FF2B5EF4-FFF2-40B4-BE49-F238E27FC236}">
                <a16:creationId xmlns:a16="http://schemas.microsoft.com/office/drawing/2014/main" id="{3F8559FB-7555-43C8-9E95-6110E94D4C00}"/>
              </a:ext>
            </a:extLst>
          </p:cNvPr>
          <p:cNvSpPr>
            <a:spLocks noGrp="1"/>
          </p:cNvSpPr>
          <p:nvPr>
            <p:ph type="ftr" sz="quarter" idx="11"/>
          </p:nvPr>
        </p:nvSpPr>
        <p:spPr/>
        <p:txBody>
          <a:bodyPr/>
          <a:lstStyle>
            <a:lvl1pPr>
              <a:defRPr/>
            </a:lvl1pPr>
          </a:lstStyle>
          <a:p>
            <a:pPr>
              <a:defRPr/>
            </a:pPr>
            <a:endParaRPr lang="it-IT"/>
          </a:p>
        </p:txBody>
      </p:sp>
      <p:sp>
        <p:nvSpPr>
          <p:cNvPr id="11" name="Segnaposto numero diapositiva 6">
            <a:extLst>
              <a:ext uri="{FF2B5EF4-FFF2-40B4-BE49-F238E27FC236}">
                <a16:creationId xmlns:a16="http://schemas.microsoft.com/office/drawing/2014/main" id="{6E52D13C-35C1-428E-8F93-CF17C1C921C0}"/>
              </a:ext>
            </a:extLst>
          </p:cNvPr>
          <p:cNvSpPr>
            <a:spLocks noGrp="1"/>
          </p:cNvSpPr>
          <p:nvPr>
            <p:ph type="sldNum" sz="quarter" idx="12"/>
          </p:nvPr>
        </p:nvSpPr>
        <p:spPr>
          <a:xfrm>
            <a:off x="10769600" y="6356351"/>
            <a:ext cx="812800" cy="365125"/>
          </a:xfrm>
        </p:spPr>
        <p:txBody>
          <a:bodyPr/>
          <a:lstStyle>
            <a:lvl1pPr>
              <a:defRPr/>
            </a:lvl1pPr>
          </a:lstStyle>
          <a:p>
            <a:fld id="{C5E6AB9F-A9AA-4EF5-B65B-E6D786D7AD72}" type="slidenum">
              <a:rPr lang="it-IT" altLang="it-IT"/>
              <a:pPr/>
              <a:t>‹N›</a:t>
            </a:fld>
            <a:endParaRPr lang="it-IT" altLang="it-IT"/>
          </a:p>
        </p:txBody>
      </p:sp>
    </p:spTree>
    <p:extLst>
      <p:ext uri="{BB962C8B-B14F-4D97-AF65-F5344CB8AC3E}">
        <p14:creationId xmlns:p14="http://schemas.microsoft.com/office/powerpoint/2010/main" val="172107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igura a mano libera 6">
            <a:extLst>
              <a:ext uri="{FF2B5EF4-FFF2-40B4-BE49-F238E27FC236}">
                <a16:creationId xmlns:a16="http://schemas.microsoft.com/office/drawing/2014/main" id="{AF50B20F-2D36-4241-8D5D-8A3418688C5B}"/>
              </a:ext>
            </a:extLst>
          </p:cNvPr>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latin typeface="+mn-lt"/>
              <a:cs typeface="+mn-cs"/>
            </a:endParaRPr>
          </a:p>
        </p:txBody>
      </p:sp>
      <p:sp>
        <p:nvSpPr>
          <p:cNvPr id="8" name="Figura a mano libera 7">
            <a:extLst>
              <a:ext uri="{FF2B5EF4-FFF2-40B4-BE49-F238E27FC236}">
                <a16:creationId xmlns:a16="http://schemas.microsoft.com/office/drawing/2014/main" id="{5EC022BF-130F-4882-B42A-FD65FC3CFAE0}"/>
              </a:ext>
            </a:extLst>
          </p:cNvPr>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latin typeface="+mn-lt"/>
              <a:cs typeface="+mn-cs"/>
            </a:endParaRPr>
          </a:p>
        </p:txBody>
      </p:sp>
      <p:sp>
        <p:nvSpPr>
          <p:cNvPr id="1028" name="Segnaposto titolo 8">
            <a:extLst>
              <a:ext uri="{FF2B5EF4-FFF2-40B4-BE49-F238E27FC236}">
                <a16:creationId xmlns:a16="http://schemas.microsoft.com/office/drawing/2014/main" id="{522D732B-CFE7-468D-A107-A65A83C6FA2B}"/>
              </a:ext>
            </a:extLst>
          </p:cNvPr>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it-IT" altLang="it-IT"/>
              <a:t>Fare clic per modificare lo stile del titolo</a:t>
            </a:r>
            <a:endParaRPr lang="en-US" altLang="it-IT"/>
          </a:p>
        </p:txBody>
      </p:sp>
      <p:sp>
        <p:nvSpPr>
          <p:cNvPr id="1029" name="Segnaposto testo 29">
            <a:extLst>
              <a:ext uri="{FF2B5EF4-FFF2-40B4-BE49-F238E27FC236}">
                <a16:creationId xmlns:a16="http://schemas.microsoft.com/office/drawing/2014/main" id="{9839EDE3-FAAB-47B6-8B4B-49A1842A5A34}"/>
              </a:ext>
            </a:extLst>
          </p:cNvPr>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10" name="Segnaposto data 9">
            <a:extLst>
              <a:ext uri="{FF2B5EF4-FFF2-40B4-BE49-F238E27FC236}">
                <a16:creationId xmlns:a16="http://schemas.microsoft.com/office/drawing/2014/main" id="{CBF796BE-AF55-40B4-9291-72FBC780A869}"/>
              </a:ext>
            </a:extLst>
          </p:cNvPr>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fld id="{2A2DBB1C-3CE8-4A8F-92C3-6DFB9E2901A6}" type="datetimeFigureOut">
              <a:rPr lang="it-IT"/>
              <a:pPr>
                <a:defRPr/>
              </a:pPr>
              <a:t>19/04/2020</a:t>
            </a:fld>
            <a:endParaRPr lang="it-IT"/>
          </a:p>
        </p:txBody>
      </p:sp>
      <p:sp>
        <p:nvSpPr>
          <p:cNvPr id="22" name="Segnaposto piè di pagina 21">
            <a:extLst>
              <a:ext uri="{FF2B5EF4-FFF2-40B4-BE49-F238E27FC236}">
                <a16:creationId xmlns:a16="http://schemas.microsoft.com/office/drawing/2014/main" id="{76D200EA-29BA-47F4-85B7-454679D9D18B}"/>
              </a:ext>
            </a:extLst>
          </p:cNvPr>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it-IT"/>
          </a:p>
        </p:txBody>
      </p:sp>
      <p:sp>
        <p:nvSpPr>
          <p:cNvPr id="18" name="Segnaposto numero diapositiva 17">
            <a:extLst>
              <a:ext uri="{FF2B5EF4-FFF2-40B4-BE49-F238E27FC236}">
                <a16:creationId xmlns:a16="http://schemas.microsoft.com/office/drawing/2014/main" id="{1B31ECFE-6565-4C76-B596-9182495AFBD7}"/>
              </a:ext>
            </a:extLst>
          </p:cNvPr>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0686CEAE-F007-4033-AE08-92EBD3F07A19}" type="slidenum">
              <a:rPr lang="it-IT" altLang="it-IT"/>
              <a:pPr/>
              <a:t>‹N›</a:t>
            </a:fld>
            <a:endParaRPr lang="it-IT" altLang="it-IT"/>
          </a:p>
        </p:txBody>
      </p:sp>
      <p:grpSp>
        <p:nvGrpSpPr>
          <p:cNvPr id="1033" name="Gruppo 1">
            <a:extLst>
              <a:ext uri="{FF2B5EF4-FFF2-40B4-BE49-F238E27FC236}">
                <a16:creationId xmlns:a16="http://schemas.microsoft.com/office/drawing/2014/main" id="{45F6FA2E-98E5-445D-9DA9-4FDE18EAF3C7}"/>
              </a:ext>
            </a:extLst>
          </p:cNvPr>
          <p:cNvGrpSpPr>
            <a:grpSpLocks/>
          </p:cNvGrpSpPr>
          <p:nvPr/>
        </p:nvGrpSpPr>
        <p:grpSpPr bwMode="auto">
          <a:xfrm>
            <a:off x="-25399" y="203200"/>
            <a:ext cx="12240684" cy="647700"/>
            <a:chOff x="-19045" y="216550"/>
            <a:chExt cx="9180548" cy="649224"/>
          </a:xfrm>
        </p:grpSpPr>
        <p:sp>
          <p:nvSpPr>
            <p:cNvPr id="12" name="Figura a mano libera 11">
              <a:extLst>
                <a:ext uri="{FF2B5EF4-FFF2-40B4-BE49-F238E27FC236}">
                  <a16:creationId xmlns:a16="http://schemas.microsoft.com/office/drawing/2014/main" id="{8EA37E1E-E3F2-4A21-AF6F-48486E41AAC3}"/>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1800">
                <a:latin typeface="Arial" charset="0"/>
                <a:cs typeface="Arial" charset="0"/>
              </a:endParaRPr>
            </a:p>
          </p:txBody>
        </p:sp>
        <p:sp>
          <p:nvSpPr>
            <p:cNvPr id="13" name="Figura a mano libera 12">
              <a:extLst>
                <a:ext uri="{FF2B5EF4-FFF2-40B4-BE49-F238E27FC236}">
                  <a16:creationId xmlns:a16="http://schemas.microsoft.com/office/drawing/2014/main" id="{0BCCB31B-CFC1-49EE-9C1D-878405DEC086}"/>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1800">
                <a:latin typeface="Arial" charset="0"/>
                <a:cs typeface="Arial" charset="0"/>
              </a:endParaRPr>
            </a:p>
          </p:txBody>
        </p:sp>
      </p:grpSp>
    </p:spTree>
    <p:extLst>
      <p:ext uri="{BB962C8B-B14F-4D97-AF65-F5344CB8AC3E}">
        <p14:creationId xmlns:p14="http://schemas.microsoft.com/office/powerpoint/2010/main" val="1975661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book.scuola.zanichelli.it/concettimodelli/parte-b/le-particelle-dell-atomo/la-scoperta-dell-elettrone#13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pvlEa627gpA"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phet.colorado.edu/en/simulation/rutherford-scatterin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corpo%20nero%202.jpg" TargetMode="External"/><Relationship Id="rId5" Type="http://schemas.openxmlformats.org/officeDocument/2006/relationships/hyperlink" Target="corpo%20nero.jpg" TargetMode="External"/><Relationship Id="rId4" Type="http://schemas.openxmlformats.org/officeDocument/2006/relationships/hyperlink" Target="https://www.youtube.com/watch?v=c1x57qJbWL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hyperlink" Target="https://catalogo.museogalileo.it/multimedia/EsperimentoPrisma.html" TargetMode="External"/><Relationship Id="rId2" Type="http://schemas.openxmlformats.org/officeDocument/2006/relationships/hyperlink" Target="https://it.wikipedia.org/wiki/Isaac_Newton"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it.wikipedia.org/wiki/Metodo_sperimental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hyperlink" Target="bohr.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9.png"/><Relationship Id="rId2" Type="http://schemas.openxmlformats.org/officeDocument/2006/relationships/hyperlink" Target="http://www.federica.unina.it/agraria/fondamenti-di-chimica-generale-ed-inorganica/cenni-modelli-atomici/" TargetMode="External"/><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37.png"/><Relationship Id="rId4" Type="http://schemas.openxmlformats.org/officeDocument/2006/relationships/hyperlink" Target="http://mathshistory.st-andrews.ac.uk/Biographies/Broglie.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het.colorado.edu/en/simulation/wave-interference" TargetMode="External"/><Relationship Id="rId2" Type="http://schemas.openxmlformats.org/officeDocument/2006/relationships/hyperlink" Target="http://www.federica.unina.it/agraria/fondamenti-di-chimica-generale-ed-inorganica/cenni-modelli-atomici/" TargetMode="Externa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federica.unina.it/agraria/fondamenti-di-chimica-generale-ed-inorganica/cenni-modelli-atomici/" TargetMode="Externa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hyperlink" Target="particella%20in%20un%20scatola.jpg" TargetMode="External"/><Relationship Id="rId2" Type="http://schemas.openxmlformats.org/officeDocument/2006/relationships/hyperlink" Target="onde%20stazionarie.jpg" TargetMode="External"/><Relationship Id="rId1" Type="http://schemas.openxmlformats.org/officeDocument/2006/relationships/slideLayout" Target="../slideLayouts/slideLayout2.xml"/><Relationship Id="rId4" Type="http://schemas.openxmlformats.org/officeDocument/2006/relationships/hyperlink" Target="born%20schodinger.doc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mathshistory.st-andrews.ac.uk/Biographies/Heisenberg.html" TargetMode="External"/><Relationship Id="rId1" Type="http://schemas.openxmlformats.org/officeDocument/2006/relationships/slideLayout" Target="../slideLayouts/slideLayout2.xml"/><Relationship Id="rId5" Type="http://schemas.openxmlformats.org/officeDocument/2006/relationships/hyperlink" Target="https://www.youtube.com/watch?v=J4cAwpHf5u0" TargetMode="External"/><Relationship Id="rId4" Type="http://schemas.openxmlformats.org/officeDocument/2006/relationships/hyperlink" Target="esercizio%20p.i..jp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it.wikipedia.org/wiki/Costante_di_Planck" TargetMode="External"/><Relationship Id="rId13" Type="http://schemas.openxmlformats.org/officeDocument/2006/relationships/hyperlink" Target="https://it.wikipedia.org/wiki/Protone" TargetMode="External"/><Relationship Id="rId18" Type="http://schemas.openxmlformats.org/officeDocument/2006/relationships/hyperlink" Target="https://it.wikipedia.org/wiki/Legge_dei_gas" TargetMode="External"/><Relationship Id="rId26" Type="http://schemas.openxmlformats.org/officeDocument/2006/relationships/hyperlink" Target="https://it.wikipedia.org/wiki/Gas" TargetMode="External"/><Relationship Id="rId3" Type="http://schemas.openxmlformats.org/officeDocument/2006/relationships/hyperlink" Target="https://it.wikipedia.org/wiki/Equazioni_di_Maxwell" TargetMode="External"/><Relationship Id="rId21" Type="http://schemas.openxmlformats.org/officeDocument/2006/relationships/hyperlink" Target="https://it.wikipedia.org/wiki/Costante_di_struttura_fine" TargetMode="External"/><Relationship Id="rId7" Type="http://schemas.openxmlformats.org/officeDocument/2006/relationships/hyperlink" Target="https://it.wikipedia.org/wiki/N%C2%B7m" TargetMode="External"/><Relationship Id="rId12" Type="http://schemas.openxmlformats.org/officeDocument/2006/relationships/hyperlink" Target="https://it.wikipedia.org/wiki/Massa_(fisica)" TargetMode="External"/><Relationship Id="rId17" Type="http://schemas.openxmlformats.org/officeDocument/2006/relationships/hyperlink" Target="https://it.wikipedia.org/wiki/Costante_di_Boltzmann" TargetMode="External"/><Relationship Id="rId25" Type="http://schemas.openxmlformats.org/officeDocument/2006/relationships/hyperlink" Target="https://it.wikipedia.org/wiki/Volume_molare" TargetMode="External"/><Relationship Id="rId33" Type="http://schemas.openxmlformats.org/officeDocument/2006/relationships/hyperlink" Target="https://it.wikipedia.org/wiki/Costante_fisica#cite_note-11" TargetMode="External"/><Relationship Id="rId2" Type="http://schemas.openxmlformats.org/officeDocument/2006/relationships/hyperlink" Target="https://it.wikipedia.org/wiki/Velocit%C3%A0_della_luce" TargetMode="External"/><Relationship Id="rId16" Type="http://schemas.openxmlformats.org/officeDocument/2006/relationships/hyperlink" Target="https://it.wikipedia.org/wiki/Numero_di_Avogadro" TargetMode="External"/><Relationship Id="rId20" Type="http://schemas.openxmlformats.org/officeDocument/2006/relationships/hyperlink" Target="https://it.wikipedia.org/wiki/Costante_dei_gas" TargetMode="External"/><Relationship Id="rId29" Type="http://schemas.openxmlformats.org/officeDocument/2006/relationships/hyperlink" Target="https://it.wikipedia.org/wiki/Momento_magnetico" TargetMode="External"/><Relationship Id="rId1" Type="http://schemas.openxmlformats.org/officeDocument/2006/relationships/slideLayout" Target="../slideLayouts/slideLayout2.xml"/><Relationship Id="rId6" Type="http://schemas.openxmlformats.org/officeDocument/2006/relationships/hyperlink" Target="https://it.wikipedia.org/wiki/Costante_di_gravitazione_universale" TargetMode="External"/><Relationship Id="rId11" Type="http://schemas.openxmlformats.org/officeDocument/2006/relationships/hyperlink" Target="https://it.wikipedia.org/wiki/Elettrone" TargetMode="External"/><Relationship Id="rId24" Type="http://schemas.openxmlformats.org/officeDocument/2006/relationships/hyperlink" Target="https://it.wikipedia.org/wiki/Magnetone_di_Bohr" TargetMode="External"/><Relationship Id="rId32" Type="http://schemas.openxmlformats.org/officeDocument/2006/relationships/hyperlink" Target="https://it.wikipedia.org/wiki/Radiazione" TargetMode="External"/><Relationship Id="rId5" Type="http://schemas.openxmlformats.org/officeDocument/2006/relationships/hyperlink" Target="https://it.wikipedia.org/wiki/Permeabilit%C3%A0_magnetica" TargetMode="External"/><Relationship Id="rId15" Type="http://schemas.openxmlformats.org/officeDocument/2006/relationships/hyperlink" Target="https://it.wikipedia.org/wiki/Unit%C3%A0_di_massa_atomica" TargetMode="External"/><Relationship Id="rId23" Type="http://schemas.openxmlformats.org/officeDocument/2006/relationships/hyperlink" Target="https://it.wikipedia.org/wiki/Costante_di_Rydberg" TargetMode="External"/><Relationship Id="rId28" Type="http://schemas.openxmlformats.org/officeDocument/2006/relationships/hyperlink" Target="https://it.wikipedia.org/wiki/Energia_di_Hartree" TargetMode="External"/><Relationship Id="rId10" Type="http://schemas.openxmlformats.org/officeDocument/2006/relationships/hyperlink" Target="https://it.wikipedia.org/wiki/Carica_elettrica" TargetMode="External"/><Relationship Id="rId19" Type="http://schemas.openxmlformats.org/officeDocument/2006/relationships/hyperlink" Target="https://it.wikipedia.org/wiki/Costante_di_Faraday" TargetMode="External"/><Relationship Id="rId31" Type="http://schemas.openxmlformats.org/officeDocument/2006/relationships/hyperlink" Target="https://it.wikipedia.org/wiki/Costante_di_Stefan-Boltzmann" TargetMode="External"/><Relationship Id="rId4" Type="http://schemas.openxmlformats.org/officeDocument/2006/relationships/hyperlink" Target="https://it.wikipedia.org/wiki/Costante_dielettrica_del_vuoto" TargetMode="External"/><Relationship Id="rId9" Type="http://schemas.openxmlformats.org/officeDocument/2006/relationships/hyperlink" Target="https://it.wikipedia.org/wiki/Effetto_fotoelettrico" TargetMode="External"/><Relationship Id="rId14" Type="http://schemas.openxmlformats.org/officeDocument/2006/relationships/hyperlink" Target="https://it.wikipedia.org/wiki/Neutrone" TargetMode="External"/><Relationship Id="rId22" Type="http://schemas.openxmlformats.org/officeDocument/2006/relationships/hyperlink" Target="https://it.wikipedia.org/wiki/Raggio_di_Bohr" TargetMode="External"/><Relationship Id="rId27" Type="http://schemas.openxmlformats.org/officeDocument/2006/relationships/hyperlink" Target="https://it.wikipedia.org/wiki/Bar_(unit%C3%A0_di_misura)" TargetMode="External"/><Relationship Id="rId30" Type="http://schemas.openxmlformats.org/officeDocument/2006/relationships/hyperlink" Target="https://it.wikipedia.org/wiki/Magnetone_nucleare"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edutecnica.it/chimica/sax/sax.htm" TargetMode="External"/><Relationship Id="rId2" Type="http://schemas.openxmlformats.org/officeDocument/2006/relationships/hyperlink" Target="https://phet.colorado.edu/sims/html/blackbody-spectrum/latest/blackbody-spectrum_en.html" TargetMode="Externa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it.wikipedia.org/wiki/Stanislao_Cannizzaro"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it.wikipedia.org/wiki/William_Crookes" TargetMode="External"/><Relationship Id="rId2" Type="http://schemas.openxmlformats.org/officeDocument/2006/relationships/hyperlink" Target="https://it.wikipedia.org/wiki/Raggi_catodici" TargetMode="External"/><Relationship Id="rId1" Type="http://schemas.openxmlformats.org/officeDocument/2006/relationships/slideLayout" Target="../slideLayouts/slideLayout2.xml"/><Relationship Id="rId5" Type="http://schemas.openxmlformats.org/officeDocument/2006/relationships/hyperlink" Target="https://it.wikipedia.org/wiki/Robert_Millikan" TargetMode="External"/><Relationship Id="rId4" Type="http://schemas.openxmlformats.org/officeDocument/2006/relationships/hyperlink" Target="https://it.wikipedia.org/wiki/Esperimento_della_goccia_d%27oli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a:extLst>
              <a:ext uri="{FF2B5EF4-FFF2-40B4-BE49-F238E27FC236}">
                <a16:creationId xmlns:a16="http://schemas.microsoft.com/office/drawing/2014/main" id="{4C55EC33-A911-45DF-A183-468994C2B1F8}"/>
              </a:ext>
            </a:extLst>
          </p:cNvPr>
          <p:cNvSpPr>
            <a:spLocks noGrp="1"/>
          </p:cNvSpPr>
          <p:nvPr>
            <p:ph type="title"/>
          </p:nvPr>
        </p:nvSpPr>
        <p:spPr>
          <a:xfrm>
            <a:off x="1981200" y="704851"/>
            <a:ext cx="8229600" cy="866775"/>
          </a:xfrm>
        </p:spPr>
        <p:txBody>
          <a:bodyPr/>
          <a:lstStyle/>
          <a:p>
            <a:pPr algn="ctr"/>
            <a:r>
              <a:rPr lang="it-IT" altLang="it-IT" sz="4000" b="1">
                <a:solidFill>
                  <a:srgbClr val="FF0000"/>
                </a:solidFill>
              </a:rPr>
              <a:t>Teoria atomica</a:t>
            </a:r>
          </a:p>
        </p:txBody>
      </p:sp>
      <p:sp>
        <p:nvSpPr>
          <p:cNvPr id="35843" name="Segnaposto contenuto 2">
            <a:extLst>
              <a:ext uri="{FF2B5EF4-FFF2-40B4-BE49-F238E27FC236}">
                <a16:creationId xmlns:a16="http://schemas.microsoft.com/office/drawing/2014/main" id="{1767F3AF-5FE6-4F21-AE38-E1B32412DE88}"/>
              </a:ext>
            </a:extLst>
          </p:cNvPr>
          <p:cNvSpPr>
            <a:spLocks noGrp="1"/>
          </p:cNvSpPr>
          <p:nvPr>
            <p:ph idx="1"/>
          </p:nvPr>
        </p:nvSpPr>
        <p:spPr>
          <a:xfrm>
            <a:off x="1952625" y="1643063"/>
            <a:ext cx="8358188" cy="4610100"/>
          </a:xfrm>
        </p:spPr>
        <p:txBody>
          <a:bodyPr/>
          <a:lstStyle/>
          <a:p>
            <a:pPr algn="just">
              <a:buFont typeface="Wingdings 2" panose="05020102010507070707" pitchFamily="18" charset="2"/>
              <a:buNone/>
            </a:pPr>
            <a:r>
              <a:rPr lang="it-IT" altLang="it-IT" dirty="0"/>
              <a:t> </a:t>
            </a:r>
            <a:r>
              <a:rPr lang="it-IT" altLang="it-IT" sz="2000" b="1" dirty="0">
                <a:solidFill>
                  <a:srgbClr val="0070C0"/>
                </a:solidFill>
              </a:rPr>
              <a:t>Le leggi ponderali (sperimentali ) sono spiegate dalla teoria atomica (John Dalton 1803)</a:t>
            </a:r>
            <a:endParaRPr lang="it-IT" altLang="it-IT" sz="2800" b="1" dirty="0">
              <a:solidFill>
                <a:srgbClr val="0070C0"/>
              </a:solidFill>
            </a:endParaRPr>
          </a:p>
          <a:p>
            <a:pPr>
              <a:buFont typeface="Wingdings 2" panose="05020102010507070707" pitchFamily="18" charset="2"/>
              <a:buNone/>
            </a:pPr>
            <a:endParaRPr lang="it-IT" altLang="it-IT" dirty="0">
              <a:solidFill>
                <a:srgbClr val="0070C0"/>
              </a:solidFill>
            </a:endParaRPr>
          </a:p>
          <a:p>
            <a:pPr algn="r">
              <a:buFont typeface="Wingdings 2" panose="05020102010507070707" pitchFamily="18" charset="2"/>
              <a:buNone/>
            </a:pPr>
            <a:endParaRPr lang="it-IT" altLang="it-IT" sz="2000" dirty="0"/>
          </a:p>
          <a:p>
            <a:pPr>
              <a:buFont typeface="Wingdings 2" panose="05020102010507070707" pitchFamily="18" charset="2"/>
              <a:buNone/>
            </a:pPr>
            <a:endParaRPr lang="it-IT" altLang="it-IT" dirty="0"/>
          </a:p>
          <a:p>
            <a:pPr>
              <a:buFont typeface="Wingdings 2" panose="05020102010507070707" pitchFamily="18" charset="2"/>
              <a:buNone/>
            </a:pPr>
            <a:endParaRPr lang="it-IT" altLang="it-IT" dirty="0"/>
          </a:p>
          <a:p>
            <a:pPr>
              <a:buFont typeface="Wingdings 2" panose="05020102010507070707" pitchFamily="18" charset="2"/>
              <a:buNone/>
            </a:pPr>
            <a:endParaRPr lang="it-IT" altLang="it-IT" dirty="0"/>
          </a:p>
          <a:p>
            <a:pPr>
              <a:buFont typeface="Wingdings 2" panose="05020102010507070707" pitchFamily="18" charset="2"/>
              <a:buNone/>
            </a:pPr>
            <a:endParaRPr lang="it-IT" altLang="it-IT" dirty="0"/>
          </a:p>
          <a:p>
            <a:pPr>
              <a:buFont typeface="Wingdings 2" panose="05020102010507070707" pitchFamily="18" charset="2"/>
              <a:buNone/>
            </a:pPr>
            <a:endParaRPr lang="it-IT" altLang="it-IT" sz="2000" dirty="0"/>
          </a:p>
          <a:p>
            <a:pPr>
              <a:buFont typeface="Wingdings 2" panose="05020102010507070707" pitchFamily="18" charset="2"/>
              <a:buNone/>
            </a:pPr>
            <a:endParaRPr lang="it-IT" altLang="it-IT" dirty="0"/>
          </a:p>
          <a:p>
            <a:pPr>
              <a:buFont typeface="Wingdings 2" panose="05020102010507070707" pitchFamily="18" charset="2"/>
              <a:buNone/>
            </a:pPr>
            <a:endParaRPr lang="it-IT" altLang="it-IT" dirty="0"/>
          </a:p>
        </p:txBody>
      </p:sp>
      <p:sp>
        <p:nvSpPr>
          <p:cNvPr id="5" name="Rettangolo 4">
            <a:extLst>
              <a:ext uri="{FF2B5EF4-FFF2-40B4-BE49-F238E27FC236}">
                <a16:creationId xmlns:a16="http://schemas.microsoft.com/office/drawing/2014/main" id="{36F9815C-043D-4BBF-8F2F-AF62FDF7450B}"/>
              </a:ext>
            </a:extLst>
          </p:cNvPr>
          <p:cNvSpPr/>
          <p:nvPr/>
        </p:nvSpPr>
        <p:spPr>
          <a:xfrm>
            <a:off x="1952626" y="2500313"/>
            <a:ext cx="8143875" cy="3929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it-IT">
                <a:solidFill>
                  <a:schemeClr val="tx1"/>
                </a:solidFill>
              </a:rPr>
              <a:t>La materia è costituita da particelle microscopiche indistruttibili e indivisibili chiamate atomi.</a:t>
            </a:r>
          </a:p>
          <a:p>
            <a:pPr>
              <a:buFont typeface="Arial" pitchFamily="34" charset="0"/>
              <a:buChar char="•"/>
              <a:defRPr/>
            </a:pPr>
            <a:endParaRPr lang="it-IT">
              <a:solidFill>
                <a:schemeClr val="tx1"/>
              </a:solidFill>
            </a:endParaRPr>
          </a:p>
          <a:p>
            <a:pPr>
              <a:buFont typeface="Arial" pitchFamily="34" charset="0"/>
              <a:buChar char="•"/>
              <a:defRPr/>
            </a:pPr>
            <a:r>
              <a:rPr lang="it-IT">
                <a:solidFill>
                  <a:schemeClr val="tx1"/>
                </a:solidFill>
              </a:rPr>
              <a:t>Tutti gli atomi di uno stesso elemento sono identici </a:t>
            </a:r>
          </a:p>
          <a:p>
            <a:pPr>
              <a:defRPr/>
            </a:pPr>
            <a:endParaRPr lang="it-IT">
              <a:solidFill>
                <a:schemeClr val="tx1"/>
              </a:solidFill>
            </a:endParaRPr>
          </a:p>
          <a:p>
            <a:pPr>
              <a:buFont typeface="Arial" pitchFamily="34" charset="0"/>
              <a:buChar char="•"/>
              <a:defRPr/>
            </a:pPr>
            <a:r>
              <a:rPr lang="it-IT">
                <a:solidFill>
                  <a:schemeClr val="tx1"/>
                </a:solidFill>
              </a:rPr>
              <a:t>Gli atomi di un elemento non possono essere convertiti in atomi di altri elementi.</a:t>
            </a:r>
          </a:p>
          <a:p>
            <a:pPr>
              <a:buFont typeface="Arial" pitchFamily="34" charset="0"/>
              <a:buChar char="•"/>
              <a:defRPr/>
            </a:pPr>
            <a:endParaRPr lang="it-IT">
              <a:solidFill>
                <a:schemeClr val="tx1"/>
              </a:solidFill>
            </a:endParaRPr>
          </a:p>
          <a:p>
            <a:pPr>
              <a:buFont typeface="Arial" pitchFamily="34" charset="0"/>
              <a:buChar char="•"/>
              <a:defRPr/>
            </a:pPr>
            <a:r>
              <a:rPr lang="it-IT">
                <a:solidFill>
                  <a:schemeClr val="tx1"/>
                </a:solidFill>
              </a:rPr>
              <a:t>Gli atomi di un elemento si combinano, per formare un composto, solamente con numeri interi di atomi di altri elementi.</a:t>
            </a:r>
          </a:p>
          <a:p>
            <a:pPr>
              <a:buFont typeface="Arial" pitchFamily="34" charset="0"/>
              <a:buChar char="•"/>
              <a:defRPr/>
            </a:pPr>
            <a:endParaRPr lang="it-IT">
              <a:solidFill>
                <a:schemeClr val="tx1"/>
              </a:solidFill>
            </a:endParaRPr>
          </a:p>
          <a:p>
            <a:pPr>
              <a:buFont typeface="Arial" pitchFamily="34" charset="0"/>
              <a:buChar char="•"/>
              <a:defRPr/>
            </a:pPr>
            <a:r>
              <a:rPr lang="it-IT">
                <a:solidFill>
                  <a:schemeClr val="tx1"/>
                </a:solidFill>
              </a:rPr>
              <a:t>Gli atomi non possono essere né creati né distrutti, ma si trasferiscono interi da un composto ad un altro.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821B1C38-6474-43DB-96BB-74480F259C50}"/>
              </a:ext>
            </a:extLst>
          </p:cNvPr>
          <p:cNvSpPr>
            <a:spLocks noGrp="1"/>
          </p:cNvSpPr>
          <p:nvPr>
            <p:ph type="title"/>
          </p:nvPr>
        </p:nvSpPr>
        <p:spPr>
          <a:xfrm>
            <a:off x="1981200" y="76012"/>
            <a:ext cx="8229600" cy="652463"/>
          </a:xfrm>
        </p:spPr>
        <p:txBody>
          <a:bodyPr/>
          <a:lstStyle/>
          <a:p>
            <a:pPr algn="ctr"/>
            <a:r>
              <a:rPr lang="it-IT" altLang="it-IT" dirty="0">
                <a:solidFill>
                  <a:srgbClr val="FF0000"/>
                </a:solidFill>
              </a:rPr>
              <a:t>Particelle subatomiche</a:t>
            </a:r>
          </a:p>
        </p:txBody>
      </p:sp>
      <p:sp>
        <p:nvSpPr>
          <p:cNvPr id="41987" name="Segnaposto contenuto 2">
            <a:extLst>
              <a:ext uri="{FF2B5EF4-FFF2-40B4-BE49-F238E27FC236}">
                <a16:creationId xmlns:a16="http://schemas.microsoft.com/office/drawing/2014/main" id="{F89C1AF5-E78B-4267-9FA8-FA52DE1C131E}"/>
              </a:ext>
            </a:extLst>
          </p:cNvPr>
          <p:cNvSpPr>
            <a:spLocks noGrp="1"/>
          </p:cNvSpPr>
          <p:nvPr>
            <p:ph idx="1"/>
          </p:nvPr>
        </p:nvSpPr>
        <p:spPr>
          <a:xfrm>
            <a:off x="609600" y="728476"/>
            <a:ext cx="11362944" cy="5596126"/>
          </a:xfrm>
        </p:spPr>
        <p:txBody>
          <a:bodyPr/>
          <a:lstStyle/>
          <a:p>
            <a:pPr>
              <a:buFont typeface="Wingdings 2" panose="05020102010507070707" pitchFamily="18" charset="2"/>
              <a:buNone/>
            </a:pPr>
            <a:r>
              <a:rPr lang="it-IT" altLang="it-IT" sz="2400" dirty="0">
                <a:solidFill>
                  <a:srgbClr val="FF0000"/>
                </a:solidFill>
              </a:rPr>
              <a:t>Elettroni</a:t>
            </a:r>
            <a:endParaRPr lang="it-IT" altLang="it-IT" sz="1400" dirty="0"/>
          </a:p>
          <a:p>
            <a:r>
              <a:rPr lang="it-IT" sz="1400" b="1" dirty="0">
                <a:solidFill>
                  <a:srgbClr val="FF0000"/>
                </a:solidFill>
              </a:rPr>
              <a:t>Raggi catodici </a:t>
            </a:r>
            <a:r>
              <a:rPr lang="it-IT" sz="1400" dirty="0"/>
              <a:t>Il </a:t>
            </a:r>
            <a:r>
              <a:rPr lang="it-IT" sz="1400" b="1" dirty="0"/>
              <a:t>tubo di </a:t>
            </a:r>
            <a:r>
              <a:rPr lang="it-IT" sz="1400" b="1" dirty="0" err="1"/>
              <a:t>Crookes</a:t>
            </a:r>
            <a:r>
              <a:rPr lang="it-IT" sz="1400" dirty="0"/>
              <a:t> è formato da un tubo di vetro contenente un </a:t>
            </a:r>
            <a:r>
              <a:rPr lang="it-IT" sz="1400" i="1" dirty="0"/>
              <a:t>gas rarefatto</a:t>
            </a:r>
            <a:r>
              <a:rPr lang="it-IT" sz="1400" dirty="0"/>
              <a:t> con pressione di circa  10</a:t>
            </a:r>
            <a:r>
              <a:rPr lang="it-IT" sz="1400" baseline="30000" dirty="0"/>
              <a:t>-5</a:t>
            </a:r>
            <a:r>
              <a:rPr lang="it-IT" sz="1400" dirty="0"/>
              <a:t> atmosfere);vi sono due placche metalliche (elettrodi) collegati con un generatore di alta tensione ( 15000 v ). Si generano raggi dal polo negativo (catodo) e vanno al polo positivi anodo. Sperimentalmente si dimostra che i raggi sono costituiti: </a:t>
            </a:r>
          </a:p>
          <a:p>
            <a:r>
              <a:rPr lang="it-IT" sz="1400" b="1" dirty="0"/>
              <a:t>piccolissime particelle viaggianti in linea retta ( i corpi interposti danno ombra ).</a:t>
            </a:r>
            <a:endParaRPr lang="it-IT" sz="1400" dirty="0"/>
          </a:p>
          <a:p>
            <a:r>
              <a:rPr lang="it-IT" sz="1400" b="1" dirty="0"/>
              <a:t>possiedono una  massa ( sono capaci di muovere un mulinello a pale ).</a:t>
            </a:r>
            <a:endParaRPr lang="it-IT" sz="1400" dirty="0"/>
          </a:p>
          <a:p>
            <a:r>
              <a:rPr lang="it-IT" sz="1400" b="1" dirty="0"/>
              <a:t>hanno carica elettrica negativa ( sono attratte dal polo positivo di un campo elettrico ).</a:t>
            </a:r>
            <a:endParaRPr lang="it-IT" sz="1400" dirty="0"/>
          </a:p>
          <a:p>
            <a:r>
              <a:rPr lang="it-IT" sz="1400" b="1" dirty="0"/>
              <a:t>non dipendono né dal tipo di metallo costituente il catodo, né dal tipo di gas contenuto nel tubo (variando questo le particelle esistono, comunque ).</a:t>
            </a:r>
          </a:p>
          <a:p>
            <a:endParaRPr lang="it-IT" sz="1200" dirty="0"/>
          </a:p>
          <a:p>
            <a:endParaRPr lang="it-IT" sz="1200" dirty="0"/>
          </a:p>
          <a:p>
            <a:endParaRPr lang="it-IT" sz="1200" dirty="0"/>
          </a:p>
          <a:p>
            <a:endParaRPr lang="it-IT" sz="1200" dirty="0"/>
          </a:p>
          <a:p>
            <a:endParaRPr lang="it-IT" sz="1200" dirty="0"/>
          </a:p>
          <a:p>
            <a:endParaRPr lang="it-IT" sz="1200" dirty="0"/>
          </a:p>
          <a:p>
            <a:r>
              <a:rPr lang="it-IT" sz="1200" b="1" dirty="0">
                <a:hlinkClick r:id="rId2"/>
              </a:rPr>
              <a:t>Immagine Fonte Zanichelli </a:t>
            </a:r>
            <a:endParaRPr lang="it-IT" sz="1200" b="1" dirty="0"/>
          </a:p>
          <a:p>
            <a:endParaRPr lang="it-IT" sz="1200" dirty="0"/>
          </a:p>
          <a:p>
            <a:endParaRPr lang="it-IT" sz="1200" dirty="0"/>
          </a:p>
          <a:p>
            <a:pPr>
              <a:buFont typeface="Wingdings 2" panose="05020102010507070707" pitchFamily="18" charset="2"/>
              <a:buNone/>
            </a:pPr>
            <a:endParaRPr lang="it-IT" altLang="it-IT" sz="1400" dirty="0"/>
          </a:p>
        </p:txBody>
      </p:sp>
      <p:pic>
        <p:nvPicPr>
          <p:cNvPr id="5" name="Immagine 4">
            <a:extLst>
              <a:ext uri="{FF2B5EF4-FFF2-40B4-BE49-F238E27FC236}">
                <a16:creationId xmlns:a16="http://schemas.microsoft.com/office/drawing/2014/main" id="{617F077A-A80A-43F7-8529-9A85FF5F0A71}"/>
              </a:ext>
            </a:extLst>
          </p:cNvPr>
          <p:cNvPicPr>
            <a:picLocks noChangeAspect="1"/>
          </p:cNvPicPr>
          <p:nvPr/>
        </p:nvPicPr>
        <p:blipFill>
          <a:blip r:embed="rId3"/>
          <a:stretch>
            <a:fillRect/>
          </a:stretch>
        </p:blipFill>
        <p:spPr>
          <a:xfrm>
            <a:off x="3131286" y="2969579"/>
            <a:ext cx="6685691" cy="3159945"/>
          </a:xfrm>
          <a:prstGeom prst="rect">
            <a:avLst/>
          </a:prstGeom>
        </p:spPr>
      </p:pic>
    </p:spTree>
    <p:extLst>
      <p:ext uri="{BB962C8B-B14F-4D97-AF65-F5344CB8AC3E}">
        <p14:creationId xmlns:p14="http://schemas.microsoft.com/office/powerpoint/2010/main" val="2386102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821B1C38-6474-43DB-96BB-74480F259C50}"/>
              </a:ext>
            </a:extLst>
          </p:cNvPr>
          <p:cNvSpPr>
            <a:spLocks noGrp="1"/>
          </p:cNvSpPr>
          <p:nvPr>
            <p:ph type="title"/>
          </p:nvPr>
        </p:nvSpPr>
        <p:spPr>
          <a:xfrm>
            <a:off x="1981200" y="-130629"/>
            <a:ext cx="8229600" cy="760021"/>
          </a:xfrm>
        </p:spPr>
        <p:txBody>
          <a:bodyPr/>
          <a:lstStyle/>
          <a:p>
            <a:pPr algn="ctr"/>
            <a:r>
              <a:rPr lang="it-IT" altLang="it-IT" sz="4400" dirty="0">
                <a:solidFill>
                  <a:srgbClr val="FF0000"/>
                </a:solidFill>
              </a:rPr>
              <a:t>Particelle subatomiche</a:t>
            </a:r>
          </a:p>
        </p:txBody>
      </p:sp>
      <p:sp>
        <p:nvSpPr>
          <p:cNvPr id="41987" name="Segnaposto contenuto 2">
            <a:extLst>
              <a:ext uri="{FF2B5EF4-FFF2-40B4-BE49-F238E27FC236}">
                <a16:creationId xmlns:a16="http://schemas.microsoft.com/office/drawing/2014/main" id="{F89C1AF5-E78B-4267-9FA8-FA52DE1C131E}"/>
              </a:ext>
            </a:extLst>
          </p:cNvPr>
          <p:cNvSpPr>
            <a:spLocks noGrp="1"/>
          </p:cNvSpPr>
          <p:nvPr>
            <p:ph idx="1"/>
          </p:nvPr>
        </p:nvSpPr>
        <p:spPr>
          <a:xfrm>
            <a:off x="217714" y="472044"/>
            <a:ext cx="10972800" cy="5913912"/>
          </a:xfrm>
        </p:spPr>
        <p:txBody>
          <a:bodyPr/>
          <a:lstStyle/>
          <a:p>
            <a:pPr>
              <a:buFont typeface="Wingdings 2" panose="05020102010507070707" pitchFamily="18" charset="2"/>
              <a:buNone/>
            </a:pPr>
            <a:r>
              <a:rPr lang="it-IT" altLang="it-IT" sz="1400" b="1" dirty="0">
                <a:solidFill>
                  <a:srgbClr val="FF0000"/>
                </a:solidFill>
              </a:rPr>
              <a:t>Elettroni  Rapporto carica/ massa</a:t>
            </a:r>
          </a:p>
          <a:p>
            <a:r>
              <a:rPr lang="it-IT" sz="1400" dirty="0"/>
              <a:t>Nel 1897 </a:t>
            </a:r>
            <a:r>
              <a:rPr lang="it-IT" sz="1400" i="1" dirty="0"/>
              <a:t>Thompson</a:t>
            </a:r>
            <a:r>
              <a:rPr lang="it-IT" sz="1400" dirty="0"/>
              <a:t> riuscì a determinare il </a:t>
            </a:r>
            <a:r>
              <a:rPr lang="it-IT" sz="1400" b="1" dirty="0"/>
              <a:t>rapporto carica/massa delle</a:t>
            </a:r>
            <a:r>
              <a:rPr lang="it-IT" sz="1400" dirty="0"/>
              <a:t> </a:t>
            </a:r>
            <a:r>
              <a:rPr lang="it-IT" sz="1400" dirty="0" err="1"/>
              <a:t>delle</a:t>
            </a:r>
            <a:r>
              <a:rPr lang="it-IT" sz="1400" dirty="0"/>
              <a:t> particelle emesse dal catodo e determinare il rapporto, che  </a:t>
            </a:r>
            <a:r>
              <a:rPr lang="it-IT" sz="1400" b="1" dirty="0"/>
              <a:t>r = c/m = 1.759 x10</a:t>
            </a:r>
            <a:r>
              <a:rPr lang="it-IT" sz="1400" b="1" baseline="30000" dirty="0"/>
              <a:t>8</a:t>
            </a:r>
            <a:r>
              <a:rPr lang="it-IT" sz="1400" b="1" dirty="0"/>
              <a:t>coulomb/grammi</a:t>
            </a:r>
            <a:r>
              <a:rPr lang="it-IT" sz="1400" dirty="0"/>
              <a:t>. </a:t>
            </a:r>
          </a:p>
          <a:p>
            <a:endParaRPr lang="it-IT" sz="1400" dirty="0"/>
          </a:p>
          <a:p>
            <a:endParaRPr lang="it-IT" sz="1400" dirty="0"/>
          </a:p>
          <a:p>
            <a:br>
              <a:rPr lang="it-IT" sz="1400" dirty="0"/>
            </a:br>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a:p>
            <a:pPr marL="0" indent="0">
              <a:buNone/>
            </a:pPr>
            <a:endParaRPr lang="it-IT" sz="1400" dirty="0"/>
          </a:p>
          <a:p>
            <a:pPr marL="0" indent="0">
              <a:buNone/>
            </a:pPr>
            <a:endParaRPr lang="it-IT" sz="1400" dirty="0"/>
          </a:p>
          <a:p>
            <a:pPr marL="0" indent="0">
              <a:buNone/>
            </a:pPr>
            <a:endParaRPr lang="it-IT" sz="1400" dirty="0"/>
          </a:p>
          <a:p>
            <a:pPr>
              <a:buFont typeface="Wingdings 2" panose="05020102010507070707" pitchFamily="18" charset="2"/>
              <a:buNone/>
            </a:pPr>
            <a:endParaRPr lang="it-IT" sz="1200" dirty="0"/>
          </a:p>
          <a:p>
            <a:pPr>
              <a:buFont typeface="Wingdings 2" panose="05020102010507070707" pitchFamily="18" charset="2"/>
              <a:buNone/>
            </a:pPr>
            <a:endParaRPr lang="it-IT" altLang="it-IT" sz="1400" dirty="0"/>
          </a:p>
        </p:txBody>
      </p:sp>
      <p:pic>
        <p:nvPicPr>
          <p:cNvPr id="2" name="Immagine 1">
            <a:extLst>
              <a:ext uri="{FF2B5EF4-FFF2-40B4-BE49-F238E27FC236}">
                <a16:creationId xmlns:a16="http://schemas.microsoft.com/office/drawing/2014/main" id="{7596C7AD-AE60-4A27-9123-4AAB845B258A}"/>
              </a:ext>
            </a:extLst>
          </p:cNvPr>
          <p:cNvPicPr>
            <a:picLocks noChangeAspect="1"/>
          </p:cNvPicPr>
          <p:nvPr/>
        </p:nvPicPr>
        <p:blipFill>
          <a:blip r:embed="rId2"/>
          <a:stretch>
            <a:fillRect/>
          </a:stretch>
        </p:blipFill>
        <p:spPr>
          <a:xfrm>
            <a:off x="604422" y="1395351"/>
            <a:ext cx="6541787" cy="3503863"/>
          </a:xfrm>
          <a:prstGeom prst="rect">
            <a:avLst/>
          </a:prstGeom>
        </p:spPr>
      </p:pic>
      <p:pic>
        <p:nvPicPr>
          <p:cNvPr id="4" name="Immagine 3">
            <a:extLst>
              <a:ext uri="{FF2B5EF4-FFF2-40B4-BE49-F238E27FC236}">
                <a16:creationId xmlns:a16="http://schemas.microsoft.com/office/drawing/2014/main" id="{31E49BCD-F358-4DCE-8F6E-0CCF7E2EB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7065" y="1807239"/>
            <a:ext cx="3420696" cy="2192754"/>
          </a:xfrm>
          <a:prstGeom prst="rect">
            <a:avLst/>
          </a:prstGeom>
        </p:spPr>
      </p:pic>
      <p:sp>
        <p:nvSpPr>
          <p:cNvPr id="6" name="CasellaDiTesto 5">
            <a:extLst>
              <a:ext uri="{FF2B5EF4-FFF2-40B4-BE49-F238E27FC236}">
                <a16:creationId xmlns:a16="http://schemas.microsoft.com/office/drawing/2014/main" id="{3D0AFE55-CA04-4BC3-B4E5-E536385CCAA3}"/>
              </a:ext>
            </a:extLst>
          </p:cNvPr>
          <p:cNvSpPr txBox="1"/>
          <p:nvPr/>
        </p:nvSpPr>
        <p:spPr>
          <a:xfrm>
            <a:off x="7682734" y="3883231"/>
            <a:ext cx="3420696" cy="276999"/>
          </a:xfrm>
          <a:prstGeom prst="rect">
            <a:avLst/>
          </a:prstGeom>
          <a:noFill/>
        </p:spPr>
        <p:txBody>
          <a:bodyPr wrap="square" rtlCol="0">
            <a:spAutoFit/>
          </a:bodyPr>
          <a:lstStyle/>
          <a:p>
            <a:r>
              <a:rPr lang="it-IT" sz="1200" dirty="0"/>
              <a:t>un elettrone viene deviato da un campo elettrico </a:t>
            </a:r>
          </a:p>
        </p:txBody>
      </p:sp>
      <p:pic>
        <p:nvPicPr>
          <p:cNvPr id="7" name="Immagine 6">
            <a:extLst>
              <a:ext uri="{FF2B5EF4-FFF2-40B4-BE49-F238E27FC236}">
                <a16:creationId xmlns:a16="http://schemas.microsoft.com/office/drawing/2014/main" id="{A576F909-EC52-4C35-8A1F-1D3FA815B066}"/>
              </a:ext>
            </a:extLst>
          </p:cNvPr>
          <p:cNvPicPr>
            <a:picLocks noChangeAspect="1"/>
          </p:cNvPicPr>
          <p:nvPr/>
        </p:nvPicPr>
        <p:blipFill>
          <a:blip r:embed="rId4"/>
          <a:stretch>
            <a:fillRect/>
          </a:stretch>
        </p:blipFill>
        <p:spPr>
          <a:xfrm>
            <a:off x="7342153" y="4453618"/>
            <a:ext cx="1908725" cy="2134302"/>
          </a:xfrm>
          <a:prstGeom prst="rect">
            <a:avLst/>
          </a:prstGeom>
        </p:spPr>
      </p:pic>
      <p:sp>
        <p:nvSpPr>
          <p:cNvPr id="13" name="CasellaDiTesto 12">
            <a:extLst>
              <a:ext uri="{FF2B5EF4-FFF2-40B4-BE49-F238E27FC236}">
                <a16:creationId xmlns:a16="http://schemas.microsoft.com/office/drawing/2014/main" id="{879B1EBB-D449-4E12-8A05-96AC3E9E67E2}"/>
              </a:ext>
            </a:extLst>
          </p:cNvPr>
          <p:cNvSpPr txBox="1"/>
          <p:nvPr/>
        </p:nvSpPr>
        <p:spPr>
          <a:xfrm>
            <a:off x="9345881" y="5142016"/>
            <a:ext cx="2173184" cy="430887"/>
          </a:xfrm>
          <a:prstGeom prst="rect">
            <a:avLst/>
          </a:prstGeom>
          <a:noFill/>
        </p:spPr>
        <p:txBody>
          <a:bodyPr wrap="square" rtlCol="0">
            <a:spAutoFit/>
          </a:bodyPr>
          <a:lstStyle/>
          <a:p>
            <a:r>
              <a:rPr lang="it-IT" sz="1100" dirty="0"/>
              <a:t>Joseph John Thomson</a:t>
            </a:r>
          </a:p>
          <a:p>
            <a:r>
              <a:rPr lang="it-IT" sz="1100" dirty="0"/>
              <a:t> Premio Nobel per la fisica 1906</a:t>
            </a:r>
          </a:p>
        </p:txBody>
      </p:sp>
    </p:spTree>
    <p:extLst>
      <p:ext uri="{BB962C8B-B14F-4D97-AF65-F5344CB8AC3E}">
        <p14:creationId xmlns:p14="http://schemas.microsoft.com/office/powerpoint/2010/main" val="1389915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7340EC-E1FE-42C2-889B-EBB049171FE6}"/>
              </a:ext>
            </a:extLst>
          </p:cNvPr>
          <p:cNvSpPr>
            <a:spLocks noGrp="1"/>
          </p:cNvSpPr>
          <p:nvPr>
            <p:ph type="title"/>
          </p:nvPr>
        </p:nvSpPr>
        <p:spPr>
          <a:xfrm>
            <a:off x="1519415" y="201882"/>
            <a:ext cx="5558279" cy="486887"/>
          </a:xfrm>
        </p:spPr>
        <p:txBody>
          <a:bodyPr/>
          <a:lstStyle/>
          <a:p>
            <a:r>
              <a:rPr lang="it-IT" altLang="it-IT" sz="4400" dirty="0">
                <a:solidFill>
                  <a:srgbClr val="FF0000"/>
                </a:solidFill>
              </a:rPr>
              <a:t>Particelle subatomiche</a:t>
            </a:r>
            <a:endParaRPr lang="it-IT" sz="4400" dirty="0"/>
          </a:p>
        </p:txBody>
      </p:sp>
      <p:sp>
        <p:nvSpPr>
          <p:cNvPr id="5" name="Segnaposto contenuto 4">
            <a:extLst>
              <a:ext uri="{FF2B5EF4-FFF2-40B4-BE49-F238E27FC236}">
                <a16:creationId xmlns:a16="http://schemas.microsoft.com/office/drawing/2014/main" id="{3EE56EC9-7526-4052-8ECE-AF551C0E6EE8}"/>
              </a:ext>
            </a:extLst>
          </p:cNvPr>
          <p:cNvSpPr>
            <a:spLocks noGrp="1"/>
          </p:cNvSpPr>
          <p:nvPr>
            <p:ph idx="1"/>
          </p:nvPr>
        </p:nvSpPr>
        <p:spPr>
          <a:xfrm>
            <a:off x="609600" y="1372589"/>
            <a:ext cx="10972800" cy="4389437"/>
          </a:xfrm>
        </p:spPr>
        <p:txBody>
          <a:bodyPr/>
          <a:lstStyle/>
          <a:p>
            <a:pPr marL="0" indent="0" algn="just">
              <a:buNone/>
            </a:pPr>
            <a:r>
              <a:rPr lang="it-IT" sz="1800" dirty="0"/>
              <a:t>Gli elettroni sono emessi da un filo incandescente e si muovono lungo l’asse del tubo , attraversano un campo elettrico E perpendicolare al moto degli </a:t>
            </a:r>
            <a:r>
              <a:rPr lang="it-IT" sz="1800" dirty="0" err="1"/>
              <a:t>degli</a:t>
            </a:r>
            <a:r>
              <a:rPr lang="it-IT" sz="1800" dirty="0"/>
              <a:t> elettroni  e sono deviati  perpendicolarmente con una forza  </a:t>
            </a:r>
            <a:r>
              <a:rPr lang="it-IT" sz="1800" dirty="0" err="1"/>
              <a:t>F⃗e</a:t>
            </a:r>
            <a:r>
              <a:rPr lang="it-IT" sz="1800" dirty="0"/>
              <a:t> = q𝐸⃗ ; Gli elettroni successivamente  son0 sottoposti all’azione di un campo magnetico B, perpendicolare al campo magnetico e alla direzione  inziale degli elettroni  che sono deviati   perpendicolarmente </a:t>
            </a:r>
            <a:r>
              <a:rPr lang="it-IT" sz="1800" dirty="0" err="1"/>
              <a:t>incon</a:t>
            </a:r>
            <a:r>
              <a:rPr lang="it-IT" sz="1800" dirty="0"/>
              <a:t> verso opposto </a:t>
            </a:r>
            <a:r>
              <a:rPr lang="it-IT" sz="1800" dirty="0" err="1"/>
              <a:t>alcampo</a:t>
            </a:r>
            <a:r>
              <a:rPr lang="it-IT" sz="1800" dirty="0"/>
              <a:t> elettrico, con una forza   𝐹m ⃗ = q𝑣 Ʌ 𝐵</a:t>
            </a:r>
          </a:p>
          <a:p>
            <a:pPr marL="0" indent="0" algn="just">
              <a:buNone/>
            </a:pPr>
            <a:r>
              <a:rPr lang="it-IT" sz="1800" dirty="0"/>
              <a:t>Se le due forze elettrica e magnetica hanno lo stesso valore gli elettroni non saranno deviati e urtano lo schermo fluorescente S  </a:t>
            </a:r>
            <a:r>
              <a:rPr lang="it-IT" sz="1800" b="1" dirty="0"/>
              <a:t>                 </a:t>
            </a:r>
            <a:r>
              <a:rPr lang="it-IT" sz="1800" b="1" dirty="0" err="1"/>
              <a:t>qE</a:t>
            </a:r>
            <a:r>
              <a:rPr lang="it-IT" sz="1800" b="1" dirty="0"/>
              <a:t> = </a:t>
            </a:r>
            <a:r>
              <a:rPr lang="it-IT" sz="1800" b="1" dirty="0" err="1"/>
              <a:t>qvB</a:t>
            </a:r>
            <a:r>
              <a:rPr lang="it-IT" sz="1800" b="1" dirty="0"/>
              <a:t> ,   semplificando v =E/B</a:t>
            </a:r>
            <a:endParaRPr lang="it-IT" sz="1800" dirty="0"/>
          </a:p>
          <a:p>
            <a:pPr>
              <a:buNone/>
            </a:pPr>
            <a:r>
              <a:rPr lang="it-IT" altLang="it-IT" sz="1800" dirty="0"/>
              <a:t>La velocità incognita  v può essere misurata, con lo stesso dispositivo , senza campo magnetico, gli elettroni   sottoposti al solo campo elettrico saranno deviati con traiettoria parabolica</a:t>
            </a:r>
          </a:p>
          <a:p>
            <a:pPr marL="0" indent="0">
              <a:buNone/>
            </a:pPr>
            <a:r>
              <a:rPr lang="it-IT" sz="2000" dirty="0"/>
              <a:t>                                  x= v t ;     y = ½ at</a:t>
            </a:r>
            <a:r>
              <a:rPr lang="it-IT" sz="2000" baseline="30000" dirty="0"/>
              <a:t>2 </a:t>
            </a:r>
            <a:r>
              <a:rPr lang="it-IT" sz="2000" dirty="0"/>
              <a:t>; a= </a:t>
            </a:r>
            <a:r>
              <a:rPr lang="it-IT" sz="2000" dirty="0" err="1"/>
              <a:t>qE</a:t>
            </a:r>
            <a:r>
              <a:rPr lang="it-IT" sz="2000" dirty="0"/>
              <a:t> /m     v=E/B  </a:t>
            </a:r>
            <a:r>
              <a:rPr lang="it-IT" sz="1600" dirty="0"/>
              <a:t>sostituendo si ha   </a:t>
            </a:r>
          </a:p>
          <a:p>
            <a:pPr marL="0" indent="0">
              <a:buNone/>
            </a:pPr>
            <a:r>
              <a:rPr lang="it-IT" sz="1600" dirty="0"/>
              <a:t>                                                        </a:t>
            </a:r>
            <a:endParaRPr lang="it-IT" sz="2000" dirty="0"/>
          </a:p>
          <a:p>
            <a:pPr marL="0" indent="0">
              <a:buNone/>
            </a:pPr>
            <a:r>
              <a:rPr lang="it-IT" sz="2000" dirty="0"/>
              <a:t>                  </a:t>
            </a:r>
          </a:p>
          <a:p>
            <a:pPr marL="0" indent="0">
              <a:buNone/>
            </a:pPr>
            <a:r>
              <a:rPr lang="it-IT" sz="2000" dirty="0"/>
              <a:t> </a:t>
            </a:r>
            <a:r>
              <a:rPr lang="it-IT" sz="1600" dirty="0"/>
              <a:t>dove  e/m rapporto carica/massa elettrone , y = deviazione, E campo elettrico ,  campo magnetico , l  lunghezza lastrina deflettente </a:t>
            </a:r>
            <a:endParaRPr lang="it-IT" baseline="30000" dirty="0"/>
          </a:p>
        </p:txBody>
      </p:sp>
      <mc:AlternateContent xmlns:mc="http://schemas.openxmlformats.org/markup-compatibility/2006" xmlns:a14="http://schemas.microsoft.com/office/drawing/2010/main">
        <mc:Choice Requires="a14">
          <p:sp>
            <p:nvSpPr>
              <p:cNvPr id="6" name="Elaborazione 5">
                <a:extLst>
                  <a:ext uri="{FF2B5EF4-FFF2-40B4-BE49-F238E27FC236}">
                    <a16:creationId xmlns:a16="http://schemas.microsoft.com/office/drawing/2014/main" id="{E8629706-7C51-4F4F-A301-6C7C62305441}"/>
                  </a:ext>
                </a:extLst>
              </p:cNvPr>
              <p:cNvSpPr/>
              <p:nvPr/>
            </p:nvSpPr>
            <p:spPr>
              <a:xfrm>
                <a:off x="3776353" y="4405745"/>
                <a:ext cx="2161309" cy="581891"/>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 xmlns:m="http://schemas.openxmlformats.org/officeDocument/2006/math">
                    <m:f>
                      <m:fPr>
                        <m:ctrlPr>
                          <a:rPr lang="it-IT" sz="2400" b="1" i="1">
                            <a:latin typeface="Cambria Math" panose="02040503050406030204" pitchFamily="18" charset="0"/>
                          </a:rPr>
                        </m:ctrlPr>
                      </m:fPr>
                      <m:num>
                        <m:r>
                          <a:rPr lang="it-IT" sz="2400" b="1" i="1">
                            <a:latin typeface="Cambria Math" panose="02040503050406030204" pitchFamily="18" charset="0"/>
                          </a:rPr>
                          <m:t>𝒒</m:t>
                        </m:r>
                      </m:num>
                      <m:den>
                        <m:r>
                          <a:rPr lang="it-IT" sz="2400" b="1" i="1">
                            <a:latin typeface="Cambria Math" panose="02040503050406030204" pitchFamily="18" charset="0"/>
                          </a:rPr>
                          <m:t>𝒎</m:t>
                        </m:r>
                      </m:den>
                    </m:f>
                    <m:r>
                      <a:rPr lang="it-IT" sz="2400" b="1">
                        <a:latin typeface="Cambria Math" panose="02040503050406030204" pitchFamily="18" charset="0"/>
                      </a:rPr>
                      <m:t>=</m:t>
                    </m:r>
                    <m:f>
                      <m:fPr>
                        <m:ctrlPr>
                          <a:rPr lang="it-IT" sz="2400" b="1" i="1">
                            <a:latin typeface="Cambria Math" panose="02040503050406030204" pitchFamily="18" charset="0"/>
                          </a:rPr>
                        </m:ctrlPr>
                      </m:fPr>
                      <m:num>
                        <m:r>
                          <a:rPr lang="it-IT" sz="2400" b="1" i="1">
                            <a:latin typeface="Cambria Math" panose="02040503050406030204" pitchFamily="18" charset="0"/>
                          </a:rPr>
                          <m:t>𝒆</m:t>
                        </m:r>
                      </m:num>
                      <m:den>
                        <m:r>
                          <a:rPr lang="it-IT" sz="2400" b="1" i="1">
                            <a:latin typeface="Cambria Math" panose="02040503050406030204" pitchFamily="18" charset="0"/>
                          </a:rPr>
                          <m:t>𝒎</m:t>
                        </m:r>
                      </m:den>
                    </m:f>
                    <m:r>
                      <a:rPr lang="it-IT" sz="2400" b="1" i="1">
                        <a:latin typeface="Cambria Math" panose="02040503050406030204" pitchFamily="18" charset="0"/>
                      </a:rPr>
                      <m:t>  =</m:t>
                    </m:r>
                    <m:f>
                      <m:fPr>
                        <m:ctrlPr>
                          <a:rPr lang="it-IT" sz="2400" b="1" i="1">
                            <a:latin typeface="Cambria Math" panose="02040503050406030204" pitchFamily="18" charset="0"/>
                          </a:rPr>
                        </m:ctrlPr>
                      </m:fPr>
                      <m:num>
                        <m:r>
                          <a:rPr lang="it-IT" sz="2400" b="1" i="1">
                            <a:latin typeface="Cambria Math" panose="02040503050406030204" pitchFamily="18" charset="0"/>
                          </a:rPr>
                          <m:t>𝟐</m:t>
                        </m:r>
                        <m:r>
                          <a:rPr lang="it-IT" sz="2400" b="1" i="1">
                            <a:latin typeface="Cambria Math" panose="02040503050406030204" pitchFamily="18" charset="0"/>
                          </a:rPr>
                          <m:t>𝒚𝑬</m:t>
                        </m:r>
                      </m:num>
                      <m:den>
                        <m:sSup>
                          <m:sSupPr>
                            <m:ctrlPr>
                              <a:rPr lang="it-IT" sz="2400" b="1" i="1">
                                <a:latin typeface="Cambria Math" panose="02040503050406030204" pitchFamily="18" charset="0"/>
                              </a:rPr>
                            </m:ctrlPr>
                          </m:sSupPr>
                          <m:e>
                            <m:r>
                              <a:rPr lang="it-IT" sz="2400" b="1" i="1">
                                <a:latin typeface="Cambria Math" panose="02040503050406030204" pitchFamily="18" charset="0"/>
                              </a:rPr>
                              <m:t>𝑩</m:t>
                            </m:r>
                          </m:e>
                          <m:sup>
                            <m:r>
                              <a:rPr lang="it-IT" sz="2400" b="1" i="1">
                                <a:latin typeface="Cambria Math" panose="02040503050406030204" pitchFamily="18" charset="0"/>
                              </a:rPr>
                              <m:t>𝟐</m:t>
                            </m:r>
                          </m:sup>
                        </m:sSup>
                        <m:sSup>
                          <m:sSupPr>
                            <m:ctrlPr>
                              <a:rPr lang="it-IT" sz="2400" b="1" i="1">
                                <a:latin typeface="Cambria Math" panose="02040503050406030204" pitchFamily="18" charset="0"/>
                              </a:rPr>
                            </m:ctrlPr>
                          </m:sSupPr>
                          <m:e>
                            <m:r>
                              <a:rPr lang="it-IT" sz="2400" b="1" i="1">
                                <a:latin typeface="Cambria Math" panose="02040503050406030204" pitchFamily="18" charset="0"/>
                              </a:rPr>
                              <m:t>𝒍</m:t>
                            </m:r>
                          </m:e>
                          <m:sup>
                            <m:r>
                              <a:rPr lang="it-IT" sz="2400" b="1" i="1">
                                <a:latin typeface="Cambria Math" panose="02040503050406030204" pitchFamily="18" charset="0"/>
                              </a:rPr>
                              <m:t>𝟐</m:t>
                            </m:r>
                          </m:sup>
                        </m:sSup>
                      </m:den>
                    </m:f>
                  </m:oMath>
                </a14:m>
                <a:r>
                  <a:rPr lang="it-IT" dirty="0"/>
                  <a:t> </a:t>
                </a:r>
              </a:p>
            </p:txBody>
          </p:sp>
        </mc:Choice>
        <mc:Fallback xmlns="">
          <p:sp>
            <p:nvSpPr>
              <p:cNvPr id="6" name="Elaborazione 5">
                <a:extLst>
                  <a:ext uri="{FF2B5EF4-FFF2-40B4-BE49-F238E27FC236}">
                    <a16:creationId xmlns:a16="http://schemas.microsoft.com/office/drawing/2014/main" id="{E8629706-7C51-4F4F-A301-6C7C62305441}"/>
                  </a:ext>
                </a:extLst>
              </p:cNvPr>
              <p:cNvSpPr>
                <a:spLocks noRot="1" noChangeAspect="1" noMove="1" noResize="1" noEditPoints="1" noAdjustHandles="1" noChangeArrowheads="1" noChangeShapeType="1" noTextEdit="1"/>
              </p:cNvSpPr>
              <p:nvPr/>
            </p:nvSpPr>
            <p:spPr>
              <a:xfrm>
                <a:off x="3776353" y="4405745"/>
                <a:ext cx="2161309" cy="581891"/>
              </a:xfrm>
              <a:prstGeom prst="flowChartProcess">
                <a:avLst/>
              </a:prstGeom>
              <a:blipFill>
                <a:blip r:embed="rId2"/>
                <a:stretch>
                  <a:fillRect/>
                </a:stretch>
              </a:blipFill>
            </p:spPr>
            <p:txBody>
              <a:bodyPr/>
              <a:lstStyle/>
              <a:p>
                <a:r>
                  <a:rPr lang="it-IT">
                    <a:noFill/>
                  </a:rPr>
                  <a:t> </a:t>
                </a:r>
              </a:p>
            </p:txBody>
          </p:sp>
        </mc:Fallback>
      </mc:AlternateContent>
      <p:sp>
        <p:nvSpPr>
          <p:cNvPr id="7" name="Rettangolo 6">
            <a:extLst>
              <a:ext uri="{FF2B5EF4-FFF2-40B4-BE49-F238E27FC236}">
                <a16:creationId xmlns:a16="http://schemas.microsoft.com/office/drawing/2014/main" id="{0159BA76-4E3F-4059-BD24-C374B391C09F}"/>
              </a:ext>
            </a:extLst>
          </p:cNvPr>
          <p:cNvSpPr/>
          <p:nvPr/>
        </p:nvSpPr>
        <p:spPr>
          <a:xfrm>
            <a:off x="1187218" y="846013"/>
            <a:ext cx="6222671" cy="369332"/>
          </a:xfrm>
          <a:prstGeom prst="rect">
            <a:avLst/>
          </a:prstGeom>
        </p:spPr>
        <p:txBody>
          <a:bodyPr wrap="square">
            <a:spAutoFit/>
          </a:bodyPr>
          <a:lstStyle/>
          <a:p>
            <a:pPr>
              <a:buFont typeface="Wingdings 2" panose="05020102010507070707" pitchFamily="18" charset="2"/>
              <a:buNone/>
            </a:pPr>
            <a:r>
              <a:rPr lang="it-IT" altLang="it-IT" b="1" dirty="0">
                <a:solidFill>
                  <a:srgbClr val="FF0000"/>
                </a:solidFill>
              </a:rPr>
              <a:t>Elettroni  Rapporto carica/ massa</a:t>
            </a:r>
          </a:p>
        </p:txBody>
      </p:sp>
    </p:spTree>
    <p:extLst>
      <p:ext uri="{BB962C8B-B14F-4D97-AF65-F5344CB8AC3E}">
        <p14:creationId xmlns:p14="http://schemas.microsoft.com/office/powerpoint/2010/main" val="2718109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821B1C38-6474-43DB-96BB-74480F259C50}"/>
              </a:ext>
            </a:extLst>
          </p:cNvPr>
          <p:cNvSpPr>
            <a:spLocks noGrp="1"/>
          </p:cNvSpPr>
          <p:nvPr>
            <p:ph type="title"/>
          </p:nvPr>
        </p:nvSpPr>
        <p:spPr>
          <a:xfrm>
            <a:off x="1981200" y="704851"/>
            <a:ext cx="8229600" cy="652463"/>
          </a:xfrm>
        </p:spPr>
        <p:txBody>
          <a:bodyPr/>
          <a:lstStyle/>
          <a:p>
            <a:pPr algn="ctr"/>
            <a:r>
              <a:rPr lang="it-IT" altLang="it-IT" dirty="0">
                <a:solidFill>
                  <a:srgbClr val="FF0000"/>
                </a:solidFill>
              </a:rPr>
              <a:t>Particelle subatomiche</a:t>
            </a:r>
          </a:p>
        </p:txBody>
      </p:sp>
      <p:sp>
        <p:nvSpPr>
          <p:cNvPr id="41987" name="Segnaposto contenuto 2">
            <a:extLst>
              <a:ext uri="{FF2B5EF4-FFF2-40B4-BE49-F238E27FC236}">
                <a16:creationId xmlns:a16="http://schemas.microsoft.com/office/drawing/2014/main" id="{F89C1AF5-E78B-4267-9FA8-FA52DE1C131E}"/>
              </a:ext>
            </a:extLst>
          </p:cNvPr>
          <p:cNvSpPr>
            <a:spLocks noGrp="1"/>
          </p:cNvSpPr>
          <p:nvPr>
            <p:ph idx="1"/>
          </p:nvPr>
        </p:nvSpPr>
        <p:spPr>
          <a:xfrm>
            <a:off x="609600" y="1131096"/>
            <a:ext cx="10972800" cy="4824174"/>
          </a:xfrm>
        </p:spPr>
        <p:txBody>
          <a:bodyPr/>
          <a:lstStyle/>
          <a:p>
            <a:pPr>
              <a:buFont typeface="Wingdings 2" panose="05020102010507070707" pitchFamily="18" charset="2"/>
              <a:buNone/>
            </a:pPr>
            <a:r>
              <a:rPr lang="it-IT" altLang="it-IT" sz="1400" b="1" dirty="0">
                <a:solidFill>
                  <a:srgbClr val="FF0000"/>
                </a:solidFill>
              </a:rPr>
              <a:t>Carica dell’elettrone </a:t>
            </a:r>
            <a:endParaRPr lang="it-IT" sz="1400" dirty="0"/>
          </a:p>
          <a:p>
            <a:pPr>
              <a:buFont typeface="Wingdings 2" panose="05020102010507070707" pitchFamily="18" charset="2"/>
              <a:buNone/>
            </a:pPr>
            <a:r>
              <a:rPr lang="it-IT" sz="1200" dirty="0"/>
              <a:t>La </a:t>
            </a:r>
            <a:r>
              <a:rPr lang="it-IT" sz="1200" b="1" dirty="0"/>
              <a:t>carica</a:t>
            </a:r>
            <a:r>
              <a:rPr lang="it-IT" sz="1200" dirty="0"/>
              <a:t>, determinata in seguito nel 1906 da </a:t>
            </a:r>
            <a:r>
              <a:rPr lang="it-IT" sz="1200" i="1" dirty="0" err="1"/>
              <a:t>Millikan</a:t>
            </a:r>
            <a:r>
              <a:rPr lang="it-IT" sz="1200" dirty="0"/>
              <a:t>, risulta uguale a</a:t>
            </a:r>
            <a:r>
              <a:rPr lang="it-IT" sz="1600" dirty="0"/>
              <a:t> </a:t>
            </a:r>
            <a:r>
              <a:rPr lang="it-IT" sz="1600" b="1" dirty="0"/>
              <a:t>1.60210</a:t>
            </a:r>
            <a:r>
              <a:rPr lang="it-IT" sz="1600" b="1" baseline="30000" dirty="0"/>
              <a:t>-19</a:t>
            </a:r>
            <a:r>
              <a:rPr lang="it-IT" sz="1200" b="1" dirty="0"/>
              <a:t> coulomb</a:t>
            </a:r>
            <a:r>
              <a:rPr lang="it-IT" sz="1200" dirty="0"/>
              <a:t>.</a:t>
            </a:r>
          </a:p>
          <a:p>
            <a:pPr marL="0" indent="0">
              <a:buNone/>
            </a:pPr>
            <a:r>
              <a:rPr lang="it-IT" sz="1200" dirty="0"/>
              <a:t>Conoscendo il rapporto carica/massa e  il valore della carica si può ricavare la </a:t>
            </a:r>
            <a:r>
              <a:rPr lang="it-IT" sz="1200" b="1" dirty="0"/>
              <a:t>massa</a:t>
            </a:r>
            <a:r>
              <a:rPr lang="it-IT" sz="1200" dirty="0"/>
              <a:t> che risulta uguale a </a:t>
            </a:r>
            <a:r>
              <a:rPr lang="it-IT" sz="1200" b="1" dirty="0"/>
              <a:t>9.11x 10</a:t>
            </a:r>
            <a:r>
              <a:rPr lang="it-IT" sz="1200" b="1" baseline="30000" dirty="0"/>
              <a:t>-28 </a:t>
            </a:r>
            <a:r>
              <a:rPr lang="it-IT" sz="1200" b="1" dirty="0"/>
              <a:t>grammi</a:t>
            </a:r>
            <a:r>
              <a:rPr lang="it-IT" sz="1200" dirty="0"/>
              <a:t>.</a:t>
            </a:r>
          </a:p>
          <a:p>
            <a:pPr>
              <a:buFont typeface="Wingdings 2" panose="05020102010507070707" pitchFamily="18" charset="2"/>
              <a:buNone/>
            </a:pPr>
            <a:endParaRPr lang="it-IT" altLang="it-IT" sz="1400" dirty="0"/>
          </a:p>
        </p:txBody>
      </p:sp>
      <p:pic>
        <p:nvPicPr>
          <p:cNvPr id="1028" name="Picture 4" descr="https://upload.wikimedia.org/wikipedia/commons/thumb/4/47/Simplified_scheme_of_Millikan%E2%80%99s_oil-drop_experiment_it.svg/1920px-Simplified_scheme_of_Millikan%E2%80%99s_oil-drop_experiment_it.svg.png">
            <a:extLst>
              <a:ext uri="{FF2B5EF4-FFF2-40B4-BE49-F238E27FC236}">
                <a16:creationId xmlns:a16="http://schemas.microsoft.com/office/drawing/2014/main" id="{1C0C2C47-4372-44CF-85D8-676787D23E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182" y="1843297"/>
            <a:ext cx="9847118" cy="3941807"/>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29808BAB-1C5A-4FED-8ADE-BA447394D954}"/>
              </a:ext>
            </a:extLst>
          </p:cNvPr>
          <p:cNvSpPr txBox="1"/>
          <p:nvPr/>
        </p:nvSpPr>
        <p:spPr>
          <a:xfrm>
            <a:off x="743712" y="6324601"/>
            <a:ext cx="3304032" cy="369332"/>
          </a:xfrm>
          <a:prstGeom prst="rect">
            <a:avLst/>
          </a:prstGeom>
          <a:noFill/>
        </p:spPr>
        <p:txBody>
          <a:bodyPr wrap="square" rtlCol="0">
            <a:spAutoFit/>
          </a:bodyPr>
          <a:lstStyle/>
          <a:p>
            <a:pPr>
              <a:buFont typeface="Wingdings 2" panose="05020102010507070707" pitchFamily="18" charset="2"/>
              <a:buNone/>
            </a:pPr>
            <a:r>
              <a:rPr lang="it-IT" b="1" dirty="0">
                <a:solidFill>
                  <a:srgbClr val="9A7500"/>
                </a:solidFill>
                <a:hlinkClick r:id="rId3">
                  <a:extLst>
                    <a:ext uri="{A12FA001-AC4F-418D-AE19-62706E023703}">
                      <ahyp:hlinkClr xmlns:ahyp="http://schemas.microsoft.com/office/drawing/2018/hyperlinkcolor" val="tx"/>
                    </a:ext>
                  </a:extLst>
                </a:hlinkClick>
              </a:rPr>
              <a:t>Link </a:t>
            </a:r>
            <a:r>
              <a:rPr lang="it-IT" b="1" dirty="0" err="1">
                <a:solidFill>
                  <a:srgbClr val="9A7500"/>
                </a:solidFill>
                <a:hlinkClick r:id="rId3">
                  <a:extLst>
                    <a:ext uri="{A12FA001-AC4F-418D-AE19-62706E023703}">
                      <ahyp:hlinkClr xmlns:ahyp="http://schemas.microsoft.com/office/drawing/2018/hyperlinkcolor" val="tx"/>
                    </a:ext>
                  </a:extLst>
                </a:hlinkClick>
              </a:rPr>
              <a:t>Approfodimento</a:t>
            </a:r>
            <a:r>
              <a:rPr lang="it-IT" b="1" dirty="0">
                <a:solidFill>
                  <a:srgbClr val="9A7500"/>
                </a:solidFill>
                <a:hlinkClick r:id="rId3">
                  <a:extLst>
                    <a:ext uri="{A12FA001-AC4F-418D-AE19-62706E023703}">
                      <ahyp:hlinkClr xmlns:ahyp="http://schemas.microsoft.com/office/drawing/2018/hyperlinkcolor" val="tx"/>
                    </a:ext>
                  </a:extLst>
                </a:hlinkClick>
              </a:rPr>
              <a:t> video</a:t>
            </a:r>
            <a:endParaRPr lang="it-IT" b="1" dirty="0">
              <a:solidFill>
                <a:srgbClr val="9A7500"/>
              </a:solidFill>
            </a:endParaRPr>
          </a:p>
        </p:txBody>
      </p:sp>
      <p:sp>
        <p:nvSpPr>
          <p:cNvPr id="5" name="Rettangolo 4">
            <a:extLst>
              <a:ext uri="{FF2B5EF4-FFF2-40B4-BE49-F238E27FC236}">
                <a16:creationId xmlns:a16="http://schemas.microsoft.com/office/drawing/2014/main" id="{5B7E66B1-8902-4F55-9E29-00D90F1A6CE2}"/>
              </a:ext>
            </a:extLst>
          </p:cNvPr>
          <p:cNvSpPr/>
          <p:nvPr/>
        </p:nvSpPr>
        <p:spPr>
          <a:xfrm>
            <a:off x="130628" y="4298868"/>
            <a:ext cx="2090058" cy="430887"/>
          </a:xfrm>
          <a:prstGeom prst="rect">
            <a:avLst/>
          </a:prstGeom>
        </p:spPr>
        <p:txBody>
          <a:bodyPr wrap="square">
            <a:spAutoFit/>
          </a:bodyPr>
          <a:lstStyle/>
          <a:p>
            <a:r>
              <a:rPr lang="it-IT" sz="1100" dirty="0"/>
              <a:t>Robert Andrews </a:t>
            </a:r>
            <a:r>
              <a:rPr lang="it-IT" sz="1100" dirty="0" err="1"/>
              <a:t>Millikan</a:t>
            </a:r>
            <a:endParaRPr lang="it-IT" sz="1100" dirty="0"/>
          </a:p>
          <a:p>
            <a:r>
              <a:rPr lang="it-IT" sz="1100" dirty="0"/>
              <a:t> Premio Nobel per la fisica 1923</a:t>
            </a:r>
          </a:p>
        </p:txBody>
      </p:sp>
      <p:pic>
        <p:nvPicPr>
          <p:cNvPr id="6" name="Immagine 5">
            <a:extLst>
              <a:ext uri="{FF2B5EF4-FFF2-40B4-BE49-F238E27FC236}">
                <a16:creationId xmlns:a16="http://schemas.microsoft.com/office/drawing/2014/main" id="{8F1206C1-DA25-43C4-B447-1B79951E298F}"/>
              </a:ext>
            </a:extLst>
          </p:cNvPr>
          <p:cNvPicPr>
            <a:picLocks noChangeAspect="1"/>
          </p:cNvPicPr>
          <p:nvPr/>
        </p:nvPicPr>
        <p:blipFill>
          <a:blip r:embed="rId4"/>
          <a:stretch>
            <a:fillRect/>
          </a:stretch>
        </p:blipFill>
        <p:spPr>
          <a:xfrm>
            <a:off x="416125" y="1939768"/>
            <a:ext cx="1519063" cy="2145978"/>
          </a:xfrm>
          <a:prstGeom prst="rect">
            <a:avLst/>
          </a:prstGeom>
        </p:spPr>
      </p:pic>
    </p:spTree>
    <p:extLst>
      <p:ext uri="{BB962C8B-B14F-4D97-AF65-F5344CB8AC3E}">
        <p14:creationId xmlns:p14="http://schemas.microsoft.com/office/powerpoint/2010/main" val="3475878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821B1C38-6474-43DB-96BB-74480F259C50}"/>
              </a:ext>
            </a:extLst>
          </p:cNvPr>
          <p:cNvSpPr>
            <a:spLocks noGrp="1"/>
          </p:cNvSpPr>
          <p:nvPr>
            <p:ph type="title"/>
          </p:nvPr>
        </p:nvSpPr>
        <p:spPr>
          <a:xfrm>
            <a:off x="1981200" y="704851"/>
            <a:ext cx="8229600" cy="652463"/>
          </a:xfrm>
        </p:spPr>
        <p:txBody>
          <a:bodyPr/>
          <a:lstStyle/>
          <a:p>
            <a:pPr algn="ctr"/>
            <a:r>
              <a:rPr lang="it-IT" altLang="it-IT" dirty="0">
                <a:solidFill>
                  <a:srgbClr val="FF0000"/>
                </a:solidFill>
              </a:rPr>
              <a:t>Modelli atomici</a:t>
            </a:r>
          </a:p>
        </p:txBody>
      </p:sp>
      <p:sp>
        <p:nvSpPr>
          <p:cNvPr id="41987" name="Segnaposto contenuto 2">
            <a:extLst>
              <a:ext uri="{FF2B5EF4-FFF2-40B4-BE49-F238E27FC236}">
                <a16:creationId xmlns:a16="http://schemas.microsoft.com/office/drawing/2014/main" id="{F89C1AF5-E78B-4267-9FA8-FA52DE1C131E}"/>
              </a:ext>
            </a:extLst>
          </p:cNvPr>
          <p:cNvSpPr>
            <a:spLocks noGrp="1"/>
          </p:cNvSpPr>
          <p:nvPr>
            <p:ph idx="1"/>
          </p:nvPr>
        </p:nvSpPr>
        <p:spPr>
          <a:xfrm>
            <a:off x="609600" y="1357314"/>
            <a:ext cx="10972800" cy="4967287"/>
          </a:xfrm>
        </p:spPr>
        <p:txBody>
          <a:bodyPr/>
          <a:lstStyle/>
          <a:p>
            <a:pPr algn="just"/>
            <a:r>
              <a:rPr lang="it-IT" sz="2000" dirty="0">
                <a:solidFill>
                  <a:srgbClr val="FF0000"/>
                </a:solidFill>
              </a:rPr>
              <a:t>Modello di Thomson </a:t>
            </a:r>
            <a:r>
              <a:rPr lang="it-IT" sz="1800" dirty="0"/>
              <a:t>gli elettroni erano disposti (in condizioni di equilibrio) ai vertici di poligoni regolari, poggiati su circonferenze, interne e concentriche ad una sfera con densità uniforme di carica positiva, in modo che le forze elettriche fossero bilanciate dalla disposizione delle cariche e dal moto circolare degli elettroni.  tale analisi conduceva ad una condizione di equilibrio meccanico e alla stabilità radiativa. </a:t>
            </a:r>
            <a:r>
              <a:rPr lang="it-IT" sz="1800" dirty="0" err="1"/>
              <a:t>ll</a:t>
            </a:r>
            <a:r>
              <a:rPr lang="it-IT" sz="1800" i="1" dirty="0"/>
              <a:t> modello atomico di Thomson viene comunemente detto modello a panettone, ma è fuorviante </a:t>
            </a:r>
            <a:r>
              <a:rPr lang="it-IT" sz="2000" i="1" dirty="0"/>
              <a:t>.</a:t>
            </a:r>
            <a:endParaRPr lang="it-IT" sz="2000" i="1" dirty="0">
              <a:solidFill>
                <a:srgbClr val="000000"/>
              </a:solidFill>
              <a:latin typeface="Lucida Grande"/>
            </a:endParaRPr>
          </a:p>
          <a:p>
            <a:r>
              <a:rPr lang="it-IT" sz="1600" b="1" dirty="0"/>
              <a:t>Sulla struttura dell'atomo: un'indagine sulla stabilità e periodi di oscillazione di un numero di corpuscoli disposti a intervalli uguali attorno alla circonferenza di un cerchio; con l'applicazione dei risultati alla teoria della struttura atomica     </a:t>
            </a:r>
            <a:r>
              <a:rPr lang="it-IT" sz="1600" dirty="0"/>
              <a:t>FRS, Professore Cavendish di Fisica Sperimentale, Cambridge </a:t>
            </a:r>
            <a:r>
              <a:rPr lang="it-IT" sz="800" dirty="0"/>
              <a:t> </a:t>
            </a:r>
            <a:r>
              <a:rPr lang="it-IT" sz="1600" i="1" dirty="0" err="1"/>
              <a:t>Philosophical</a:t>
            </a:r>
            <a:r>
              <a:rPr lang="it-IT" sz="1600" i="1" dirty="0"/>
              <a:t> Magazine</a:t>
            </a:r>
            <a:br>
              <a:rPr lang="it-IT" sz="800" dirty="0"/>
            </a:br>
            <a:r>
              <a:rPr lang="it-IT" sz="1600" dirty="0"/>
              <a:t>Series 6, Volume 7, </a:t>
            </a:r>
            <a:r>
              <a:rPr lang="it-IT" sz="1600" dirty="0" err="1"/>
              <a:t>Number</a:t>
            </a:r>
            <a:r>
              <a:rPr lang="it-IT" sz="1600" dirty="0"/>
              <a:t> 39 </a:t>
            </a:r>
            <a:r>
              <a:rPr lang="it-IT" sz="800" dirty="0"/>
              <a:t> </a:t>
            </a:r>
            <a:r>
              <a:rPr lang="it-IT" sz="1600" dirty="0"/>
              <a:t>March 1904, p. 237-265</a:t>
            </a:r>
            <a:endParaRPr lang="it-IT" sz="1600" b="1" dirty="0"/>
          </a:p>
          <a:p>
            <a:pPr marL="0" indent="0" algn="just">
              <a:buNone/>
            </a:pPr>
            <a:r>
              <a:rPr lang="it-IT" sz="1600" dirty="0"/>
              <a:t>Supponiamo che l'atomo sia costituito da un numero di corpuscoli che si muovono in una sfera di elettrificazione uniforme </a:t>
            </a:r>
            <a:r>
              <a:rPr lang="it-IT" sz="1600" dirty="0" err="1"/>
              <a:t>uniforme</a:t>
            </a:r>
            <a:r>
              <a:rPr lang="it-IT" sz="1600" dirty="0"/>
              <a:t> : i problemi che dobbiamo risolvere sono (1) quale sarebbe la struttura di un tale atomo, </a:t>
            </a:r>
            <a:r>
              <a:rPr lang="it-IT" sz="1600" i="1" dirty="0" err="1"/>
              <a:t>cioè</a:t>
            </a:r>
            <a:r>
              <a:rPr lang="it-IT" sz="1600" dirty="0" err="1"/>
              <a:t>come</a:t>
            </a:r>
            <a:r>
              <a:rPr lang="it-IT" sz="1600" dirty="0"/>
              <a:t> si sarebbero disposti i corpuscoli nella sfera? e (2) quali proprietà conferirebbe questa struttura all'atomo. La soluzione di (1) quando i corpuscoli sono costretti a muoversi in un piano è indicata dai risultati che abbiamo appena ottenuto - i corpuscoli si sistemeranno in una serie di anelli concentrici. Questa disposizione è resa necessaria dal fatto che un gran numero di corpuscoli non può essere in equilibrio stabile quando è organizzato come un singolo anello, mentre questo anello può essere reso stabile inserendo al suo interno un numero appropriato di corpuscoli. Quando i corpuscoli non sono vincolati a un piano, ma possono muoversi in tutte le direzioni, si dispongono in una serie di gusci concentrici; perché possiamo facilmente vedere che, come nel caso dell'anello</a:t>
            </a:r>
            <a:r>
              <a:rPr lang="it-IT" sz="2400" dirty="0"/>
              <a:t>  </a:t>
            </a:r>
            <a:endParaRPr lang="it-IT" sz="1200" dirty="0">
              <a:solidFill>
                <a:srgbClr val="000000"/>
              </a:solidFill>
              <a:latin typeface="Lucida Grande"/>
            </a:endParaRPr>
          </a:p>
          <a:p>
            <a:pPr>
              <a:buFont typeface="Wingdings 2" panose="05020102010507070707" pitchFamily="18" charset="2"/>
              <a:buNone/>
            </a:pPr>
            <a:endParaRPr lang="it-IT" altLang="it-IT" sz="1400" dirty="0"/>
          </a:p>
        </p:txBody>
      </p:sp>
    </p:spTree>
    <p:extLst>
      <p:ext uri="{BB962C8B-B14F-4D97-AF65-F5344CB8AC3E}">
        <p14:creationId xmlns:p14="http://schemas.microsoft.com/office/powerpoint/2010/main" val="474672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821B1C38-6474-43DB-96BB-74480F259C50}"/>
              </a:ext>
            </a:extLst>
          </p:cNvPr>
          <p:cNvSpPr>
            <a:spLocks noGrp="1"/>
          </p:cNvSpPr>
          <p:nvPr>
            <p:ph type="title"/>
          </p:nvPr>
        </p:nvSpPr>
        <p:spPr>
          <a:xfrm>
            <a:off x="2215649" y="52388"/>
            <a:ext cx="8229600" cy="652463"/>
          </a:xfrm>
        </p:spPr>
        <p:txBody>
          <a:bodyPr/>
          <a:lstStyle/>
          <a:p>
            <a:pPr algn="ctr"/>
            <a:r>
              <a:rPr lang="it-IT" altLang="it-IT" dirty="0">
                <a:solidFill>
                  <a:srgbClr val="FF0000"/>
                </a:solidFill>
              </a:rPr>
              <a:t>Modelli atomici</a:t>
            </a:r>
          </a:p>
        </p:txBody>
      </p:sp>
      <p:sp>
        <p:nvSpPr>
          <p:cNvPr id="41987" name="Segnaposto contenuto 2">
            <a:extLst>
              <a:ext uri="{FF2B5EF4-FFF2-40B4-BE49-F238E27FC236}">
                <a16:creationId xmlns:a16="http://schemas.microsoft.com/office/drawing/2014/main" id="{F89C1AF5-E78B-4267-9FA8-FA52DE1C131E}"/>
              </a:ext>
            </a:extLst>
          </p:cNvPr>
          <p:cNvSpPr>
            <a:spLocks noGrp="1"/>
          </p:cNvSpPr>
          <p:nvPr>
            <p:ph idx="1"/>
          </p:nvPr>
        </p:nvSpPr>
        <p:spPr>
          <a:xfrm>
            <a:off x="609599" y="704852"/>
            <a:ext cx="11190513" cy="6281164"/>
          </a:xfrm>
        </p:spPr>
        <p:txBody>
          <a:bodyPr/>
          <a:lstStyle/>
          <a:p>
            <a:pPr marL="0" indent="0" algn="just">
              <a:buNone/>
            </a:pPr>
            <a:r>
              <a:rPr lang="it-IT" sz="1400" b="1" dirty="0">
                <a:solidFill>
                  <a:srgbClr val="000000"/>
                </a:solidFill>
                <a:latin typeface="Lucida Grande"/>
              </a:rPr>
              <a:t>Modello planetario o nucleare di Rutherford</a:t>
            </a:r>
          </a:p>
          <a:p>
            <a:pPr algn="just"/>
            <a:r>
              <a:rPr lang="it-IT" sz="1400" dirty="0">
                <a:solidFill>
                  <a:srgbClr val="000000"/>
                </a:solidFill>
                <a:latin typeface="Lucida Grande"/>
              </a:rPr>
              <a:t>Nel 1910 E. Rutherford dimostrò l’inadeguatezza del modello di Thomson, infatti dedusse che la parte positiva e la massa dell’atomo dovevano essere concentrate in un piccolo </a:t>
            </a:r>
            <a:r>
              <a:rPr lang="it-IT" sz="1400" b="1" dirty="0">
                <a:solidFill>
                  <a:srgbClr val="000000"/>
                </a:solidFill>
                <a:latin typeface="inherit"/>
              </a:rPr>
              <a:t>nucleo</a:t>
            </a:r>
            <a:r>
              <a:rPr lang="it-IT" sz="1400" dirty="0">
                <a:solidFill>
                  <a:srgbClr val="000000"/>
                </a:solidFill>
                <a:latin typeface="Lucida Grande"/>
              </a:rPr>
              <a:t> centrale, mentre la parte negativa era in effetti costituita dagli elettroni, che, disposti intorno al nucleo, occupavano la maggior parte del volume atomico.</a:t>
            </a:r>
            <a:r>
              <a:rPr lang="it-IT" dirty="0"/>
              <a:t> </a:t>
            </a:r>
            <a:r>
              <a:rPr lang="it-IT" sz="1600" dirty="0"/>
              <a:t>L'atomo  è circa 100.000 (10 </a:t>
            </a:r>
            <a:r>
              <a:rPr lang="it-IT" sz="1600" baseline="30000" dirty="0"/>
              <a:t>5</a:t>
            </a:r>
            <a:r>
              <a:rPr lang="it-IT" sz="1600" dirty="0"/>
              <a:t> ) </a:t>
            </a:r>
            <a:r>
              <a:rPr lang="it-IT" sz="1400" dirty="0"/>
              <a:t>volte il diametro del </a:t>
            </a:r>
            <a:r>
              <a:rPr lang="it-IT" sz="1600" dirty="0"/>
              <a:t>nucleo</a:t>
            </a:r>
            <a:endParaRPr lang="it-IT" sz="1400" dirty="0">
              <a:solidFill>
                <a:srgbClr val="000000"/>
              </a:solidFill>
              <a:latin typeface="Lucida Grande"/>
            </a:endParaRPr>
          </a:p>
          <a:p>
            <a:pPr algn="just"/>
            <a:endParaRPr lang="it-IT" sz="1400" dirty="0">
              <a:solidFill>
                <a:srgbClr val="000000"/>
              </a:solidFill>
              <a:latin typeface="Lucida Grande"/>
            </a:endParaRPr>
          </a:p>
          <a:p>
            <a:pPr>
              <a:buFont typeface="Wingdings 2" panose="05020102010507070707" pitchFamily="18" charset="2"/>
              <a:buNone/>
            </a:pPr>
            <a:endParaRPr lang="it-IT" altLang="it-IT" sz="1400" dirty="0"/>
          </a:p>
        </p:txBody>
      </p:sp>
      <p:pic>
        <p:nvPicPr>
          <p:cNvPr id="2" name="Immagine 1">
            <a:extLst>
              <a:ext uri="{FF2B5EF4-FFF2-40B4-BE49-F238E27FC236}">
                <a16:creationId xmlns:a16="http://schemas.microsoft.com/office/drawing/2014/main" id="{4924A575-C878-4D76-B858-3899D010A7C1}"/>
              </a:ext>
            </a:extLst>
          </p:cNvPr>
          <p:cNvPicPr>
            <a:picLocks noChangeAspect="1"/>
          </p:cNvPicPr>
          <p:nvPr/>
        </p:nvPicPr>
        <p:blipFill>
          <a:blip r:embed="rId2"/>
          <a:stretch>
            <a:fillRect/>
          </a:stretch>
        </p:blipFill>
        <p:spPr>
          <a:xfrm>
            <a:off x="2755391" y="1844571"/>
            <a:ext cx="7480000" cy="3303159"/>
          </a:xfrm>
          <a:prstGeom prst="rect">
            <a:avLst/>
          </a:prstGeom>
        </p:spPr>
      </p:pic>
      <p:sp>
        <p:nvSpPr>
          <p:cNvPr id="3" name="CasellaDiTesto 2">
            <a:extLst>
              <a:ext uri="{FF2B5EF4-FFF2-40B4-BE49-F238E27FC236}">
                <a16:creationId xmlns:a16="http://schemas.microsoft.com/office/drawing/2014/main" id="{DD60A006-811B-4A94-A956-8073AA7F167C}"/>
              </a:ext>
            </a:extLst>
          </p:cNvPr>
          <p:cNvSpPr txBox="1"/>
          <p:nvPr/>
        </p:nvSpPr>
        <p:spPr>
          <a:xfrm>
            <a:off x="609600" y="6324601"/>
            <a:ext cx="2389632" cy="307777"/>
          </a:xfrm>
          <a:prstGeom prst="rect">
            <a:avLst/>
          </a:prstGeom>
          <a:noFill/>
        </p:spPr>
        <p:txBody>
          <a:bodyPr wrap="square" rtlCol="0">
            <a:spAutoFit/>
          </a:bodyPr>
          <a:lstStyle/>
          <a:p>
            <a:r>
              <a:rPr lang="it-IT" sz="1400" dirty="0"/>
              <a:t>Immagine chimica on line</a:t>
            </a:r>
          </a:p>
        </p:txBody>
      </p:sp>
      <p:pic>
        <p:nvPicPr>
          <p:cNvPr id="4" name="Immagine 3">
            <a:extLst>
              <a:ext uri="{FF2B5EF4-FFF2-40B4-BE49-F238E27FC236}">
                <a16:creationId xmlns:a16="http://schemas.microsoft.com/office/drawing/2014/main" id="{5CA372AF-74D7-4283-A118-ADD8F08FCB3E}"/>
              </a:ext>
            </a:extLst>
          </p:cNvPr>
          <p:cNvPicPr>
            <a:picLocks noChangeAspect="1"/>
          </p:cNvPicPr>
          <p:nvPr/>
        </p:nvPicPr>
        <p:blipFill>
          <a:blip r:embed="rId3"/>
          <a:stretch>
            <a:fillRect/>
          </a:stretch>
        </p:blipFill>
        <p:spPr>
          <a:xfrm>
            <a:off x="735068" y="2094298"/>
            <a:ext cx="1480581" cy="1987568"/>
          </a:xfrm>
          <a:prstGeom prst="rect">
            <a:avLst/>
          </a:prstGeom>
        </p:spPr>
      </p:pic>
      <p:sp>
        <p:nvSpPr>
          <p:cNvPr id="5" name="CasellaDiTesto 4">
            <a:extLst>
              <a:ext uri="{FF2B5EF4-FFF2-40B4-BE49-F238E27FC236}">
                <a16:creationId xmlns:a16="http://schemas.microsoft.com/office/drawing/2014/main" id="{23208BEC-E1CE-4E75-9705-BEAE736E38AD}"/>
              </a:ext>
            </a:extLst>
          </p:cNvPr>
          <p:cNvSpPr txBox="1"/>
          <p:nvPr/>
        </p:nvSpPr>
        <p:spPr>
          <a:xfrm>
            <a:off x="391887" y="5075650"/>
            <a:ext cx="1710046" cy="600164"/>
          </a:xfrm>
          <a:prstGeom prst="rect">
            <a:avLst/>
          </a:prstGeom>
          <a:noFill/>
        </p:spPr>
        <p:txBody>
          <a:bodyPr wrap="square" rtlCol="0">
            <a:spAutoFit/>
          </a:bodyPr>
          <a:lstStyle/>
          <a:p>
            <a:r>
              <a:rPr lang="it-IT" sz="1100" dirty="0"/>
              <a:t>Ernest Rutherford</a:t>
            </a:r>
          </a:p>
          <a:p>
            <a:r>
              <a:rPr lang="it-IT" sz="1100" dirty="0"/>
              <a:t>Premio Nobel per la chimica 1908</a:t>
            </a:r>
          </a:p>
        </p:txBody>
      </p:sp>
      <p:pic>
        <p:nvPicPr>
          <p:cNvPr id="6" name="Immagine 5">
            <a:hlinkClick r:id="rId4"/>
            <a:extLst>
              <a:ext uri="{FF2B5EF4-FFF2-40B4-BE49-F238E27FC236}">
                <a16:creationId xmlns:a16="http://schemas.microsoft.com/office/drawing/2014/main" id="{62F30C1A-E7EE-4BEE-B8E0-434AFBE53EDA}"/>
              </a:ext>
            </a:extLst>
          </p:cNvPr>
          <p:cNvPicPr>
            <a:picLocks noChangeAspect="1"/>
          </p:cNvPicPr>
          <p:nvPr/>
        </p:nvPicPr>
        <p:blipFill>
          <a:blip r:embed="rId5"/>
          <a:stretch>
            <a:fillRect/>
          </a:stretch>
        </p:blipFill>
        <p:spPr>
          <a:xfrm>
            <a:off x="5434439" y="5287179"/>
            <a:ext cx="2121903" cy="1393383"/>
          </a:xfrm>
          <a:prstGeom prst="rect">
            <a:avLst/>
          </a:prstGeom>
        </p:spPr>
      </p:pic>
      <p:sp>
        <p:nvSpPr>
          <p:cNvPr id="7" name="CasellaDiTesto 6">
            <a:extLst>
              <a:ext uri="{FF2B5EF4-FFF2-40B4-BE49-F238E27FC236}">
                <a16:creationId xmlns:a16="http://schemas.microsoft.com/office/drawing/2014/main" id="{09530B22-86E0-4E5D-B532-9CBBB4F7E4C8}"/>
              </a:ext>
            </a:extLst>
          </p:cNvPr>
          <p:cNvSpPr txBox="1"/>
          <p:nvPr/>
        </p:nvSpPr>
        <p:spPr>
          <a:xfrm>
            <a:off x="8034528" y="5983871"/>
            <a:ext cx="2694432" cy="338554"/>
          </a:xfrm>
          <a:prstGeom prst="rect">
            <a:avLst/>
          </a:prstGeom>
          <a:noFill/>
        </p:spPr>
        <p:txBody>
          <a:bodyPr wrap="square" rtlCol="0">
            <a:spAutoFit/>
          </a:bodyPr>
          <a:lstStyle/>
          <a:p>
            <a:r>
              <a:rPr lang="it-IT" sz="1600" dirty="0">
                <a:solidFill>
                  <a:srgbClr val="FF0000"/>
                </a:solidFill>
                <a:hlinkClick r:id="rId4">
                  <a:extLst>
                    <a:ext uri="{A12FA001-AC4F-418D-AE19-62706E023703}">
                      <ahyp:hlinkClr xmlns:ahyp="http://schemas.microsoft.com/office/drawing/2018/hyperlinkcolor" val="tx"/>
                    </a:ext>
                  </a:extLst>
                </a:hlinkClick>
              </a:rPr>
              <a:t>Simulazione</a:t>
            </a:r>
            <a:endParaRPr lang="it-IT" sz="1600" dirty="0">
              <a:solidFill>
                <a:srgbClr val="FF0000"/>
              </a:solidFill>
            </a:endParaRPr>
          </a:p>
        </p:txBody>
      </p:sp>
    </p:spTree>
    <p:extLst>
      <p:ext uri="{BB962C8B-B14F-4D97-AF65-F5344CB8AC3E}">
        <p14:creationId xmlns:p14="http://schemas.microsoft.com/office/powerpoint/2010/main" val="1572848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821B1C38-6474-43DB-96BB-74480F259C50}"/>
              </a:ext>
            </a:extLst>
          </p:cNvPr>
          <p:cNvSpPr>
            <a:spLocks noGrp="1"/>
          </p:cNvSpPr>
          <p:nvPr>
            <p:ph type="title"/>
          </p:nvPr>
        </p:nvSpPr>
        <p:spPr>
          <a:xfrm>
            <a:off x="1981200" y="704851"/>
            <a:ext cx="8229600" cy="67045"/>
          </a:xfrm>
        </p:spPr>
        <p:txBody>
          <a:bodyPr/>
          <a:lstStyle/>
          <a:p>
            <a:pPr algn="ctr"/>
            <a:br>
              <a:rPr lang="it-IT" sz="5400" b="1" dirty="0">
                <a:solidFill>
                  <a:srgbClr val="FF0000"/>
                </a:solidFill>
                <a:latin typeface="Lucida Grande"/>
              </a:rPr>
            </a:br>
            <a:r>
              <a:rPr lang="it-IT" sz="4400" dirty="0">
                <a:solidFill>
                  <a:srgbClr val="FF0000"/>
                </a:solidFill>
                <a:latin typeface="Lucida Grande"/>
              </a:rPr>
              <a:t>radiazione</a:t>
            </a:r>
            <a:r>
              <a:rPr lang="it-IT" sz="5400" dirty="0">
                <a:solidFill>
                  <a:srgbClr val="FF0000"/>
                </a:solidFill>
                <a:latin typeface="Lucida Grande"/>
              </a:rPr>
              <a:t> </a:t>
            </a:r>
            <a:r>
              <a:rPr lang="it-IT" sz="4400" dirty="0">
                <a:solidFill>
                  <a:srgbClr val="FF0000"/>
                </a:solidFill>
                <a:latin typeface="Lucida Grande"/>
              </a:rPr>
              <a:t>elettromagnetica</a:t>
            </a:r>
            <a:endParaRPr lang="it-IT" altLang="it-IT" dirty="0">
              <a:solidFill>
                <a:srgbClr val="FF0000"/>
              </a:solidFill>
            </a:endParaRPr>
          </a:p>
        </p:txBody>
      </p:sp>
      <p:sp>
        <p:nvSpPr>
          <p:cNvPr id="41987" name="Segnaposto contenuto 2">
            <a:extLst>
              <a:ext uri="{FF2B5EF4-FFF2-40B4-BE49-F238E27FC236}">
                <a16:creationId xmlns:a16="http://schemas.microsoft.com/office/drawing/2014/main" id="{F89C1AF5-E78B-4267-9FA8-FA52DE1C131E}"/>
              </a:ext>
            </a:extLst>
          </p:cNvPr>
          <p:cNvSpPr>
            <a:spLocks noGrp="1"/>
          </p:cNvSpPr>
          <p:nvPr>
            <p:ph idx="1"/>
          </p:nvPr>
        </p:nvSpPr>
        <p:spPr>
          <a:xfrm>
            <a:off x="609599" y="896957"/>
            <a:ext cx="10972800" cy="5742711"/>
          </a:xfrm>
        </p:spPr>
        <p:txBody>
          <a:bodyPr/>
          <a:lstStyle/>
          <a:p>
            <a:pPr algn="just"/>
            <a:r>
              <a:rPr lang="it-IT" sz="1400" dirty="0">
                <a:solidFill>
                  <a:srgbClr val="000000"/>
                </a:solidFill>
                <a:latin typeface="Lucida Grande"/>
              </a:rPr>
              <a:t>La luce è una  radiazione elettromagnetica costituita da un campo elettrico e un campo magnetico oscillanti (variabili nel tempo) che si propaga alla velocità </a:t>
            </a:r>
            <a:r>
              <a:rPr lang="it-IT" sz="1400" b="1" u="sng" dirty="0">
                <a:solidFill>
                  <a:srgbClr val="000000"/>
                </a:solidFill>
                <a:latin typeface="Lucida Grande"/>
              </a:rPr>
              <a:t>costante. </a:t>
            </a:r>
            <a:r>
              <a:rPr lang="it-IT" sz="1400" dirty="0">
                <a:solidFill>
                  <a:srgbClr val="000000"/>
                </a:solidFill>
                <a:latin typeface="Lucida Grande"/>
              </a:rPr>
              <a:t>nel vuoto v= 3,00 × 10</a:t>
            </a:r>
            <a:r>
              <a:rPr lang="it-IT" sz="1400" baseline="30000" dirty="0">
                <a:solidFill>
                  <a:srgbClr val="000000"/>
                </a:solidFill>
                <a:latin typeface="Lucida Grande"/>
              </a:rPr>
              <a:t>8</a:t>
            </a:r>
            <a:r>
              <a:rPr lang="it-IT" sz="1400" dirty="0">
                <a:solidFill>
                  <a:srgbClr val="000000"/>
                </a:solidFill>
                <a:latin typeface="Lucida Grande"/>
              </a:rPr>
              <a:t> m · s</a:t>
            </a:r>
            <a:r>
              <a:rPr lang="it-IT" sz="1400" baseline="30000" dirty="0">
                <a:solidFill>
                  <a:srgbClr val="000000"/>
                </a:solidFill>
                <a:latin typeface="Lucida Grande"/>
              </a:rPr>
              <a:t>–1</a:t>
            </a:r>
            <a:r>
              <a:rPr lang="it-IT" sz="1400" dirty="0">
                <a:solidFill>
                  <a:srgbClr val="000000"/>
                </a:solidFill>
                <a:latin typeface="Lucida Grande"/>
              </a:rPr>
              <a:t>, si indica con c. Le radiazioni elettromagnetiche  si suddividono in: </a:t>
            </a:r>
          </a:p>
          <a:p>
            <a:pPr marL="0" indent="0" algn="just">
              <a:buNone/>
            </a:pPr>
            <a:r>
              <a:rPr lang="it-IT" sz="1400" dirty="0">
                <a:solidFill>
                  <a:srgbClr val="000000"/>
                </a:solidFill>
                <a:latin typeface="Lucida Grande"/>
              </a:rPr>
              <a:t>    Tipo di radiazione	Frequenza </a:t>
            </a:r>
            <a:r>
              <a:rPr lang="el-GR" sz="1400" b="1" dirty="0">
                <a:solidFill>
                  <a:srgbClr val="000000"/>
                </a:solidFill>
                <a:latin typeface="Calibri" panose="020F0502020204030204" pitchFamily="34" charset="0"/>
                <a:cs typeface="Calibri" panose="020F0502020204030204" pitchFamily="34" charset="0"/>
              </a:rPr>
              <a:t>ν </a:t>
            </a:r>
            <a:r>
              <a:rPr lang="it-IT" sz="1400" dirty="0">
                <a:solidFill>
                  <a:srgbClr val="000000"/>
                </a:solidFill>
                <a:latin typeface="Lucida Grande"/>
              </a:rPr>
              <a:t>(in  Hz)	Lunghezza d’onda </a:t>
            </a:r>
            <a:r>
              <a:rPr lang="el-GR" sz="1400" b="1" dirty="0">
                <a:solidFill>
                  <a:srgbClr val="000000"/>
                </a:solidFill>
                <a:latin typeface="Calibri" panose="020F0502020204030204" pitchFamily="34" charset="0"/>
                <a:cs typeface="Calibri" panose="020F0502020204030204" pitchFamily="34" charset="0"/>
              </a:rPr>
              <a:t>λ</a:t>
            </a:r>
            <a:r>
              <a:rPr lang="it-IT" sz="1400" dirty="0">
                <a:solidFill>
                  <a:srgbClr val="000000"/>
                </a:solidFill>
                <a:latin typeface="Lucida Grande"/>
              </a:rPr>
              <a:t> (nm )  Energia  fotone in </a:t>
            </a:r>
            <a:r>
              <a:rPr lang="it-IT" sz="1400" dirty="0" err="1">
                <a:solidFill>
                  <a:srgbClr val="000000"/>
                </a:solidFill>
                <a:latin typeface="Lucida Grande"/>
              </a:rPr>
              <a:t>Ev</a:t>
            </a:r>
            <a:r>
              <a:rPr lang="it-IT" sz="1400" dirty="0">
                <a:solidFill>
                  <a:srgbClr val="000000"/>
                </a:solidFill>
                <a:latin typeface="Lucida Grande"/>
              </a:rPr>
              <a:t> (10</a:t>
            </a:r>
            <a:r>
              <a:rPr lang="it-IT" sz="1400" baseline="30000" dirty="0">
                <a:solidFill>
                  <a:srgbClr val="000000"/>
                </a:solidFill>
                <a:latin typeface="Lucida Grande"/>
              </a:rPr>
              <a:t>–19</a:t>
            </a:r>
            <a:r>
              <a:rPr lang="it-IT" sz="1400" dirty="0">
                <a:solidFill>
                  <a:srgbClr val="000000"/>
                </a:solidFill>
                <a:latin typeface="Lucida Grande"/>
              </a:rPr>
              <a:t> J)</a:t>
            </a:r>
          </a:p>
          <a:p>
            <a:pPr algn="just"/>
            <a:r>
              <a:rPr lang="it-IT" sz="1200" dirty="0">
                <a:solidFill>
                  <a:srgbClr val="000000"/>
                </a:solidFill>
                <a:latin typeface="Lucida Grande"/>
              </a:rPr>
              <a:t>Raggi cosmici </a:t>
            </a:r>
          </a:p>
          <a:p>
            <a:pPr algn="just"/>
            <a:r>
              <a:rPr lang="it-IT" sz="1200" dirty="0">
                <a:solidFill>
                  <a:srgbClr val="000000"/>
                </a:solidFill>
                <a:latin typeface="Lucida Grande"/>
              </a:rPr>
              <a:t>R raggi γ  </a:t>
            </a:r>
          </a:p>
          <a:p>
            <a:pPr algn="just"/>
            <a:r>
              <a:rPr lang="it-IT" sz="1200" dirty="0">
                <a:solidFill>
                  <a:srgbClr val="000000"/>
                </a:solidFill>
                <a:latin typeface="Lucida Grande"/>
              </a:rPr>
              <a:t>Raggi X   	</a:t>
            </a:r>
          </a:p>
          <a:p>
            <a:pPr algn="just"/>
            <a:r>
              <a:rPr lang="it-IT" sz="1200" dirty="0">
                <a:solidFill>
                  <a:srgbClr val="000000"/>
                </a:solidFill>
                <a:latin typeface="Lucida Grande"/>
              </a:rPr>
              <a:t>Ultravioletta	</a:t>
            </a:r>
          </a:p>
          <a:p>
            <a:pPr algn="just"/>
            <a:r>
              <a:rPr lang="it-IT" sz="1200" dirty="0">
                <a:solidFill>
                  <a:srgbClr val="000000"/>
                </a:solidFill>
                <a:latin typeface="Lucida Grande"/>
              </a:rPr>
              <a:t>Luce visibile</a:t>
            </a:r>
          </a:p>
          <a:p>
            <a:pPr algn="just"/>
            <a:r>
              <a:rPr lang="it-IT" sz="1200" dirty="0">
                <a:solidFill>
                  <a:srgbClr val="000000"/>
                </a:solidFill>
                <a:latin typeface="Lucida Grande"/>
              </a:rPr>
              <a:t>Infrarossa	</a:t>
            </a:r>
          </a:p>
          <a:p>
            <a:pPr algn="just"/>
            <a:r>
              <a:rPr lang="it-IT" sz="1200" dirty="0">
                <a:solidFill>
                  <a:srgbClr val="000000"/>
                </a:solidFill>
                <a:latin typeface="Lucida Grande"/>
              </a:rPr>
              <a:t>Microonde e onde radio	</a:t>
            </a:r>
            <a:endParaRPr lang="it-IT" sz="1400" dirty="0">
              <a:solidFill>
                <a:srgbClr val="000000"/>
              </a:solidFill>
              <a:latin typeface="Lucida Grande"/>
            </a:endParaRPr>
          </a:p>
          <a:p>
            <a:pPr algn="just"/>
            <a:endParaRPr lang="it-IT" sz="1400" dirty="0">
              <a:solidFill>
                <a:srgbClr val="000000"/>
              </a:solidFill>
              <a:latin typeface="Lucida Grande"/>
            </a:endParaRPr>
          </a:p>
          <a:p>
            <a:pPr marL="0" indent="0" algn="just">
              <a:buNone/>
            </a:pPr>
            <a:endParaRPr lang="it-IT" sz="1400" dirty="0">
              <a:solidFill>
                <a:srgbClr val="000000"/>
              </a:solidFill>
              <a:latin typeface="Lucida Grande"/>
            </a:endParaRPr>
          </a:p>
          <a:p>
            <a:pPr>
              <a:buFont typeface="Wingdings 2" panose="05020102010507070707" pitchFamily="18" charset="2"/>
              <a:buNone/>
            </a:pPr>
            <a:endParaRPr lang="it-IT" altLang="it-IT" sz="1400" dirty="0"/>
          </a:p>
        </p:txBody>
      </p:sp>
      <p:pic>
        <p:nvPicPr>
          <p:cNvPr id="10" name="Immagine 9">
            <a:extLst>
              <a:ext uri="{FF2B5EF4-FFF2-40B4-BE49-F238E27FC236}">
                <a16:creationId xmlns:a16="http://schemas.microsoft.com/office/drawing/2014/main" id="{F2B93474-B38D-44E9-92B3-308534F8FC7D}"/>
              </a:ext>
            </a:extLst>
          </p:cNvPr>
          <p:cNvPicPr>
            <a:picLocks noChangeAspect="1"/>
          </p:cNvPicPr>
          <p:nvPr/>
        </p:nvPicPr>
        <p:blipFill>
          <a:blip r:embed="rId2"/>
          <a:stretch>
            <a:fillRect/>
          </a:stretch>
        </p:blipFill>
        <p:spPr>
          <a:xfrm>
            <a:off x="4367929" y="1696598"/>
            <a:ext cx="2079662" cy="4276690"/>
          </a:xfrm>
          <a:prstGeom prst="rect">
            <a:avLst/>
          </a:prstGeom>
        </p:spPr>
      </p:pic>
      <p:sp>
        <p:nvSpPr>
          <p:cNvPr id="2" name="Rettangolo 1">
            <a:extLst>
              <a:ext uri="{FF2B5EF4-FFF2-40B4-BE49-F238E27FC236}">
                <a16:creationId xmlns:a16="http://schemas.microsoft.com/office/drawing/2014/main" id="{EE4BED88-5670-41D6-8401-6581F56F2346}"/>
              </a:ext>
            </a:extLst>
          </p:cNvPr>
          <p:cNvSpPr/>
          <p:nvPr/>
        </p:nvSpPr>
        <p:spPr>
          <a:xfrm>
            <a:off x="609601" y="5691484"/>
            <a:ext cx="10601738" cy="923330"/>
          </a:xfrm>
          <a:prstGeom prst="rect">
            <a:avLst/>
          </a:prstGeom>
        </p:spPr>
        <p:txBody>
          <a:bodyPr wrap="square">
            <a:spAutoFit/>
          </a:bodyPr>
          <a:lstStyle/>
          <a:p>
            <a:pPr algn="just"/>
            <a:endParaRPr lang="it-IT" dirty="0">
              <a:solidFill>
                <a:srgbClr val="000000"/>
              </a:solidFill>
              <a:latin typeface="Lucida Grande"/>
            </a:endParaRPr>
          </a:p>
          <a:p>
            <a:pPr algn="just"/>
            <a:r>
              <a:rPr lang="it-IT" dirty="0">
                <a:solidFill>
                  <a:srgbClr val="000000"/>
                </a:solidFill>
                <a:latin typeface="Lucida Grande"/>
              </a:rPr>
              <a:t>Queste forme di radiazione trasferiscono energia da una regione all’altra dello spazio.</a:t>
            </a:r>
          </a:p>
          <a:p>
            <a:pPr algn="just"/>
            <a:r>
              <a:rPr lang="it-IT" dirty="0">
                <a:solidFill>
                  <a:srgbClr val="000000"/>
                </a:solidFill>
                <a:latin typeface="Lucida Grande"/>
              </a:rPr>
              <a:t>Relazioni                                               </a:t>
            </a:r>
            <a:r>
              <a:rPr lang="it-IT" b="1" dirty="0">
                <a:solidFill>
                  <a:srgbClr val="000000"/>
                </a:solidFill>
                <a:latin typeface="Lucida Grande"/>
              </a:rPr>
              <a:t>c=</a:t>
            </a:r>
            <a:r>
              <a:rPr lang="el-GR" b="1" dirty="0">
                <a:solidFill>
                  <a:srgbClr val="000000"/>
                </a:solidFill>
                <a:latin typeface="Calibri" panose="020F0502020204030204" pitchFamily="34" charset="0"/>
                <a:cs typeface="Calibri" panose="020F0502020204030204" pitchFamily="34" charset="0"/>
              </a:rPr>
              <a:t>λν</a:t>
            </a:r>
            <a:r>
              <a:rPr lang="it-IT" b="1" dirty="0">
                <a:solidFill>
                  <a:srgbClr val="000000"/>
                </a:solidFill>
                <a:latin typeface="Calibri" panose="020F0502020204030204" pitchFamily="34" charset="0"/>
                <a:cs typeface="Calibri" panose="020F0502020204030204" pitchFamily="34" charset="0"/>
              </a:rPr>
              <a:t>        E =h </a:t>
            </a:r>
            <a:r>
              <a:rPr lang="el-GR" b="1" dirty="0">
                <a:solidFill>
                  <a:srgbClr val="000000"/>
                </a:solidFill>
                <a:latin typeface="Calibri" panose="020F0502020204030204" pitchFamily="34" charset="0"/>
                <a:cs typeface="Calibri" panose="020F0502020204030204" pitchFamily="34" charset="0"/>
              </a:rPr>
              <a:t>ν</a:t>
            </a:r>
            <a:endParaRPr lang="it-IT" b="1" dirty="0">
              <a:solidFill>
                <a:srgbClr val="000000"/>
              </a:solidFill>
              <a:latin typeface="Lucida Grande"/>
            </a:endParaRPr>
          </a:p>
        </p:txBody>
      </p:sp>
    </p:spTree>
    <p:extLst>
      <p:ext uri="{BB962C8B-B14F-4D97-AF65-F5344CB8AC3E}">
        <p14:creationId xmlns:p14="http://schemas.microsoft.com/office/powerpoint/2010/main" val="204957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821B1C38-6474-43DB-96BB-74480F259C50}"/>
              </a:ext>
            </a:extLst>
          </p:cNvPr>
          <p:cNvSpPr>
            <a:spLocks noGrp="1"/>
          </p:cNvSpPr>
          <p:nvPr>
            <p:ph type="title"/>
          </p:nvPr>
        </p:nvSpPr>
        <p:spPr>
          <a:xfrm>
            <a:off x="1981200" y="704851"/>
            <a:ext cx="8229600" cy="197357"/>
          </a:xfrm>
        </p:spPr>
        <p:txBody>
          <a:bodyPr/>
          <a:lstStyle/>
          <a:p>
            <a:pPr algn="ctr"/>
            <a:r>
              <a:rPr lang="it-IT" altLang="it-IT" dirty="0">
                <a:solidFill>
                  <a:srgbClr val="FF0000"/>
                </a:solidFill>
              </a:rPr>
              <a:t>Corpo nero Quanti di energia</a:t>
            </a:r>
          </a:p>
        </p:txBody>
      </p:sp>
      <p:sp>
        <p:nvSpPr>
          <p:cNvPr id="3" name="CasellaDiTesto 2">
            <a:extLst>
              <a:ext uri="{FF2B5EF4-FFF2-40B4-BE49-F238E27FC236}">
                <a16:creationId xmlns:a16="http://schemas.microsoft.com/office/drawing/2014/main" id="{DD60A006-811B-4A94-A956-8073AA7F167C}"/>
              </a:ext>
            </a:extLst>
          </p:cNvPr>
          <p:cNvSpPr txBox="1"/>
          <p:nvPr/>
        </p:nvSpPr>
        <p:spPr>
          <a:xfrm>
            <a:off x="753983" y="5648015"/>
            <a:ext cx="2389632" cy="307777"/>
          </a:xfrm>
          <a:prstGeom prst="rect">
            <a:avLst/>
          </a:prstGeom>
          <a:noFill/>
        </p:spPr>
        <p:txBody>
          <a:bodyPr wrap="square" rtlCol="0">
            <a:spAutoFit/>
          </a:bodyPr>
          <a:lstStyle/>
          <a:p>
            <a:r>
              <a:rPr lang="it-IT" sz="1400" dirty="0"/>
              <a:t>Immagine chimica on line</a:t>
            </a:r>
          </a:p>
        </p:txBody>
      </p:sp>
      <p:pic>
        <p:nvPicPr>
          <p:cNvPr id="3076" name="Picture 4" descr="https://upload.wikimedia.org/wikipedia/commons/thumb/b/be/Black_body_it.svg/1024px-Black_body_it.svg.png">
            <a:extLst>
              <a:ext uri="{FF2B5EF4-FFF2-40B4-BE49-F238E27FC236}">
                <a16:creationId xmlns:a16="http://schemas.microsoft.com/office/drawing/2014/main" id="{6EC00694-3FD4-4B6B-B549-C3F2974848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102538"/>
            <a:ext cx="4293704" cy="3550117"/>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0953601E-B9F5-48E0-ADE1-8C7D92555F9E}"/>
              </a:ext>
            </a:extLst>
          </p:cNvPr>
          <p:cNvSpPr txBox="1"/>
          <p:nvPr/>
        </p:nvSpPr>
        <p:spPr>
          <a:xfrm>
            <a:off x="170688" y="902208"/>
            <a:ext cx="11631168" cy="923330"/>
          </a:xfrm>
          <a:prstGeom prst="rect">
            <a:avLst/>
          </a:prstGeom>
          <a:noFill/>
        </p:spPr>
        <p:txBody>
          <a:bodyPr wrap="square" rtlCol="0">
            <a:spAutoFit/>
          </a:bodyPr>
          <a:lstStyle/>
          <a:p>
            <a:r>
              <a:rPr lang="it-IT" b="1" dirty="0">
                <a:solidFill>
                  <a:srgbClr val="FF0000"/>
                </a:solidFill>
              </a:rPr>
              <a:t>Corpo nero </a:t>
            </a:r>
            <a:r>
              <a:rPr lang="it-IT" dirty="0"/>
              <a:t>Un </a:t>
            </a:r>
            <a:r>
              <a:rPr lang="it-IT" b="1" dirty="0"/>
              <a:t>corpo nero</a:t>
            </a:r>
            <a:r>
              <a:rPr lang="it-IT" dirty="0"/>
              <a:t> è  un corpo   ideale che assorbe tutta la radiazione elettromagnetica incidente senza rifletterla, ed è perciò detto "nero" . Per la legge di conservazione dell'energia il corpo nero irradia energia uguale  a quella assorbita (coefficiente di emissione = coefficiente di assorbimento = uno). </a:t>
            </a:r>
          </a:p>
        </p:txBody>
      </p:sp>
      <p:sp>
        <p:nvSpPr>
          <p:cNvPr id="7" name="CasellaDiTesto 6">
            <a:extLst>
              <a:ext uri="{FF2B5EF4-FFF2-40B4-BE49-F238E27FC236}">
                <a16:creationId xmlns:a16="http://schemas.microsoft.com/office/drawing/2014/main" id="{AA7A06AE-FE79-497F-9BF4-8F7DF87B2B23}"/>
              </a:ext>
            </a:extLst>
          </p:cNvPr>
          <p:cNvSpPr txBox="1"/>
          <p:nvPr/>
        </p:nvSpPr>
        <p:spPr>
          <a:xfrm>
            <a:off x="4383157" y="2299894"/>
            <a:ext cx="7650347" cy="2339102"/>
          </a:xfrm>
          <a:prstGeom prst="rect">
            <a:avLst/>
          </a:prstGeom>
          <a:noFill/>
        </p:spPr>
        <p:txBody>
          <a:bodyPr wrap="square" rtlCol="0">
            <a:spAutoFit/>
          </a:bodyPr>
          <a:lstStyle/>
          <a:p>
            <a:pPr algn="just"/>
            <a:r>
              <a:rPr lang="it-IT" sz="1600" dirty="0"/>
              <a:t>Tutti i tentativi di spiegare lo spettro di un corpo nero risultarono vani . Nel 1900 Max Planck ipotizzò che la radiazione elettromagnetica fosse emessa e assorbita dagli atomi solo in pacchetti discreti, o </a:t>
            </a:r>
            <a:r>
              <a:rPr lang="it-IT" sz="1600" u="sng" dirty="0">
                <a:solidFill>
                  <a:srgbClr val="FF0000"/>
                </a:solidFill>
              </a:rPr>
              <a:t>quanti</a:t>
            </a:r>
            <a:r>
              <a:rPr lang="it-IT" sz="1600" dirty="0">
                <a:solidFill>
                  <a:srgbClr val="FF0000"/>
                </a:solidFill>
              </a:rPr>
              <a:t>,</a:t>
            </a:r>
            <a:r>
              <a:rPr lang="it-IT" sz="1600" dirty="0"/>
              <a:t> di energia proporzionale alla frequenza dell'onda elettromagnetica, i calcoli teorici con l’introduzione dell’ipotesi dei quanti combaciavano con i dati sperimentali</a:t>
            </a:r>
            <a:r>
              <a:rPr lang="it-IT" dirty="0"/>
              <a:t>. </a:t>
            </a:r>
            <a:r>
              <a:rPr lang="it-IT" sz="1600" dirty="0"/>
              <a:t>Nasceva la </a:t>
            </a:r>
            <a:r>
              <a:rPr lang="it-IT" sz="1600" dirty="0">
                <a:solidFill>
                  <a:srgbClr val="FF0000"/>
                </a:solidFill>
              </a:rPr>
              <a:t>teoria dei quanti</a:t>
            </a:r>
            <a:r>
              <a:rPr lang="it-IT" dirty="0"/>
              <a:t>. </a:t>
            </a:r>
          </a:p>
          <a:p>
            <a:r>
              <a:rPr lang="it-IT" sz="1400" b="1" dirty="0">
                <a:solidFill>
                  <a:srgbClr val="FF0000"/>
                </a:solidFill>
              </a:rPr>
              <a:t>POSTULATO DI PLANCK  (1900)</a:t>
            </a:r>
            <a:r>
              <a:rPr lang="it-IT" sz="1400" dirty="0">
                <a:solidFill>
                  <a:srgbClr val="FF0000"/>
                </a:solidFill>
              </a:rPr>
              <a:t>	      </a:t>
            </a:r>
            <a:r>
              <a:rPr lang="it-IT" sz="1600" b="1" dirty="0"/>
              <a:t>L’ Energia è   quantizzata, con un contenuto proporzionale  alla frequenza 𝐸n(𝜈)=𝑛ℎ𝜈 n intero</a:t>
            </a:r>
          </a:p>
          <a:p>
            <a:pPr algn="r"/>
            <a:r>
              <a:rPr lang="it-IT" sz="1400" dirty="0"/>
              <a:t>     </a:t>
            </a:r>
          </a:p>
          <a:p>
            <a:pPr algn="r"/>
            <a:r>
              <a:rPr lang="it-IT" dirty="0"/>
              <a:t>	</a:t>
            </a:r>
          </a:p>
        </p:txBody>
      </p:sp>
      <p:pic>
        <p:nvPicPr>
          <p:cNvPr id="2" name="Immagine 1">
            <a:extLst>
              <a:ext uri="{FF2B5EF4-FFF2-40B4-BE49-F238E27FC236}">
                <a16:creationId xmlns:a16="http://schemas.microsoft.com/office/drawing/2014/main" id="{ADECD96E-DE64-4940-80FA-2A270F946149}"/>
              </a:ext>
            </a:extLst>
          </p:cNvPr>
          <p:cNvPicPr>
            <a:picLocks noChangeAspect="1"/>
          </p:cNvPicPr>
          <p:nvPr/>
        </p:nvPicPr>
        <p:blipFill>
          <a:blip r:embed="rId3"/>
          <a:stretch>
            <a:fillRect/>
          </a:stretch>
        </p:blipFill>
        <p:spPr>
          <a:xfrm>
            <a:off x="4503255" y="4200533"/>
            <a:ext cx="3337891" cy="2547986"/>
          </a:xfrm>
          <a:prstGeom prst="rect">
            <a:avLst/>
          </a:prstGeom>
        </p:spPr>
      </p:pic>
      <p:sp>
        <p:nvSpPr>
          <p:cNvPr id="4" name="CasellaDiTesto 3">
            <a:extLst>
              <a:ext uri="{FF2B5EF4-FFF2-40B4-BE49-F238E27FC236}">
                <a16:creationId xmlns:a16="http://schemas.microsoft.com/office/drawing/2014/main" id="{DC83FEE2-A71C-42BF-8C63-957349FA21A5}"/>
              </a:ext>
            </a:extLst>
          </p:cNvPr>
          <p:cNvSpPr txBox="1"/>
          <p:nvPr/>
        </p:nvSpPr>
        <p:spPr>
          <a:xfrm>
            <a:off x="7961243" y="4492487"/>
            <a:ext cx="3568148" cy="523220"/>
          </a:xfrm>
          <a:prstGeom prst="rect">
            <a:avLst/>
          </a:prstGeom>
          <a:noFill/>
        </p:spPr>
        <p:txBody>
          <a:bodyPr wrap="square" rtlCol="0">
            <a:spAutoFit/>
          </a:bodyPr>
          <a:lstStyle/>
          <a:p>
            <a:r>
              <a:rPr lang="it-IT" sz="1400" dirty="0">
                <a:solidFill>
                  <a:srgbClr val="FF0000"/>
                </a:solidFill>
              </a:rPr>
              <a:t>I dati teorici coincidono co i dati sperimentali</a:t>
            </a:r>
          </a:p>
        </p:txBody>
      </p:sp>
      <p:sp>
        <p:nvSpPr>
          <p:cNvPr id="5" name="CasellaDiTesto 4">
            <a:extLst>
              <a:ext uri="{FF2B5EF4-FFF2-40B4-BE49-F238E27FC236}">
                <a16:creationId xmlns:a16="http://schemas.microsoft.com/office/drawing/2014/main" id="{8833B66E-44AE-4484-A7AB-20DC6F8072B9}"/>
              </a:ext>
            </a:extLst>
          </p:cNvPr>
          <p:cNvSpPr txBox="1"/>
          <p:nvPr/>
        </p:nvSpPr>
        <p:spPr>
          <a:xfrm>
            <a:off x="561496" y="5968483"/>
            <a:ext cx="3170712" cy="677108"/>
          </a:xfrm>
          <a:prstGeom prst="rect">
            <a:avLst/>
          </a:prstGeom>
          <a:noFill/>
        </p:spPr>
        <p:txBody>
          <a:bodyPr wrap="square" rtlCol="0">
            <a:spAutoFit/>
          </a:bodyPr>
          <a:lstStyle/>
          <a:p>
            <a:r>
              <a:rPr lang="it-IT" b="1" dirty="0"/>
              <a:t>Approfondimento</a:t>
            </a:r>
            <a:r>
              <a:rPr lang="it-IT" dirty="0"/>
              <a:t> </a:t>
            </a:r>
            <a:r>
              <a:rPr lang="it-IT" b="1" dirty="0">
                <a:solidFill>
                  <a:srgbClr val="FF0000"/>
                </a:solidFill>
                <a:hlinkClick r:id="rId4">
                  <a:extLst>
                    <a:ext uri="{A12FA001-AC4F-418D-AE19-62706E023703}">
                      <ahyp:hlinkClr xmlns:ahyp="http://schemas.microsoft.com/office/drawing/2018/hyperlinkcolor" val="tx"/>
                    </a:ext>
                  </a:extLst>
                </a:hlinkClick>
              </a:rPr>
              <a:t>video</a:t>
            </a:r>
            <a:endParaRPr lang="it-IT" b="1" dirty="0">
              <a:solidFill>
                <a:srgbClr val="FF0000"/>
              </a:solidFill>
            </a:endParaRPr>
          </a:p>
          <a:p>
            <a:r>
              <a:rPr lang="it-IT" b="1" dirty="0">
                <a:solidFill>
                  <a:srgbClr val="FF0000"/>
                </a:solidFill>
              </a:rPr>
              <a:t> </a:t>
            </a:r>
            <a:r>
              <a:rPr lang="it-IT" b="1" dirty="0"/>
              <a:t>appunti</a:t>
            </a:r>
            <a:r>
              <a:rPr lang="it-IT" b="1" dirty="0">
                <a:solidFill>
                  <a:srgbClr val="FF0000"/>
                </a:solidFill>
              </a:rPr>
              <a:t> </a:t>
            </a:r>
            <a:r>
              <a:rPr lang="it-IT" sz="2000" b="1" dirty="0">
                <a:solidFill>
                  <a:srgbClr val="FF0000"/>
                </a:solidFill>
                <a:hlinkClick r:id="rId5" action="ppaction://hlinkfile">
                  <a:extLst>
                    <a:ext uri="{A12FA001-AC4F-418D-AE19-62706E023703}">
                      <ahyp:hlinkClr xmlns:ahyp="http://schemas.microsoft.com/office/drawing/2018/hyperlinkcolor" val="tx"/>
                    </a:ext>
                  </a:extLst>
                </a:hlinkClick>
              </a:rPr>
              <a:t>1</a:t>
            </a:r>
            <a:r>
              <a:rPr lang="it-IT" sz="2000" b="1" dirty="0">
                <a:solidFill>
                  <a:srgbClr val="FF0000"/>
                </a:solidFill>
              </a:rPr>
              <a:t> -</a:t>
            </a:r>
            <a:r>
              <a:rPr lang="it-IT" sz="2000" b="1" dirty="0">
                <a:solidFill>
                  <a:srgbClr val="FF0000"/>
                </a:solidFill>
                <a:hlinkClick r:id="rId6" action="ppaction://hlinkfile">
                  <a:extLst>
                    <a:ext uri="{A12FA001-AC4F-418D-AE19-62706E023703}">
                      <ahyp:hlinkClr xmlns:ahyp="http://schemas.microsoft.com/office/drawing/2018/hyperlinkcolor" val="tx"/>
                    </a:ext>
                  </a:extLst>
                </a:hlinkClick>
              </a:rPr>
              <a:t>2</a:t>
            </a:r>
            <a:endParaRPr lang="it-IT" b="1" dirty="0">
              <a:solidFill>
                <a:srgbClr val="FF0000"/>
              </a:solidFill>
            </a:endParaRPr>
          </a:p>
        </p:txBody>
      </p:sp>
    </p:spTree>
    <p:extLst>
      <p:ext uri="{BB962C8B-B14F-4D97-AF65-F5344CB8AC3E}">
        <p14:creationId xmlns:p14="http://schemas.microsoft.com/office/powerpoint/2010/main" val="2605530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821B1C38-6474-43DB-96BB-74480F259C50}"/>
              </a:ext>
            </a:extLst>
          </p:cNvPr>
          <p:cNvSpPr>
            <a:spLocks noGrp="1"/>
          </p:cNvSpPr>
          <p:nvPr>
            <p:ph type="title"/>
          </p:nvPr>
        </p:nvSpPr>
        <p:spPr>
          <a:xfrm>
            <a:off x="2016086" y="308473"/>
            <a:ext cx="8194713" cy="593736"/>
          </a:xfrm>
        </p:spPr>
        <p:txBody>
          <a:bodyPr/>
          <a:lstStyle/>
          <a:p>
            <a:pPr algn="ctr"/>
            <a:br>
              <a:rPr lang="it-IT" dirty="0"/>
            </a:br>
            <a:r>
              <a:rPr lang="it-IT" b="1" dirty="0">
                <a:solidFill>
                  <a:srgbClr val="FF0000"/>
                </a:solidFill>
              </a:rPr>
              <a:t>Corpo nero</a:t>
            </a:r>
            <a:endParaRPr lang="it-IT" altLang="it-IT" dirty="0">
              <a:solidFill>
                <a:srgbClr val="FF0000"/>
              </a:solidFill>
            </a:endParaRPr>
          </a:p>
        </p:txBody>
      </p:sp>
      <p:sp>
        <p:nvSpPr>
          <p:cNvPr id="7" name="CasellaDiTesto 6">
            <a:extLst>
              <a:ext uri="{FF2B5EF4-FFF2-40B4-BE49-F238E27FC236}">
                <a16:creationId xmlns:a16="http://schemas.microsoft.com/office/drawing/2014/main" id="{AA7A06AE-FE79-497F-9BF4-8F7DF87B2B23}"/>
              </a:ext>
            </a:extLst>
          </p:cNvPr>
          <p:cNvSpPr txBox="1"/>
          <p:nvPr/>
        </p:nvSpPr>
        <p:spPr>
          <a:xfrm>
            <a:off x="4383157" y="2299894"/>
            <a:ext cx="7650347" cy="369332"/>
          </a:xfrm>
          <a:prstGeom prst="rect">
            <a:avLst/>
          </a:prstGeom>
          <a:noFill/>
        </p:spPr>
        <p:txBody>
          <a:bodyPr wrap="square" rtlCol="0">
            <a:spAutoFit/>
          </a:bodyPr>
          <a:lstStyle/>
          <a:p>
            <a:pPr algn="r"/>
            <a:r>
              <a:rPr lang="it-IT" dirty="0"/>
              <a:t>	</a:t>
            </a:r>
          </a:p>
        </p:txBody>
      </p:sp>
      <p:pic>
        <p:nvPicPr>
          <p:cNvPr id="1026" name="Picture 2" descr="Risparmio: lunga vita alle lampadine ad incandescenza">
            <a:extLst>
              <a:ext uri="{FF2B5EF4-FFF2-40B4-BE49-F238E27FC236}">
                <a16:creationId xmlns:a16="http://schemas.microsoft.com/office/drawing/2014/main" id="{25A4A7A7-E0DB-407B-BA18-8419AE538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36" y="918546"/>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924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821B1C38-6474-43DB-96BB-74480F259C50}"/>
              </a:ext>
            </a:extLst>
          </p:cNvPr>
          <p:cNvSpPr>
            <a:spLocks noGrp="1"/>
          </p:cNvSpPr>
          <p:nvPr>
            <p:ph type="title"/>
          </p:nvPr>
        </p:nvSpPr>
        <p:spPr>
          <a:xfrm>
            <a:off x="1981200" y="90165"/>
            <a:ext cx="8229600" cy="558140"/>
          </a:xfrm>
        </p:spPr>
        <p:txBody>
          <a:bodyPr/>
          <a:lstStyle/>
          <a:p>
            <a:pPr algn="ctr"/>
            <a:r>
              <a:rPr lang="it-IT" altLang="it-IT" dirty="0">
                <a:solidFill>
                  <a:srgbClr val="FF0000"/>
                </a:solidFill>
              </a:rPr>
              <a:t>Effetto fotoelettrico</a:t>
            </a:r>
          </a:p>
        </p:txBody>
      </p:sp>
      <p:sp>
        <p:nvSpPr>
          <p:cNvPr id="6" name="CasellaDiTesto 5">
            <a:extLst>
              <a:ext uri="{FF2B5EF4-FFF2-40B4-BE49-F238E27FC236}">
                <a16:creationId xmlns:a16="http://schemas.microsoft.com/office/drawing/2014/main" id="{0953601E-B9F5-48E0-ADE1-8C7D92555F9E}"/>
              </a:ext>
            </a:extLst>
          </p:cNvPr>
          <p:cNvSpPr txBox="1"/>
          <p:nvPr/>
        </p:nvSpPr>
        <p:spPr>
          <a:xfrm>
            <a:off x="0" y="394393"/>
            <a:ext cx="11631168" cy="369332"/>
          </a:xfrm>
          <a:prstGeom prst="rect">
            <a:avLst/>
          </a:prstGeom>
          <a:noFill/>
        </p:spPr>
        <p:txBody>
          <a:bodyPr wrap="square" rtlCol="0">
            <a:spAutoFit/>
          </a:bodyPr>
          <a:lstStyle/>
          <a:p>
            <a:endParaRPr lang="it-IT" dirty="0"/>
          </a:p>
        </p:txBody>
      </p:sp>
      <p:sp>
        <p:nvSpPr>
          <p:cNvPr id="7" name="CasellaDiTesto 6">
            <a:extLst>
              <a:ext uri="{FF2B5EF4-FFF2-40B4-BE49-F238E27FC236}">
                <a16:creationId xmlns:a16="http://schemas.microsoft.com/office/drawing/2014/main" id="{AA7A06AE-FE79-497F-9BF4-8F7DF87B2B23}"/>
              </a:ext>
            </a:extLst>
          </p:cNvPr>
          <p:cNvSpPr txBox="1"/>
          <p:nvPr/>
        </p:nvSpPr>
        <p:spPr>
          <a:xfrm>
            <a:off x="4383157" y="2299894"/>
            <a:ext cx="7650347" cy="369332"/>
          </a:xfrm>
          <a:prstGeom prst="rect">
            <a:avLst/>
          </a:prstGeom>
          <a:noFill/>
        </p:spPr>
        <p:txBody>
          <a:bodyPr wrap="square" rtlCol="0">
            <a:spAutoFit/>
          </a:bodyPr>
          <a:lstStyle/>
          <a:p>
            <a:pPr algn="r"/>
            <a:r>
              <a:rPr lang="it-IT" dirty="0"/>
              <a:t>	</a:t>
            </a:r>
          </a:p>
        </p:txBody>
      </p:sp>
      <p:pic>
        <p:nvPicPr>
          <p:cNvPr id="2" name="Immagine 1">
            <a:extLst>
              <a:ext uri="{FF2B5EF4-FFF2-40B4-BE49-F238E27FC236}">
                <a16:creationId xmlns:a16="http://schemas.microsoft.com/office/drawing/2014/main" id="{38549A58-293B-4992-B0B0-975B23C3C365}"/>
              </a:ext>
            </a:extLst>
          </p:cNvPr>
          <p:cNvPicPr>
            <a:picLocks noChangeAspect="1"/>
          </p:cNvPicPr>
          <p:nvPr/>
        </p:nvPicPr>
        <p:blipFill>
          <a:blip r:embed="rId2"/>
          <a:stretch>
            <a:fillRect/>
          </a:stretch>
        </p:blipFill>
        <p:spPr>
          <a:xfrm>
            <a:off x="461395" y="758525"/>
            <a:ext cx="3541505" cy="2197998"/>
          </a:xfrm>
          <a:prstGeom prst="rect">
            <a:avLst/>
          </a:prstGeom>
        </p:spPr>
      </p:pic>
      <p:sp>
        <p:nvSpPr>
          <p:cNvPr id="3" name="CasellaDiTesto 2">
            <a:extLst>
              <a:ext uri="{FF2B5EF4-FFF2-40B4-BE49-F238E27FC236}">
                <a16:creationId xmlns:a16="http://schemas.microsoft.com/office/drawing/2014/main" id="{0B108FFD-1AE5-445C-A28F-0D4D00240191}"/>
              </a:ext>
            </a:extLst>
          </p:cNvPr>
          <p:cNvSpPr txBox="1"/>
          <p:nvPr/>
        </p:nvSpPr>
        <p:spPr>
          <a:xfrm>
            <a:off x="418723" y="3132439"/>
            <a:ext cx="11354553" cy="3631763"/>
          </a:xfrm>
          <a:prstGeom prst="rect">
            <a:avLst/>
          </a:prstGeom>
          <a:noFill/>
        </p:spPr>
        <p:txBody>
          <a:bodyPr wrap="square" rtlCol="0">
            <a:spAutoFit/>
          </a:bodyPr>
          <a:lstStyle/>
          <a:p>
            <a:r>
              <a:rPr lang="it-IT" sz="1400" b="1" dirty="0" err="1"/>
              <a:t>Fig</a:t>
            </a:r>
            <a:r>
              <a:rPr lang="it-IT" sz="1400" b="1" dirty="0"/>
              <a:t> 1 </a:t>
            </a:r>
            <a:r>
              <a:rPr lang="it-IT" sz="1400" dirty="0"/>
              <a:t>Un raggio di luce colpisce una piastra metallica A , vengono emessi elettroni,(fotoelettroni), accelerati da una differenza di potenziale </a:t>
            </a:r>
            <a:r>
              <a:rPr lang="el-GR" sz="1400" dirty="0"/>
              <a:t>Δ</a:t>
            </a:r>
            <a:r>
              <a:rPr lang="it-IT" sz="1400" dirty="0"/>
              <a:t>V , viene misurata un’intensità di orrente i.</a:t>
            </a:r>
          </a:p>
          <a:p>
            <a:r>
              <a:rPr lang="it-IT" sz="1400" dirty="0"/>
              <a:t> </a:t>
            </a:r>
            <a:r>
              <a:rPr lang="it-IT" sz="1400" b="1" dirty="0" err="1"/>
              <a:t>Fig</a:t>
            </a:r>
            <a:r>
              <a:rPr lang="it-IT" sz="1400" b="1" dirty="0"/>
              <a:t> 2</a:t>
            </a:r>
            <a:r>
              <a:rPr lang="it-IT" sz="1400" dirty="0"/>
              <a:t> Grafico dell’intensità di corrente in funzione della  </a:t>
            </a:r>
            <a:r>
              <a:rPr lang="el-GR" sz="1400" dirty="0"/>
              <a:t>Δ</a:t>
            </a:r>
            <a:r>
              <a:rPr lang="it-IT" sz="1400" dirty="0"/>
              <a:t>V applicata, diminuendo la differenza di potenziale e invertendone il segno si ha corrente fino ad un valore V0 (</a:t>
            </a:r>
            <a:r>
              <a:rPr lang="it-IT" sz="1400" b="1" dirty="0">
                <a:solidFill>
                  <a:srgbClr val="FF0000"/>
                </a:solidFill>
              </a:rPr>
              <a:t>potenziale critico</a:t>
            </a:r>
            <a:r>
              <a:rPr lang="it-IT" sz="1400" dirty="0"/>
              <a:t>) che è indipendente dall’intensità della luce. Il prodotto  V0</a:t>
            </a:r>
            <a:r>
              <a:rPr lang="it-IT" dirty="0"/>
              <a:t>e </a:t>
            </a:r>
            <a:r>
              <a:rPr lang="it-IT" sz="1400" dirty="0"/>
              <a:t> </a:t>
            </a:r>
            <a:r>
              <a:rPr lang="it-IT" sz="1600" dirty="0"/>
              <a:t>è l’energia cinetica del elettrone più veloce emesso </a:t>
            </a:r>
            <a:r>
              <a:rPr lang="it-IT" sz="1600" dirty="0" err="1">
                <a:solidFill>
                  <a:srgbClr val="FF0000"/>
                </a:solidFill>
              </a:rPr>
              <a:t>Kmax</a:t>
            </a:r>
            <a:r>
              <a:rPr lang="it-IT" sz="1600" dirty="0">
                <a:solidFill>
                  <a:srgbClr val="FF0000"/>
                </a:solidFill>
              </a:rPr>
              <a:t>.</a:t>
            </a:r>
            <a:r>
              <a:rPr lang="it-IT" sz="1600" dirty="0"/>
              <a:t> (perché…..)</a:t>
            </a:r>
          </a:p>
          <a:p>
            <a:r>
              <a:rPr lang="it-IT" sz="1400" b="1" dirty="0" err="1"/>
              <a:t>Fig</a:t>
            </a:r>
            <a:r>
              <a:rPr lang="it-IT" sz="1400" b="1" dirty="0"/>
              <a:t> 3  </a:t>
            </a:r>
            <a:r>
              <a:rPr lang="it-IT" sz="1400" dirty="0"/>
              <a:t>( dati  raccolti da </a:t>
            </a:r>
            <a:r>
              <a:rPr lang="it-IT" sz="1400" dirty="0" err="1"/>
              <a:t>Millikan</a:t>
            </a:r>
            <a:r>
              <a:rPr lang="it-IT" sz="1400" b="1" dirty="0"/>
              <a:t>) </a:t>
            </a:r>
            <a:r>
              <a:rPr lang="it-IT" sz="1400" dirty="0"/>
              <a:t>è riportato il potenziale critico in funzione della frequenza della radiazione incidente, esiste una frequenza precisa </a:t>
            </a:r>
            <a:r>
              <a:rPr lang="it-IT" sz="1400" b="1" dirty="0">
                <a:solidFill>
                  <a:srgbClr val="FF0000"/>
                </a:solidFill>
              </a:rPr>
              <a:t>frequenza di taglio </a:t>
            </a:r>
            <a:r>
              <a:rPr lang="it-IT" sz="1400" dirty="0"/>
              <a:t>, al di sotto della quale non si verifica l’effetto fotoelettrico .</a:t>
            </a:r>
          </a:p>
          <a:p>
            <a:r>
              <a:rPr lang="it-IT" sz="1400" dirty="0"/>
              <a:t>La teoria ondulatoria non spiega l’effetto fotoelettrico</a:t>
            </a:r>
            <a:endParaRPr lang="it-IT" sz="1400" dirty="0">
              <a:solidFill>
                <a:srgbClr val="FF0000"/>
              </a:solidFill>
            </a:endParaRPr>
          </a:p>
          <a:p>
            <a:r>
              <a:rPr lang="it-IT" sz="1400" b="1" dirty="0">
                <a:solidFill>
                  <a:srgbClr val="FF0000"/>
                </a:solidFill>
              </a:rPr>
              <a:t>Teoria</a:t>
            </a:r>
            <a:r>
              <a:rPr lang="it-IT" sz="1400" dirty="0">
                <a:solidFill>
                  <a:srgbClr val="FF0000"/>
                </a:solidFill>
              </a:rPr>
              <a:t> </a:t>
            </a:r>
            <a:r>
              <a:rPr lang="it-IT" sz="1400" b="1" dirty="0">
                <a:solidFill>
                  <a:srgbClr val="FF0000"/>
                </a:solidFill>
              </a:rPr>
              <a:t>ondulatoria                                                                                                  Effetto fotoelettrico</a:t>
            </a:r>
          </a:p>
          <a:p>
            <a:r>
              <a:rPr lang="it-IT" sz="1400" dirty="0"/>
              <a:t>1 l’energia cinetica aumenta con l’intensità della luce                                   E’ indipendente</a:t>
            </a:r>
          </a:p>
          <a:p>
            <a:r>
              <a:rPr lang="it-IT" sz="1400" dirty="0"/>
              <a:t>2 prevede corrente elettrica per qualsiasi frequenza della radiazione         </a:t>
            </a:r>
          </a:p>
          <a:p>
            <a:r>
              <a:rPr lang="it-IT" sz="1400" dirty="0"/>
              <a:t> incidente con intensità necessaria a allontanare l’elettrone                         E’ indipendente dall’intensità , dipende dalla frequenza </a:t>
            </a:r>
          </a:p>
          <a:p>
            <a:r>
              <a:rPr lang="it-IT" sz="1400" dirty="0"/>
              <a:t>3 Ritardo nella risposta, l’energia dei fotoelettroni è quella ceduta              </a:t>
            </a:r>
          </a:p>
          <a:p>
            <a:r>
              <a:rPr lang="it-IT" sz="1400" dirty="0"/>
              <a:t>dalla radiazione su un’area dell’ordine dei diametri atomici, è necessario      Non c’è ritardo nella risposta</a:t>
            </a:r>
          </a:p>
          <a:p>
            <a:r>
              <a:rPr lang="it-IT" sz="1400" dirty="0"/>
              <a:t> per intensità piccole un  intervallo di tempo per l’accumulo di un’energia </a:t>
            </a:r>
          </a:p>
          <a:p>
            <a:r>
              <a:rPr lang="it-IT" sz="1400" dirty="0"/>
              <a:t>sufficiente a rimuovere l’elettrone</a:t>
            </a:r>
          </a:p>
        </p:txBody>
      </p:sp>
      <p:pic>
        <p:nvPicPr>
          <p:cNvPr id="4" name="Immagine 3">
            <a:extLst>
              <a:ext uri="{FF2B5EF4-FFF2-40B4-BE49-F238E27FC236}">
                <a16:creationId xmlns:a16="http://schemas.microsoft.com/office/drawing/2014/main" id="{74D7C52C-1519-451D-B5DB-FA50AEABF35F}"/>
              </a:ext>
            </a:extLst>
          </p:cNvPr>
          <p:cNvPicPr>
            <a:picLocks noChangeAspect="1"/>
          </p:cNvPicPr>
          <p:nvPr/>
        </p:nvPicPr>
        <p:blipFill>
          <a:blip r:embed="rId3"/>
          <a:stretch>
            <a:fillRect/>
          </a:stretch>
        </p:blipFill>
        <p:spPr>
          <a:xfrm>
            <a:off x="3982829" y="704836"/>
            <a:ext cx="2581617" cy="2199828"/>
          </a:xfrm>
          <a:prstGeom prst="rect">
            <a:avLst/>
          </a:prstGeom>
        </p:spPr>
      </p:pic>
      <p:pic>
        <p:nvPicPr>
          <p:cNvPr id="8" name="Immagine 7">
            <a:extLst>
              <a:ext uri="{FF2B5EF4-FFF2-40B4-BE49-F238E27FC236}">
                <a16:creationId xmlns:a16="http://schemas.microsoft.com/office/drawing/2014/main" id="{888FE819-1ED9-40CD-8920-3F49C65F19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38" y="703192"/>
            <a:ext cx="2581617" cy="2329390"/>
          </a:xfrm>
          <a:prstGeom prst="rect">
            <a:avLst/>
          </a:prstGeom>
        </p:spPr>
      </p:pic>
      <p:sp>
        <p:nvSpPr>
          <p:cNvPr id="9" name="CasellaDiTesto 8">
            <a:extLst>
              <a:ext uri="{FF2B5EF4-FFF2-40B4-BE49-F238E27FC236}">
                <a16:creationId xmlns:a16="http://schemas.microsoft.com/office/drawing/2014/main" id="{A9B19FD5-5C2B-4260-BDAE-CE9DB3CBC5CB}"/>
              </a:ext>
            </a:extLst>
          </p:cNvPr>
          <p:cNvSpPr txBox="1"/>
          <p:nvPr/>
        </p:nvSpPr>
        <p:spPr>
          <a:xfrm>
            <a:off x="1421283" y="2853892"/>
            <a:ext cx="675742" cy="369332"/>
          </a:xfrm>
          <a:prstGeom prst="rect">
            <a:avLst/>
          </a:prstGeom>
          <a:noFill/>
        </p:spPr>
        <p:txBody>
          <a:bodyPr wrap="square" rtlCol="0">
            <a:spAutoFit/>
          </a:bodyPr>
          <a:lstStyle/>
          <a:p>
            <a:r>
              <a:rPr lang="it-IT" dirty="0" err="1"/>
              <a:t>Fig</a:t>
            </a:r>
            <a:r>
              <a:rPr lang="it-IT" dirty="0"/>
              <a:t> 1</a:t>
            </a:r>
          </a:p>
        </p:txBody>
      </p:sp>
      <p:sp>
        <p:nvSpPr>
          <p:cNvPr id="12" name="CasellaDiTesto 11">
            <a:extLst>
              <a:ext uri="{FF2B5EF4-FFF2-40B4-BE49-F238E27FC236}">
                <a16:creationId xmlns:a16="http://schemas.microsoft.com/office/drawing/2014/main" id="{16246781-23B2-4C07-B934-9D8AE43B401A}"/>
              </a:ext>
            </a:extLst>
          </p:cNvPr>
          <p:cNvSpPr txBox="1"/>
          <p:nvPr/>
        </p:nvSpPr>
        <p:spPr>
          <a:xfrm>
            <a:off x="4531887" y="2847916"/>
            <a:ext cx="889178" cy="369332"/>
          </a:xfrm>
          <a:prstGeom prst="rect">
            <a:avLst/>
          </a:prstGeom>
          <a:noFill/>
        </p:spPr>
        <p:txBody>
          <a:bodyPr wrap="square" rtlCol="0">
            <a:spAutoFit/>
          </a:bodyPr>
          <a:lstStyle/>
          <a:p>
            <a:r>
              <a:rPr lang="it-IT" dirty="0" err="1"/>
              <a:t>Fig</a:t>
            </a:r>
            <a:r>
              <a:rPr lang="it-IT" dirty="0"/>
              <a:t> 2</a:t>
            </a:r>
          </a:p>
        </p:txBody>
      </p:sp>
      <p:sp>
        <p:nvSpPr>
          <p:cNvPr id="14" name="CasellaDiTesto 13">
            <a:extLst>
              <a:ext uri="{FF2B5EF4-FFF2-40B4-BE49-F238E27FC236}">
                <a16:creationId xmlns:a16="http://schemas.microsoft.com/office/drawing/2014/main" id="{B71A8E16-8CA6-4E3C-A5DD-48DADAFE55C7}"/>
              </a:ext>
            </a:extLst>
          </p:cNvPr>
          <p:cNvSpPr txBox="1"/>
          <p:nvPr/>
        </p:nvSpPr>
        <p:spPr>
          <a:xfrm>
            <a:off x="9973055" y="2484560"/>
            <a:ext cx="682753" cy="369332"/>
          </a:xfrm>
          <a:prstGeom prst="rect">
            <a:avLst/>
          </a:prstGeom>
          <a:noFill/>
        </p:spPr>
        <p:txBody>
          <a:bodyPr wrap="square" rtlCol="0">
            <a:spAutoFit/>
          </a:bodyPr>
          <a:lstStyle/>
          <a:p>
            <a:r>
              <a:rPr lang="it-IT" dirty="0" err="1"/>
              <a:t>Fig</a:t>
            </a:r>
            <a:r>
              <a:rPr lang="it-IT" dirty="0"/>
              <a:t> 3</a:t>
            </a:r>
          </a:p>
        </p:txBody>
      </p:sp>
    </p:spTree>
    <p:extLst>
      <p:ext uri="{BB962C8B-B14F-4D97-AF65-F5344CB8AC3E}">
        <p14:creationId xmlns:p14="http://schemas.microsoft.com/office/powerpoint/2010/main" val="1421069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a:extLst>
              <a:ext uri="{FF2B5EF4-FFF2-40B4-BE49-F238E27FC236}">
                <a16:creationId xmlns:a16="http://schemas.microsoft.com/office/drawing/2014/main" id="{BBB909A0-63CD-478F-9505-51F49364D52F}"/>
              </a:ext>
            </a:extLst>
          </p:cNvPr>
          <p:cNvSpPr>
            <a:spLocks noGrp="1"/>
          </p:cNvSpPr>
          <p:nvPr>
            <p:ph type="title"/>
          </p:nvPr>
        </p:nvSpPr>
        <p:spPr/>
        <p:txBody>
          <a:bodyPr/>
          <a:lstStyle/>
          <a:p>
            <a:r>
              <a:rPr lang="it-IT" altLang="it-IT">
                <a:solidFill>
                  <a:srgbClr val="FF0000"/>
                </a:solidFill>
              </a:rPr>
              <a:t>               Teoria atomica</a:t>
            </a:r>
          </a:p>
        </p:txBody>
      </p:sp>
      <p:sp>
        <p:nvSpPr>
          <p:cNvPr id="36867" name="Segnaposto contenuto 2">
            <a:extLst>
              <a:ext uri="{FF2B5EF4-FFF2-40B4-BE49-F238E27FC236}">
                <a16:creationId xmlns:a16="http://schemas.microsoft.com/office/drawing/2014/main" id="{46D37FA2-4A26-4668-8FCD-70FF756075F8}"/>
              </a:ext>
            </a:extLst>
          </p:cNvPr>
          <p:cNvSpPr>
            <a:spLocks noGrp="1"/>
          </p:cNvSpPr>
          <p:nvPr>
            <p:ph idx="1"/>
          </p:nvPr>
        </p:nvSpPr>
        <p:spPr>
          <a:xfrm>
            <a:off x="1881188" y="1785939"/>
            <a:ext cx="8229600" cy="4389437"/>
          </a:xfrm>
        </p:spPr>
        <p:txBody>
          <a:bodyPr/>
          <a:lstStyle/>
          <a:p>
            <a:pPr>
              <a:buFont typeface="Wingdings 2" panose="05020102010507070707" pitchFamily="18" charset="2"/>
              <a:buNone/>
            </a:pPr>
            <a:r>
              <a:rPr lang="it-IT" altLang="it-IT" b="1" dirty="0"/>
              <a:t>   </a:t>
            </a:r>
            <a:r>
              <a:rPr lang="it-IT" altLang="it-IT" b="1" dirty="0">
                <a:solidFill>
                  <a:srgbClr val="0070C0"/>
                </a:solidFill>
              </a:rPr>
              <a:t>La massa (peso) atomico</a:t>
            </a:r>
          </a:p>
          <a:p>
            <a:pPr algn="just">
              <a:buFont typeface="Wingdings 2" panose="05020102010507070707" pitchFamily="18" charset="2"/>
              <a:buNone/>
            </a:pPr>
            <a:r>
              <a:rPr lang="it-IT" altLang="it-IT" sz="1600" dirty="0"/>
              <a:t>  Accettata la teoria atomica, il passo successivo era determinare il peso degli stomi, o il peso relativo riferito ad un elemento;  come  riferimento fu scelto l’idrogeno. </a:t>
            </a:r>
          </a:p>
          <a:p>
            <a:pPr algn="just">
              <a:buFont typeface="Wingdings 2" panose="05020102010507070707" pitchFamily="18" charset="2"/>
              <a:buNone/>
            </a:pPr>
            <a:r>
              <a:rPr lang="it-IT" altLang="it-IT" sz="1600" dirty="0"/>
              <a:t>I valori inizialmente determinati  erano sbagliati,  gli errori non erano semplicemente dovuti all’analisi ma alla scarsa conoscenza delle composizioni e  all’idea del  criterio di massima semplicità, Dalton, come molti studiosi della natura, era convinto  che l’architettura della materia fosse ispirata a criteri di semplicità e per tale motivo poiché non vi erano evidenze che dimostrassero il contrario immaginò che le particelle che costituivano le sostanze elementari fossero costituite da atomi singoli , isolati, tutti uguali fra loro, ad esempio si pensava che la molecola dell’acqua fosse formata da un atomo di idrogeno e uno di ossigeno </a:t>
            </a:r>
            <a:r>
              <a:rPr lang="it-IT" altLang="it-IT" sz="1600" b="1" dirty="0"/>
              <a:t>HO.</a:t>
            </a:r>
            <a:r>
              <a:rPr lang="it-IT" altLang="it-IT" sz="1600" dirty="0"/>
              <a:t> </a:t>
            </a:r>
            <a:endParaRPr lang="it-IT" altLang="it-IT" sz="1600" b="1" dirty="0"/>
          </a:p>
          <a:p>
            <a:pPr>
              <a:buFont typeface="Wingdings 2" panose="05020102010507070707" pitchFamily="18" charset="2"/>
              <a:buNone/>
            </a:pPr>
            <a:r>
              <a:rPr lang="it-IT" altLang="it-IT" sz="1800" b="1"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821B1C38-6474-43DB-96BB-74480F259C50}"/>
              </a:ext>
            </a:extLst>
          </p:cNvPr>
          <p:cNvSpPr>
            <a:spLocks noGrp="1"/>
          </p:cNvSpPr>
          <p:nvPr>
            <p:ph type="title"/>
          </p:nvPr>
        </p:nvSpPr>
        <p:spPr>
          <a:xfrm>
            <a:off x="1981200" y="64367"/>
            <a:ext cx="8229600" cy="558140"/>
          </a:xfrm>
        </p:spPr>
        <p:txBody>
          <a:bodyPr/>
          <a:lstStyle/>
          <a:p>
            <a:pPr algn="ctr"/>
            <a:r>
              <a:rPr lang="it-IT" altLang="it-IT" dirty="0">
                <a:solidFill>
                  <a:srgbClr val="FF0000"/>
                </a:solidFill>
              </a:rPr>
              <a:t>Teoria del fotone </a:t>
            </a:r>
          </a:p>
        </p:txBody>
      </p:sp>
      <p:sp>
        <p:nvSpPr>
          <p:cNvPr id="6" name="CasellaDiTesto 5">
            <a:extLst>
              <a:ext uri="{FF2B5EF4-FFF2-40B4-BE49-F238E27FC236}">
                <a16:creationId xmlns:a16="http://schemas.microsoft.com/office/drawing/2014/main" id="{0953601E-B9F5-48E0-ADE1-8C7D92555F9E}"/>
              </a:ext>
            </a:extLst>
          </p:cNvPr>
          <p:cNvSpPr txBox="1"/>
          <p:nvPr/>
        </p:nvSpPr>
        <p:spPr>
          <a:xfrm>
            <a:off x="1548226" y="1682389"/>
            <a:ext cx="11631168" cy="369332"/>
          </a:xfrm>
          <a:prstGeom prst="rect">
            <a:avLst/>
          </a:prstGeom>
          <a:noFill/>
        </p:spPr>
        <p:txBody>
          <a:bodyPr wrap="square" rtlCol="0">
            <a:spAutoFit/>
          </a:bodyPr>
          <a:lstStyle/>
          <a:p>
            <a:endParaRPr lang="it-IT" dirty="0"/>
          </a:p>
        </p:txBody>
      </p:sp>
      <p:sp>
        <p:nvSpPr>
          <p:cNvPr id="7" name="CasellaDiTesto 6">
            <a:extLst>
              <a:ext uri="{FF2B5EF4-FFF2-40B4-BE49-F238E27FC236}">
                <a16:creationId xmlns:a16="http://schemas.microsoft.com/office/drawing/2014/main" id="{AA7A06AE-FE79-497F-9BF4-8F7DF87B2B23}"/>
              </a:ext>
            </a:extLst>
          </p:cNvPr>
          <p:cNvSpPr txBox="1"/>
          <p:nvPr/>
        </p:nvSpPr>
        <p:spPr>
          <a:xfrm>
            <a:off x="4383157" y="2299894"/>
            <a:ext cx="7650347" cy="369332"/>
          </a:xfrm>
          <a:prstGeom prst="rect">
            <a:avLst/>
          </a:prstGeom>
          <a:noFill/>
        </p:spPr>
        <p:txBody>
          <a:bodyPr wrap="square" rtlCol="0">
            <a:spAutoFit/>
          </a:bodyPr>
          <a:lstStyle/>
          <a:p>
            <a:pPr algn="r"/>
            <a:r>
              <a:rPr lang="it-IT" dirty="0"/>
              <a:t>	</a:t>
            </a:r>
          </a:p>
        </p:txBody>
      </p:sp>
      <p:sp>
        <p:nvSpPr>
          <p:cNvPr id="5" name="CasellaDiTesto 4">
            <a:extLst>
              <a:ext uri="{FF2B5EF4-FFF2-40B4-BE49-F238E27FC236}">
                <a16:creationId xmlns:a16="http://schemas.microsoft.com/office/drawing/2014/main" id="{2023AFB0-C0A9-4046-BEEC-3B65F2FCBF1E}"/>
              </a:ext>
            </a:extLst>
          </p:cNvPr>
          <p:cNvSpPr txBox="1"/>
          <p:nvPr/>
        </p:nvSpPr>
        <p:spPr>
          <a:xfrm>
            <a:off x="158496" y="524256"/>
            <a:ext cx="11875008" cy="6524863"/>
          </a:xfrm>
          <a:prstGeom prst="rect">
            <a:avLst/>
          </a:prstGeom>
          <a:noFill/>
        </p:spPr>
        <p:txBody>
          <a:bodyPr wrap="square" rtlCol="0">
            <a:spAutoFit/>
          </a:bodyPr>
          <a:lstStyle/>
          <a:p>
            <a:r>
              <a:rPr lang="it-IT" sz="1600" b="1" dirty="0"/>
              <a:t>Einstein nel 1905 </a:t>
            </a:r>
            <a:r>
              <a:rPr lang="it-IT" sz="1600" dirty="0"/>
              <a:t>propose una teoria per spiegare l’effetto fotoelettrico: </a:t>
            </a:r>
          </a:p>
          <a:p>
            <a:r>
              <a:rPr lang="it-IT" sz="1600" dirty="0"/>
              <a:t>l’energia in un fascio luminoso viaggia nello spazio divisa in pacchetti chiamati fotoni. L’energia di un fotone è </a:t>
            </a:r>
            <a:r>
              <a:rPr lang="it-IT" sz="1600" b="1" dirty="0"/>
              <a:t>E = h </a:t>
            </a:r>
            <a:r>
              <a:rPr lang="el-GR" sz="1600" b="1" dirty="0"/>
              <a:t>ν</a:t>
            </a:r>
            <a:r>
              <a:rPr lang="it-IT" sz="1600" b="1" dirty="0"/>
              <a:t>.</a:t>
            </a:r>
          </a:p>
          <a:p>
            <a:r>
              <a:rPr lang="it-IT" dirty="0"/>
              <a:t>                        </a:t>
            </a:r>
          </a:p>
          <a:p>
            <a:r>
              <a:rPr lang="it-IT" sz="1600" b="1" dirty="0"/>
              <a:t>Ipotesi di </a:t>
            </a:r>
            <a:r>
              <a:rPr lang="it-IT" sz="1600" b="1" dirty="0" err="1"/>
              <a:t>Plank</a:t>
            </a:r>
            <a:r>
              <a:rPr lang="it-IT" sz="1600" dirty="0"/>
              <a:t>  la luce è emessa in modo discontinuo dalla sorgente e si propaga nello spazio in forma di onde elettromagnetiche. </a:t>
            </a:r>
            <a:r>
              <a:rPr lang="it-IT" sz="1600" b="1" dirty="0"/>
              <a:t>Ipotesi di Einstein </a:t>
            </a:r>
            <a:r>
              <a:rPr lang="it-IT" sz="1600" dirty="0"/>
              <a:t> la luce si propaga non come onda ma come particella.</a:t>
            </a:r>
          </a:p>
          <a:p>
            <a:r>
              <a:rPr lang="it-IT" sz="1600" b="1" dirty="0"/>
              <a:t>L'ipotesi di Einstein  spiega l’effetto fotoelettrico.  </a:t>
            </a:r>
            <a:r>
              <a:rPr lang="it-IT" sz="1600" dirty="0"/>
              <a:t>l'energia del fotone è uguale   </a:t>
            </a:r>
          </a:p>
          <a:p>
            <a:r>
              <a:rPr lang="it-IT" sz="1600" dirty="0"/>
              <a:t>                                                              </a:t>
            </a:r>
            <a:r>
              <a:rPr lang="it-IT" sz="1600" b="1" dirty="0"/>
              <a:t>E = h </a:t>
            </a:r>
            <a:r>
              <a:rPr lang="el-GR" sz="1600" b="1" dirty="0"/>
              <a:t>ν</a:t>
            </a:r>
            <a:r>
              <a:rPr lang="it-IT" sz="1600" b="1" dirty="0"/>
              <a:t>  = E0 + </a:t>
            </a:r>
            <a:r>
              <a:rPr lang="it-IT" sz="1600" b="1" dirty="0" err="1"/>
              <a:t>Ec</a:t>
            </a:r>
            <a:r>
              <a:rPr lang="it-IT" sz="1600" b="1" dirty="0"/>
              <a:t>  ;  h </a:t>
            </a:r>
            <a:r>
              <a:rPr lang="el-GR" sz="1600" b="1" dirty="0"/>
              <a:t>ν</a:t>
            </a:r>
            <a:r>
              <a:rPr lang="it-IT" sz="1600" b="1" dirty="0"/>
              <a:t> =</a:t>
            </a:r>
            <a:r>
              <a:rPr lang="el-GR" sz="1600" b="1" dirty="0"/>
              <a:t> </a:t>
            </a:r>
            <a:r>
              <a:rPr lang="it-IT" sz="1600" b="1" dirty="0"/>
              <a:t>E0 + </a:t>
            </a:r>
            <a:r>
              <a:rPr lang="it-IT" sz="1600" b="1" dirty="0" err="1"/>
              <a:t>Kmax</a:t>
            </a:r>
            <a:r>
              <a:rPr lang="it-IT" sz="1600" b="1" dirty="0"/>
              <a:t> </a:t>
            </a:r>
            <a:endParaRPr lang="it-IT" sz="1600" dirty="0"/>
          </a:p>
          <a:p>
            <a:r>
              <a:rPr lang="it-IT" sz="1600" dirty="0"/>
              <a:t> una parte di energia è necessaria a estrarre l’elettrone </a:t>
            </a:r>
            <a:r>
              <a:rPr lang="it-IT" sz="1600" b="1" dirty="0"/>
              <a:t>E0</a:t>
            </a:r>
            <a:r>
              <a:rPr lang="it-IT" sz="1600" dirty="0"/>
              <a:t>  </a:t>
            </a:r>
            <a:r>
              <a:rPr lang="it-IT" sz="1600" b="1" dirty="0"/>
              <a:t>energia di estrazione</a:t>
            </a:r>
            <a:r>
              <a:rPr lang="it-IT" sz="1600" dirty="0"/>
              <a:t> , la rimanente viene ceduta all’elettrone come energia cinetica </a:t>
            </a:r>
            <a:r>
              <a:rPr lang="it-IT" sz="1600" dirty="0" err="1"/>
              <a:t>Ec</a:t>
            </a:r>
            <a:r>
              <a:rPr lang="it-IT" sz="1600" dirty="0"/>
              <a:t>  , l’energia cinetica massima è </a:t>
            </a:r>
            <a:r>
              <a:rPr lang="it-IT" sz="1600" dirty="0" err="1"/>
              <a:t>Kmax</a:t>
            </a:r>
            <a:r>
              <a:rPr lang="it-IT" sz="1600" dirty="0"/>
              <a:t>, se l’elettrone non perde energia nelle collisioni interne prima dell’uscita dalla superficie.</a:t>
            </a:r>
            <a:endParaRPr lang="el-GR" sz="1600" dirty="0"/>
          </a:p>
          <a:p>
            <a:r>
              <a:rPr lang="it-IT" sz="1600" dirty="0"/>
              <a:t>1 </a:t>
            </a:r>
            <a:r>
              <a:rPr lang="it-IT" sz="1600" b="1" dirty="0" err="1"/>
              <a:t>Kmax</a:t>
            </a:r>
            <a:r>
              <a:rPr lang="it-IT" sz="1600" b="1" dirty="0"/>
              <a:t> è indipendente dall' intensità </a:t>
            </a:r>
            <a:r>
              <a:rPr lang="it-IT" sz="1600" dirty="0"/>
              <a:t>del fascio,  un fotone ha energia h </a:t>
            </a:r>
            <a:r>
              <a:rPr lang="el-GR" sz="1600" dirty="0"/>
              <a:t>ν</a:t>
            </a:r>
            <a:r>
              <a:rPr lang="it-IT" sz="1600" dirty="0"/>
              <a:t> indipendente dall' intensità luminosa raddoppiando l'intensità vengono raddoppiati soltanto  il numero dei fotoni quindi l'intensità di corrente, ma non l'energia del singolo fotone .          </a:t>
            </a:r>
            <a:r>
              <a:rPr lang="it-IT" sz="1600" b="1" dirty="0"/>
              <a:t>2 la frequenza di taglio </a:t>
            </a:r>
            <a:r>
              <a:rPr lang="it-IT" sz="1600" dirty="0"/>
              <a:t>se l’energia del singolo fotone h </a:t>
            </a:r>
            <a:r>
              <a:rPr lang="el-GR" sz="1600" dirty="0"/>
              <a:t>ν</a:t>
            </a:r>
            <a:r>
              <a:rPr lang="it-IT" sz="1600" dirty="0"/>
              <a:t> è inferiore </a:t>
            </a:r>
            <a:r>
              <a:rPr lang="it-IT" sz="1600" dirty="0" err="1"/>
              <a:t>all</a:t>
            </a:r>
            <a:r>
              <a:rPr lang="it-IT" sz="1600" dirty="0"/>
              <a:t> energia richiesta per l'estrazione di un singolo elettrone          </a:t>
            </a:r>
            <a:r>
              <a:rPr lang="it-IT" sz="1600" b="1" dirty="0"/>
              <a:t>3 emissione non ritardata </a:t>
            </a:r>
            <a:r>
              <a:rPr lang="it-IT" sz="1600" dirty="0"/>
              <a:t>l’energia richiesta è fornita in quantità discrete su un’area minima e non distribuita in modo uniforme su una vasta area </a:t>
            </a:r>
            <a:r>
              <a:rPr lang="it-IT" sz="1600" dirty="0" err="1"/>
              <a:t>ome</a:t>
            </a:r>
            <a:r>
              <a:rPr lang="it-IT" sz="1600" dirty="0"/>
              <a:t> prevede la teoria ondulatoria</a:t>
            </a:r>
            <a:r>
              <a:rPr lang="it-IT" sz="1600" b="1" dirty="0"/>
              <a:t>.</a:t>
            </a:r>
          </a:p>
          <a:p>
            <a:r>
              <a:rPr lang="it-IT" sz="1600" b="1" dirty="0"/>
              <a:t>La teoria del fotone spiega</a:t>
            </a:r>
            <a:r>
              <a:rPr lang="it-IT" sz="1600" dirty="0"/>
              <a:t> perfettamente  i risultati sperimentali dell’effetto fotoelettrico ma non interpreta correttamente altri aspetti altri esperimenti delle radiazioni;  oggi viene accettata  un  </a:t>
            </a:r>
            <a:r>
              <a:rPr lang="it-IT" sz="1600" b="1" dirty="0"/>
              <a:t>dualismo onda particella </a:t>
            </a:r>
            <a:r>
              <a:rPr lang="it-IT" sz="1600" dirty="0"/>
              <a:t>in alcuni circostanze la luce ha comportamento  ondulatorio in altre particellare.</a:t>
            </a:r>
          </a:p>
          <a:p>
            <a:r>
              <a:rPr lang="it-IT" sz="1600" dirty="0"/>
              <a:t>L’equazione   E = h </a:t>
            </a:r>
            <a:r>
              <a:rPr lang="el-GR" sz="1600" dirty="0"/>
              <a:t>ν +</a:t>
            </a:r>
            <a:r>
              <a:rPr lang="it-IT" sz="1600" dirty="0" err="1"/>
              <a:t>Ec</a:t>
            </a:r>
            <a:r>
              <a:rPr lang="it-IT" sz="1600" dirty="0"/>
              <a:t>  ,sostituendo </a:t>
            </a:r>
            <a:r>
              <a:rPr lang="it-IT" sz="1600" dirty="0" err="1"/>
              <a:t>Ec</a:t>
            </a:r>
            <a:r>
              <a:rPr lang="it-IT" sz="1600" dirty="0"/>
              <a:t> con </a:t>
            </a:r>
            <a:r>
              <a:rPr lang="it-IT" sz="1600" dirty="0" err="1"/>
              <a:t>Kmax</a:t>
            </a:r>
            <a:r>
              <a:rPr lang="it-IT" sz="1600" dirty="0"/>
              <a:t> = eV0  si ha</a:t>
            </a:r>
          </a:p>
          <a:p>
            <a:endParaRPr lang="it-IT" sz="1600" dirty="0"/>
          </a:p>
          <a:p>
            <a:endParaRPr lang="it-IT" sz="1600" dirty="0"/>
          </a:p>
          <a:p>
            <a:endParaRPr lang="it-IT" sz="1600" dirty="0">
              <a:latin typeface="Arial" panose="020B0604020202020204" pitchFamily="34" charset="0"/>
              <a:cs typeface="Arial" panose="020B0604020202020204" pitchFamily="34" charset="0"/>
            </a:endParaRPr>
          </a:p>
          <a:p>
            <a:r>
              <a:rPr lang="it-IT" sz="1600" dirty="0">
                <a:latin typeface="Arial" panose="020B0604020202020204" pitchFamily="34" charset="0"/>
                <a:cs typeface="Arial" panose="020B0604020202020204" pitchFamily="34" charset="0"/>
              </a:rPr>
              <a:t>                                                                                                  </a:t>
            </a:r>
          </a:p>
          <a:p>
            <a:endParaRPr lang="it-IT" sz="1600" dirty="0">
              <a:latin typeface="Arial" panose="020B0604020202020204" pitchFamily="34" charset="0"/>
              <a:cs typeface="Arial" panose="020B0604020202020204" pitchFamily="34" charset="0"/>
            </a:endParaRPr>
          </a:p>
          <a:p>
            <a:endParaRPr lang="it-IT" sz="1600" dirty="0">
              <a:latin typeface="Arial" panose="020B0604020202020204" pitchFamily="34" charset="0"/>
              <a:cs typeface="Arial" panose="020B0604020202020204" pitchFamily="34" charset="0"/>
            </a:endParaRPr>
          </a:p>
          <a:p>
            <a:endParaRPr lang="it-IT" sz="1600" dirty="0"/>
          </a:p>
        </p:txBody>
      </p:sp>
      <mc:AlternateContent xmlns:mc="http://schemas.openxmlformats.org/markup-compatibility/2006" xmlns:a14="http://schemas.microsoft.com/office/drawing/2010/main">
        <mc:Choice Requires="a14">
          <p:sp>
            <p:nvSpPr>
              <p:cNvPr id="12" name="Elaborazione 11">
                <a:extLst>
                  <a:ext uri="{FF2B5EF4-FFF2-40B4-BE49-F238E27FC236}">
                    <a16:creationId xmlns:a16="http://schemas.microsoft.com/office/drawing/2014/main" id="{0B35291D-EADC-4020-BD26-9909D6D4C931}"/>
                  </a:ext>
                </a:extLst>
              </p:cNvPr>
              <p:cNvSpPr/>
              <p:nvPr/>
            </p:nvSpPr>
            <p:spPr>
              <a:xfrm>
                <a:off x="6108192" y="4999259"/>
                <a:ext cx="1658112" cy="581298"/>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600" dirty="0"/>
                  <a:t>Vo= </a:t>
                </a:r>
                <a:r>
                  <a:rPr lang="it-IT" sz="1600" dirty="0">
                    <a:ea typeface="Times New Roman" panose="02020603050405020304" pitchFamily="18" charset="0"/>
                  </a:rPr>
                  <a:t> </a:t>
                </a:r>
                <a14:m>
                  <m:oMath xmlns:m="http://schemas.openxmlformats.org/officeDocument/2006/math">
                    <m:f>
                      <m:fPr>
                        <m:ctrlPr>
                          <a:rPr lang="it-IT" sz="2400" i="1">
                            <a:latin typeface="Cambria Math" panose="02040503050406030204" pitchFamily="18" charset="0"/>
                            <a:ea typeface="Times New Roman" panose="02020603050405020304" pitchFamily="18" charset="0"/>
                          </a:rPr>
                        </m:ctrlPr>
                      </m:fPr>
                      <m:num>
                        <m:r>
                          <a:rPr lang="it-IT" sz="2400" i="1">
                            <a:latin typeface="Cambria Math" panose="02040503050406030204" pitchFamily="18" charset="0"/>
                            <a:ea typeface="Times New Roman" panose="02020603050405020304" pitchFamily="18" charset="0"/>
                            <a:cs typeface="Times New Roman" panose="02020603050405020304" pitchFamily="18" charset="0"/>
                          </a:rPr>
                          <m:t>h</m:t>
                        </m:r>
                      </m:num>
                      <m:den>
                        <m:r>
                          <a:rPr lang="it-IT" sz="2400" i="1">
                            <a:latin typeface="Cambria Math" panose="02040503050406030204" pitchFamily="18" charset="0"/>
                            <a:ea typeface="Times New Roman" panose="02020603050405020304" pitchFamily="18" charset="0"/>
                            <a:cs typeface="Times New Roman" panose="02020603050405020304" pitchFamily="18" charset="0"/>
                          </a:rPr>
                          <m:t>ⅇ</m:t>
                        </m:r>
                      </m:den>
                    </m:f>
                  </m:oMath>
                </a14:m>
                <a:r>
                  <a:rPr lang="it-IT" sz="1600" dirty="0"/>
                  <a:t> </a:t>
                </a:r>
                <a:r>
                  <a:rPr lang="el-GR" sz="1600" dirty="0"/>
                  <a:t>ν </a:t>
                </a:r>
                <a:r>
                  <a:rPr lang="it-IT" sz="1600" dirty="0"/>
                  <a:t> -</a:t>
                </a:r>
                <a:r>
                  <a:rPr lang="it-IT" sz="2400" dirty="0">
                    <a:solidFill>
                      <a:prstClr val="black"/>
                    </a:solidFill>
                    <a:ea typeface="Times New Roman" panose="02020603050405020304" pitchFamily="18" charset="0"/>
                  </a:rPr>
                  <a:t> </a:t>
                </a:r>
                <a14:m>
                  <m:oMath xmlns:m="http://schemas.openxmlformats.org/officeDocument/2006/math">
                    <m:f>
                      <m:fPr>
                        <m:ctrlPr>
                          <a:rPr lang="it-IT" sz="2400" i="1">
                            <a:latin typeface="Cambria Math" panose="02040503050406030204" pitchFamily="18" charset="0"/>
                            <a:ea typeface="Times New Roman" panose="02020603050405020304" pitchFamily="18" charset="0"/>
                          </a:rPr>
                        </m:ctrlPr>
                      </m:fPr>
                      <m:num>
                        <m:sSub>
                          <m:sSubPr>
                            <m:ctrlPr>
                              <a:rPr lang="it-IT" sz="2400" i="1">
                                <a:latin typeface="Cambria Math" panose="02040503050406030204" pitchFamily="18" charset="0"/>
                                <a:ea typeface="Times New Roman" panose="02020603050405020304" pitchFamily="18" charset="0"/>
                              </a:rPr>
                            </m:ctrlPr>
                          </m:sSubPr>
                          <m:e>
                            <m:r>
                              <a:rPr lang="it-IT" sz="2400" i="1">
                                <a:latin typeface="Cambria Math" panose="02040503050406030204" pitchFamily="18" charset="0"/>
                                <a:ea typeface="Times New Roman" panose="02020603050405020304" pitchFamily="18" charset="0"/>
                                <a:cs typeface="Times New Roman" panose="02020603050405020304" pitchFamily="18" charset="0"/>
                              </a:rPr>
                              <m:t>𝐸</m:t>
                            </m:r>
                          </m:e>
                          <m:sub>
                            <m:r>
                              <a:rPr lang="it-IT" sz="2400" i="1">
                                <a:latin typeface="Cambria Math" panose="02040503050406030204" pitchFamily="18" charset="0"/>
                                <a:ea typeface="Times New Roman" panose="02020603050405020304" pitchFamily="18" charset="0"/>
                                <a:cs typeface="Times New Roman" panose="02020603050405020304" pitchFamily="18" charset="0"/>
                              </a:rPr>
                              <m:t>0</m:t>
                            </m:r>
                          </m:sub>
                        </m:sSub>
                      </m:num>
                      <m:den>
                        <m:r>
                          <a:rPr lang="it-IT" sz="2400" i="1">
                            <a:latin typeface="Cambria Math" panose="02040503050406030204" pitchFamily="18" charset="0"/>
                            <a:ea typeface="Times New Roman" panose="02020603050405020304" pitchFamily="18" charset="0"/>
                            <a:cs typeface="Times New Roman" panose="02020603050405020304" pitchFamily="18" charset="0"/>
                          </a:rPr>
                          <m:t>h</m:t>
                        </m:r>
                      </m:den>
                    </m:f>
                  </m:oMath>
                </a14:m>
                <a:endParaRPr lang="it-IT" dirty="0"/>
              </a:p>
            </p:txBody>
          </p:sp>
        </mc:Choice>
        <mc:Fallback xmlns="">
          <p:sp>
            <p:nvSpPr>
              <p:cNvPr id="12" name="Elaborazione 11">
                <a:extLst>
                  <a:ext uri="{FF2B5EF4-FFF2-40B4-BE49-F238E27FC236}">
                    <a16:creationId xmlns:a16="http://schemas.microsoft.com/office/drawing/2014/main" id="{0B35291D-EADC-4020-BD26-9909D6D4C931}"/>
                  </a:ext>
                </a:extLst>
              </p:cNvPr>
              <p:cNvSpPr>
                <a:spLocks noRot="1" noChangeAspect="1" noMove="1" noResize="1" noEditPoints="1" noAdjustHandles="1" noChangeArrowheads="1" noChangeShapeType="1" noTextEdit="1"/>
              </p:cNvSpPr>
              <p:nvPr/>
            </p:nvSpPr>
            <p:spPr>
              <a:xfrm>
                <a:off x="6108192" y="4999259"/>
                <a:ext cx="1658112" cy="581298"/>
              </a:xfrm>
              <a:prstGeom prst="flowChartProcess">
                <a:avLst/>
              </a:prstGeom>
              <a:blipFill>
                <a:blip r:embed="rId3"/>
                <a:stretch>
                  <a:fillRect/>
                </a:stretch>
              </a:blipFill>
            </p:spPr>
            <p:txBody>
              <a:bodyPr/>
              <a:lstStyle/>
              <a:p>
                <a:r>
                  <a:rPr lang="it-IT">
                    <a:noFill/>
                  </a:rPr>
                  <a:t> </a:t>
                </a:r>
              </a:p>
            </p:txBody>
          </p:sp>
        </mc:Fallback>
      </mc:AlternateContent>
      <p:pic>
        <p:nvPicPr>
          <p:cNvPr id="13" name="Immagine 12">
            <a:extLst>
              <a:ext uri="{FF2B5EF4-FFF2-40B4-BE49-F238E27FC236}">
                <a16:creationId xmlns:a16="http://schemas.microsoft.com/office/drawing/2014/main" id="{91B13559-2D1E-4B30-945F-CD0FE0D27B9E}"/>
              </a:ext>
            </a:extLst>
          </p:cNvPr>
          <p:cNvPicPr>
            <a:picLocks noChangeAspect="1"/>
          </p:cNvPicPr>
          <p:nvPr/>
        </p:nvPicPr>
        <p:blipFill>
          <a:blip r:embed="rId4"/>
          <a:stretch>
            <a:fillRect/>
          </a:stretch>
        </p:blipFill>
        <p:spPr>
          <a:xfrm>
            <a:off x="355002" y="5289908"/>
            <a:ext cx="2714612" cy="1595633"/>
          </a:xfrm>
          <a:prstGeom prst="rect">
            <a:avLst/>
          </a:prstGeom>
        </p:spPr>
      </p:pic>
      <p:sp>
        <p:nvSpPr>
          <p:cNvPr id="16" name="CasellaDiTesto 15">
            <a:extLst>
              <a:ext uri="{FF2B5EF4-FFF2-40B4-BE49-F238E27FC236}">
                <a16:creationId xmlns:a16="http://schemas.microsoft.com/office/drawing/2014/main" id="{544BA2D8-851E-4236-A047-909ECB933AA0}"/>
              </a:ext>
            </a:extLst>
          </p:cNvPr>
          <p:cNvSpPr txBox="1"/>
          <p:nvPr/>
        </p:nvSpPr>
        <p:spPr>
          <a:xfrm>
            <a:off x="7962810" y="4806280"/>
            <a:ext cx="4267200" cy="1446550"/>
          </a:xfrm>
          <a:prstGeom prst="rect">
            <a:avLst/>
          </a:prstGeom>
          <a:noFill/>
        </p:spPr>
        <p:txBody>
          <a:bodyPr wrap="square" rtlCol="0">
            <a:spAutoFit/>
          </a:bodyPr>
          <a:lstStyle/>
          <a:p>
            <a:pPr algn="just"/>
            <a:r>
              <a:rPr lang="it-IT" sz="1400" dirty="0"/>
              <a:t>È l’equazione di una retta , dipendenza lineare tra il potenziale critico V0 e la frequenza, dai dati sperimentali grafico </a:t>
            </a:r>
            <a:r>
              <a:rPr lang="it-IT" sz="1400" dirty="0" err="1"/>
              <a:t>fig</a:t>
            </a:r>
            <a:r>
              <a:rPr lang="it-IT" sz="1400" dirty="0"/>
              <a:t> . </a:t>
            </a:r>
            <a:r>
              <a:rPr lang="it-IT" sz="1400" dirty="0" err="1"/>
              <a:t>Millikan</a:t>
            </a:r>
            <a:r>
              <a:rPr lang="it-IT" sz="1400" dirty="0"/>
              <a:t> trovò un valore di h =</a:t>
            </a:r>
            <a:r>
              <a:rPr lang="it-IT" sz="1400" dirty="0">
                <a:latin typeface="Arial" panose="020B0604020202020204" pitchFamily="34" charset="0"/>
                <a:cs typeface="Arial" panose="020B0604020202020204" pitchFamily="34" charset="0"/>
              </a:rPr>
              <a:t>6,57 10</a:t>
            </a:r>
            <a:r>
              <a:rPr lang="it-IT" sz="1400" baseline="30000" dirty="0">
                <a:latin typeface="Arial" panose="020B0604020202020204" pitchFamily="34" charset="0"/>
                <a:cs typeface="Arial" panose="020B0604020202020204" pitchFamily="34" charset="0"/>
              </a:rPr>
              <a:t>-34</a:t>
            </a:r>
            <a:r>
              <a:rPr lang="it-IT" sz="1400" dirty="0">
                <a:latin typeface="Arial" panose="020B0604020202020204" pitchFamily="34" charset="0"/>
                <a:cs typeface="Arial" panose="020B0604020202020204" pitchFamily="34" charset="0"/>
              </a:rPr>
              <a:t> in accordo con il valore di h ricavato dalla   formula di </a:t>
            </a:r>
            <a:r>
              <a:rPr lang="it-IT" sz="1400" dirty="0" err="1">
                <a:latin typeface="Arial" panose="020B0604020202020204" pitchFamily="34" charset="0"/>
                <a:cs typeface="Arial" panose="020B0604020202020204" pitchFamily="34" charset="0"/>
              </a:rPr>
              <a:t>Plank</a:t>
            </a:r>
            <a:endParaRPr lang="it-IT" sz="1400" dirty="0">
              <a:latin typeface="Arial" panose="020B0604020202020204" pitchFamily="34" charset="0"/>
              <a:cs typeface="Arial" panose="020B0604020202020204" pitchFamily="34" charset="0"/>
            </a:endParaRPr>
          </a:p>
          <a:p>
            <a:endParaRPr lang="it-IT" dirty="0"/>
          </a:p>
        </p:txBody>
      </p:sp>
    </p:spTree>
    <p:extLst>
      <p:ext uri="{BB962C8B-B14F-4D97-AF65-F5344CB8AC3E}">
        <p14:creationId xmlns:p14="http://schemas.microsoft.com/office/powerpoint/2010/main" val="320990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821B1C38-6474-43DB-96BB-74480F259C50}"/>
              </a:ext>
            </a:extLst>
          </p:cNvPr>
          <p:cNvSpPr>
            <a:spLocks noGrp="1"/>
          </p:cNvSpPr>
          <p:nvPr>
            <p:ph type="title"/>
          </p:nvPr>
        </p:nvSpPr>
        <p:spPr>
          <a:xfrm>
            <a:off x="1872867" y="18931"/>
            <a:ext cx="8337933" cy="747972"/>
          </a:xfrm>
        </p:spPr>
        <p:txBody>
          <a:bodyPr/>
          <a:lstStyle/>
          <a:p>
            <a:pPr algn="ctr"/>
            <a:r>
              <a:rPr lang="it-IT" altLang="it-IT" sz="4400" dirty="0">
                <a:solidFill>
                  <a:srgbClr val="FF0000"/>
                </a:solidFill>
              </a:rPr>
              <a:t>Spettri, spettri atomici </a:t>
            </a:r>
          </a:p>
        </p:txBody>
      </p:sp>
      <p:sp>
        <p:nvSpPr>
          <p:cNvPr id="8" name="Segnaposto contenuto 7">
            <a:extLst>
              <a:ext uri="{FF2B5EF4-FFF2-40B4-BE49-F238E27FC236}">
                <a16:creationId xmlns:a16="http://schemas.microsoft.com/office/drawing/2014/main" id="{27D108C3-FD4E-41EC-ACBC-C6754C2A038A}"/>
              </a:ext>
            </a:extLst>
          </p:cNvPr>
          <p:cNvSpPr>
            <a:spLocks noGrp="1"/>
          </p:cNvSpPr>
          <p:nvPr>
            <p:ph idx="1"/>
          </p:nvPr>
        </p:nvSpPr>
        <p:spPr>
          <a:xfrm>
            <a:off x="609600" y="1172818"/>
            <a:ext cx="10972800" cy="5151784"/>
          </a:xfrm>
        </p:spPr>
        <p:txBody>
          <a:bodyPr/>
          <a:lstStyle/>
          <a:p>
            <a:pPr marL="0" indent="0">
              <a:buNone/>
            </a:pPr>
            <a:r>
              <a:rPr lang="it-IT" sz="1400" dirty="0"/>
              <a:t>La  </a:t>
            </a:r>
            <a:r>
              <a:rPr lang="it-IT" sz="1400" b="1" dirty="0"/>
              <a:t>luce</a:t>
            </a:r>
            <a:r>
              <a:rPr lang="it-IT" sz="1400" dirty="0"/>
              <a:t> bianca è composta da più colori, Esperimento di</a:t>
            </a:r>
            <a:r>
              <a:rPr lang="it-IT" sz="1400" b="1" i="1" dirty="0"/>
              <a:t> </a:t>
            </a:r>
            <a:r>
              <a:rPr lang="it-IT" sz="1400" b="1" i="1" dirty="0">
                <a:hlinkClick r:id="rId2" tooltip="Isaac Newton">
                  <a:extLst>
                    <a:ext uri="{A12FA001-AC4F-418D-AE19-62706E023703}">
                      <ahyp:hlinkClr xmlns:ahyp="http://schemas.microsoft.com/office/drawing/2018/hyperlinkcolor" val="tx"/>
                    </a:ext>
                  </a:extLst>
                </a:hlinkClick>
              </a:rPr>
              <a:t>Newton</a:t>
            </a:r>
            <a:r>
              <a:rPr lang="it-IT" sz="1400" b="1" i="1" dirty="0"/>
              <a:t> </a:t>
            </a:r>
            <a:r>
              <a:rPr lang="it-IT" sz="1400" dirty="0"/>
              <a:t>(1664-1665 )Un fascio di luce bianca incidente su un prisma si scompone in radiazioni ,colori, le radiazioni  vengono separate per rifrazione . Si definisce spettro ( Newton chiamò spettro l’arcobaleno  perché formato da colori immateriali) l’insieme delle componenti ottenute dalla scomposizione di una radiazione </a:t>
            </a:r>
          </a:p>
          <a:p>
            <a:pPr marL="0" indent="0">
              <a:buNone/>
            </a:pPr>
            <a:r>
              <a:rPr lang="it-IT" sz="1200" dirty="0">
                <a:solidFill>
                  <a:srgbClr val="FF0000"/>
                </a:solidFill>
                <a:hlinkClick r:id="rId3">
                  <a:extLst>
                    <a:ext uri="{A12FA001-AC4F-418D-AE19-62706E023703}">
                      <ahyp:hlinkClr xmlns:ahyp="http://schemas.microsoft.com/office/drawing/2018/hyperlinkcolor" val="tx"/>
                    </a:ext>
                  </a:extLst>
                </a:hlinkClick>
              </a:rPr>
              <a:t>Video Museo Galileo</a:t>
            </a:r>
            <a:endParaRPr lang="it-IT" sz="1200" dirty="0">
              <a:solidFill>
                <a:srgbClr val="FF0000"/>
              </a:solidFill>
            </a:endParaRPr>
          </a:p>
          <a:p>
            <a:pPr marL="0" indent="0">
              <a:buNone/>
            </a:pPr>
            <a:endParaRPr lang="it-IT" sz="1200" dirty="0">
              <a:solidFill>
                <a:srgbClr val="FF0000"/>
              </a:solidFill>
            </a:endParaRPr>
          </a:p>
          <a:p>
            <a:pPr marL="0" indent="0">
              <a:buNone/>
            </a:pPr>
            <a:r>
              <a:rPr lang="it-IT" sz="1600" b="1" dirty="0"/>
              <a:t>Spettri continui, a bande, a righe </a:t>
            </a:r>
          </a:p>
          <a:p>
            <a:pPr marL="0" indent="0">
              <a:buNone/>
            </a:pPr>
            <a:r>
              <a:rPr lang="it-IT" sz="1400" dirty="0"/>
              <a:t>Dopo Newton altri fisici studiarono il comportamento delle radiazioni emesse da sorgenti luminose:  le  sostanze allo stato solido portate all’incandescenza ( il comune filamento di una lampada) emettono uno </a:t>
            </a:r>
            <a:r>
              <a:rPr lang="it-IT" sz="1400" b="1" dirty="0"/>
              <a:t>spettro continuo</a:t>
            </a:r>
            <a:r>
              <a:rPr lang="it-IT" sz="1400" dirty="0"/>
              <a:t>,  se la sostanza è allo stato gassoso riscaldata  produce uno </a:t>
            </a:r>
            <a:r>
              <a:rPr lang="it-IT" sz="1400" b="1" dirty="0"/>
              <a:t>spettro discontinuo</a:t>
            </a:r>
            <a:r>
              <a:rPr lang="it-IT" sz="1400" dirty="0"/>
              <a:t>. Sostanze  composte, molecole,  se sono molecole ad emettere energia radiante si ottiene uno spettro discontinuo a bande, costituito cioè da zone luminose piuttosto ampie intervallate da zone oscure. Se invece si tratta di atomi si ottiene uno spettro discontinuo a righe.</a:t>
            </a:r>
          </a:p>
          <a:p>
            <a:pPr marL="0" indent="0">
              <a:buNone/>
            </a:pPr>
            <a:r>
              <a:rPr lang="it-IT" sz="1600" b="1" dirty="0"/>
              <a:t>Lo spettro atomico dell’idrogeno è il più semplice degli spettri a righe</a:t>
            </a:r>
          </a:p>
          <a:p>
            <a:pPr marL="0" indent="0">
              <a:buNone/>
            </a:pPr>
            <a:r>
              <a:rPr lang="it-IT" sz="1400" dirty="0"/>
              <a:t>. </a:t>
            </a:r>
            <a:endParaRPr lang="it-IT" sz="1800" dirty="0"/>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400" dirty="0"/>
          </a:p>
          <a:p>
            <a:pPr marL="0" indent="0">
              <a:buNone/>
            </a:pPr>
            <a:endParaRPr lang="it-IT" sz="1400" dirty="0"/>
          </a:p>
          <a:p>
            <a:pPr marL="0" indent="0">
              <a:buNone/>
            </a:pPr>
            <a:r>
              <a:rPr lang="it-IT" sz="1400" dirty="0"/>
              <a:t>Le linee spettrali emesse (grafico linee colorate) o assorbite(linee  nere) coincidono. Le lunghezze d’onda delle linee spettrali sono regolari, nel 1885 </a:t>
            </a:r>
            <a:r>
              <a:rPr lang="it-IT" sz="1600" b="1" dirty="0" err="1"/>
              <a:t>Balmer</a:t>
            </a:r>
            <a:r>
              <a:rPr lang="it-IT" sz="1400" dirty="0"/>
              <a:t>  trovò una relazione  per la regolarità dei dati:</a:t>
            </a:r>
          </a:p>
        </p:txBody>
      </p:sp>
      <p:pic>
        <p:nvPicPr>
          <p:cNvPr id="2" name="Immagine 1">
            <a:extLst>
              <a:ext uri="{FF2B5EF4-FFF2-40B4-BE49-F238E27FC236}">
                <a16:creationId xmlns:a16="http://schemas.microsoft.com/office/drawing/2014/main" id="{35B1493B-F890-4CB8-98A2-40EBFBB89EA5}"/>
              </a:ext>
            </a:extLst>
          </p:cNvPr>
          <p:cNvPicPr>
            <a:picLocks noChangeAspect="1"/>
          </p:cNvPicPr>
          <p:nvPr/>
        </p:nvPicPr>
        <p:blipFill>
          <a:blip r:embed="rId4"/>
          <a:stretch>
            <a:fillRect/>
          </a:stretch>
        </p:blipFill>
        <p:spPr>
          <a:xfrm>
            <a:off x="8407068" y="1735195"/>
            <a:ext cx="1902946" cy="900259"/>
          </a:xfrm>
          <a:prstGeom prst="rect">
            <a:avLst/>
          </a:prstGeom>
        </p:spPr>
      </p:pic>
      <p:sp>
        <p:nvSpPr>
          <p:cNvPr id="4" name="CasellaDiTesto 3">
            <a:extLst>
              <a:ext uri="{FF2B5EF4-FFF2-40B4-BE49-F238E27FC236}">
                <a16:creationId xmlns:a16="http://schemas.microsoft.com/office/drawing/2014/main" id="{A7344683-9511-44EF-B35C-E32882AF07BF}"/>
              </a:ext>
            </a:extLst>
          </p:cNvPr>
          <p:cNvSpPr txBox="1"/>
          <p:nvPr/>
        </p:nvSpPr>
        <p:spPr>
          <a:xfrm>
            <a:off x="447261" y="1271453"/>
            <a:ext cx="162339" cy="369332"/>
          </a:xfrm>
          <a:prstGeom prst="rect">
            <a:avLst/>
          </a:prstGeom>
          <a:noFill/>
        </p:spPr>
        <p:txBody>
          <a:bodyPr wrap="square" rtlCol="0">
            <a:spAutoFit/>
          </a:bodyPr>
          <a:lstStyle/>
          <a:p>
            <a:endParaRPr lang="it-IT" dirty="0"/>
          </a:p>
        </p:txBody>
      </p:sp>
      <p:sp>
        <p:nvSpPr>
          <p:cNvPr id="5" name="CasellaDiTesto 4">
            <a:extLst>
              <a:ext uri="{FF2B5EF4-FFF2-40B4-BE49-F238E27FC236}">
                <a16:creationId xmlns:a16="http://schemas.microsoft.com/office/drawing/2014/main" id="{E81DD0B8-6380-49C3-9ADE-B6C59B971C46}"/>
              </a:ext>
            </a:extLst>
          </p:cNvPr>
          <p:cNvSpPr txBox="1"/>
          <p:nvPr/>
        </p:nvSpPr>
        <p:spPr>
          <a:xfrm>
            <a:off x="4721087" y="2266122"/>
            <a:ext cx="184731" cy="369332"/>
          </a:xfrm>
          <a:prstGeom prst="rect">
            <a:avLst/>
          </a:prstGeom>
          <a:noFill/>
        </p:spPr>
        <p:txBody>
          <a:bodyPr wrap="none" rtlCol="0">
            <a:spAutoFit/>
          </a:bodyPr>
          <a:lstStyle/>
          <a:p>
            <a:endParaRPr lang="it-IT" dirty="0"/>
          </a:p>
        </p:txBody>
      </p:sp>
      <p:pic>
        <p:nvPicPr>
          <p:cNvPr id="7" name="Immagine 6">
            <a:extLst>
              <a:ext uri="{FF2B5EF4-FFF2-40B4-BE49-F238E27FC236}">
                <a16:creationId xmlns:a16="http://schemas.microsoft.com/office/drawing/2014/main" id="{D1AF8AEF-771B-4A90-B8A8-54EA658748E3}"/>
              </a:ext>
            </a:extLst>
          </p:cNvPr>
          <p:cNvPicPr>
            <a:picLocks noChangeAspect="1"/>
          </p:cNvPicPr>
          <p:nvPr/>
        </p:nvPicPr>
        <p:blipFill>
          <a:blip r:embed="rId5"/>
          <a:stretch>
            <a:fillRect/>
          </a:stretch>
        </p:blipFill>
        <p:spPr>
          <a:xfrm>
            <a:off x="2125683" y="4298369"/>
            <a:ext cx="8085117" cy="1453414"/>
          </a:xfrm>
          <a:prstGeom prst="rect">
            <a:avLst/>
          </a:prstGeom>
        </p:spPr>
      </p:pic>
    </p:spTree>
    <p:extLst>
      <p:ext uri="{BB962C8B-B14F-4D97-AF65-F5344CB8AC3E}">
        <p14:creationId xmlns:p14="http://schemas.microsoft.com/office/powerpoint/2010/main" val="1167958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0953601E-B9F5-48E0-ADE1-8C7D92555F9E}"/>
              </a:ext>
            </a:extLst>
          </p:cNvPr>
          <p:cNvSpPr txBox="1"/>
          <p:nvPr/>
        </p:nvSpPr>
        <p:spPr>
          <a:xfrm>
            <a:off x="713678" y="148442"/>
            <a:ext cx="11864758" cy="738664"/>
          </a:xfrm>
          <a:prstGeom prst="rect">
            <a:avLst/>
          </a:prstGeom>
          <a:noFill/>
        </p:spPr>
        <p:txBody>
          <a:bodyPr wrap="square" rtlCol="0">
            <a:spAutoFit/>
          </a:bodyPr>
          <a:lstStyle/>
          <a:p>
            <a:pPr lvl="0" algn="ctr">
              <a:defRPr/>
            </a:pPr>
            <a:br>
              <a:rPr lang="it-IT" dirty="0">
                <a:solidFill>
                  <a:srgbClr val="FF0000"/>
                </a:solidFill>
              </a:rPr>
            </a:br>
            <a:r>
              <a:rPr lang="it-IT" sz="2400" b="1" dirty="0">
                <a:solidFill>
                  <a:srgbClr val="FF0000"/>
                </a:solidFill>
              </a:rPr>
              <a:t>Spettri   dell’atomo di idrogeno</a:t>
            </a:r>
            <a:endParaRPr kumimoji="0" lang="it-IT" sz="1800" b="1" i="0" u="none" strike="noStrike" kern="1200" cap="none" spc="0" normalizeH="0" baseline="0" noProof="0" dirty="0">
              <a:ln>
                <a:noFill/>
              </a:ln>
              <a:solidFill>
                <a:srgbClr val="FF0000"/>
              </a:solidFill>
              <a:effectLst/>
              <a:uLnTx/>
              <a:uFillTx/>
              <a:latin typeface="Constantia"/>
              <a:ea typeface="+mn-ea"/>
              <a:cs typeface="+mn-cs"/>
            </a:endParaRPr>
          </a:p>
        </p:txBody>
      </p:sp>
      <p:sp>
        <p:nvSpPr>
          <p:cNvPr id="8" name="Segnaposto contenuto 7">
            <a:extLst>
              <a:ext uri="{FF2B5EF4-FFF2-40B4-BE49-F238E27FC236}">
                <a16:creationId xmlns:a16="http://schemas.microsoft.com/office/drawing/2014/main" id="{27D108C3-FD4E-41EC-ACBC-C6754C2A038A}"/>
              </a:ext>
            </a:extLst>
          </p:cNvPr>
          <p:cNvSpPr>
            <a:spLocks noGrp="1"/>
          </p:cNvSpPr>
          <p:nvPr>
            <p:ph idx="1"/>
          </p:nvPr>
        </p:nvSpPr>
        <p:spPr>
          <a:xfrm>
            <a:off x="609600" y="1000843"/>
            <a:ext cx="10972800" cy="5708715"/>
          </a:xfrm>
        </p:spPr>
        <p:txBody>
          <a:bodyPr/>
          <a:lstStyle/>
          <a:p>
            <a:pPr marL="0" indent="0">
              <a:buNone/>
            </a:pPr>
            <a:r>
              <a:rPr lang="it-IT" sz="1800" dirty="0"/>
              <a:t>Formula di </a:t>
            </a:r>
            <a:r>
              <a:rPr lang="it-IT" sz="1800" dirty="0" err="1"/>
              <a:t>Rydberg</a:t>
            </a:r>
            <a:endParaRPr lang="it-IT" sz="1800" dirty="0"/>
          </a:p>
          <a:p>
            <a:pPr marL="0" indent="0">
              <a:buNone/>
            </a:pPr>
            <a:r>
              <a:rPr lang="it-IT" sz="1800" dirty="0"/>
              <a:t>Nel 1888 il fisico Johannes </a:t>
            </a:r>
            <a:r>
              <a:rPr lang="it-IT" sz="1800" dirty="0" err="1"/>
              <a:t>Rydberg</a:t>
            </a:r>
            <a:r>
              <a:rPr lang="it-IT" sz="1800" dirty="0"/>
              <a:t> generalizzò,  la formula di </a:t>
            </a:r>
            <a:r>
              <a:rPr lang="it-IT" sz="1800" dirty="0" err="1"/>
              <a:t>Balmer</a:t>
            </a:r>
            <a:r>
              <a:rPr lang="it-IT" sz="1800" dirty="0"/>
              <a:t> per tutte le transizioni dell'idrogeno (non solo la serie di </a:t>
            </a:r>
            <a:r>
              <a:rPr lang="it-IT" sz="1800" dirty="0" err="1"/>
              <a:t>Balmer</a:t>
            </a:r>
            <a:r>
              <a:rPr lang="it-IT" sz="1800" dirty="0"/>
              <a:t> nello spettro visibile, ma anche la serie di </a:t>
            </a:r>
            <a:r>
              <a:rPr lang="it-IT" sz="1800" dirty="0" err="1"/>
              <a:t>Lyman</a:t>
            </a:r>
            <a:r>
              <a:rPr lang="it-IT" sz="1800" dirty="0"/>
              <a:t> nell'ultravioletto e quelle di </a:t>
            </a:r>
            <a:r>
              <a:rPr lang="it-IT" sz="1800" dirty="0" err="1"/>
              <a:t>Paschen</a:t>
            </a:r>
            <a:r>
              <a:rPr lang="it-IT" sz="1800" dirty="0"/>
              <a:t>, </a:t>
            </a:r>
            <a:r>
              <a:rPr lang="it-IT" sz="1800" dirty="0" err="1"/>
              <a:t>Brackett</a:t>
            </a:r>
            <a:r>
              <a:rPr lang="it-IT" sz="1800" dirty="0"/>
              <a:t>, </a:t>
            </a:r>
            <a:r>
              <a:rPr lang="it-IT" sz="1800" dirty="0" err="1"/>
              <a:t>Pfund</a:t>
            </a:r>
            <a:r>
              <a:rPr lang="it-IT" sz="1800" dirty="0"/>
              <a:t> e </a:t>
            </a:r>
            <a:r>
              <a:rPr lang="it-IT" sz="1800" dirty="0" err="1"/>
              <a:t>Humphreys</a:t>
            </a:r>
            <a:r>
              <a:rPr lang="it-IT" sz="1800" dirty="0"/>
              <a:t> nell'infrarosso):</a:t>
            </a:r>
          </a:p>
          <a:p>
            <a:pPr marL="0" indent="0">
              <a:buNone/>
            </a:pPr>
            <a:r>
              <a:rPr lang="it-IT" sz="1800" b="1" dirty="0"/>
              <a:t>                                                                      </a:t>
            </a:r>
            <a:endParaRPr lang="it-IT" sz="1800" dirty="0"/>
          </a:p>
          <a:p>
            <a:pPr marL="0" indent="0">
              <a:buNone/>
            </a:pPr>
            <a:endParaRPr lang="it-IT" sz="1800" dirty="0"/>
          </a:p>
          <a:p>
            <a:pPr marL="0" indent="0">
              <a:buNone/>
            </a:pPr>
            <a:endParaRPr lang="it-IT" sz="1800" dirty="0"/>
          </a:p>
          <a:p>
            <a:pPr marL="0" indent="0">
              <a:buNone/>
            </a:pPr>
            <a:r>
              <a:rPr lang="it-IT" sz="1800" dirty="0"/>
              <a:t>le lunghezze d’onda delle linee spettrali dell’atomo di idrogeno </a:t>
            </a:r>
          </a:p>
          <a:p>
            <a:pPr marL="0" indent="0">
              <a:buNone/>
            </a:pPr>
            <a:r>
              <a:rPr lang="it-IT" sz="1800" dirty="0"/>
              <a:t>dove  R è una costante detta costante di </a:t>
            </a:r>
            <a:r>
              <a:rPr lang="it-IT" sz="1800" dirty="0" err="1"/>
              <a:t>Rydberg</a:t>
            </a:r>
            <a:r>
              <a:rPr lang="it-IT" sz="1800" dirty="0"/>
              <a:t> il cui valore è 3,29 </a:t>
            </a:r>
            <a:r>
              <a:rPr lang="it-IT" sz="1200" dirty="0"/>
              <a:t>x</a:t>
            </a:r>
            <a:r>
              <a:rPr lang="it-IT" sz="1800" dirty="0"/>
              <a:t>10</a:t>
            </a:r>
            <a:r>
              <a:rPr lang="it-IT" sz="1800" baseline="30000" dirty="0"/>
              <a:t>15 </a:t>
            </a:r>
            <a:r>
              <a:rPr lang="it-IT" sz="1800" dirty="0"/>
              <a:t>Hz</a:t>
            </a:r>
            <a:r>
              <a:rPr lang="it-IT" sz="1800" baseline="30000" dirty="0"/>
              <a:t> </a:t>
            </a:r>
            <a:r>
              <a:rPr lang="it-IT" sz="1800" dirty="0"/>
              <a:t> n, m sono interi , m &gt; n</a:t>
            </a:r>
          </a:p>
          <a:p>
            <a:pPr marL="0" indent="0">
              <a:buNone/>
            </a:pPr>
            <a:r>
              <a:rPr lang="it-IT" sz="1800" dirty="0"/>
              <a:t>La formula 1 con n= 2      descrive la serie </a:t>
            </a:r>
            <a:r>
              <a:rPr lang="it-IT" sz="1800" dirty="0" err="1"/>
              <a:t>spettraledi</a:t>
            </a:r>
            <a:r>
              <a:rPr lang="it-IT" sz="1800" dirty="0"/>
              <a:t> </a:t>
            </a:r>
            <a:r>
              <a:rPr lang="it-IT" sz="1800" dirty="0" err="1"/>
              <a:t>Balmer</a:t>
            </a:r>
            <a:r>
              <a:rPr lang="it-IT" sz="1800" dirty="0"/>
              <a:t>, altre serie vengono descritte dalla formula 2 </a:t>
            </a:r>
          </a:p>
          <a:p>
            <a:pPr marL="0" indent="0">
              <a:buNone/>
            </a:pPr>
            <a:r>
              <a:rPr lang="it-IT" sz="1800" dirty="0"/>
              <a:t>serie di </a:t>
            </a:r>
            <a:r>
              <a:rPr lang="it-IT" sz="1800" dirty="0" err="1"/>
              <a:t>Lyman</a:t>
            </a:r>
            <a:r>
              <a:rPr lang="it-IT" sz="1800" dirty="0"/>
              <a:t> n</a:t>
            </a:r>
            <a:r>
              <a:rPr lang="it-IT" sz="1800" baseline="-25000" dirty="0"/>
              <a:t>1</a:t>
            </a:r>
            <a:r>
              <a:rPr lang="it-IT" sz="1800" dirty="0"/>
              <a:t> =1 righe spettrali nell’ultravioletto</a:t>
            </a:r>
          </a:p>
          <a:p>
            <a:pPr marL="0" indent="0">
              <a:buNone/>
            </a:pPr>
            <a:r>
              <a:rPr lang="it-IT" sz="1800" dirty="0"/>
              <a:t> serie di </a:t>
            </a:r>
            <a:r>
              <a:rPr lang="it-IT" sz="1800" dirty="0" err="1"/>
              <a:t>Balmer</a:t>
            </a:r>
            <a:r>
              <a:rPr lang="it-IT" sz="1800" dirty="0"/>
              <a:t> n</a:t>
            </a:r>
            <a:r>
              <a:rPr lang="it-IT" sz="1800" baseline="-25000" dirty="0"/>
              <a:t>1</a:t>
            </a:r>
            <a:r>
              <a:rPr lang="it-IT" sz="1800" dirty="0"/>
              <a:t> =2 righe spettrali nel visibile.  </a:t>
            </a:r>
          </a:p>
          <a:p>
            <a:pPr marL="0" indent="0">
              <a:buNone/>
            </a:pPr>
            <a:r>
              <a:rPr lang="it-IT" sz="1800" dirty="0"/>
              <a:t>serie di </a:t>
            </a:r>
            <a:r>
              <a:rPr lang="it-IT" sz="1800" dirty="0" err="1"/>
              <a:t>Pashen</a:t>
            </a:r>
            <a:r>
              <a:rPr lang="it-IT" sz="1800" dirty="0"/>
              <a:t> n</a:t>
            </a:r>
            <a:r>
              <a:rPr lang="it-IT" sz="1800" baseline="-25000" dirty="0"/>
              <a:t>1</a:t>
            </a:r>
            <a:r>
              <a:rPr lang="it-IT" sz="1800" dirty="0"/>
              <a:t> =3 righe spettrali  nell’infrarosso</a:t>
            </a:r>
          </a:p>
          <a:p>
            <a:pPr marL="0" indent="0">
              <a:buNone/>
            </a:pPr>
            <a:r>
              <a:rPr lang="it-IT" sz="1800" dirty="0"/>
              <a:t>serie di </a:t>
            </a:r>
            <a:r>
              <a:rPr lang="it-IT" sz="1800" dirty="0" err="1"/>
              <a:t>Brackett</a:t>
            </a:r>
            <a:r>
              <a:rPr lang="it-IT" sz="1800" dirty="0"/>
              <a:t> n</a:t>
            </a:r>
            <a:r>
              <a:rPr lang="it-IT" sz="1800" baseline="-25000" dirty="0"/>
              <a:t>1</a:t>
            </a:r>
            <a:r>
              <a:rPr lang="it-IT" sz="1800" dirty="0"/>
              <a:t> =4 righe spettrali nell’infrarosso</a:t>
            </a:r>
          </a:p>
          <a:p>
            <a:pPr marL="0" indent="0">
              <a:buNone/>
            </a:pPr>
            <a:r>
              <a:rPr lang="it-IT" sz="1800" dirty="0"/>
              <a:t>serie di </a:t>
            </a:r>
            <a:r>
              <a:rPr lang="it-IT" sz="1800" dirty="0" err="1"/>
              <a:t>Pfund</a:t>
            </a:r>
            <a:r>
              <a:rPr lang="it-IT" sz="1800" dirty="0"/>
              <a:t> n</a:t>
            </a:r>
            <a:r>
              <a:rPr lang="it-IT" sz="1800" baseline="-25000" dirty="0"/>
              <a:t>1</a:t>
            </a:r>
            <a:r>
              <a:rPr lang="it-IT" sz="1800" dirty="0"/>
              <a:t> =5 righe spettrali  nell’infrarosso</a:t>
            </a:r>
          </a:p>
          <a:p>
            <a:pPr marL="0" indent="0">
              <a:buNone/>
            </a:pPr>
            <a:r>
              <a:rPr lang="it-IT" sz="1600" b="1" dirty="0"/>
              <a:t>                      Gli spettri atomici dell’idrogeno furono spiegati dal Bohr nel 1913.</a:t>
            </a:r>
          </a:p>
          <a:p>
            <a:pPr marL="0" indent="0">
              <a:buNone/>
            </a:pPr>
            <a:r>
              <a:rPr lang="it-IT" sz="1600" dirty="0"/>
              <a:t>. </a:t>
            </a:r>
            <a:endParaRPr lang="it-IT" sz="2400" dirty="0"/>
          </a:p>
        </p:txBody>
      </p:sp>
      <p:sp>
        <p:nvSpPr>
          <p:cNvPr id="4" name="CasellaDiTesto 3">
            <a:extLst>
              <a:ext uri="{FF2B5EF4-FFF2-40B4-BE49-F238E27FC236}">
                <a16:creationId xmlns:a16="http://schemas.microsoft.com/office/drawing/2014/main" id="{A7344683-9511-44EF-B35C-E32882AF07BF}"/>
              </a:ext>
            </a:extLst>
          </p:cNvPr>
          <p:cNvSpPr txBox="1"/>
          <p:nvPr/>
        </p:nvSpPr>
        <p:spPr>
          <a:xfrm>
            <a:off x="447261" y="1271453"/>
            <a:ext cx="162339" cy="369332"/>
          </a:xfrm>
          <a:prstGeom prst="rect">
            <a:avLst/>
          </a:prstGeom>
          <a:noFill/>
        </p:spPr>
        <p:txBody>
          <a:bodyPr wrap="square" rtlCol="0">
            <a:spAutoFit/>
          </a:bodyPr>
          <a:lstStyle/>
          <a:p>
            <a:endParaRPr lang="it-IT" dirty="0"/>
          </a:p>
        </p:txBody>
      </p:sp>
      <p:sp>
        <p:nvSpPr>
          <p:cNvPr id="5" name="CasellaDiTesto 4">
            <a:extLst>
              <a:ext uri="{FF2B5EF4-FFF2-40B4-BE49-F238E27FC236}">
                <a16:creationId xmlns:a16="http://schemas.microsoft.com/office/drawing/2014/main" id="{E81DD0B8-6380-49C3-9ADE-B6C59B971C46}"/>
              </a:ext>
            </a:extLst>
          </p:cNvPr>
          <p:cNvSpPr txBox="1"/>
          <p:nvPr/>
        </p:nvSpPr>
        <p:spPr>
          <a:xfrm>
            <a:off x="4721087" y="2266122"/>
            <a:ext cx="184731" cy="369332"/>
          </a:xfrm>
          <a:prstGeom prst="rect">
            <a:avLst/>
          </a:prstGeom>
          <a:noFill/>
        </p:spPr>
        <p:txBody>
          <a:bodyPr wrap="none" rtlCol="0">
            <a:spAutoFit/>
          </a:bodyPr>
          <a:lstStyle/>
          <a:p>
            <a:endParaRPr lang="it-IT" dirty="0"/>
          </a:p>
        </p:txBody>
      </p:sp>
      <p:sp>
        <p:nvSpPr>
          <p:cNvPr id="7" name="CasellaDiTesto 6">
            <a:extLst>
              <a:ext uri="{FF2B5EF4-FFF2-40B4-BE49-F238E27FC236}">
                <a16:creationId xmlns:a16="http://schemas.microsoft.com/office/drawing/2014/main" id="{09BB1526-8347-4F1A-AC74-8BF960F25A40}"/>
              </a:ext>
            </a:extLst>
          </p:cNvPr>
          <p:cNvSpPr txBox="1"/>
          <p:nvPr/>
        </p:nvSpPr>
        <p:spPr>
          <a:xfrm>
            <a:off x="5937662" y="2927267"/>
            <a:ext cx="914400" cy="914400"/>
          </a:xfrm>
          <a:prstGeom prst="rect">
            <a:avLst/>
          </a:prstGeom>
          <a:noFill/>
        </p:spPr>
        <p:txBody>
          <a:bodyPr wrap="square" rtlCol="0">
            <a:spAutoFit/>
          </a:bodyPr>
          <a:lstStyle/>
          <a:p>
            <a:endParaRPr lang="it-IT" dirty="0"/>
          </a:p>
        </p:txBody>
      </p:sp>
      <p:sp>
        <p:nvSpPr>
          <p:cNvPr id="9" name="CasellaDiTesto 8">
            <a:extLst>
              <a:ext uri="{FF2B5EF4-FFF2-40B4-BE49-F238E27FC236}">
                <a16:creationId xmlns:a16="http://schemas.microsoft.com/office/drawing/2014/main" id="{C18954B2-687D-4238-84F6-2955EB5CB8BE}"/>
              </a:ext>
            </a:extLst>
          </p:cNvPr>
          <p:cNvSpPr txBox="1"/>
          <p:nvPr/>
        </p:nvSpPr>
        <p:spPr>
          <a:xfrm>
            <a:off x="7014400" y="2481943"/>
            <a:ext cx="657059" cy="475013"/>
          </a:xfrm>
          <a:prstGeom prst="rect">
            <a:avLst/>
          </a:prstGeom>
          <a:noFill/>
        </p:spPr>
        <p:txBody>
          <a:bodyPr wrap="square" rtlCol="0">
            <a:spAutoFit/>
          </a:bodyPr>
          <a:lstStyle/>
          <a:p>
            <a:endParaRPr lang="it-IT" dirty="0"/>
          </a:p>
        </p:txBody>
      </p:sp>
      <mc:AlternateContent xmlns:mc="http://schemas.openxmlformats.org/markup-compatibility/2006" xmlns:a14="http://schemas.microsoft.com/office/drawing/2010/main">
        <mc:Choice Requires="a14">
          <p:sp>
            <p:nvSpPr>
              <p:cNvPr id="10" name="Rettangolo 9">
                <a:extLst>
                  <a:ext uri="{FF2B5EF4-FFF2-40B4-BE49-F238E27FC236}">
                    <a16:creationId xmlns:a16="http://schemas.microsoft.com/office/drawing/2014/main" id="{8FA29A4C-E0AB-4C2A-AD28-E5D4EC1A0C5B}"/>
                  </a:ext>
                </a:extLst>
              </p:cNvPr>
              <p:cNvSpPr/>
              <p:nvPr/>
            </p:nvSpPr>
            <p:spPr>
              <a:xfrm>
                <a:off x="3265714" y="2363190"/>
                <a:ext cx="3158837" cy="760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b="1" dirty="0"/>
                  <a:t>1/λ = ῡ = R </a:t>
                </a:r>
                <a:r>
                  <a:rPr lang="it-IT" sz="2400" b="1" dirty="0"/>
                  <a:t>(</a:t>
                </a:r>
                <a14:m>
                  <m:oMath xmlns:m="http://schemas.openxmlformats.org/officeDocument/2006/math">
                    <m:f>
                      <m:fPr>
                        <m:ctrlPr>
                          <a:rPr lang="it-IT" sz="2400" i="1">
                            <a:latin typeface="Cambria Math" panose="02040503050406030204" pitchFamily="18" charset="0"/>
                            <a:ea typeface="Times New Roman" panose="02020603050405020304" pitchFamily="18" charset="0"/>
                            <a:cs typeface="Times New Roman" panose="02020603050405020304" pitchFamily="18" charset="0"/>
                          </a:rPr>
                        </m:ctrlPr>
                      </m:fPr>
                      <m:num>
                        <m:r>
                          <a:rPr lang="it-IT" sz="2400" i="1">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it-IT" sz="2400" i="1">
                                <a:latin typeface="Cambria Math" panose="02040503050406030204" pitchFamily="18" charset="0"/>
                                <a:ea typeface="Times New Roman" panose="02020603050405020304" pitchFamily="18" charset="0"/>
                                <a:cs typeface="Times New Roman" panose="02020603050405020304" pitchFamily="18" charset="0"/>
                              </a:rPr>
                            </m:ctrlPr>
                          </m:sSupPr>
                          <m:e>
                            <m:r>
                              <a:rPr lang="it-IT" sz="2400" i="1">
                                <a:latin typeface="Cambria Math" panose="02040503050406030204" pitchFamily="18" charset="0"/>
                                <a:ea typeface="Times New Roman" panose="02020603050405020304" pitchFamily="18" charset="0"/>
                                <a:cs typeface="Times New Roman" panose="02020603050405020304" pitchFamily="18" charset="0"/>
                              </a:rPr>
                              <m:t>𝑛</m:t>
                            </m:r>
                          </m:e>
                          <m:sup>
                            <m:r>
                              <a:rPr lang="it-IT" sz="2400" i="1">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it-IT" sz="2400" dirty="0">
                    <a:latin typeface="Calibri" panose="020F050202020403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it-IT" sz="2400" i="1">
                            <a:latin typeface="Cambria Math" panose="02040503050406030204" pitchFamily="18" charset="0"/>
                            <a:ea typeface="Times New Roman" panose="02020603050405020304" pitchFamily="18" charset="0"/>
                            <a:cs typeface="Times New Roman" panose="02020603050405020304" pitchFamily="18" charset="0"/>
                          </a:rPr>
                        </m:ctrlPr>
                      </m:fPr>
                      <m:num>
                        <m:r>
                          <a:rPr lang="it-IT" sz="2400" i="1">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it-IT" sz="2400" i="1">
                                <a:latin typeface="Cambria Math" panose="02040503050406030204" pitchFamily="18" charset="0"/>
                                <a:ea typeface="Times New Roman" panose="02020603050405020304" pitchFamily="18" charset="0"/>
                                <a:cs typeface="Times New Roman" panose="02020603050405020304" pitchFamily="18" charset="0"/>
                              </a:rPr>
                            </m:ctrlPr>
                          </m:sSupPr>
                          <m:e>
                            <m:r>
                              <a:rPr lang="it-IT" sz="2400" i="1">
                                <a:latin typeface="Cambria Math" panose="02040503050406030204" pitchFamily="18" charset="0"/>
                                <a:ea typeface="Times New Roman" panose="02020603050405020304" pitchFamily="18" charset="0"/>
                                <a:cs typeface="Times New Roman" panose="02020603050405020304" pitchFamily="18" charset="0"/>
                              </a:rPr>
                              <m:t>𝑚</m:t>
                            </m:r>
                          </m:e>
                          <m:sup>
                            <m:r>
                              <a:rPr lang="it-IT" sz="2400" i="1">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it-IT" sz="2400" b="1" dirty="0"/>
                  <a:t>) </a:t>
                </a:r>
                <a:endParaRPr lang="it-IT" sz="2400" dirty="0"/>
              </a:p>
            </p:txBody>
          </p:sp>
        </mc:Choice>
        <mc:Fallback xmlns="">
          <p:sp>
            <p:nvSpPr>
              <p:cNvPr id="10" name="Rettangolo 9">
                <a:extLst>
                  <a:ext uri="{FF2B5EF4-FFF2-40B4-BE49-F238E27FC236}">
                    <a16:creationId xmlns:a16="http://schemas.microsoft.com/office/drawing/2014/main" id="{8FA29A4C-E0AB-4C2A-AD28-E5D4EC1A0C5B}"/>
                  </a:ext>
                </a:extLst>
              </p:cNvPr>
              <p:cNvSpPr>
                <a:spLocks noRot="1" noChangeAspect="1" noMove="1" noResize="1" noEditPoints="1" noAdjustHandles="1" noChangeArrowheads="1" noChangeShapeType="1" noTextEdit="1"/>
              </p:cNvSpPr>
              <p:nvPr/>
            </p:nvSpPr>
            <p:spPr>
              <a:xfrm>
                <a:off x="3265714" y="2363190"/>
                <a:ext cx="3158837" cy="760020"/>
              </a:xfrm>
              <a:prstGeom prst="rect">
                <a:avLst/>
              </a:prstGeom>
              <a:blipFill>
                <a:blip r:embed="rId2"/>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250229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821B1C38-6474-43DB-96BB-74480F259C50}"/>
              </a:ext>
            </a:extLst>
          </p:cNvPr>
          <p:cNvSpPr>
            <a:spLocks noGrp="1"/>
          </p:cNvSpPr>
          <p:nvPr>
            <p:ph type="title"/>
          </p:nvPr>
        </p:nvSpPr>
        <p:spPr>
          <a:xfrm>
            <a:off x="895815" y="151918"/>
            <a:ext cx="8281639" cy="489659"/>
          </a:xfrm>
        </p:spPr>
        <p:txBody>
          <a:bodyPr/>
          <a:lstStyle/>
          <a:p>
            <a:pPr algn="ctr"/>
            <a:br>
              <a:rPr lang="it-IT" sz="5400" dirty="0">
                <a:solidFill>
                  <a:srgbClr val="FF0000"/>
                </a:solidFill>
                <a:latin typeface="Constantia"/>
                <a:ea typeface="+mn-ea"/>
                <a:cs typeface="+mn-cs"/>
              </a:rPr>
            </a:br>
            <a:br>
              <a:rPr lang="it-IT" sz="5400" dirty="0">
                <a:solidFill>
                  <a:srgbClr val="FF0000"/>
                </a:solidFill>
                <a:latin typeface="Constantia"/>
                <a:ea typeface="+mn-ea"/>
                <a:cs typeface="+mn-cs"/>
              </a:rPr>
            </a:br>
            <a:br>
              <a:rPr lang="it-IT" sz="5400" dirty="0">
                <a:solidFill>
                  <a:srgbClr val="FF0000"/>
                </a:solidFill>
                <a:latin typeface="Constantia"/>
                <a:ea typeface="+mn-ea"/>
                <a:cs typeface="+mn-cs"/>
              </a:rPr>
            </a:br>
            <a:br>
              <a:rPr lang="it-IT" sz="5400" dirty="0">
                <a:solidFill>
                  <a:srgbClr val="FF0000"/>
                </a:solidFill>
                <a:latin typeface="Constantia"/>
                <a:ea typeface="+mn-ea"/>
                <a:cs typeface="+mn-cs"/>
              </a:rPr>
            </a:br>
            <a:br>
              <a:rPr lang="it-IT" sz="5400" dirty="0">
                <a:solidFill>
                  <a:srgbClr val="FF0000"/>
                </a:solidFill>
                <a:latin typeface="Constantia"/>
                <a:ea typeface="+mn-ea"/>
                <a:cs typeface="+mn-cs"/>
              </a:rPr>
            </a:br>
            <a:br>
              <a:rPr lang="it-IT" sz="5400" dirty="0">
                <a:solidFill>
                  <a:srgbClr val="FF0000"/>
                </a:solidFill>
                <a:latin typeface="Constantia"/>
                <a:ea typeface="+mn-ea"/>
                <a:cs typeface="+mn-cs"/>
              </a:rPr>
            </a:br>
            <a:r>
              <a:rPr lang="it-IT" sz="3600" dirty="0">
                <a:solidFill>
                  <a:srgbClr val="FF0000"/>
                </a:solidFill>
                <a:latin typeface="Constantia"/>
                <a:ea typeface="+mn-ea"/>
                <a:cs typeface="+mn-cs"/>
              </a:rPr>
              <a:t>Spettro atomo di idrogeno</a:t>
            </a:r>
            <a:endParaRPr lang="it-IT" altLang="it-IT" dirty="0">
              <a:solidFill>
                <a:srgbClr val="FF0000"/>
              </a:solidFill>
            </a:endParaRPr>
          </a:p>
        </p:txBody>
      </p:sp>
      <p:sp>
        <p:nvSpPr>
          <p:cNvPr id="8" name="Segnaposto contenuto 7">
            <a:extLst>
              <a:ext uri="{FF2B5EF4-FFF2-40B4-BE49-F238E27FC236}">
                <a16:creationId xmlns:a16="http://schemas.microsoft.com/office/drawing/2014/main" id="{27D108C3-FD4E-41EC-ACBC-C6754C2A038A}"/>
              </a:ext>
            </a:extLst>
          </p:cNvPr>
          <p:cNvSpPr>
            <a:spLocks noGrp="1"/>
          </p:cNvSpPr>
          <p:nvPr>
            <p:ph idx="1"/>
          </p:nvPr>
        </p:nvSpPr>
        <p:spPr>
          <a:xfrm>
            <a:off x="609600" y="1000843"/>
            <a:ext cx="10972800" cy="5708715"/>
          </a:xfrm>
        </p:spPr>
        <p:txBody>
          <a:bodyPr/>
          <a:lstStyle/>
          <a:p>
            <a:pPr marL="0" indent="0">
              <a:buNone/>
            </a:pPr>
            <a:r>
              <a:rPr lang="it-IT" sz="1600" dirty="0"/>
              <a:t>. </a:t>
            </a:r>
            <a:endParaRPr lang="it-IT" sz="2400" dirty="0"/>
          </a:p>
        </p:txBody>
      </p:sp>
      <p:sp>
        <p:nvSpPr>
          <p:cNvPr id="4" name="CasellaDiTesto 3">
            <a:extLst>
              <a:ext uri="{FF2B5EF4-FFF2-40B4-BE49-F238E27FC236}">
                <a16:creationId xmlns:a16="http://schemas.microsoft.com/office/drawing/2014/main" id="{A7344683-9511-44EF-B35C-E32882AF07BF}"/>
              </a:ext>
            </a:extLst>
          </p:cNvPr>
          <p:cNvSpPr txBox="1"/>
          <p:nvPr/>
        </p:nvSpPr>
        <p:spPr>
          <a:xfrm>
            <a:off x="447261" y="1271453"/>
            <a:ext cx="162339" cy="369332"/>
          </a:xfrm>
          <a:prstGeom prst="rect">
            <a:avLst/>
          </a:prstGeom>
          <a:noFill/>
        </p:spPr>
        <p:txBody>
          <a:bodyPr wrap="square" rtlCol="0">
            <a:spAutoFit/>
          </a:bodyPr>
          <a:lstStyle/>
          <a:p>
            <a:endParaRPr lang="it-IT" dirty="0"/>
          </a:p>
        </p:txBody>
      </p:sp>
      <p:sp>
        <p:nvSpPr>
          <p:cNvPr id="5" name="CasellaDiTesto 4">
            <a:extLst>
              <a:ext uri="{FF2B5EF4-FFF2-40B4-BE49-F238E27FC236}">
                <a16:creationId xmlns:a16="http://schemas.microsoft.com/office/drawing/2014/main" id="{E81DD0B8-6380-49C3-9ADE-B6C59B971C46}"/>
              </a:ext>
            </a:extLst>
          </p:cNvPr>
          <p:cNvSpPr txBox="1"/>
          <p:nvPr/>
        </p:nvSpPr>
        <p:spPr>
          <a:xfrm>
            <a:off x="4721087" y="2266122"/>
            <a:ext cx="184731" cy="369332"/>
          </a:xfrm>
          <a:prstGeom prst="rect">
            <a:avLst/>
          </a:prstGeom>
          <a:noFill/>
        </p:spPr>
        <p:txBody>
          <a:bodyPr wrap="none" rtlCol="0">
            <a:spAutoFit/>
          </a:bodyPr>
          <a:lstStyle/>
          <a:p>
            <a:endParaRPr lang="it-IT" dirty="0"/>
          </a:p>
        </p:txBody>
      </p:sp>
      <p:sp>
        <p:nvSpPr>
          <p:cNvPr id="7" name="CasellaDiTesto 6">
            <a:extLst>
              <a:ext uri="{FF2B5EF4-FFF2-40B4-BE49-F238E27FC236}">
                <a16:creationId xmlns:a16="http://schemas.microsoft.com/office/drawing/2014/main" id="{09BB1526-8347-4F1A-AC74-8BF960F25A40}"/>
              </a:ext>
            </a:extLst>
          </p:cNvPr>
          <p:cNvSpPr txBox="1"/>
          <p:nvPr/>
        </p:nvSpPr>
        <p:spPr>
          <a:xfrm>
            <a:off x="5937662" y="2927267"/>
            <a:ext cx="914400" cy="914400"/>
          </a:xfrm>
          <a:prstGeom prst="rect">
            <a:avLst/>
          </a:prstGeom>
          <a:noFill/>
        </p:spPr>
        <p:txBody>
          <a:bodyPr wrap="square" rtlCol="0">
            <a:spAutoFit/>
          </a:bodyPr>
          <a:lstStyle/>
          <a:p>
            <a:endParaRPr lang="it-IT" dirty="0"/>
          </a:p>
        </p:txBody>
      </p:sp>
      <p:sp>
        <p:nvSpPr>
          <p:cNvPr id="9" name="CasellaDiTesto 8">
            <a:extLst>
              <a:ext uri="{FF2B5EF4-FFF2-40B4-BE49-F238E27FC236}">
                <a16:creationId xmlns:a16="http://schemas.microsoft.com/office/drawing/2014/main" id="{C18954B2-687D-4238-84F6-2955EB5CB8BE}"/>
              </a:ext>
            </a:extLst>
          </p:cNvPr>
          <p:cNvSpPr txBox="1"/>
          <p:nvPr/>
        </p:nvSpPr>
        <p:spPr>
          <a:xfrm>
            <a:off x="7014400" y="2481943"/>
            <a:ext cx="657059" cy="475013"/>
          </a:xfrm>
          <a:prstGeom prst="rect">
            <a:avLst/>
          </a:prstGeom>
          <a:noFill/>
        </p:spPr>
        <p:txBody>
          <a:bodyPr wrap="square" rtlCol="0">
            <a:spAutoFit/>
          </a:bodyPr>
          <a:lstStyle/>
          <a:p>
            <a:endParaRPr lang="it-IT" dirty="0"/>
          </a:p>
        </p:txBody>
      </p:sp>
      <p:pic>
        <p:nvPicPr>
          <p:cNvPr id="1030" name="Picture 6">
            <a:extLst>
              <a:ext uri="{FF2B5EF4-FFF2-40B4-BE49-F238E27FC236}">
                <a16:creationId xmlns:a16="http://schemas.microsoft.com/office/drawing/2014/main" id="{D3BC3D40-6484-49AD-B509-88D451A5D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374" y="843461"/>
            <a:ext cx="5284519" cy="597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528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821B1C38-6474-43DB-96BB-74480F259C50}"/>
              </a:ext>
            </a:extLst>
          </p:cNvPr>
          <p:cNvSpPr>
            <a:spLocks noGrp="1"/>
          </p:cNvSpPr>
          <p:nvPr>
            <p:ph type="title"/>
          </p:nvPr>
        </p:nvSpPr>
        <p:spPr>
          <a:xfrm>
            <a:off x="1981200" y="704851"/>
            <a:ext cx="8229600" cy="652463"/>
          </a:xfrm>
        </p:spPr>
        <p:txBody>
          <a:bodyPr/>
          <a:lstStyle/>
          <a:p>
            <a:pPr algn="ctr"/>
            <a:r>
              <a:rPr lang="it-IT" altLang="it-IT" dirty="0">
                <a:solidFill>
                  <a:srgbClr val="FF0000"/>
                </a:solidFill>
              </a:rPr>
              <a:t>Modelli atomici</a:t>
            </a:r>
          </a:p>
        </p:txBody>
      </p:sp>
      <p:sp>
        <p:nvSpPr>
          <p:cNvPr id="41987" name="Segnaposto contenuto 2">
            <a:extLst>
              <a:ext uri="{FF2B5EF4-FFF2-40B4-BE49-F238E27FC236}">
                <a16:creationId xmlns:a16="http://schemas.microsoft.com/office/drawing/2014/main" id="{F89C1AF5-E78B-4267-9FA8-FA52DE1C131E}"/>
              </a:ext>
            </a:extLst>
          </p:cNvPr>
          <p:cNvSpPr>
            <a:spLocks noGrp="1"/>
          </p:cNvSpPr>
          <p:nvPr>
            <p:ph idx="1"/>
          </p:nvPr>
        </p:nvSpPr>
        <p:spPr>
          <a:xfrm>
            <a:off x="609600" y="1357314"/>
            <a:ext cx="10972800" cy="4967287"/>
          </a:xfrm>
        </p:spPr>
        <p:txBody>
          <a:bodyPr/>
          <a:lstStyle/>
          <a:p>
            <a:pPr algn="just"/>
            <a:endParaRPr lang="it-IT" sz="1400" dirty="0">
              <a:solidFill>
                <a:srgbClr val="000000"/>
              </a:solidFill>
              <a:latin typeface="Lucida Grande"/>
            </a:endParaRPr>
          </a:p>
          <a:p>
            <a:pPr marL="0" lvl="0" indent="0">
              <a:buNone/>
            </a:pPr>
            <a:r>
              <a:rPr lang="it-IT" sz="1400" b="1" dirty="0">
                <a:solidFill>
                  <a:srgbClr val="222222"/>
                </a:solidFill>
                <a:latin typeface="Arial" panose="020B0604020202020204" pitchFamily="34" charset="0"/>
              </a:rPr>
              <a:t> Modello atomico</a:t>
            </a:r>
            <a:r>
              <a:rPr lang="it-IT" sz="1400" dirty="0">
                <a:solidFill>
                  <a:srgbClr val="222222"/>
                </a:solidFill>
                <a:latin typeface="Arial" panose="020B0604020202020204" pitchFamily="34" charset="0"/>
              </a:rPr>
              <a:t> </a:t>
            </a:r>
            <a:r>
              <a:rPr lang="it-IT" sz="1400" dirty="0">
                <a:latin typeface="Arial" panose="020B0604020202020204" pitchFamily="34" charset="0"/>
              </a:rPr>
              <a:t>è la rappresentazione fisica dell'atomo sulla scorta delle evidenze/dati </a:t>
            </a:r>
            <a:r>
              <a:rPr lang="it-IT" sz="1400" dirty="0">
                <a:latin typeface="Arial" panose="020B0604020202020204" pitchFamily="34" charset="0"/>
                <a:hlinkClick r:id="rId2" tooltip="Metodo sperimentale">
                  <a:extLst>
                    <a:ext uri="{A12FA001-AC4F-418D-AE19-62706E023703}">
                      <ahyp:hlinkClr xmlns:ahyp="http://schemas.microsoft.com/office/drawing/2018/hyperlinkcolor" val="tx"/>
                    </a:ext>
                  </a:extLst>
                </a:hlinkClick>
              </a:rPr>
              <a:t>sperimentali</a:t>
            </a:r>
            <a:r>
              <a:rPr lang="it-IT" sz="1400" dirty="0">
                <a:latin typeface="Arial" panose="020B0604020202020204" pitchFamily="34" charset="0"/>
              </a:rPr>
              <a:t> acquisiti e correttamente interpretati.</a:t>
            </a:r>
          </a:p>
          <a:p>
            <a:pPr marL="0" lvl="0" indent="0">
              <a:buNone/>
            </a:pPr>
            <a:r>
              <a:rPr lang="it-IT" sz="1400" b="1" dirty="0">
                <a:latin typeface="Arial" panose="020B0604020202020204" pitchFamily="34" charset="0"/>
              </a:rPr>
              <a:t>     Modello atomico di Dalton</a:t>
            </a:r>
            <a:r>
              <a:rPr lang="it-IT" sz="1400" dirty="0">
                <a:latin typeface="Arial" panose="020B0604020202020204" pitchFamily="34" charset="0"/>
              </a:rPr>
              <a:t>, ipotesi sulle caratteristiche degli atomi proposte da John Dalton (1803).</a:t>
            </a:r>
          </a:p>
          <a:p>
            <a:pPr marL="0" lvl="0" indent="0">
              <a:buNone/>
            </a:pPr>
            <a:endParaRPr lang="it-IT" sz="1400" dirty="0">
              <a:latin typeface="Arial" panose="020B0604020202020204" pitchFamily="34" charset="0"/>
            </a:endParaRPr>
          </a:p>
          <a:p>
            <a:pPr marL="0" lvl="0" indent="0">
              <a:buNone/>
            </a:pPr>
            <a:r>
              <a:rPr lang="it-IT" sz="1400" b="1" dirty="0">
                <a:solidFill>
                  <a:srgbClr val="0B0080"/>
                </a:solidFill>
                <a:latin typeface="Arial" panose="020B0604020202020204" pitchFamily="34" charset="0"/>
              </a:rPr>
              <a:t>     </a:t>
            </a:r>
            <a:r>
              <a:rPr lang="it-IT" sz="1400" b="1" dirty="0">
                <a:latin typeface="Arial" panose="020B0604020202020204" pitchFamily="34" charset="0"/>
              </a:rPr>
              <a:t>Modello atomico di Thomson</a:t>
            </a:r>
            <a:r>
              <a:rPr lang="it-IT" sz="1400" dirty="0">
                <a:latin typeface="Arial" panose="020B0604020202020204" pitchFamily="34" charset="0"/>
              </a:rPr>
              <a:t>, modello a panettone proposto da Joseph John Thomson. (1904)</a:t>
            </a:r>
          </a:p>
          <a:p>
            <a:pPr marL="0" lvl="0" indent="0">
              <a:buNone/>
            </a:pPr>
            <a:endParaRPr lang="it-IT" sz="1400" u="sng" dirty="0">
              <a:latin typeface="Arial" panose="020B0604020202020204" pitchFamily="34" charset="0"/>
            </a:endParaRPr>
          </a:p>
          <a:p>
            <a:pPr marL="0" lvl="0" indent="0">
              <a:buNone/>
            </a:pPr>
            <a:r>
              <a:rPr lang="it-IT" sz="1400" b="1" dirty="0">
                <a:latin typeface="Arial" panose="020B0604020202020204" pitchFamily="34" charset="0"/>
              </a:rPr>
              <a:t>      Modello atomico di Rutherford</a:t>
            </a:r>
            <a:r>
              <a:rPr lang="it-IT" sz="1400" dirty="0">
                <a:latin typeface="Arial" panose="020B0604020202020204" pitchFamily="34" charset="0"/>
              </a:rPr>
              <a:t>, modello proposto da Ernest Rutherford, planetario (1909/11</a:t>
            </a:r>
            <a:r>
              <a:rPr lang="it-IT" sz="1400" dirty="0">
                <a:solidFill>
                  <a:srgbClr val="222222"/>
                </a:solidFill>
                <a:latin typeface="Arial" panose="020B0604020202020204" pitchFamily="34" charset="0"/>
              </a:rPr>
              <a:t>)</a:t>
            </a:r>
          </a:p>
          <a:p>
            <a:pPr marL="0" lvl="0" indent="0">
              <a:buNone/>
            </a:pPr>
            <a:endParaRPr lang="it-IT" sz="1400" dirty="0">
              <a:solidFill>
                <a:srgbClr val="222222"/>
              </a:solidFill>
              <a:latin typeface="Arial" panose="020B0604020202020204" pitchFamily="34" charset="0"/>
            </a:endParaRPr>
          </a:p>
          <a:p>
            <a:pPr marL="0" lvl="0" indent="0">
              <a:buNone/>
            </a:pPr>
            <a:r>
              <a:rPr lang="it-IT" sz="1400" b="1" dirty="0">
                <a:solidFill>
                  <a:srgbClr val="222222"/>
                </a:solidFill>
                <a:latin typeface="Arial" panose="020B0604020202020204" pitchFamily="34" charset="0"/>
              </a:rPr>
              <a:t>      </a:t>
            </a:r>
            <a:r>
              <a:rPr lang="it-IT" sz="1400" b="1" dirty="0">
                <a:latin typeface="Arial" panose="020B0604020202020204" pitchFamily="34" charset="0"/>
              </a:rPr>
              <a:t>Modello atomico di Bohr e </a:t>
            </a:r>
            <a:r>
              <a:rPr lang="it-IT" sz="1400" b="1" dirty="0" err="1">
                <a:latin typeface="Arial" panose="020B0604020202020204" pitchFamily="34" charset="0"/>
              </a:rPr>
              <a:t>Sommerfeld</a:t>
            </a:r>
            <a:r>
              <a:rPr lang="it-IT" sz="1400" dirty="0">
                <a:latin typeface="Arial" panose="020B0604020202020204" pitchFamily="34" charset="0"/>
              </a:rPr>
              <a:t>, modello proposto da Niels Bohr e perfezionato da Arnold </a:t>
            </a:r>
            <a:r>
              <a:rPr lang="it-IT" sz="1400" dirty="0" err="1">
                <a:latin typeface="Arial" panose="020B0604020202020204" pitchFamily="34" charset="0"/>
              </a:rPr>
              <a:t>Sommerfeld</a:t>
            </a:r>
            <a:r>
              <a:rPr lang="it-IT" sz="1400" dirty="0">
                <a:latin typeface="Arial" panose="020B0604020202020204" pitchFamily="34" charset="0"/>
              </a:rPr>
              <a:t>.. (1913, 1916)</a:t>
            </a:r>
          </a:p>
          <a:p>
            <a:pPr>
              <a:buFont typeface="Wingdings 2" panose="05020102010507070707" pitchFamily="18" charset="2"/>
              <a:buNone/>
            </a:pPr>
            <a:endParaRPr lang="it-IT" altLang="it-IT" sz="1400" dirty="0"/>
          </a:p>
        </p:txBody>
      </p:sp>
      <p:sp>
        <p:nvSpPr>
          <p:cNvPr id="12" name="AutoShape 5" descr="\nu = \frac {|E_f - E_i|} {h}">
            <a:extLst>
              <a:ext uri="{FF2B5EF4-FFF2-40B4-BE49-F238E27FC236}">
                <a16:creationId xmlns:a16="http://schemas.microsoft.com/office/drawing/2014/main" id="{C04F9E47-B57F-47C8-B373-37177EE3002E}"/>
              </a:ext>
            </a:extLst>
          </p:cNvPr>
          <p:cNvSpPr>
            <a:spLocks noChangeAspect="1" noChangeArrowheads="1"/>
          </p:cNvSpPr>
          <p:nvPr/>
        </p:nvSpPr>
        <p:spPr bwMode="auto">
          <a:xfrm>
            <a:off x="196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212144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821B1C38-6474-43DB-96BB-74480F259C50}"/>
              </a:ext>
            </a:extLst>
          </p:cNvPr>
          <p:cNvSpPr>
            <a:spLocks noGrp="1"/>
          </p:cNvSpPr>
          <p:nvPr>
            <p:ph type="title"/>
          </p:nvPr>
        </p:nvSpPr>
        <p:spPr>
          <a:xfrm>
            <a:off x="1981200" y="-6967"/>
            <a:ext cx="8229600" cy="652463"/>
          </a:xfrm>
        </p:spPr>
        <p:txBody>
          <a:bodyPr/>
          <a:lstStyle/>
          <a:p>
            <a:pPr algn="ctr"/>
            <a:r>
              <a:rPr lang="it-IT" altLang="it-IT" dirty="0">
                <a:solidFill>
                  <a:srgbClr val="FF0000"/>
                </a:solidFill>
              </a:rPr>
              <a:t>Modelli atomici</a:t>
            </a:r>
          </a:p>
        </p:txBody>
      </p:sp>
      <p:sp>
        <p:nvSpPr>
          <p:cNvPr id="41987" name="Segnaposto contenuto 2">
            <a:extLst>
              <a:ext uri="{FF2B5EF4-FFF2-40B4-BE49-F238E27FC236}">
                <a16:creationId xmlns:a16="http://schemas.microsoft.com/office/drawing/2014/main" id="{F89C1AF5-E78B-4267-9FA8-FA52DE1C131E}"/>
              </a:ext>
            </a:extLst>
          </p:cNvPr>
          <p:cNvSpPr>
            <a:spLocks noGrp="1"/>
          </p:cNvSpPr>
          <p:nvPr>
            <p:ph idx="1"/>
          </p:nvPr>
        </p:nvSpPr>
        <p:spPr>
          <a:xfrm>
            <a:off x="609600" y="1357314"/>
            <a:ext cx="10972800" cy="4967287"/>
          </a:xfrm>
        </p:spPr>
        <p:txBody>
          <a:bodyPr/>
          <a:lstStyle/>
          <a:p>
            <a:pPr algn="just"/>
            <a:endParaRPr lang="it-IT" sz="1400" dirty="0">
              <a:solidFill>
                <a:srgbClr val="000000"/>
              </a:solidFill>
              <a:latin typeface="Lucida Grande"/>
            </a:endParaRPr>
          </a:p>
          <a:p>
            <a:pPr>
              <a:buFont typeface="Wingdings 2" panose="05020102010507070707" pitchFamily="18" charset="2"/>
              <a:buNone/>
            </a:pPr>
            <a:endParaRPr lang="it-IT" altLang="it-IT" sz="1400" dirty="0"/>
          </a:p>
        </p:txBody>
      </p:sp>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629A74E0-3F5D-4786-BEF4-D3BE8F913CF4}"/>
                  </a:ext>
                </a:extLst>
              </p:cNvPr>
              <p:cNvSpPr txBox="1"/>
              <p:nvPr/>
            </p:nvSpPr>
            <p:spPr>
              <a:xfrm>
                <a:off x="948041" y="645496"/>
                <a:ext cx="10594848" cy="6524863"/>
              </a:xfrm>
              <a:prstGeom prst="rect">
                <a:avLst/>
              </a:prstGeom>
              <a:noFill/>
            </p:spPr>
            <p:txBody>
              <a:bodyPr wrap="square" rtlCol="0">
                <a:spAutoFit/>
              </a:bodyPr>
              <a:lstStyle/>
              <a:p>
                <a:pPr fontAlgn="base"/>
                <a:r>
                  <a:rPr lang="it-IT" b="1" dirty="0"/>
                  <a:t>Modello atomico quantistico di Bohr</a:t>
                </a:r>
              </a:p>
              <a:p>
                <a:pPr fontAlgn="base"/>
                <a:r>
                  <a:rPr lang="it-IT" sz="1400" dirty="0"/>
                  <a:t>Il modello atomico planetario di Rutherford si rivelò  inadeguato, non spiegava perché gli elettroni orbitanti intorno al nucleo, secondo i principi della fisica classica, avrebbero dovuto emettere onde elettromagnetiche,   quindi perdere energia, della stessa frequenza del suo moto di rivoluzione,  cadendo  sul nucleo con un moto a spirale.</a:t>
                </a:r>
              </a:p>
              <a:p>
                <a:pPr fontAlgn="base"/>
                <a:endParaRPr lang="it-IT" sz="1400" dirty="0"/>
              </a:p>
              <a:p>
                <a:pPr fontAlgn="base"/>
                <a:endParaRPr lang="it-IT" sz="1400" dirty="0"/>
              </a:p>
              <a:p>
                <a:pPr fontAlgn="base"/>
                <a:r>
                  <a:rPr lang="it-IT" sz="1400" dirty="0"/>
                  <a:t> </a:t>
                </a:r>
                <a:endParaRPr lang="it-IT" dirty="0"/>
              </a:p>
              <a:p>
                <a:pPr fontAlgn="base"/>
                <a:endParaRPr lang="it-IT" dirty="0"/>
              </a:p>
              <a:p>
                <a:pPr fontAlgn="base"/>
                <a:endParaRPr lang="it-IT" dirty="0"/>
              </a:p>
              <a:p>
                <a:pPr fontAlgn="base"/>
                <a:endParaRPr lang="it-IT" dirty="0"/>
              </a:p>
              <a:p>
                <a:pPr fontAlgn="base"/>
                <a:endParaRPr lang="it-IT" sz="1600" dirty="0"/>
              </a:p>
              <a:p>
                <a:pPr fontAlgn="base"/>
                <a:r>
                  <a:rPr lang="it-IT" sz="1400" b="1" dirty="0"/>
                  <a:t>1913</a:t>
                </a:r>
                <a:r>
                  <a:rPr lang="it-IT" sz="1400" dirty="0"/>
                  <a:t>, il chimico danese </a:t>
                </a:r>
                <a:r>
                  <a:rPr lang="it-IT" sz="1400" b="1" dirty="0"/>
                  <a:t>N. Bohr</a:t>
                </a:r>
                <a:r>
                  <a:rPr lang="it-IT" sz="1400" dirty="0"/>
                  <a:t> propose un modello atomico  con gli elettroni ruotanti su  </a:t>
                </a:r>
                <a:r>
                  <a:rPr lang="it-IT" sz="1400" b="1" dirty="0"/>
                  <a:t>orbite</a:t>
                </a:r>
                <a:r>
                  <a:rPr lang="it-IT" sz="1400" dirty="0"/>
                  <a:t> circolari, concentriche, di diametro determinato, stazionarie e corrispondenti a definiti livelli quantizzati di energia. </a:t>
                </a:r>
              </a:p>
              <a:p>
                <a:pPr fontAlgn="base"/>
                <a:r>
                  <a:rPr lang="it-IT" sz="1400" dirty="0">
                    <a:solidFill>
                      <a:srgbClr val="FF0000"/>
                    </a:solidFill>
                  </a:rPr>
                  <a:t>Postulati di Bohr</a:t>
                </a:r>
              </a:p>
              <a:p>
                <a:pPr fontAlgn="base"/>
                <a:r>
                  <a:rPr lang="it-IT" sz="1600" b="1" dirty="0"/>
                  <a:t>Primo postulato di Bohr</a:t>
                </a:r>
              </a:p>
              <a:p>
                <a:pPr fontAlgn="base"/>
                <a:r>
                  <a:rPr lang="it-IT" sz="1400" dirty="0"/>
                  <a:t>Il valore del modulo del momento angolare </a:t>
                </a:r>
                <a:r>
                  <a:rPr lang="it-IT" sz="1400" b="1" dirty="0"/>
                  <a:t>L</a:t>
                </a:r>
                <a:r>
                  <a:rPr lang="it-IT" sz="1400" dirty="0"/>
                  <a:t> = </a:t>
                </a:r>
                <a:r>
                  <a:rPr lang="it-IT" sz="1400" b="1" dirty="0"/>
                  <a:t>p </a:t>
                </a:r>
                <a:r>
                  <a:rPr lang="it-IT" sz="1400" dirty="0"/>
                  <a:t>r =</a:t>
                </a:r>
                <a:r>
                  <a:rPr lang="it-IT" sz="1400" dirty="0" err="1"/>
                  <a:t>m</a:t>
                </a:r>
                <a:r>
                  <a:rPr lang="it-IT" sz="1400" b="1" dirty="0" err="1"/>
                  <a:t>vr</a:t>
                </a:r>
                <a:r>
                  <a:rPr lang="it-IT" sz="1400" b="1" dirty="0"/>
                  <a:t>  </a:t>
                </a:r>
                <a:r>
                  <a:rPr lang="it-IT" sz="1400" dirty="0"/>
                  <a:t>dell'elettrone che ruota intorno al nucleo deve essere un multiplo intero della costante di Planck , e di conseguenza l'energia di un elettrone dipende  dal valore del numero quantico principale.                     </a:t>
                </a:r>
              </a:p>
              <a:p>
                <a:pPr fontAlgn="base"/>
                <a:r>
                  <a:rPr lang="it-IT" sz="1400" dirty="0"/>
                  <a:t>      momento angolare quantizzato       </a:t>
                </a:r>
                <a:r>
                  <a:rPr lang="it-IT" sz="1600" b="1" dirty="0" err="1"/>
                  <a:t>mvr</a:t>
                </a:r>
                <a:r>
                  <a:rPr lang="it-IT" sz="1600" b="1" dirty="0"/>
                  <a:t>= n h/</a:t>
                </a:r>
                <a:r>
                  <a:rPr lang="it-IT" sz="2000" b="1" dirty="0"/>
                  <a:t>2 </a:t>
                </a:r>
                <a14:m>
                  <m:oMath xmlns:m="http://schemas.openxmlformats.org/officeDocument/2006/math">
                    <m:r>
                      <a:rPr lang="en-US" sz="1600" b="1" i="1" smtClean="0">
                        <a:latin typeface="Cambria Math" panose="02040503050406030204" pitchFamily="18" charset="0"/>
                      </a:rPr>
                      <m:t>𝜫</m:t>
                    </m:r>
                  </m:oMath>
                </a14:m>
                <a:r>
                  <a:rPr lang="it-IT" sz="1600" b="1" dirty="0"/>
                  <a:t>      r=</a:t>
                </a:r>
                <a:r>
                  <a:rPr lang="it-IT" sz="1600" b="1" dirty="0" err="1"/>
                  <a:t>nh</a:t>
                </a:r>
                <a:r>
                  <a:rPr lang="it-IT" sz="1600" b="1" dirty="0"/>
                  <a:t>/ 2 </a:t>
                </a:r>
                <a14:m>
                  <m:oMath xmlns:m="http://schemas.openxmlformats.org/officeDocument/2006/math">
                    <m:r>
                      <a:rPr lang="en-US" sz="1200" b="1" i="1">
                        <a:latin typeface="Cambria Math" panose="02040503050406030204" pitchFamily="18" charset="0"/>
                      </a:rPr>
                      <m:t>𝜫</m:t>
                    </m:r>
                  </m:oMath>
                </a14:m>
                <a:r>
                  <a:rPr lang="it-IT" sz="1600" b="1" dirty="0"/>
                  <a:t> mv</a:t>
                </a:r>
                <a:endParaRPr lang="it-IT" sz="1400" b="1" dirty="0"/>
              </a:p>
              <a:p>
                <a:pPr fontAlgn="base"/>
                <a:r>
                  <a:rPr lang="it-IT" sz="1600" b="1" dirty="0"/>
                  <a:t>Secondo  postulato di Bohr</a:t>
                </a:r>
              </a:p>
              <a:p>
                <a:pPr fontAlgn="base"/>
                <a:endParaRPr lang="it-IT" sz="1400" dirty="0"/>
              </a:p>
              <a:p>
                <a:pPr fontAlgn="base"/>
                <a:endParaRPr lang="it-IT" sz="1400" dirty="0"/>
              </a:p>
              <a:p>
                <a:pPr fontAlgn="base"/>
                <a:endParaRPr lang="it-IT" sz="1600" dirty="0"/>
              </a:p>
              <a:p>
                <a:pPr fontAlgn="base"/>
                <a:endParaRPr lang="it-IT" sz="1600" dirty="0"/>
              </a:p>
              <a:p>
                <a:pPr fontAlgn="base"/>
                <a:endParaRPr lang="it-IT" sz="1600" dirty="0"/>
              </a:p>
              <a:p>
                <a:pPr fontAlgn="base"/>
                <a:endParaRPr lang="it-IT" sz="1600" dirty="0"/>
              </a:p>
              <a:p>
                <a:pPr fontAlgn="base"/>
                <a:endParaRPr lang="it-IT" sz="1600" dirty="0"/>
              </a:p>
              <a:p>
                <a:pPr fontAlgn="base"/>
                <a:endParaRPr lang="it-IT" sz="1600" dirty="0"/>
              </a:p>
            </p:txBody>
          </p:sp>
        </mc:Choice>
        <mc:Fallback xmlns="">
          <p:sp>
            <p:nvSpPr>
              <p:cNvPr id="2" name="CasellaDiTesto 1">
                <a:extLst>
                  <a:ext uri="{FF2B5EF4-FFF2-40B4-BE49-F238E27FC236}">
                    <a16:creationId xmlns:a16="http://schemas.microsoft.com/office/drawing/2014/main" id="{629A74E0-3F5D-4786-BEF4-D3BE8F913CF4}"/>
                  </a:ext>
                </a:extLst>
              </p:cNvPr>
              <p:cNvSpPr txBox="1">
                <a:spLocks noRot="1" noChangeAspect="1" noMove="1" noResize="1" noEditPoints="1" noAdjustHandles="1" noChangeArrowheads="1" noChangeShapeType="1" noTextEdit="1"/>
              </p:cNvSpPr>
              <p:nvPr/>
            </p:nvSpPr>
            <p:spPr>
              <a:xfrm>
                <a:off x="948041" y="645496"/>
                <a:ext cx="10594848" cy="6524863"/>
              </a:xfrm>
              <a:prstGeom prst="rect">
                <a:avLst/>
              </a:prstGeom>
              <a:blipFill>
                <a:blip r:embed="rId2"/>
                <a:stretch>
                  <a:fillRect l="-518" t="-561" r="-403"/>
                </a:stretch>
              </a:blipFill>
            </p:spPr>
            <p:txBody>
              <a:bodyPr/>
              <a:lstStyle/>
              <a:p>
                <a:r>
                  <a:rPr lang="it-IT">
                    <a:noFill/>
                  </a:rPr>
                  <a:t> </a:t>
                </a:r>
              </a:p>
            </p:txBody>
          </p:sp>
        </mc:Fallback>
      </mc:AlternateContent>
      <p:pic>
        <p:nvPicPr>
          <p:cNvPr id="3" name="Immagine 2">
            <a:extLst>
              <a:ext uri="{FF2B5EF4-FFF2-40B4-BE49-F238E27FC236}">
                <a16:creationId xmlns:a16="http://schemas.microsoft.com/office/drawing/2014/main" id="{0D5E0843-34B9-4CDC-8ACC-DC599D157FA4}"/>
              </a:ext>
            </a:extLst>
          </p:cNvPr>
          <p:cNvPicPr>
            <a:picLocks noChangeAspect="1"/>
          </p:cNvPicPr>
          <p:nvPr/>
        </p:nvPicPr>
        <p:blipFill>
          <a:blip r:embed="rId3"/>
          <a:stretch>
            <a:fillRect/>
          </a:stretch>
        </p:blipFill>
        <p:spPr>
          <a:xfrm>
            <a:off x="1174010" y="2351238"/>
            <a:ext cx="2841400" cy="1251992"/>
          </a:xfrm>
          <a:prstGeom prst="rect">
            <a:avLst/>
          </a:prstGeom>
        </p:spPr>
      </p:pic>
      <p:sp>
        <p:nvSpPr>
          <p:cNvPr id="8" name="CasellaDiTesto 7">
            <a:extLst>
              <a:ext uri="{FF2B5EF4-FFF2-40B4-BE49-F238E27FC236}">
                <a16:creationId xmlns:a16="http://schemas.microsoft.com/office/drawing/2014/main" id="{2ACFCECD-2341-45B2-8C93-F755F7E84E23}"/>
              </a:ext>
            </a:extLst>
          </p:cNvPr>
          <p:cNvSpPr txBox="1"/>
          <p:nvPr/>
        </p:nvSpPr>
        <p:spPr>
          <a:xfrm>
            <a:off x="4911123" y="2351238"/>
            <a:ext cx="6671277" cy="1169551"/>
          </a:xfrm>
          <a:prstGeom prst="rect">
            <a:avLst/>
          </a:prstGeom>
          <a:noFill/>
        </p:spPr>
        <p:txBody>
          <a:bodyPr wrap="square" rtlCol="0">
            <a:spAutoFit/>
          </a:bodyPr>
          <a:lstStyle/>
          <a:p>
            <a:pPr algn="just" fontAlgn="base"/>
            <a:r>
              <a:rPr lang="it-IT" sz="1400" dirty="0"/>
              <a:t>La forza elettrostatica esercitata dal protone sull’elettrone  all’interno dell’atomo  provoca  il  movimento su un’orbita circolare. Secondo la fisica classica l’elettrone in moto dovrebbe </a:t>
            </a:r>
            <a:r>
              <a:rPr lang="it-IT" sz="1400" b="1" dirty="0"/>
              <a:t>perdere</a:t>
            </a:r>
            <a:r>
              <a:rPr lang="it-IT" sz="1400" dirty="0"/>
              <a:t> progressivamente energia collassando su nucleo. (in figura a destra).</a:t>
            </a:r>
          </a:p>
          <a:p>
            <a:pPr algn="just" fontAlgn="base"/>
            <a:r>
              <a:rPr lang="it-IT" sz="1400" dirty="0"/>
              <a:t>Inoltre il modello </a:t>
            </a:r>
            <a:r>
              <a:rPr lang="it-IT" sz="1400" b="1" dirty="0"/>
              <a:t>non spiega </a:t>
            </a:r>
            <a:r>
              <a:rPr lang="it-IT" sz="1400" dirty="0"/>
              <a:t>gli spettri di emissione e d assorbimento.</a:t>
            </a:r>
          </a:p>
        </p:txBody>
      </p:sp>
      <p:pic>
        <p:nvPicPr>
          <p:cNvPr id="9" name="Immagine 8">
            <a:extLst>
              <a:ext uri="{FF2B5EF4-FFF2-40B4-BE49-F238E27FC236}">
                <a16:creationId xmlns:a16="http://schemas.microsoft.com/office/drawing/2014/main" id="{5827EF8F-875A-408A-A4B5-4082C43924A5}"/>
              </a:ext>
            </a:extLst>
          </p:cNvPr>
          <p:cNvPicPr>
            <a:picLocks noChangeAspect="1"/>
          </p:cNvPicPr>
          <p:nvPr/>
        </p:nvPicPr>
        <p:blipFill>
          <a:blip r:embed="rId4"/>
          <a:stretch>
            <a:fillRect/>
          </a:stretch>
        </p:blipFill>
        <p:spPr>
          <a:xfrm>
            <a:off x="1283341" y="5500686"/>
            <a:ext cx="2225173" cy="1086918"/>
          </a:xfrm>
          <a:prstGeom prst="rect">
            <a:avLst/>
          </a:prstGeom>
        </p:spPr>
      </p:pic>
      <p:pic>
        <p:nvPicPr>
          <p:cNvPr id="10" name="Immagine 9">
            <a:extLst>
              <a:ext uri="{FF2B5EF4-FFF2-40B4-BE49-F238E27FC236}">
                <a16:creationId xmlns:a16="http://schemas.microsoft.com/office/drawing/2014/main" id="{6268A6B0-7D60-4F57-989E-EA6AB9751FED}"/>
              </a:ext>
            </a:extLst>
          </p:cNvPr>
          <p:cNvPicPr>
            <a:picLocks noChangeAspect="1"/>
          </p:cNvPicPr>
          <p:nvPr/>
        </p:nvPicPr>
        <p:blipFill>
          <a:blip r:embed="rId5"/>
          <a:stretch>
            <a:fillRect/>
          </a:stretch>
        </p:blipFill>
        <p:spPr>
          <a:xfrm>
            <a:off x="3740771" y="5768087"/>
            <a:ext cx="2275026" cy="770648"/>
          </a:xfrm>
          <a:prstGeom prst="rect">
            <a:avLst/>
          </a:prstGeom>
        </p:spPr>
      </p:pic>
      <p:sp>
        <p:nvSpPr>
          <p:cNvPr id="5" name="CasellaDiTesto 4">
            <a:extLst>
              <a:ext uri="{FF2B5EF4-FFF2-40B4-BE49-F238E27FC236}">
                <a16:creationId xmlns:a16="http://schemas.microsoft.com/office/drawing/2014/main" id="{535CF64C-6DD7-4889-A9B4-A430ABDC4CBB}"/>
              </a:ext>
            </a:extLst>
          </p:cNvPr>
          <p:cNvSpPr txBox="1"/>
          <p:nvPr/>
        </p:nvSpPr>
        <p:spPr>
          <a:xfrm>
            <a:off x="6176206" y="5121756"/>
            <a:ext cx="5112768" cy="1387175"/>
          </a:xfrm>
          <a:prstGeom prst="rect">
            <a:avLst/>
          </a:prstGeom>
          <a:noFill/>
        </p:spPr>
        <p:txBody>
          <a:bodyPr wrap="square" rtlCol="0">
            <a:spAutoFit/>
          </a:bodyPr>
          <a:lstStyle/>
          <a:p>
            <a:pPr algn="just" fontAlgn="base"/>
            <a:r>
              <a:rPr lang="it-IT" sz="1400" b="1" dirty="0"/>
              <a:t>Secondo postulato di Bohr</a:t>
            </a:r>
          </a:p>
          <a:p>
            <a:pPr algn="just" fontAlgn="base">
              <a:lnSpc>
                <a:spcPct val="150000"/>
              </a:lnSpc>
            </a:pPr>
            <a:r>
              <a:rPr lang="it-IT" sz="1200" dirty="0"/>
              <a:t>Un elettrone da  un’orbita può passare ad  orbite a energia maggiori  assorbendo  quantità di energia definite e viceversa. Le energie assorbite o trasmesse sono radiazioni elettromagnetiche con energia  pari alla differenza di energia dei due stati della transizione</a:t>
            </a:r>
          </a:p>
        </p:txBody>
      </p:sp>
      <p:sp>
        <p:nvSpPr>
          <p:cNvPr id="12" name="AutoShape 5" descr="\nu = \frac {|E_f - E_i|} {h}">
            <a:extLst>
              <a:ext uri="{FF2B5EF4-FFF2-40B4-BE49-F238E27FC236}">
                <a16:creationId xmlns:a16="http://schemas.microsoft.com/office/drawing/2014/main" id="{C04F9E47-B57F-47C8-B373-37177EE3002E}"/>
              </a:ext>
            </a:extLst>
          </p:cNvPr>
          <p:cNvSpPr>
            <a:spLocks noChangeAspect="1" noChangeArrowheads="1"/>
          </p:cNvSpPr>
          <p:nvPr/>
        </p:nvSpPr>
        <p:spPr bwMode="auto">
          <a:xfrm>
            <a:off x="196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533598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821B1C38-6474-43DB-96BB-74480F259C50}"/>
              </a:ext>
            </a:extLst>
          </p:cNvPr>
          <p:cNvSpPr>
            <a:spLocks noGrp="1"/>
          </p:cNvSpPr>
          <p:nvPr>
            <p:ph type="title"/>
          </p:nvPr>
        </p:nvSpPr>
        <p:spPr>
          <a:xfrm>
            <a:off x="1981200" y="422629"/>
            <a:ext cx="8229600" cy="197357"/>
          </a:xfrm>
        </p:spPr>
        <p:txBody>
          <a:bodyPr/>
          <a:lstStyle/>
          <a:p>
            <a:pPr algn="ctr"/>
            <a:r>
              <a:rPr lang="it-IT" sz="3200" b="1" dirty="0">
                <a:solidFill>
                  <a:srgbClr val="FF0000"/>
                </a:solidFill>
              </a:rPr>
              <a:t>Modello atomico quantistico di Bohr </a:t>
            </a:r>
            <a:endParaRPr lang="it-IT" altLang="it-IT" sz="3200" dirty="0">
              <a:solidFill>
                <a:srgbClr val="FF0000"/>
              </a:solidFill>
            </a:endParaRPr>
          </a:p>
        </p:txBody>
      </p:sp>
      <p:sp>
        <p:nvSpPr>
          <p:cNvPr id="8" name="Segnaposto contenuto 7">
            <a:extLst>
              <a:ext uri="{FF2B5EF4-FFF2-40B4-BE49-F238E27FC236}">
                <a16:creationId xmlns:a16="http://schemas.microsoft.com/office/drawing/2014/main" id="{27D108C3-FD4E-41EC-ACBC-C6754C2A038A}"/>
              </a:ext>
            </a:extLst>
          </p:cNvPr>
          <p:cNvSpPr>
            <a:spLocks noGrp="1"/>
          </p:cNvSpPr>
          <p:nvPr>
            <p:ph idx="1"/>
          </p:nvPr>
        </p:nvSpPr>
        <p:spPr>
          <a:xfrm>
            <a:off x="447261" y="535578"/>
            <a:ext cx="11196099" cy="5786843"/>
          </a:xfrm>
        </p:spPr>
        <p:txBody>
          <a:bodyPr/>
          <a:lstStyle/>
          <a:p>
            <a:pPr marL="0" lvl="0" indent="0" algn="just" eaLnBrk="1" hangingPunct="1">
              <a:spcBef>
                <a:spcPts val="0"/>
              </a:spcBef>
              <a:spcAft>
                <a:spcPts val="0"/>
              </a:spcAft>
              <a:buClrTx/>
              <a:buSzTx/>
              <a:buNone/>
            </a:pPr>
            <a:r>
              <a:rPr lang="it-IT" sz="1600" b="1" dirty="0">
                <a:solidFill>
                  <a:prstClr val="black"/>
                </a:solidFill>
              </a:rPr>
              <a:t>Secondo postulato di Bohr </a:t>
            </a:r>
            <a:r>
              <a:rPr lang="it-IT" sz="1600" dirty="0">
                <a:solidFill>
                  <a:prstClr val="black"/>
                </a:solidFill>
              </a:rPr>
              <a:t>la frequenza di una radiazione emessa  o assorbita è data</a:t>
            </a:r>
            <a:endParaRPr lang="it-IT" sz="1800" b="1" dirty="0"/>
          </a:p>
          <a:p>
            <a:pPr marL="0" indent="0" algn="ctr">
              <a:buNone/>
            </a:pPr>
            <a:r>
              <a:rPr lang="it-IT" sz="1800" dirty="0"/>
              <a:t> </a:t>
            </a:r>
            <a:r>
              <a:rPr lang="el-GR" sz="2000" dirty="0"/>
              <a:t>ν</a:t>
            </a:r>
            <a:r>
              <a:rPr lang="it-IT" sz="2000" dirty="0"/>
              <a:t> = |</a:t>
            </a:r>
            <a:r>
              <a:rPr lang="it-IT" sz="2000" dirty="0" err="1"/>
              <a:t>F</a:t>
            </a:r>
            <a:r>
              <a:rPr lang="it-IT" sz="2000" baseline="-25000" dirty="0" err="1"/>
              <a:t>f</a:t>
            </a:r>
            <a:r>
              <a:rPr lang="it-IT" sz="2000" dirty="0"/>
              <a:t> –E</a:t>
            </a:r>
            <a:r>
              <a:rPr lang="it-IT" sz="2000" baseline="-25000" dirty="0"/>
              <a:t>i</a:t>
            </a:r>
            <a:r>
              <a:rPr lang="it-IT" sz="2000" dirty="0"/>
              <a:t>| / h</a:t>
            </a:r>
          </a:p>
          <a:p>
            <a:pPr marL="0" indent="0" algn="just">
              <a:buNone/>
            </a:pPr>
            <a:r>
              <a:rPr lang="it-IT" sz="1400" dirty="0"/>
              <a:t>dove </a:t>
            </a:r>
            <a:r>
              <a:rPr lang="it-IT" sz="1400" i="1" dirty="0"/>
              <a:t>h</a:t>
            </a:r>
            <a:r>
              <a:rPr lang="it-IT" sz="1400" dirty="0"/>
              <a:t> è la costante di Planck,  </a:t>
            </a:r>
            <a:r>
              <a:rPr lang="it-IT" sz="1400" i="1" dirty="0"/>
              <a:t>E</a:t>
            </a:r>
            <a:r>
              <a:rPr lang="it-IT" sz="1400" i="1" baseline="-25000" dirty="0"/>
              <a:t>i</a:t>
            </a:r>
            <a:r>
              <a:rPr lang="it-IT" sz="1400" dirty="0"/>
              <a:t> ed </a:t>
            </a:r>
            <a:r>
              <a:rPr lang="it-IT" sz="1400" i="1" dirty="0" err="1"/>
              <a:t>E</a:t>
            </a:r>
            <a:r>
              <a:rPr lang="it-IT" sz="1400" i="1" baseline="-25000" dirty="0" err="1"/>
              <a:t>f</a:t>
            </a:r>
            <a:r>
              <a:rPr lang="it-IT" sz="1400" dirty="0"/>
              <a:t> sono le energie associate alle orbite finale ed iniziale  in valore assoluto  perché  la frequenza è sempre positiva  il ΔE= (</a:t>
            </a:r>
            <a:r>
              <a:rPr lang="it-IT" sz="1400" i="1" dirty="0" err="1"/>
              <a:t>E</a:t>
            </a:r>
            <a:r>
              <a:rPr lang="it-IT" sz="1400" i="1" baseline="-25000" dirty="0" err="1"/>
              <a:t>f</a:t>
            </a:r>
            <a:r>
              <a:rPr lang="it-IT" sz="1400" dirty="0"/>
              <a:t> - </a:t>
            </a:r>
            <a:r>
              <a:rPr lang="it-IT" sz="1400" i="1" dirty="0"/>
              <a:t>E</a:t>
            </a:r>
            <a:r>
              <a:rPr lang="it-IT" sz="1400" i="1" baseline="-25000" dirty="0"/>
              <a:t>i</a:t>
            </a:r>
            <a:r>
              <a:rPr lang="it-IT" sz="1400" dirty="0"/>
              <a:t>) può essere positivo o negativo, e indica se viene emessa o assorbita energia sotto forma di quanti, con frequenza </a:t>
            </a:r>
            <a:r>
              <a:rPr lang="el-GR" sz="1400" dirty="0"/>
              <a:t>ν</a:t>
            </a:r>
            <a:r>
              <a:rPr lang="it-IT" sz="1400" dirty="0"/>
              <a:t> della  formula. </a:t>
            </a:r>
          </a:p>
          <a:p>
            <a:pPr marL="0" indent="0" algn="just">
              <a:buNone/>
            </a:pPr>
            <a:r>
              <a:rPr lang="it-IT" sz="1400" dirty="0"/>
              <a:t>Secondo la</a:t>
            </a:r>
            <a:r>
              <a:rPr lang="it-IT" sz="1400" b="1" dirty="0"/>
              <a:t> teoria classica</a:t>
            </a:r>
            <a:r>
              <a:rPr lang="it-IT" sz="1400" dirty="0"/>
              <a:t>, invece, la frequenza della radiazione emessa  dovrebbe essere uguale a quella del moto periodico della particella carica. </a:t>
            </a:r>
          </a:p>
          <a:p>
            <a:pPr marL="0" indent="0" algn="just">
              <a:buNone/>
            </a:pPr>
            <a:r>
              <a:rPr lang="it-IT" sz="1400" b="1" dirty="0"/>
              <a:t>L'energia che l'atomo scambia </a:t>
            </a:r>
            <a:r>
              <a:rPr lang="it-IT" sz="1400" dirty="0"/>
              <a:t>con il campo elettromagnetico soddisfa  1) il principio della conservazione dell'energia, 2) la relazione tra l'energia e la frequenza postulata  da Planck. Nel suo lavoro Bohr non cita i quanti di luce di Einstein, dei quali sarà un deciso oppositore fino al 1924.</a:t>
            </a:r>
          </a:p>
          <a:p>
            <a:pPr marL="0" indent="0">
              <a:buNone/>
            </a:pPr>
            <a:r>
              <a:rPr lang="it-IT" sz="1400" b="1" dirty="0"/>
              <a:t>Raggio di Bohr ed energia fondamentale</a:t>
            </a:r>
          </a:p>
          <a:p>
            <a:pPr marL="0" indent="0">
              <a:buNone/>
            </a:pPr>
            <a:r>
              <a:rPr lang="it-IT" sz="1200" dirty="0"/>
              <a:t>Bohr dimostra che il raggio dell’orbita dell’elettrone negli atomi </a:t>
            </a:r>
            <a:r>
              <a:rPr lang="it-IT" sz="1200" dirty="0" err="1"/>
              <a:t>monoelettronici</a:t>
            </a:r>
            <a:r>
              <a:rPr lang="it-IT" sz="1200" dirty="0"/>
              <a:t> è :</a:t>
            </a:r>
          </a:p>
          <a:p>
            <a:pPr marL="0" indent="0">
              <a:buNone/>
            </a:pPr>
            <a:r>
              <a:rPr lang="it-IT" sz="1400" b="1" dirty="0"/>
              <a:t>                                             r = n</a:t>
            </a:r>
            <a:r>
              <a:rPr lang="it-IT" sz="1400" b="1" baseline="30000" dirty="0"/>
              <a:t>2</a:t>
            </a:r>
            <a:r>
              <a:rPr lang="it-IT" sz="1400" b="1" dirty="0"/>
              <a:t> . h</a:t>
            </a:r>
            <a:r>
              <a:rPr lang="it-IT" sz="1400" b="1" baseline="30000" dirty="0"/>
              <a:t>2</a:t>
            </a:r>
            <a:r>
              <a:rPr lang="it-IT" sz="1400" b="1" dirty="0"/>
              <a:t>/</a:t>
            </a:r>
            <a:r>
              <a:rPr lang="it-IT" sz="1800" b="1" dirty="0"/>
              <a:t>4</a:t>
            </a:r>
            <a:r>
              <a:rPr lang="it-IT" sz="1400" b="1" dirty="0">
                <a:latin typeface="Cambria Math" panose="02040503050406030204" pitchFamily="18" charset="0"/>
                <a:ea typeface="Cambria Math" panose="02040503050406030204" pitchFamily="18" charset="0"/>
              </a:rPr>
              <a:t>𝛱</a:t>
            </a:r>
            <a:r>
              <a:rPr lang="it-IT" sz="1400" b="1" baseline="30000" dirty="0">
                <a:latin typeface="Cambria Math" panose="02040503050406030204" pitchFamily="18" charset="0"/>
                <a:ea typeface="Cambria Math" panose="02040503050406030204" pitchFamily="18" charset="0"/>
              </a:rPr>
              <a:t>2</a:t>
            </a:r>
            <a:r>
              <a:rPr lang="it-IT" sz="1400" b="1" dirty="0"/>
              <a:t>mkZe</a:t>
            </a:r>
            <a:r>
              <a:rPr lang="it-IT" sz="1400" b="1" baseline="30000" dirty="0"/>
              <a:t>2                              </a:t>
            </a:r>
            <a:r>
              <a:rPr lang="it-IT" sz="1400" b="1" dirty="0"/>
              <a:t>r = n</a:t>
            </a:r>
            <a:r>
              <a:rPr lang="it-IT" sz="1400" b="1" baseline="30000" dirty="0"/>
              <a:t>2</a:t>
            </a:r>
            <a:r>
              <a:rPr lang="it-IT" sz="1400" b="1" dirty="0"/>
              <a:t> . a</a:t>
            </a:r>
            <a:r>
              <a:rPr lang="it-IT" sz="1400" b="1" baseline="-25000" dirty="0"/>
              <a:t>0 </a:t>
            </a:r>
            <a:r>
              <a:rPr lang="it-IT" sz="1400" b="1" dirty="0"/>
              <a:t>/Z                  a</a:t>
            </a:r>
            <a:r>
              <a:rPr lang="it-IT" sz="1400" b="1" baseline="-25000" dirty="0"/>
              <a:t>0</a:t>
            </a:r>
            <a:r>
              <a:rPr lang="it-IT" sz="1400" b="1" dirty="0"/>
              <a:t> =  h</a:t>
            </a:r>
            <a:r>
              <a:rPr lang="it-IT" sz="1400" b="1" baseline="30000" dirty="0"/>
              <a:t>2</a:t>
            </a:r>
            <a:r>
              <a:rPr lang="it-IT" sz="1400" b="1" dirty="0"/>
              <a:t>/</a:t>
            </a:r>
            <a:r>
              <a:rPr lang="it-IT" sz="1800" b="1" dirty="0"/>
              <a:t>4</a:t>
            </a:r>
            <a:r>
              <a:rPr lang="it-IT" sz="1400" b="1" dirty="0">
                <a:latin typeface="Cambria Math" panose="02040503050406030204" pitchFamily="18" charset="0"/>
                <a:ea typeface="Cambria Math" panose="02040503050406030204" pitchFamily="18" charset="0"/>
              </a:rPr>
              <a:t>𝛱</a:t>
            </a:r>
            <a:r>
              <a:rPr lang="it-IT" sz="1400" b="1" baseline="30000" dirty="0">
                <a:latin typeface="Cambria Math" panose="02040503050406030204" pitchFamily="18" charset="0"/>
                <a:ea typeface="Cambria Math" panose="02040503050406030204" pitchFamily="18" charset="0"/>
              </a:rPr>
              <a:t>2</a:t>
            </a:r>
            <a:r>
              <a:rPr lang="it-IT" sz="1400" b="1" dirty="0"/>
              <a:t>mke</a:t>
            </a:r>
            <a:r>
              <a:rPr lang="it-IT" sz="1400" b="1" baseline="30000" dirty="0"/>
              <a:t>2</a:t>
            </a:r>
            <a:r>
              <a:rPr lang="it-IT" sz="1400" b="1" dirty="0"/>
              <a:t>   </a:t>
            </a:r>
            <a:endParaRPr lang="it-IT" sz="1400" b="1" baseline="30000" dirty="0"/>
          </a:p>
          <a:p>
            <a:pPr marL="0" indent="0">
              <a:buNone/>
            </a:pPr>
            <a:r>
              <a:rPr lang="it-IT" sz="1200" dirty="0"/>
              <a:t>Dove n  è intero, k costante legge di Coulomb, m ed e  massa  e carica elettrone,  Z numero di atomico (protoni carica nucleare ), </a:t>
            </a:r>
            <a:r>
              <a:rPr lang="it-IT" sz="1200" b="1" dirty="0"/>
              <a:t>a</a:t>
            </a:r>
            <a:r>
              <a:rPr lang="it-IT" sz="1200" b="1" baseline="-25000" dirty="0"/>
              <a:t>0  </a:t>
            </a:r>
            <a:r>
              <a:rPr lang="it-IT" sz="1200" dirty="0"/>
              <a:t>detto raggio di Bohr , raggio dell’orbita stazionaria con n =</a:t>
            </a:r>
            <a:r>
              <a:rPr lang="it-IT" sz="1600" dirty="0"/>
              <a:t>1</a:t>
            </a:r>
            <a:r>
              <a:rPr lang="it-IT" sz="1200" dirty="0"/>
              <a:t> </a:t>
            </a:r>
          </a:p>
          <a:p>
            <a:pPr marL="0" indent="0">
              <a:buNone/>
            </a:pPr>
            <a:r>
              <a:rPr lang="it-IT" sz="1200" dirty="0"/>
              <a:t>Energia </a:t>
            </a:r>
          </a:p>
          <a:p>
            <a:pPr marL="0" indent="0">
              <a:buNone/>
            </a:pPr>
            <a:r>
              <a:rPr lang="it-IT" sz="1400" b="1" dirty="0"/>
              <a:t>                                         En =-Z</a:t>
            </a:r>
            <a:r>
              <a:rPr lang="it-IT" sz="1400" b="1" baseline="30000" dirty="0"/>
              <a:t>2</a:t>
            </a:r>
            <a:r>
              <a:rPr lang="it-IT" sz="1400" b="1" dirty="0"/>
              <a:t> .E0 /n</a:t>
            </a:r>
            <a:r>
              <a:rPr lang="it-IT" sz="1400" b="1" baseline="30000" dirty="0"/>
              <a:t>2                               </a:t>
            </a:r>
            <a:r>
              <a:rPr lang="it-IT" sz="1400" b="1" dirty="0"/>
              <a:t>E0</a:t>
            </a:r>
            <a:r>
              <a:rPr lang="it-IT" sz="1400" b="1" baseline="30000" dirty="0"/>
              <a:t> </a:t>
            </a:r>
            <a:r>
              <a:rPr lang="it-IT" sz="1400" b="1" dirty="0"/>
              <a:t> =  m e</a:t>
            </a:r>
            <a:r>
              <a:rPr lang="it-IT" sz="1400" b="1" baseline="30000" dirty="0"/>
              <a:t>4</a:t>
            </a:r>
            <a:r>
              <a:rPr lang="it-IT" sz="1400" b="1" dirty="0"/>
              <a:t>/8h</a:t>
            </a:r>
            <a:r>
              <a:rPr lang="it-IT" sz="1400" b="1" baseline="30000" dirty="0">
                <a:latin typeface="Cambria Math" panose="02040503050406030204" pitchFamily="18" charset="0"/>
                <a:ea typeface="Cambria Math" panose="02040503050406030204" pitchFamily="18" charset="0"/>
              </a:rPr>
              <a:t>2</a:t>
            </a:r>
            <a:r>
              <a:rPr lang="el-GR" sz="1400" b="1" dirty="0"/>
              <a:t>ε</a:t>
            </a:r>
            <a:r>
              <a:rPr lang="it-IT" sz="1400" b="1" baseline="-25000" dirty="0"/>
              <a:t>0</a:t>
            </a:r>
            <a:r>
              <a:rPr lang="it-IT" sz="1400" b="1" baseline="30000" dirty="0"/>
              <a:t>2       </a:t>
            </a:r>
          </a:p>
          <a:p>
            <a:pPr marL="0" indent="0" algn="just">
              <a:buNone/>
            </a:pPr>
            <a:r>
              <a:rPr lang="it-IT" sz="1200" b="1" dirty="0"/>
              <a:t>E0</a:t>
            </a:r>
            <a:r>
              <a:rPr lang="it-IT" sz="1200" b="1" baseline="30000" dirty="0"/>
              <a:t> </a:t>
            </a:r>
            <a:r>
              <a:rPr lang="it-IT" sz="1200" dirty="0"/>
              <a:t>risulta di circa 13,6 </a:t>
            </a:r>
            <a:r>
              <a:rPr lang="it-IT" sz="1200" dirty="0" err="1"/>
              <a:t>eV</a:t>
            </a:r>
            <a:r>
              <a:rPr lang="it-IT" sz="1200" dirty="0"/>
              <a:t>. Questo vuol dire che, per estrarre un elettrone nello stato fondamentale dell'idrogeno, bisogna fornire al sistema un'energia pari a 13,6 </a:t>
            </a:r>
            <a:r>
              <a:rPr lang="it-IT" sz="1200" dirty="0" err="1"/>
              <a:t>eV</a:t>
            </a:r>
            <a:r>
              <a:rPr lang="it-IT" sz="1200" dirty="0"/>
              <a:t>. Tenendo conto del fatto che la massa del nucleo non è infinita (nel caso dell'idrogeno è circa duemila volte la massa dell'elettrone) e che quindi il nucleo stesso ruota intorno al centro di massa dell'atomo, si introduce una lieve dipendenza della costante di </a:t>
            </a:r>
            <a:r>
              <a:rPr lang="it-IT" sz="1200" dirty="0" err="1"/>
              <a:t>Rydberg</a:t>
            </a:r>
            <a:r>
              <a:rPr lang="it-IT" sz="1200" dirty="0"/>
              <a:t> dalla massa del nucleo, migliorando così l'accordo con i dati sperimentali.</a:t>
            </a:r>
          </a:p>
          <a:p>
            <a:pPr marL="0" indent="0" algn="just">
              <a:buNone/>
            </a:pPr>
            <a:r>
              <a:rPr lang="it-IT" sz="1200" b="1" dirty="0"/>
              <a:t>Il modello di Bohr </a:t>
            </a:r>
            <a:r>
              <a:rPr lang="it-IT" sz="1200" dirty="0"/>
              <a:t>a scala di energia quantizzata, spiega il comportamento dell’atomo di idrogeno che contiene un solo elettrone ma inadeguato per atomi più complessi contenenti più elettroni in grado di influenzarsi a vicenda.</a:t>
            </a:r>
          </a:p>
          <a:p>
            <a:pPr marL="0" indent="0" algn="just">
              <a:buNone/>
            </a:pPr>
            <a:r>
              <a:rPr lang="it-IT" sz="1200" dirty="0"/>
              <a:t>Nel 1916 il modello di Bohr venne perfezionato dal fisico tedesco </a:t>
            </a:r>
            <a:r>
              <a:rPr lang="it-IT" sz="1200" b="1" dirty="0"/>
              <a:t>A. J. W. </a:t>
            </a:r>
            <a:r>
              <a:rPr lang="it-IT" sz="1200" b="1" dirty="0" err="1"/>
              <a:t>Sommerfeld</a:t>
            </a:r>
            <a:r>
              <a:rPr lang="it-IT" sz="1200" dirty="0"/>
              <a:t> che spiegò la struttura fine delle righe spettrali affermando che le orbite erano sia circolari che ellittiche, e che la loro forma era definita dal </a:t>
            </a:r>
            <a:r>
              <a:rPr lang="it-IT" sz="1200" b="1" dirty="0"/>
              <a:t>numero quantico secondario l</a:t>
            </a:r>
            <a:r>
              <a:rPr lang="it-IT" sz="1200" dirty="0"/>
              <a:t>. </a:t>
            </a:r>
          </a:p>
          <a:p>
            <a:pPr marL="0" indent="0">
              <a:buNone/>
            </a:pPr>
            <a:endParaRPr lang="it-IT" sz="1200" dirty="0"/>
          </a:p>
          <a:p>
            <a:pPr marL="0" indent="0">
              <a:buNone/>
            </a:pPr>
            <a:endParaRPr lang="it-IT" sz="1200" b="1" dirty="0"/>
          </a:p>
        </p:txBody>
      </p:sp>
      <p:sp>
        <p:nvSpPr>
          <p:cNvPr id="4" name="CasellaDiTesto 3">
            <a:extLst>
              <a:ext uri="{FF2B5EF4-FFF2-40B4-BE49-F238E27FC236}">
                <a16:creationId xmlns:a16="http://schemas.microsoft.com/office/drawing/2014/main" id="{A7344683-9511-44EF-B35C-E32882AF07BF}"/>
              </a:ext>
            </a:extLst>
          </p:cNvPr>
          <p:cNvSpPr txBox="1"/>
          <p:nvPr/>
        </p:nvSpPr>
        <p:spPr>
          <a:xfrm>
            <a:off x="447261" y="1271453"/>
            <a:ext cx="162339" cy="369332"/>
          </a:xfrm>
          <a:prstGeom prst="rect">
            <a:avLst/>
          </a:prstGeom>
          <a:noFill/>
        </p:spPr>
        <p:txBody>
          <a:bodyPr wrap="square" rtlCol="0">
            <a:spAutoFit/>
          </a:bodyPr>
          <a:lstStyle/>
          <a:p>
            <a:endParaRPr lang="it-IT" dirty="0"/>
          </a:p>
        </p:txBody>
      </p:sp>
      <p:sp>
        <p:nvSpPr>
          <p:cNvPr id="5" name="CasellaDiTesto 4">
            <a:extLst>
              <a:ext uri="{FF2B5EF4-FFF2-40B4-BE49-F238E27FC236}">
                <a16:creationId xmlns:a16="http://schemas.microsoft.com/office/drawing/2014/main" id="{E81DD0B8-6380-49C3-9ADE-B6C59B971C46}"/>
              </a:ext>
            </a:extLst>
          </p:cNvPr>
          <p:cNvSpPr txBox="1"/>
          <p:nvPr/>
        </p:nvSpPr>
        <p:spPr>
          <a:xfrm>
            <a:off x="4721087" y="2266122"/>
            <a:ext cx="184731" cy="369332"/>
          </a:xfrm>
          <a:prstGeom prst="rect">
            <a:avLst/>
          </a:prstGeom>
          <a:noFill/>
        </p:spPr>
        <p:txBody>
          <a:bodyPr wrap="none" rtlCol="0">
            <a:spAutoFit/>
          </a:bodyPr>
          <a:lstStyle/>
          <a:p>
            <a:endParaRPr lang="it-IT" dirty="0"/>
          </a:p>
        </p:txBody>
      </p:sp>
      <p:sp>
        <p:nvSpPr>
          <p:cNvPr id="7" name="CasellaDiTesto 6">
            <a:extLst>
              <a:ext uri="{FF2B5EF4-FFF2-40B4-BE49-F238E27FC236}">
                <a16:creationId xmlns:a16="http://schemas.microsoft.com/office/drawing/2014/main" id="{F33A0885-818A-436D-83A1-AFC8A5849389}"/>
              </a:ext>
            </a:extLst>
          </p:cNvPr>
          <p:cNvSpPr txBox="1"/>
          <p:nvPr/>
        </p:nvSpPr>
        <p:spPr>
          <a:xfrm>
            <a:off x="8918222" y="6127593"/>
            <a:ext cx="2286000" cy="307777"/>
          </a:xfrm>
          <a:prstGeom prst="rect">
            <a:avLst/>
          </a:prstGeom>
          <a:noFill/>
        </p:spPr>
        <p:txBody>
          <a:bodyPr wrap="square" rtlCol="0">
            <a:spAutoFit/>
          </a:bodyPr>
          <a:lstStyle/>
          <a:p>
            <a:r>
              <a:rPr lang="it-IT" sz="1400" dirty="0" err="1">
                <a:solidFill>
                  <a:srgbClr val="002060"/>
                </a:solidFill>
                <a:hlinkClick r:id="rId2" action="ppaction://hlinkfile">
                  <a:extLst>
                    <a:ext uri="{A12FA001-AC4F-418D-AE19-62706E023703}">
                      <ahyp:hlinkClr xmlns:ahyp="http://schemas.microsoft.com/office/drawing/2018/hyperlinkcolor" val="tx"/>
                    </a:ext>
                  </a:extLst>
                </a:hlinkClick>
              </a:rPr>
              <a:t>Approfodimento</a:t>
            </a:r>
            <a:endParaRPr lang="it-IT" sz="1400" dirty="0">
              <a:solidFill>
                <a:srgbClr val="002060"/>
              </a:solidFill>
            </a:endParaRPr>
          </a:p>
        </p:txBody>
      </p:sp>
    </p:spTree>
    <p:extLst>
      <p:ext uri="{BB962C8B-B14F-4D97-AF65-F5344CB8AC3E}">
        <p14:creationId xmlns:p14="http://schemas.microsoft.com/office/powerpoint/2010/main" val="4151427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821B1C38-6474-43DB-96BB-74480F259C50}"/>
              </a:ext>
            </a:extLst>
          </p:cNvPr>
          <p:cNvSpPr>
            <a:spLocks noGrp="1"/>
          </p:cNvSpPr>
          <p:nvPr>
            <p:ph type="title"/>
          </p:nvPr>
        </p:nvSpPr>
        <p:spPr>
          <a:xfrm>
            <a:off x="1981200" y="422629"/>
            <a:ext cx="8229600" cy="197357"/>
          </a:xfrm>
        </p:spPr>
        <p:txBody>
          <a:bodyPr/>
          <a:lstStyle/>
          <a:p>
            <a:pPr algn="ctr"/>
            <a:r>
              <a:rPr lang="it-IT" sz="3200" b="1" dirty="0">
                <a:solidFill>
                  <a:srgbClr val="FF0000"/>
                </a:solidFill>
              </a:rPr>
              <a:t>Modello atomico quantistico di Bohr </a:t>
            </a:r>
            <a:endParaRPr lang="it-IT" altLang="it-IT" sz="3200" dirty="0">
              <a:solidFill>
                <a:srgbClr val="FF0000"/>
              </a:solidFill>
            </a:endParaRPr>
          </a:p>
        </p:txBody>
      </p:sp>
      <p:sp>
        <p:nvSpPr>
          <p:cNvPr id="8" name="Segnaposto contenuto 7">
            <a:extLst>
              <a:ext uri="{FF2B5EF4-FFF2-40B4-BE49-F238E27FC236}">
                <a16:creationId xmlns:a16="http://schemas.microsoft.com/office/drawing/2014/main" id="{27D108C3-FD4E-41EC-ACBC-C6754C2A038A}"/>
              </a:ext>
            </a:extLst>
          </p:cNvPr>
          <p:cNvSpPr>
            <a:spLocks noGrp="1"/>
          </p:cNvSpPr>
          <p:nvPr>
            <p:ph idx="1"/>
          </p:nvPr>
        </p:nvSpPr>
        <p:spPr>
          <a:xfrm>
            <a:off x="447261" y="535578"/>
            <a:ext cx="11196099" cy="5786843"/>
          </a:xfrm>
        </p:spPr>
        <p:txBody>
          <a:bodyPr/>
          <a:lstStyle/>
          <a:p>
            <a:pPr marL="0" indent="0">
              <a:buNone/>
            </a:pPr>
            <a:endParaRPr lang="it-IT" sz="1200" dirty="0"/>
          </a:p>
          <a:p>
            <a:pPr marL="0" indent="0">
              <a:buNone/>
            </a:pPr>
            <a:endParaRPr lang="it-IT" sz="1200" b="1" dirty="0"/>
          </a:p>
        </p:txBody>
      </p:sp>
      <p:sp>
        <p:nvSpPr>
          <p:cNvPr id="4" name="CasellaDiTesto 3">
            <a:extLst>
              <a:ext uri="{FF2B5EF4-FFF2-40B4-BE49-F238E27FC236}">
                <a16:creationId xmlns:a16="http://schemas.microsoft.com/office/drawing/2014/main" id="{A7344683-9511-44EF-B35C-E32882AF07BF}"/>
              </a:ext>
            </a:extLst>
          </p:cNvPr>
          <p:cNvSpPr txBox="1"/>
          <p:nvPr/>
        </p:nvSpPr>
        <p:spPr>
          <a:xfrm>
            <a:off x="447261" y="1271453"/>
            <a:ext cx="162339" cy="369332"/>
          </a:xfrm>
          <a:prstGeom prst="rect">
            <a:avLst/>
          </a:prstGeom>
          <a:noFill/>
        </p:spPr>
        <p:txBody>
          <a:bodyPr wrap="square" rtlCol="0">
            <a:spAutoFit/>
          </a:bodyPr>
          <a:lstStyle/>
          <a:p>
            <a:endParaRPr lang="it-IT" dirty="0"/>
          </a:p>
        </p:txBody>
      </p:sp>
      <p:sp>
        <p:nvSpPr>
          <p:cNvPr id="5" name="CasellaDiTesto 4">
            <a:extLst>
              <a:ext uri="{FF2B5EF4-FFF2-40B4-BE49-F238E27FC236}">
                <a16:creationId xmlns:a16="http://schemas.microsoft.com/office/drawing/2014/main" id="{E81DD0B8-6380-49C3-9ADE-B6C59B971C46}"/>
              </a:ext>
            </a:extLst>
          </p:cNvPr>
          <p:cNvSpPr txBox="1"/>
          <p:nvPr/>
        </p:nvSpPr>
        <p:spPr>
          <a:xfrm>
            <a:off x="4721087" y="2266122"/>
            <a:ext cx="184731" cy="369332"/>
          </a:xfrm>
          <a:prstGeom prst="rect">
            <a:avLst/>
          </a:prstGeom>
          <a:noFill/>
        </p:spPr>
        <p:txBody>
          <a:bodyPr wrap="none" rtlCol="0">
            <a:spAutoFit/>
          </a:bodyPr>
          <a:lstStyle/>
          <a:p>
            <a:endParaRPr lang="it-IT" dirty="0"/>
          </a:p>
        </p:txBody>
      </p:sp>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337A7F4D-C4FE-4DDA-8357-B2FCDC6ED1EB}"/>
                  </a:ext>
                </a:extLst>
              </p:cNvPr>
              <p:cNvSpPr txBox="1"/>
              <p:nvPr/>
            </p:nvSpPr>
            <p:spPr>
              <a:xfrm>
                <a:off x="265399" y="619986"/>
                <a:ext cx="11559822" cy="6992299"/>
              </a:xfrm>
              <a:prstGeom prst="rect">
                <a:avLst/>
              </a:prstGeom>
              <a:noFill/>
            </p:spPr>
            <p:txBody>
              <a:bodyPr wrap="square" rtlCol="0">
                <a:spAutoFit/>
              </a:bodyPr>
              <a:lstStyle/>
              <a:p>
                <a:pPr algn="just"/>
                <a:r>
                  <a:rPr lang="it-IT" sz="1400" b="1" dirty="0"/>
                  <a:t>Il modello di Bohr </a:t>
                </a:r>
                <a:r>
                  <a:rPr lang="it-IT" sz="1400" dirty="0"/>
                  <a:t>a scala di energia quantizzata, spiega il comportamento dell’atomo di idrogeno che contiene un solo elettrone ma inadeguato per atomi più complessi contenenti più elettroni in grado di influenzarsi a vicenda.</a:t>
                </a:r>
              </a:p>
              <a:p>
                <a:pPr algn="just"/>
                <a:r>
                  <a:rPr lang="it-IT" sz="1400" dirty="0"/>
                  <a:t>Nel 1916 il modello di Bohr venne perfezionato dal fisico tedesco </a:t>
                </a:r>
                <a:r>
                  <a:rPr lang="it-IT" sz="1400" b="1" dirty="0"/>
                  <a:t>A. J. W. </a:t>
                </a:r>
                <a:r>
                  <a:rPr lang="it-IT" sz="1400" b="1" dirty="0" err="1"/>
                  <a:t>Sommerfeld</a:t>
                </a:r>
                <a:r>
                  <a:rPr lang="it-IT" sz="1400" dirty="0"/>
                  <a:t> che spiegò la struttura fine delle righe spettrali affermando che le orbite erano sia circolari che ellittiche, e che la loro forma era definita dal </a:t>
                </a:r>
                <a:r>
                  <a:rPr lang="it-IT" sz="1400" b="1" dirty="0"/>
                  <a:t>numero quantico secondario l</a:t>
                </a:r>
                <a:r>
                  <a:rPr lang="it-IT" sz="1400" dirty="0"/>
                  <a:t>. </a:t>
                </a:r>
              </a:p>
              <a:p>
                <a:endParaRPr lang="it-IT" dirty="0"/>
              </a:p>
              <a:p>
                <a:pPr>
                  <a:lnSpc>
                    <a:spcPct val="107000"/>
                  </a:lnSpc>
                  <a:spcAft>
                    <a:spcPts val="800"/>
                  </a:spcAft>
                </a:pPr>
                <a:r>
                  <a:rPr lang="it-IT" dirty="0"/>
                  <a:t>                                                           </a:t>
                </a:r>
                <a:r>
                  <a:rPr lang="it-IT" sz="1400" b="1" dirty="0"/>
                  <a:t>Momento della quantità di moto </a:t>
                </a:r>
                <a:r>
                  <a:rPr lang="it-IT" dirty="0"/>
                  <a:t>= </a:t>
                </a:r>
                <a:r>
                  <a:rPr lang="it-IT" dirty="0">
                    <a:latin typeface="Calibri" panose="020F0502020204030204" pitchFamily="34" charset="0"/>
                    <a:ea typeface="Times New Roman" panose="02020603050405020304" pitchFamily="18" charset="0"/>
                    <a:cs typeface="Times New Roman" panose="02020603050405020304" pitchFamily="18" charset="0"/>
                  </a:rPr>
                  <a:t>L= p r = </a:t>
                </a:r>
                <a14:m>
                  <m:oMath xmlns:m="http://schemas.openxmlformats.org/officeDocument/2006/math">
                    <m:f>
                      <m:fPr>
                        <m:ctrlPr>
                          <a:rPr lang="it-IT" i="1">
                            <a:latin typeface="Cambria Math" panose="02040503050406030204" pitchFamily="18" charset="0"/>
                            <a:ea typeface="Times New Roman" panose="02020603050405020304" pitchFamily="18" charset="0"/>
                            <a:cs typeface="Times New Roman" panose="02020603050405020304" pitchFamily="18" charset="0"/>
                          </a:rPr>
                        </m:ctrlPr>
                      </m:fPr>
                      <m:num>
                        <m:r>
                          <a:rPr lang="it-IT" i="1">
                            <a:latin typeface="Cambria Math" panose="02040503050406030204" pitchFamily="18" charset="0"/>
                            <a:ea typeface="Times New Roman" panose="02020603050405020304" pitchFamily="18" charset="0"/>
                            <a:cs typeface="Times New Roman" panose="02020603050405020304" pitchFamily="18" charset="0"/>
                          </a:rPr>
                          <m:t>𝑛</m:t>
                        </m:r>
                        <m:r>
                          <a:rPr lang="it-IT" i="1">
                            <a:latin typeface="Cambria Math" panose="02040503050406030204" pitchFamily="18" charset="0"/>
                            <a:ea typeface="Times New Roman" panose="02020603050405020304" pitchFamily="18" charset="0"/>
                            <a:cs typeface="Times New Roman" panose="02020603050405020304" pitchFamily="18" charset="0"/>
                          </a:rPr>
                          <m:t> </m:t>
                        </m:r>
                        <m:r>
                          <a:rPr lang="it-IT" i="1">
                            <a:latin typeface="Cambria Math" panose="02040503050406030204" pitchFamily="18" charset="0"/>
                            <a:ea typeface="Times New Roman" panose="02020603050405020304" pitchFamily="18" charset="0"/>
                            <a:cs typeface="Times New Roman" panose="02020603050405020304" pitchFamily="18" charset="0"/>
                          </a:rPr>
                          <m:t>h</m:t>
                        </m:r>
                      </m:num>
                      <m:den>
                        <m:r>
                          <a:rPr lang="it-IT" i="1">
                            <a:latin typeface="Cambria Math" panose="02040503050406030204" pitchFamily="18" charset="0"/>
                            <a:ea typeface="Times New Roman" panose="02020603050405020304" pitchFamily="18" charset="0"/>
                            <a:cs typeface="Times New Roman" panose="02020603050405020304" pitchFamily="18" charset="0"/>
                          </a:rPr>
                          <m:t>2</m:t>
                        </m:r>
                        <m:r>
                          <a:rPr lang="it-IT" i="1">
                            <a:latin typeface="Cambria Math" panose="02040503050406030204" pitchFamily="18" charset="0"/>
                            <a:ea typeface="Times New Roman" panose="02020603050405020304" pitchFamily="18" charset="0"/>
                            <a:cs typeface="Times New Roman" panose="02020603050405020304" pitchFamily="18" charset="0"/>
                          </a:rPr>
                          <m:t>𝜋</m:t>
                        </m:r>
                      </m:den>
                    </m:f>
                  </m:oMath>
                </a14:m>
                <a:endParaRPr lang="it-IT" sz="1400" dirty="0">
                  <a:latin typeface="Calibri" panose="020F0502020204030204" pitchFamily="34" charset="0"/>
                  <a:ea typeface="Calibri" panose="020F0502020204030204" pitchFamily="34" charset="0"/>
                  <a:cs typeface="Times New Roman" panose="02020603050405020304" pitchFamily="18" charset="0"/>
                </a:endParaRPr>
              </a:p>
              <a:p>
                <a:endParaRPr lang="it-IT" dirty="0"/>
              </a:p>
              <a:p>
                <a:r>
                  <a:rPr lang="it-IT" dirty="0"/>
                  <a:t>                                                           </a:t>
                </a:r>
                <a:r>
                  <a:rPr lang="it-IT" sz="1400" b="1" dirty="0"/>
                  <a:t>Raggio atomico         </a:t>
                </a:r>
                <a:r>
                  <a:rPr lang="it-IT" sz="2000" dirty="0"/>
                  <a:t>r = </a:t>
                </a:r>
                <a14:m>
                  <m:oMath xmlns:m="http://schemas.openxmlformats.org/officeDocument/2006/math">
                    <m:r>
                      <a:rPr lang="it-IT" sz="2000" i="1">
                        <a:latin typeface="Cambria Math" panose="02040503050406030204" pitchFamily="18" charset="0"/>
                      </a:rPr>
                      <m:t> </m:t>
                    </m:r>
                    <m:f>
                      <m:fPr>
                        <m:ctrlPr>
                          <a:rPr lang="it-IT" sz="2000" i="1">
                            <a:latin typeface="Cambria Math" panose="02040503050406030204" pitchFamily="18" charset="0"/>
                          </a:rPr>
                        </m:ctrlPr>
                      </m:fPr>
                      <m:num>
                        <m:r>
                          <a:rPr lang="it-IT" sz="2000" i="1">
                            <a:latin typeface="Cambria Math" panose="02040503050406030204" pitchFamily="18" charset="0"/>
                          </a:rPr>
                          <m:t> </m:t>
                        </m:r>
                        <m:sSup>
                          <m:sSupPr>
                            <m:ctrlPr>
                              <a:rPr lang="it-IT" sz="2000" i="1">
                                <a:latin typeface="Cambria Math" panose="02040503050406030204" pitchFamily="18" charset="0"/>
                              </a:rPr>
                            </m:ctrlPr>
                          </m:sSupPr>
                          <m:e>
                            <m:r>
                              <a:rPr lang="it-IT" sz="2000" i="1">
                                <a:latin typeface="Cambria Math" panose="02040503050406030204" pitchFamily="18" charset="0"/>
                              </a:rPr>
                              <m:t>𝑛</m:t>
                            </m:r>
                          </m:e>
                          <m:sup>
                            <m:r>
                              <a:rPr lang="it-IT" sz="2000" i="1">
                                <a:latin typeface="Cambria Math" panose="02040503050406030204" pitchFamily="18" charset="0"/>
                              </a:rPr>
                              <m:t>2 </m:t>
                            </m:r>
                          </m:sup>
                        </m:sSup>
                        <m:r>
                          <a:rPr lang="it-IT" sz="2000" i="1">
                            <a:latin typeface="Cambria Math" panose="02040503050406030204" pitchFamily="18" charset="0"/>
                          </a:rPr>
                          <m:t> </m:t>
                        </m:r>
                        <m:sSup>
                          <m:sSupPr>
                            <m:ctrlPr>
                              <a:rPr lang="it-IT" sz="2000" i="1">
                                <a:latin typeface="Cambria Math" panose="02040503050406030204" pitchFamily="18" charset="0"/>
                              </a:rPr>
                            </m:ctrlPr>
                          </m:sSupPr>
                          <m:e>
                            <m:r>
                              <a:rPr lang="it-IT" sz="2000" i="1">
                                <a:latin typeface="Cambria Math" panose="02040503050406030204" pitchFamily="18" charset="0"/>
                              </a:rPr>
                              <m:t>h</m:t>
                            </m:r>
                          </m:e>
                          <m:sup>
                            <m:r>
                              <a:rPr lang="it-IT" sz="2000" i="1">
                                <a:latin typeface="Cambria Math" panose="02040503050406030204" pitchFamily="18" charset="0"/>
                              </a:rPr>
                              <m:t>2</m:t>
                            </m:r>
                          </m:sup>
                        </m:sSup>
                      </m:num>
                      <m:den>
                        <m:r>
                          <a:rPr lang="it-IT" sz="2000" i="1">
                            <a:latin typeface="Cambria Math" panose="02040503050406030204" pitchFamily="18" charset="0"/>
                          </a:rPr>
                          <m:t>4</m:t>
                        </m:r>
                        <m:sSup>
                          <m:sSupPr>
                            <m:ctrlPr>
                              <a:rPr lang="it-IT" sz="2000" i="1">
                                <a:latin typeface="Cambria Math" panose="02040503050406030204" pitchFamily="18" charset="0"/>
                              </a:rPr>
                            </m:ctrlPr>
                          </m:sSupPr>
                          <m:e>
                            <m:r>
                              <a:rPr lang="it-IT" sz="2000" i="1">
                                <a:latin typeface="Cambria Math" panose="02040503050406030204" pitchFamily="18" charset="0"/>
                              </a:rPr>
                              <m:t>𝜋</m:t>
                            </m:r>
                          </m:e>
                          <m:sup>
                            <m:r>
                              <a:rPr lang="it-IT" sz="2000" i="1">
                                <a:latin typeface="Cambria Math" panose="02040503050406030204" pitchFamily="18" charset="0"/>
                              </a:rPr>
                              <m:t>2 </m:t>
                            </m:r>
                          </m:sup>
                        </m:sSup>
                        <m:r>
                          <a:rPr lang="it-IT" sz="2000" i="1">
                            <a:latin typeface="Cambria Math" panose="02040503050406030204" pitchFamily="18" charset="0"/>
                          </a:rPr>
                          <m:t>𝑚𝑘</m:t>
                        </m:r>
                        <m:sSup>
                          <m:sSupPr>
                            <m:ctrlPr>
                              <a:rPr lang="it-IT" sz="2000" i="1">
                                <a:latin typeface="Cambria Math" panose="02040503050406030204" pitchFamily="18" charset="0"/>
                              </a:rPr>
                            </m:ctrlPr>
                          </m:sSupPr>
                          <m:e>
                            <m:r>
                              <a:rPr lang="it-IT" sz="2000" i="1">
                                <a:latin typeface="Cambria Math" panose="02040503050406030204" pitchFamily="18" charset="0"/>
                              </a:rPr>
                              <m:t>𝑒</m:t>
                            </m:r>
                          </m:e>
                          <m:sup>
                            <m:r>
                              <a:rPr lang="it-IT" sz="2000" i="1">
                                <a:latin typeface="Cambria Math" panose="02040503050406030204" pitchFamily="18" charset="0"/>
                              </a:rPr>
                              <m:t>2 </m:t>
                            </m:r>
                          </m:sup>
                        </m:sSup>
                      </m:den>
                    </m:f>
                  </m:oMath>
                </a14:m>
                <a:endParaRPr lang="it-IT" dirty="0"/>
              </a:p>
              <a:p>
                <a:endParaRPr lang="it-IT" dirty="0"/>
              </a:p>
              <a:p>
                <a:pPr>
                  <a:lnSpc>
                    <a:spcPct val="107000"/>
                  </a:lnSpc>
                  <a:spcAft>
                    <a:spcPts val="800"/>
                  </a:spcAft>
                </a:pPr>
                <a:r>
                  <a:rPr lang="it-IT" dirty="0"/>
                  <a:t>                                                           </a:t>
                </a:r>
                <a:r>
                  <a:rPr lang="it-IT" sz="1400" b="1" dirty="0"/>
                  <a:t>frequenza  di emissione/assorbimento     </a:t>
                </a:r>
                <a:r>
                  <a:rPr lang="it-IT" sz="1400" dirty="0">
                    <a:latin typeface="Calibri" panose="020F0502020204030204" pitchFamily="34" charset="0"/>
                    <a:ea typeface="Times New Roman" panose="02020603050405020304" pitchFamily="18" charset="0"/>
                    <a:cs typeface="Calibri" panose="020F0502020204030204" pitchFamily="34" charset="0"/>
                  </a:rPr>
                  <a:t>√</a:t>
                </a:r>
                <a:r>
                  <a:rPr lang="it-IT" sz="1400" dirty="0">
                    <a:latin typeface="Calibri" panose="020F0502020204030204" pitchFamily="34" charset="0"/>
                    <a:ea typeface="Times New Roman" panose="02020603050405020304" pitchFamily="18" charset="0"/>
                    <a:cs typeface="Times New Roman" panose="02020603050405020304" pitchFamily="18" charset="0"/>
                  </a:rPr>
                  <a:t> = </a:t>
                </a:r>
                <a14:m>
                  <m:oMath xmlns:m="http://schemas.openxmlformats.org/officeDocument/2006/math">
                    <m:r>
                      <a:rPr lang="it-IT" sz="2000" i="1">
                        <a:latin typeface="Cambria Math" panose="02040503050406030204" pitchFamily="18" charset="0"/>
                        <a:ea typeface="Times New Roman" panose="02020603050405020304" pitchFamily="18" charset="0"/>
                        <a:cs typeface="Times New Roman" panose="02020603050405020304" pitchFamily="18" charset="0"/>
                      </a:rPr>
                      <m:t> </m:t>
                    </m:r>
                    <m:f>
                      <m:fPr>
                        <m:ctrlPr>
                          <a:rPr lang="it-IT"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it-IT" sz="2000" i="1">
                            <a:latin typeface="Cambria Math" panose="02040503050406030204" pitchFamily="18" charset="0"/>
                            <a:ea typeface="Times New Roman" panose="02020603050405020304" pitchFamily="18" charset="0"/>
                            <a:cs typeface="Times New Roman" panose="02020603050405020304" pitchFamily="18" charset="0"/>
                          </a:rPr>
                          <m:t> </m:t>
                        </m:r>
                        <m:r>
                          <a:rPr lang="it-IT" sz="2000" i="1">
                            <a:latin typeface="Cambria Math" panose="02040503050406030204" pitchFamily="18" charset="0"/>
                            <a:ea typeface="Times New Roman" panose="02020603050405020304" pitchFamily="18" charset="0"/>
                            <a:cs typeface="Times New Roman" panose="02020603050405020304" pitchFamily="18" charset="0"/>
                          </a:rPr>
                          <m:t>𝑚</m:t>
                        </m:r>
                        <m:r>
                          <a:rPr lang="it-IT" sz="2000" i="1">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it-IT"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it-IT" sz="2000" i="1">
                                <a:latin typeface="Cambria Math" panose="02040503050406030204" pitchFamily="18" charset="0"/>
                                <a:ea typeface="Times New Roman" panose="02020603050405020304" pitchFamily="18" charset="0"/>
                                <a:cs typeface="Times New Roman" panose="02020603050405020304" pitchFamily="18" charset="0"/>
                              </a:rPr>
                              <m:t>𝑒</m:t>
                            </m:r>
                          </m:e>
                          <m:sup>
                            <m:r>
                              <a:rPr lang="it-IT" sz="2000" i="1">
                                <a:latin typeface="Cambria Math" panose="02040503050406030204" pitchFamily="18" charset="0"/>
                                <a:ea typeface="Times New Roman" panose="02020603050405020304" pitchFamily="18" charset="0"/>
                                <a:cs typeface="Times New Roman" panose="02020603050405020304" pitchFamily="18" charset="0"/>
                              </a:rPr>
                              <m:t>4 </m:t>
                            </m:r>
                          </m:sup>
                        </m:sSup>
                        <m:r>
                          <a:rPr lang="it-IT" sz="2000" i="1">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it-IT"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it-IT" sz="2000" i="1">
                                <a:latin typeface="Cambria Math" panose="02040503050406030204" pitchFamily="18" charset="0"/>
                                <a:ea typeface="Times New Roman" panose="02020603050405020304" pitchFamily="18" charset="0"/>
                                <a:cs typeface="Times New Roman" panose="02020603050405020304" pitchFamily="18" charset="0"/>
                              </a:rPr>
                              <m:t>h</m:t>
                            </m:r>
                          </m:e>
                          <m:sup>
                            <m:r>
                              <a:rPr lang="it-IT" sz="2000" i="1">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it-IT" sz="2000" i="1">
                            <a:latin typeface="Cambria Math" panose="02040503050406030204" pitchFamily="18" charset="0"/>
                            <a:ea typeface="Times New Roman" panose="02020603050405020304" pitchFamily="18" charset="0"/>
                            <a:cs typeface="Times New Roman" panose="02020603050405020304" pitchFamily="18" charset="0"/>
                          </a:rPr>
                          <m:t>8 </m:t>
                        </m:r>
                        <m:sSup>
                          <m:sSupPr>
                            <m:ctrlPr>
                              <a:rPr lang="it-IT"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it-IT" sz="2000" i="1">
                                <a:latin typeface="Cambria Math" panose="02040503050406030204" pitchFamily="18" charset="0"/>
                                <a:ea typeface="Times New Roman" panose="02020603050405020304" pitchFamily="18" charset="0"/>
                                <a:cs typeface="Times New Roman" panose="02020603050405020304" pitchFamily="18" charset="0"/>
                              </a:rPr>
                              <m:t>Є0</m:t>
                            </m:r>
                          </m:e>
                          <m:sup>
                            <m:r>
                              <a:rPr lang="it-IT" sz="2000" i="1">
                                <a:latin typeface="Cambria Math" panose="02040503050406030204" pitchFamily="18" charset="0"/>
                                <a:ea typeface="Times New Roman" panose="02020603050405020304" pitchFamily="18" charset="0"/>
                                <a:cs typeface="Times New Roman" panose="02020603050405020304" pitchFamily="18" charset="0"/>
                              </a:rPr>
                              <m:t>2 </m:t>
                            </m:r>
                          </m:sup>
                        </m:sSup>
                        <m:sSup>
                          <m:sSupPr>
                            <m:ctrlPr>
                              <a:rPr lang="it-IT"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it-IT" sz="2000" i="1">
                                <a:latin typeface="Cambria Math" panose="02040503050406030204" pitchFamily="18" charset="0"/>
                                <a:ea typeface="Times New Roman" panose="02020603050405020304" pitchFamily="18" charset="0"/>
                                <a:cs typeface="Times New Roman" panose="02020603050405020304" pitchFamily="18" charset="0"/>
                              </a:rPr>
                              <m:t>h</m:t>
                            </m:r>
                          </m:e>
                          <m:sup>
                            <m:r>
                              <a:rPr lang="it-IT" sz="2000" i="1">
                                <a:latin typeface="Cambria Math" panose="02040503050406030204" pitchFamily="18" charset="0"/>
                                <a:ea typeface="Times New Roman" panose="02020603050405020304" pitchFamily="18" charset="0"/>
                                <a:cs typeface="Times New Roman" panose="02020603050405020304" pitchFamily="18" charset="0"/>
                              </a:rPr>
                              <m:t>2 </m:t>
                            </m:r>
                          </m:sup>
                        </m:sSup>
                      </m:den>
                    </m:f>
                  </m:oMath>
                </a14:m>
                <a:r>
                  <a:rPr lang="it-IT" sz="2000" dirty="0">
                    <a:latin typeface="Calibri" panose="020F0502020204030204" pitchFamily="34" charset="0"/>
                    <a:ea typeface="Times New Roman" panose="02020603050405020304" pitchFamily="18" charset="0"/>
                    <a:cs typeface="Times New Roman" panose="02020603050405020304" pitchFamily="18" charset="0"/>
                  </a:rPr>
                  <a:t> </a:t>
                </a:r>
                <a:r>
                  <a:rPr lang="it-IT" sz="2800" dirty="0">
                    <a:latin typeface="Calibri" panose="020F0502020204030204" pitchFamily="34" charset="0"/>
                    <a:ea typeface="Times New Roman" panose="02020603050405020304" pitchFamily="18" charset="0"/>
                    <a:cs typeface="Times New Roman" panose="02020603050405020304" pitchFamily="18" charset="0"/>
                  </a:rPr>
                  <a:t>(</a:t>
                </a:r>
                <a14:m>
                  <m:oMath xmlns:m="http://schemas.openxmlformats.org/officeDocument/2006/math">
                    <m:f>
                      <m:fPr>
                        <m:ctrlPr>
                          <a:rPr lang="it-IT" i="1">
                            <a:latin typeface="Cambria Math" panose="02040503050406030204" pitchFamily="18" charset="0"/>
                            <a:ea typeface="Times New Roman" panose="02020603050405020304" pitchFamily="18" charset="0"/>
                            <a:cs typeface="Times New Roman" panose="02020603050405020304" pitchFamily="18" charset="0"/>
                          </a:rPr>
                        </m:ctrlPr>
                      </m:fPr>
                      <m:num>
                        <m:r>
                          <a:rPr lang="it-IT" i="1">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it-IT" i="1">
                                <a:latin typeface="Cambria Math" panose="02040503050406030204" pitchFamily="18" charset="0"/>
                                <a:ea typeface="Times New Roman" panose="02020603050405020304" pitchFamily="18" charset="0"/>
                                <a:cs typeface="Times New Roman" panose="02020603050405020304" pitchFamily="18" charset="0"/>
                              </a:rPr>
                            </m:ctrlPr>
                          </m:sSupPr>
                          <m:e>
                            <m:r>
                              <a:rPr lang="it-IT" i="1">
                                <a:latin typeface="Cambria Math" panose="02040503050406030204" pitchFamily="18" charset="0"/>
                                <a:ea typeface="Times New Roman" panose="02020603050405020304" pitchFamily="18" charset="0"/>
                                <a:cs typeface="Times New Roman" panose="02020603050405020304" pitchFamily="18" charset="0"/>
                              </a:rPr>
                              <m:t>𝐽</m:t>
                            </m:r>
                          </m:e>
                          <m:sup>
                            <m:r>
                              <a:rPr lang="it-IT" i="1">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it-IT"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latin typeface="Cambria Math" panose="02040503050406030204" pitchFamily="18" charset="0"/>
                            <a:ea typeface="Times New Roman" panose="02020603050405020304" pitchFamily="18" charset="0"/>
                            <a:cs typeface="Times New Roman" panose="02020603050405020304" pitchFamily="18" charset="0"/>
                          </a:rPr>
                        </m:ctrlPr>
                      </m:fPr>
                      <m:num>
                        <m:r>
                          <a:rPr lang="it-IT" i="1">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it-IT" i="1">
                                <a:latin typeface="Cambria Math" panose="02040503050406030204" pitchFamily="18" charset="0"/>
                                <a:ea typeface="Times New Roman" panose="02020603050405020304" pitchFamily="18" charset="0"/>
                                <a:cs typeface="Times New Roman" panose="02020603050405020304" pitchFamily="18" charset="0"/>
                              </a:rPr>
                            </m:ctrlPr>
                          </m:sSupPr>
                          <m:e>
                            <m:r>
                              <a:rPr lang="it-IT" i="1">
                                <a:latin typeface="Cambria Math" panose="02040503050406030204" pitchFamily="18" charset="0"/>
                                <a:ea typeface="Times New Roman" panose="02020603050405020304" pitchFamily="18" charset="0"/>
                                <a:cs typeface="Times New Roman" panose="02020603050405020304" pitchFamily="18" charset="0"/>
                              </a:rPr>
                              <m:t>𝑘</m:t>
                            </m:r>
                          </m:e>
                          <m:sup>
                            <m:r>
                              <a:rPr lang="it-IT" i="1">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it-IT" sz="2000" dirty="0">
                    <a:latin typeface="Calibri" panose="020F0502020204030204" pitchFamily="34" charset="0"/>
                    <a:ea typeface="Times New Roman" panose="02020603050405020304" pitchFamily="18" charset="0"/>
                    <a:cs typeface="Times New Roman" panose="02020603050405020304" pitchFamily="18" charset="0"/>
                  </a:rPr>
                  <a:t> </a:t>
                </a:r>
                <a:r>
                  <a:rPr lang="it-IT" sz="2800" dirty="0">
                    <a:latin typeface="Calibri" panose="020F0502020204030204" pitchFamily="34" charset="0"/>
                    <a:ea typeface="Times New Roman" panose="02020603050405020304" pitchFamily="18" charset="0"/>
                    <a:cs typeface="Times New Roman" panose="02020603050405020304" pitchFamily="18" charset="0"/>
                  </a:rPr>
                  <a:t>)</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r>
                  <a:rPr lang="it-IT" sz="1400" b="1" dirty="0"/>
                  <a:t>                           </a:t>
                </a:r>
                <a:endParaRPr lang="it-IT" b="1" dirty="0"/>
              </a:p>
              <a:p>
                <a:endParaRPr lang="it-IT" dirty="0"/>
              </a:p>
              <a:p>
                <a:endParaRPr lang="it-IT" dirty="0"/>
              </a:p>
              <a:p>
                <a:r>
                  <a:rPr lang="it-IT" sz="1400" b="1" dirty="0">
                    <a:solidFill>
                      <a:srgbClr val="FF0000"/>
                    </a:solidFill>
                  </a:rPr>
                  <a:t>Atomo di idrogeno valori calcolati con le formule per n=1          dipendenza dal numero quantico n </a:t>
                </a:r>
              </a:p>
              <a:p>
                <a:r>
                  <a:rPr lang="it-IT" sz="1200" dirty="0">
                    <a:latin typeface="Arial" panose="020B0604020202020204" pitchFamily="34" charset="0"/>
                    <a:cs typeface="Arial" panose="020B0604020202020204" pitchFamily="34" charset="0"/>
                  </a:rPr>
                  <a:t>Raggio                    r = 0,5318  A°                                                    		    si                                n</a:t>
                </a:r>
                <a:r>
                  <a:rPr lang="it-IT" sz="1200" baseline="30000" dirty="0">
                    <a:latin typeface="Arial" panose="020B0604020202020204" pitchFamily="34" charset="0"/>
                    <a:cs typeface="Arial" panose="020B0604020202020204" pitchFamily="34" charset="0"/>
                  </a:rPr>
                  <a:t>2</a:t>
                </a:r>
              </a:p>
              <a:p>
                <a:r>
                  <a:rPr lang="it-IT" sz="1200" dirty="0">
                    <a:latin typeface="Arial" panose="020B0604020202020204" pitchFamily="34" charset="0"/>
                    <a:cs typeface="Arial" panose="020B0604020202020204" pitchFamily="34" charset="0"/>
                  </a:rPr>
                  <a:t>Momento </a:t>
                </a:r>
                <a:r>
                  <a:rPr lang="it-IT" sz="1200" dirty="0" err="1">
                    <a:latin typeface="Arial" panose="020B0604020202020204" pitchFamily="34" charset="0"/>
                    <a:cs typeface="Arial" panose="020B0604020202020204" pitchFamily="34" charset="0"/>
                  </a:rPr>
                  <a:t>q.moto</a:t>
                </a:r>
                <a:r>
                  <a:rPr lang="it-IT" sz="1200" dirty="0">
                    <a:latin typeface="Arial" panose="020B0604020202020204" pitchFamily="34" charset="0"/>
                    <a:cs typeface="Arial" panose="020B0604020202020204" pitchFamily="34" charset="0"/>
                  </a:rPr>
                  <a:t>     L = 1.05 x 10</a:t>
                </a:r>
                <a:r>
                  <a:rPr lang="it-IT" sz="1200" baseline="30000" dirty="0">
                    <a:latin typeface="Arial" panose="020B0604020202020204" pitchFamily="34" charset="0"/>
                    <a:cs typeface="Arial" panose="020B0604020202020204" pitchFamily="34" charset="0"/>
                  </a:rPr>
                  <a:t>-3  </a:t>
                </a:r>
                <a:r>
                  <a:rPr lang="it-IT" sz="1200" dirty="0">
                    <a:latin typeface="Arial" panose="020B0604020202020204" pitchFamily="34" charset="0"/>
                    <a:cs typeface="Arial" panose="020B0604020202020204" pitchFamily="34" charset="0"/>
                  </a:rPr>
                  <a:t>J  s                                         		     si                                n</a:t>
                </a:r>
              </a:p>
              <a:p>
                <a:pPr lvl="0"/>
                <a:r>
                  <a:rPr lang="it-IT" sz="1200" dirty="0">
                    <a:solidFill>
                      <a:prstClr val="black"/>
                    </a:solidFill>
                    <a:latin typeface="Arial" panose="020B0604020202020204" pitchFamily="34" charset="0"/>
                    <a:cs typeface="Arial" panose="020B0604020202020204" pitchFamily="34" charset="0"/>
                  </a:rPr>
                  <a:t>quantità di moto      p = 2.0 x 10</a:t>
                </a:r>
                <a:r>
                  <a:rPr lang="it-IT" sz="1200" baseline="30000" dirty="0">
                    <a:solidFill>
                      <a:prstClr val="black"/>
                    </a:solidFill>
                    <a:latin typeface="Arial" panose="020B0604020202020204" pitchFamily="34" charset="0"/>
                    <a:cs typeface="Arial" panose="020B0604020202020204" pitchFamily="34" charset="0"/>
                  </a:rPr>
                  <a:t>-24  </a:t>
                </a:r>
                <a:r>
                  <a:rPr lang="it-IT" sz="1200" dirty="0">
                    <a:solidFill>
                      <a:prstClr val="black"/>
                    </a:solidFill>
                    <a:latin typeface="Arial" panose="020B0604020202020204" pitchFamily="34" charset="0"/>
                    <a:cs typeface="Arial" panose="020B0604020202020204" pitchFamily="34" charset="0"/>
                  </a:rPr>
                  <a:t>Kg   m/s                                       	     si                               1/n</a:t>
                </a:r>
              </a:p>
              <a:p>
                <a:pPr lvl="0"/>
                <a:r>
                  <a:rPr lang="it-IT" sz="1200" dirty="0">
                    <a:solidFill>
                      <a:prstClr val="black"/>
                    </a:solidFill>
                    <a:latin typeface="Arial" panose="020B0604020202020204" pitchFamily="34" charset="0"/>
                    <a:cs typeface="Arial" panose="020B0604020202020204" pitchFamily="34" charset="0"/>
                  </a:rPr>
                  <a:t>Velocità angolare     </a:t>
                </a:r>
                <a:r>
                  <a:rPr lang="el-GR" sz="1200" dirty="0">
                    <a:solidFill>
                      <a:prstClr val="black"/>
                    </a:solidFill>
                    <a:latin typeface="Arial" panose="020B0604020202020204" pitchFamily="34" charset="0"/>
                    <a:cs typeface="Arial" panose="020B0604020202020204" pitchFamily="34" charset="0"/>
                  </a:rPr>
                  <a:t>ω</a:t>
                </a:r>
                <a:r>
                  <a:rPr lang="it-IT" sz="1200" dirty="0">
                    <a:solidFill>
                      <a:prstClr val="black"/>
                    </a:solidFill>
                    <a:latin typeface="Arial" panose="020B0604020202020204" pitchFamily="34" charset="0"/>
                    <a:cs typeface="Arial" panose="020B0604020202020204" pitchFamily="34" charset="0"/>
                  </a:rPr>
                  <a:t> = 4.1 x 10</a:t>
                </a:r>
                <a:r>
                  <a:rPr lang="it-IT" sz="1200" baseline="30000" dirty="0">
                    <a:solidFill>
                      <a:prstClr val="black"/>
                    </a:solidFill>
                    <a:latin typeface="Arial" panose="020B0604020202020204" pitchFamily="34" charset="0"/>
                    <a:cs typeface="Arial" panose="020B0604020202020204" pitchFamily="34" charset="0"/>
                  </a:rPr>
                  <a:t>18  </a:t>
                </a:r>
                <a:r>
                  <a:rPr lang="it-IT" sz="1200" dirty="0" err="1">
                    <a:solidFill>
                      <a:prstClr val="black"/>
                    </a:solidFill>
                    <a:latin typeface="Arial" panose="020B0604020202020204" pitchFamily="34" charset="0"/>
                    <a:cs typeface="Arial" panose="020B0604020202020204" pitchFamily="34" charset="0"/>
                  </a:rPr>
                  <a:t>rad</a:t>
                </a:r>
                <a:r>
                  <a:rPr lang="it-IT" sz="1200" dirty="0">
                    <a:solidFill>
                      <a:prstClr val="black"/>
                    </a:solidFill>
                    <a:latin typeface="Arial" panose="020B0604020202020204" pitchFamily="34" charset="0"/>
                    <a:cs typeface="Arial" panose="020B0604020202020204" pitchFamily="34" charset="0"/>
                  </a:rPr>
                  <a:t> /s	                        	     si                               1/n</a:t>
                </a:r>
                <a:r>
                  <a:rPr lang="it-IT" sz="1200" baseline="30000" dirty="0">
                    <a:solidFill>
                      <a:prstClr val="black"/>
                    </a:solidFill>
                    <a:latin typeface="Arial" panose="020B0604020202020204" pitchFamily="34" charset="0"/>
                    <a:cs typeface="Arial" panose="020B0604020202020204" pitchFamily="34" charset="0"/>
                  </a:rPr>
                  <a:t>3</a:t>
                </a:r>
              </a:p>
              <a:p>
                <a:pPr lvl="0"/>
                <a:r>
                  <a:rPr lang="it-IT" sz="1200" dirty="0">
                    <a:solidFill>
                      <a:prstClr val="black"/>
                    </a:solidFill>
                    <a:latin typeface="Arial" panose="020B0604020202020204" pitchFamily="34" charset="0"/>
                    <a:cs typeface="Arial" panose="020B0604020202020204" pitchFamily="34" charset="0"/>
                  </a:rPr>
                  <a:t>Velocità                    v=  2.2 x 10</a:t>
                </a:r>
                <a:r>
                  <a:rPr lang="it-IT" sz="1200" baseline="30000" dirty="0">
                    <a:solidFill>
                      <a:prstClr val="black"/>
                    </a:solidFill>
                    <a:latin typeface="Arial" panose="020B0604020202020204" pitchFamily="34" charset="0"/>
                    <a:cs typeface="Arial" panose="020B0604020202020204" pitchFamily="34" charset="0"/>
                  </a:rPr>
                  <a:t>6  </a:t>
                </a:r>
                <a:r>
                  <a:rPr lang="it-IT" sz="1200" dirty="0">
                    <a:solidFill>
                      <a:prstClr val="black"/>
                    </a:solidFill>
                    <a:latin typeface="Arial" panose="020B0604020202020204" pitchFamily="34" charset="0"/>
                    <a:cs typeface="Arial" panose="020B0604020202020204" pitchFamily="34" charset="0"/>
                  </a:rPr>
                  <a:t>  m/s                                               	    si                               1/n</a:t>
                </a:r>
              </a:p>
              <a:p>
                <a:pPr lvl="0"/>
                <a:r>
                  <a:rPr lang="it-IT" sz="1200" dirty="0">
                    <a:solidFill>
                      <a:prstClr val="black"/>
                    </a:solidFill>
                    <a:latin typeface="Arial" panose="020B0604020202020204" pitchFamily="34" charset="0"/>
                    <a:cs typeface="Arial" panose="020B0604020202020204" pitchFamily="34" charset="0"/>
                  </a:rPr>
                  <a:t>Forza agente sul e   F = 8.2 x 10</a:t>
                </a:r>
                <a:r>
                  <a:rPr lang="it-IT" sz="1200" baseline="30000" dirty="0">
                    <a:solidFill>
                      <a:prstClr val="black"/>
                    </a:solidFill>
                    <a:latin typeface="Arial" panose="020B0604020202020204" pitchFamily="34" charset="0"/>
                    <a:cs typeface="Arial" panose="020B0604020202020204" pitchFamily="34" charset="0"/>
                  </a:rPr>
                  <a:t>-8  </a:t>
                </a:r>
                <a:r>
                  <a:rPr lang="it-IT" sz="1200" dirty="0">
                    <a:solidFill>
                      <a:prstClr val="black"/>
                    </a:solidFill>
                    <a:latin typeface="Arial" panose="020B0604020202020204" pitchFamily="34" charset="0"/>
                    <a:cs typeface="Arial" panose="020B0604020202020204" pitchFamily="34" charset="0"/>
                  </a:rPr>
                  <a:t>N                                                  	    si                               1/n</a:t>
                </a:r>
                <a:r>
                  <a:rPr lang="it-IT" sz="1200" baseline="30000" dirty="0">
                    <a:solidFill>
                      <a:prstClr val="black"/>
                    </a:solidFill>
                    <a:latin typeface="Arial" panose="020B0604020202020204" pitchFamily="34" charset="0"/>
                    <a:cs typeface="Arial" panose="020B0604020202020204" pitchFamily="34" charset="0"/>
                  </a:rPr>
                  <a:t>4</a:t>
                </a:r>
              </a:p>
              <a:p>
                <a:pPr lvl="0"/>
                <a:r>
                  <a:rPr lang="it-IT" sz="1200" dirty="0">
                    <a:solidFill>
                      <a:prstClr val="black"/>
                    </a:solidFill>
                    <a:latin typeface="Arial" panose="020B0604020202020204" pitchFamily="34" charset="0"/>
                    <a:cs typeface="Arial" panose="020B0604020202020204" pitchFamily="34" charset="0"/>
                  </a:rPr>
                  <a:t>Accelerazione e       a= 9,0 x 10</a:t>
                </a:r>
                <a:r>
                  <a:rPr lang="it-IT" sz="1200" baseline="30000" dirty="0">
                    <a:solidFill>
                      <a:prstClr val="black"/>
                    </a:solidFill>
                    <a:latin typeface="Arial" panose="020B0604020202020204" pitchFamily="34" charset="0"/>
                    <a:cs typeface="Arial" panose="020B0604020202020204" pitchFamily="34" charset="0"/>
                  </a:rPr>
                  <a:t>22  </a:t>
                </a:r>
                <a:r>
                  <a:rPr lang="it-IT" sz="1200" dirty="0">
                    <a:solidFill>
                      <a:prstClr val="black"/>
                    </a:solidFill>
                    <a:latin typeface="Arial" panose="020B0604020202020204" pitchFamily="34" charset="0"/>
                    <a:cs typeface="Arial" panose="020B0604020202020204" pitchFamily="34" charset="0"/>
                  </a:rPr>
                  <a:t>   m/s</a:t>
                </a:r>
                <a:r>
                  <a:rPr lang="it-IT" sz="1200" baseline="30000" dirty="0">
                    <a:solidFill>
                      <a:prstClr val="black"/>
                    </a:solidFill>
                    <a:latin typeface="Arial" panose="020B0604020202020204" pitchFamily="34" charset="0"/>
                    <a:cs typeface="Arial" panose="020B0604020202020204" pitchFamily="34" charset="0"/>
                  </a:rPr>
                  <a:t>2                                                               	 	     </a:t>
                </a:r>
                <a:r>
                  <a:rPr lang="it-IT" sz="1200" dirty="0">
                    <a:solidFill>
                      <a:prstClr val="black"/>
                    </a:solidFill>
                    <a:latin typeface="Arial" panose="020B0604020202020204" pitchFamily="34" charset="0"/>
                    <a:cs typeface="Arial" panose="020B0604020202020204" pitchFamily="34" charset="0"/>
                  </a:rPr>
                  <a:t>si                                1/n</a:t>
                </a:r>
                <a:r>
                  <a:rPr lang="it-IT" sz="1200" baseline="30000" dirty="0">
                    <a:solidFill>
                      <a:prstClr val="black"/>
                    </a:solidFill>
                    <a:latin typeface="Arial" panose="020B0604020202020204" pitchFamily="34" charset="0"/>
                    <a:cs typeface="Arial" panose="020B0604020202020204" pitchFamily="34" charset="0"/>
                  </a:rPr>
                  <a:t>4</a:t>
                </a:r>
              </a:p>
              <a:p>
                <a:pPr lvl="0"/>
                <a:r>
                  <a:rPr lang="it-IT" sz="1200" dirty="0">
                    <a:solidFill>
                      <a:prstClr val="black"/>
                    </a:solidFill>
                    <a:latin typeface="Arial" panose="020B0604020202020204" pitchFamily="34" charset="0"/>
                    <a:cs typeface="Arial" panose="020B0604020202020204" pitchFamily="34" charset="0"/>
                  </a:rPr>
                  <a:t>Energia </a:t>
                </a:r>
                <a:r>
                  <a:rPr lang="it-IT" sz="1200" dirty="0" err="1">
                    <a:solidFill>
                      <a:prstClr val="black"/>
                    </a:solidFill>
                    <a:latin typeface="Arial" panose="020B0604020202020204" pitchFamily="34" charset="0"/>
                    <a:cs typeface="Arial" panose="020B0604020202020204" pitchFamily="34" charset="0"/>
                  </a:rPr>
                  <a:t>cineticai</a:t>
                </a:r>
                <a:r>
                  <a:rPr lang="it-IT" sz="1200" dirty="0">
                    <a:solidFill>
                      <a:prstClr val="black"/>
                    </a:solidFill>
                    <a:latin typeface="Arial" panose="020B0604020202020204" pitchFamily="34" charset="0"/>
                    <a:cs typeface="Arial" panose="020B0604020202020204" pitchFamily="34" charset="0"/>
                  </a:rPr>
                  <a:t> e    </a:t>
                </a:r>
                <a:r>
                  <a:rPr lang="it-IT" sz="1200" dirty="0" err="1">
                    <a:solidFill>
                      <a:prstClr val="black"/>
                    </a:solidFill>
                    <a:latin typeface="Arial" panose="020B0604020202020204" pitchFamily="34" charset="0"/>
                    <a:cs typeface="Arial" panose="020B0604020202020204" pitchFamily="34" charset="0"/>
                  </a:rPr>
                  <a:t>Ec</a:t>
                </a:r>
                <a:r>
                  <a:rPr lang="it-IT" sz="1200" dirty="0">
                    <a:solidFill>
                      <a:prstClr val="black"/>
                    </a:solidFill>
                    <a:latin typeface="Arial" panose="020B0604020202020204" pitchFamily="34" charset="0"/>
                    <a:cs typeface="Arial" panose="020B0604020202020204" pitchFamily="34" charset="0"/>
                  </a:rPr>
                  <a:t> =13,6   </a:t>
                </a:r>
                <a:r>
                  <a:rPr lang="it-IT" sz="1200" dirty="0" err="1">
                    <a:solidFill>
                      <a:prstClr val="black"/>
                    </a:solidFill>
                    <a:latin typeface="Arial" panose="020B0604020202020204" pitchFamily="34" charset="0"/>
                    <a:cs typeface="Arial" panose="020B0604020202020204" pitchFamily="34" charset="0"/>
                  </a:rPr>
                  <a:t>eV</a:t>
                </a:r>
                <a:r>
                  <a:rPr lang="it-IT" sz="1200" dirty="0">
                    <a:solidFill>
                      <a:prstClr val="black"/>
                    </a:solidFill>
                    <a:latin typeface="Arial" panose="020B0604020202020204" pitchFamily="34" charset="0"/>
                    <a:cs typeface="Arial" panose="020B0604020202020204" pitchFamily="34" charset="0"/>
                  </a:rPr>
                  <a:t>                                                      	    si                                1/n</a:t>
                </a:r>
                <a:r>
                  <a:rPr lang="it-IT" sz="1200" baseline="30000" dirty="0">
                    <a:solidFill>
                      <a:prstClr val="black"/>
                    </a:solidFill>
                    <a:latin typeface="Arial" panose="020B0604020202020204" pitchFamily="34" charset="0"/>
                    <a:cs typeface="Arial" panose="020B0604020202020204" pitchFamily="34" charset="0"/>
                  </a:rPr>
                  <a:t>2</a:t>
                </a:r>
              </a:p>
              <a:p>
                <a:endParaRPr lang="it-IT" sz="1600" dirty="0"/>
              </a:p>
              <a:p>
                <a:endParaRPr lang="it-IT" dirty="0"/>
              </a:p>
              <a:p>
                <a:endParaRPr lang="it-IT" dirty="0"/>
              </a:p>
              <a:p>
                <a:endParaRPr lang="it-IT" dirty="0"/>
              </a:p>
            </p:txBody>
          </p:sp>
        </mc:Choice>
        <mc:Fallback xmlns="">
          <p:sp>
            <p:nvSpPr>
              <p:cNvPr id="2" name="CasellaDiTesto 1">
                <a:extLst>
                  <a:ext uri="{FF2B5EF4-FFF2-40B4-BE49-F238E27FC236}">
                    <a16:creationId xmlns:a16="http://schemas.microsoft.com/office/drawing/2014/main" id="{337A7F4D-C4FE-4DDA-8357-B2FCDC6ED1EB}"/>
                  </a:ext>
                </a:extLst>
              </p:cNvPr>
              <p:cNvSpPr txBox="1">
                <a:spLocks noRot="1" noChangeAspect="1" noMove="1" noResize="1" noEditPoints="1" noAdjustHandles="1" noChangeArrowheads="1" noChangeShapeType="1" noTextEdit="1"/>
              </p:cNvSpPr>
              <p:nvPr/>
            </p:nvSpPr>
            <p:spPr>
              <a:xfrm>
                <a:off x="265399" y="619986"/>
                <a:ext cx="11559822" cy="6992299"/>
              </a:xfrm>
              <a:prstGeom prst="rect">
                <a:avLst/>
              </a:prstGeom>
              <a:blipFill>
                <a:blip r:embed="rId2"/>
                <a:stretch>
                  <a:fillRect l="-158" t="-174" r="-158"/>
                </a:stretch>
              </a:blipFill>
            </p:spPr>
            <p:txBody>
              <a:bodyPr/>
              <a:lstStyle/>
              <a:p>
                <a:r>
                  <a:rPr lang="it-IT">
                    <a:noFill/>
                  </a:rPr>
                  <a:t> </a:t>
                </a:r>
              </a:p>
            </p:txBody>
          </p:sp>
        </mc:Fallback>
      </mc:AlternateContent>
      <p:pic>
        <p:nvPicPr>
          <p:cNvPr id="3" name="Immagine 2">
            <a:extLst>
              <a:ext uri="{FF2B5EF4-FFF2-40B4-BE49-F238E27FC236}">
                <a16:creationId xmlns:a16="http://schemas.microsoft.com/office/drawing/2014/main" id="{7D071FBA-5C91-47DC-8D15-C3F51F517D99}"/>
              </a:ext>
            </a:extLst>
          </p:cNvPr>
          <p:cNvPicPr>
            <a:picLocks noChangeAspect="1"/>
          </p:cNvPicPr>
          <p:nvPr/>
        </p:nvPicPr>
        <p:blipFill>
          <a:blip r:embed="rId3"/>
          <a:stretch>
            <a:fillRect/>
          </a:stretch>
        </p:blipFill>
        <p:spPr>
          <a:xfrm>
            <a:off x="447261" y="1699244"/>
            <a:ext cx="3105150" cy="2714625"/>
          </a:xfrm>
          <a:prstGeom prst="rect">
            <a:avLst/>
          </a:prstGeom>
        </p:spPr>
      </p:pic>
      <p:sp>
        <p:nvSpPr>
          <p:cNvPr id="6" name="CasellaDiTesto 5">
            <a:extLst>
              <a:ext uri="{FF2B5EF4-FFF2-40B4-BE49-F238E27FC236}">
                <a16:creationId xmlns:a16="http://schemas.microsoft.com/office/drawing/2014/main" id="{FCC3635F-FEFE-4AA3-AB90-F4C88B9FC678}"/>
              </a:ext>
            </a:extLst>
          </p:cNvPr>
          <p:cNvSpPr txBox="1"/>
          <p:nvPr/>
        </p:nvSpPr>
        <p:spPr>
          <a:xfrm>
            <a:off x="8940800" y="4989689"/>
            <a:ext cx="3066283" cy="738664"/>
          </a:xfrm>
          <a:prstGeom prst="rect">
            <a:avLst/>
          </a:prstGeom>
          <a:noFill/>
        </p:spPr>
        <p:txBody>
          <a:bodyPr wrap="square" rtlCol="0">
            <a:spAutoFit/>
          </a:bodyPr>
          <a:lstStyle/>
          <a:p>
            <a:r>
              <a:rPr lang="it-IT" sz="1400" dirty="0"/>
              <a:t>Calcolo frequenze di emissione </a:t>
            </a:r>
            <a:r>
              <a:rPr lang="it-IT" sz="1400" dirty="0" err="1"/>
              <a:t>Paschen</a:t>
            </a:r>
            <a:r>
              <a:rPr lang="it-IT" sz="1400" dirty="0"/>
              <a:t> – </a:t>
            </a:r>
            <a:r>
              <a:rPr lang="it-IT" sz="1400" dirty="0" err="1"/>
              <a:t>Balmer</a:t>
            </a:r>
            <a:r>
              <a:rPr lang="it-IT" sz="1400" dirty="0"/>
              <a:t> </a:t>
            </a:r>
            <a:r>
              <a:rPr lang="it-IT" sz="1400" dirty="0" err="1"/>
              <a:t>Lyman</a:t>
            </a:r>
            <a:endParaRPr lang="it-IT" sz="1400" dirty="0"/>
          </a:p>
          <a:p>
            <a:endParaRPr lang="it-IT" sz="1400" dirty="0"/>
          </a:p>
        </p:txBody>
      </p:sp>
    </p:spTree>
    <p:extLst>
      <p:ext uri="{BB962C8B-B14F-4D97-AF65-F5344CB8AC3E}">
        <p14:creationId xmlns:p14="http://schemas.microsoft.com/office/powerpoint/2010/main" val="3717040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821B1C38-6474-43DB-96BB-74480F259C50}"/>
              </a:ext>
            </a:extLst>
          </p:cNvPr>
          <p:cNvSpPr>
            <a:spLocks noGrp="1"/>
          </p:cNvSpPr>
          <p:nvPr>
            <p:ph type="title"/>
          </p:nvPr>
        </p:nvSpPr>
        <p:spPr>
          <a:xfrm>
            <a:off x="609600" y="0"/>
            <a:ext cx="9601200" cy="652463"/>
          </a:xfrm>
        </p:spPr>
        <p:txBody>
          <a:bodyPr/>
          <a:lstStyle/>
          <a:p>
            <a:pPr algn="ctr"/>
            <a:br>
              <a:rPr lang="it-IT" dirty="0"/>
            </a:br>
            <a:r>
              <a:rPr lang="it-IT" sz="3200" dirty="0">
                <a:solidFill>
                  <a:srgbClr val="FF0000"/>
                </a:solidFill>
                <a:hlinkClick r:id="rId2">
                  <a:extLst>
                    <a:ext uri="{A12FA001-AC4F-418D-AE19-62706E023703}">
                      <ahyp:hlinkClr xmlns:ahyp="http://schemas.microsoft.com/office/drawing/2018/hyperlinkcolor" val="tx"/>
                    </a:ext>
                  </a:extLst>
                </a:hlinkClick>
              </a:rPr>
              <a:t>Dualismo onda –corpuscolo</a:t>
            </a:r>
            <a:endParaRPr lang="it-IT" altLang="it-IT" dirty="0">
              <a:solidFill>
                <a:srgbClr val="FF0000"/>
              </a:solidFill>
            </a:endParaRPr>
          </a:p>
        </p:txBody>
      </p:sp>
      <p:sp>
        <p:nvSpPr>
          <p:cNvPr id="41987" name="Segnaposto contenuto 2">
            <a:extLst>
              <a:ext uri="{FF2B5EF4-FFF2-40B4-BE49-F238E27FC236}">
                <a16:creationId xmlns:a16="http://schemas.microsoft.com/office/drawing/2014/main" id="{F89C1AF5-E78B-4267-9FA8-FA52DE1C131E}"/>
              </a:ext>
            </a:extLst>
          </p:cNvPr>
          <p:cNvSpPr>
            <a:spLocks noGrp="1"/>
          </p:cNvSpPr>
          <p:nvPr>
            <p:ph idx="1"/>
          </p:nvPr>
        </p:nvSpPr>
        <p:spPr>
          <a:xfrm>
            <a:off x="2087880" y="916213"/>
            <a:ext cx="9257454" cy="4967287"/>
          </a:xfrm>
        </p:spPr>
        <p:txBody>
          <a:bodyPr/>
          <a:lstStyle/>
          <a:p>
            <a:pPr algn="just"/>
            <a:endParaRPr lang="it-IT" sz="1400" dirty="0">
              <a:solidFill>
                <a:srgbClr val="000000"/>
              </a:solidFill>
              <a:latin typeface="Lucida Grande"/>
            </a:endParaRPr>
          </a:p>
          <a:p>
            <a:pPr>
              <a:buFont typeface="Wingdings 2" panose="05020102010507070707" pitchFamily="18" charset="2"/>
              <a:buNone/>
            </a:pPr>
            <a:endParaRPr lang="it-IT" altLang="it-IT" sz="1400" dirty="0"/>
          </a:p>
          <a:p>
            <a:pPr>
              <a:buFont typeface="Wingdings 2" panose="05020102010507070707" pitchFamily="18" charset="2"/>
              <a:buNone/>
            </a:pPr>
            <a:endParaRPr lang="it-IT" altLang="it-IT" sz="1400" dirty="0"/>
          </a:p>
          <a:p>
            <a:pPr>
              <a:buFont typeface="Wingdings 2" panose="05020102010507070707" pitchFamily="18" charset="2"/>
              <a:buNone/>
            </a:pPr>
            <a:endParaRPr lang="it-IT" altLang="it-IT" sz="1400" dirty="0"/>
          </a:p>
          <a:p>
            <a:pPr>
              <a:buFont typeface="Wingdings 2" panose="05020102010507070707" pitchFamily="18" charset="2"/>
              <a:buNone/>
            </a:pPr>
            <a:endParaRPr lang="it-IT" altLang="it-IT" sz="1400" dirty="0"/>
          </a:p>
        </p:txBody>
      </p:sp>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629A74E0-3F5D-4786-BEF4-D3BE8F913CF4}"/>
                  </a:ext>
                </a:extLst>
              </p:cNvPr>
              <p:cNvSpPr txBox="1"/>
              <p:nvPr/>
            </p:nvSpPr>
            <p:spPr>
              <a:xfrm>
                <a:off x="2087880" y="916213"/>
                <a:ext cx="9697720" cy="2210349"/>
              </a:xfrm>
              <a:prstGeom prst="rect">
                <a:avLst/>
              </a:prstGeom>
              <a:noFill/>
            </p:spPr>
            <p:txBody>
              <a:bodyPr wrap="square" rtlCol="0">
                <a:spAutoFit/>
              </a:bodyPr>
              <a:lstStyle/>
              <a:p>
                <a:pPr fontAlgn="base"/>
                <a:r>
                  <a:rPr lang="it-IT" sz="1200" dirty="0">
                    <a:latin typeface="Arial" panose="020B0604020202020204" pitchFamily="34" charset="0"/>
                    <a:cs typeface="Arial" panose="020B0604020202020204" pitchFamily="34" charset="0"/>
                  </a:rPr>
                  <a:t>Louis de Broglie nel  1924 propose la teoria delle </a:t>
                </a:r>
                <a:r>
                  <a:rPr lang="it-IT" sz="1200" b="1" dirty="0">
                    <a:latin typeface="Arial" panose="020B0604020202020204" pitchFamily="34" charset="0"/>
                    <a:cs typeface="Arial" panose="020B0604020202020204" pitchFamily="34" charset="0"/>
                  </a:rPr>
                  <a:t>onde elettroniche</a:t>
                </a:r>
                <a:r>
                  <a:rPr lang="it-IT" sz="1200" dirty="0">
                    <a:latin typeface="Arial" panose="020B0604020202020204" pitchFamily="34" charset="0"/>
                    <a:cs typeface="Arial" panose="020B0604020202020204" pitchFamily="34" charset="0"/>
                  </a:rPr>
                  <a:t>.: 1 L’universo è  composto da materia e luce. </a:t>
                </a:r>
                <a:r>
                  <a:rPr lang="it-IT" sz="1200" b="1" dirty="0">
                    <a:latin typeface="Arial" panose="020B0604020202020204" pitchFamily="34" charset="0"/>
                    <a:cs typeface="Arial" panose="020B0604020202020204" pitchFamily="34" charset="0"/>
                  </a:rPr>
                  <a:t>2 </a:t>
                </a:r>
                <a:r>
                  <a:rPr lang="it-IT" sz="1200" dirty="0">
                    <a:latin typeface="Arial" panose="020B0604020202020204" pitchFamily="34" charset="0"/>
                    <a:cs typeface="Arial" panose="020B0604020202020204" pitchFamily="34" charset="0"/>
                  </a:rPr>
                  <a:t> se la natura della luce ha carattere duale onda-particella </a:t>
                </a:r>
                <a:r>
                  <a:rPr lang="it-IT" sz="1400" dirty="0">
                    <a:latin typeface="Arial" panose="020B0604020202020204" pitchFamily="34" charset="0"/>
                    <a:cs typeface="Arial" panose="020B0604020202020204" pitchFamily="34" charset="0"/>
                  </a:rPr>
                  <a:t>, </a:t>
                </a:r>
                <a:r>
                  <a:rPr lang="it-IT" sz="1200" dirty="0">
                    <a:latin typeface="Arial" panose="020B0604020202020204" pitchFamily="34" charset="0"/>
                    <a:cs typeface="Arial" panose="020B0604020202020204" pitchFamily="34" charset="0"/>
                  </a:rPr>
                  <a:t>anche la materia ha natura duale. simmetria della natura</a:t>
                </a:r>
              </a:p>
              <a:p>
                <a:pPr fontAlgn="base"/>
                <a:r>
                  <a:rPr lang="it-IT" sz="1200" b="1" dirty="0">
                    <a:latin typeface="Arial" panose="020B0604020202020204" pitchFamily="34" charset="0"/>
                    <a:cs typeface="Arial" panose="020B0604020202020204" pitchFamily="34" charset="0"/>
                  </a:rPr>
                  <a:t>Ipotesi di de Broglie  </a:t>
                </a:r>
                <a:r>
                  <a:rPr lang="it-IT" sz="1200" dirty="0">
                    <a:latin typeface="Arial" panose="020B0604020202020204" pitchFamily="34" charset="0"/>
                    <a:cs typeface="Arial" panose="020B0604020202020204" pitchFamily="34" charset="0"/>
                  </a:rPr>
                  <a:t>La lunghezza d’onda associata ad una particella di massa m e quantità di moto p è</a:t>
                </a:r>
              </a:p>
              <a:p>
                <a:pPr fontAlgn="base"/>
                <a:endParaRPr lang="it-IT" sz="1200" dirty="0">
                  <a:latin typeface="Arial" panose="020B0604020202020204" pitchFamily="34" charset="0"/>
                  <a:cs typeface="Arial" panose="020B0604020202020204" pitchFamily="34" charset="0"/>
                </a:endParaRPr>
              </a:p>
              <a:p>
                <a:pPr fontAlgn="base"/>
                <a:r>
                  <a:rPr lang="it-IT" sz="1200" dirty="0">
                    <a:latin typeface="Arial" panose="020B0604020202020204" pitchFamily="34" charset="0"/>
                    <a:cs typeface="Arial" panose="020B0604020202020204" pitchFamily="34" charset="0"/>
                  </a:rPr>
                  <a:t> </a:t>
                </a:r>
              </a:p>
              <a:p>
                <a:pPr fontAlgn="base"/>
                <a:r>
                  <a:rPr lang="it-IT" sz="1200" dirty="0">
                    <a:latin typeface="Arial" panose="020B0604020202020204" pitchFamily="34" charset="0"/>
                    <a:cs typeface="Arial" panose="020B0604020202020204" pitchFamily="34" charset="0"/>
                  </a:rPr>
                  <a:t>La relazione è uguale a quella dei fotoni La natura ondulatoria della materia è </a:t>
                </a:r>
                <a:r>
                  <a:rPr lang="it-IT" sz="1200" b="1" dirty="0">
                    <a:latin typeface="Arial" panose="020B0604020202020204" pitchFamily="34" charset="0"/>
                    <a:cs typeface="Arial" panose="020B0604020202020204" pitchFamily="34" charset="0"/>
                  </a:rPr>
                  <a:t>verificata sperimentalmente  </a:t>
                </a:r>
                <a:r>
                  <a:rPr lang="it-IT" sz="1200" dirty="0">
                    <a:latin typeface="Arial" panose="020B0604020202020204" pitchFamily="34" charset="0"/>
                    <a:cs typeface="Arial" panose="020B0604020202020204" pitchFamily="34" charset="0"/>
                  </a:rPr>
                  <a:t>con la diffrazione . </a:t>
                </a:r>
              </a:p>
              <a:p>
                <a:pPr fontAlgn="base"/>
                <a:endParaRPr lang="it-IT" sz="1200" dirty="0">
                  <a:latin typeface="Arial" panose="020B0604020202020204" pitchFamily="34" charset="0"/>
                  <a:cs typeface="Arial" panose="020B0604020202020204" pitchFamily="34" charset="0"/>
                </a:endParaRPr>
              </a:p>
              <a:p>
                <a:pPr fontAlgn="base"/>
                <a:r>
                  <a:rPr lang="it-IT" sz="1200" dirty="0">
                    <a:latin typeface="Arial" panose="020B0604020202020204" pitchFamily="34" charset="0"/>
                    <a:cs typeface="Arial" panose="020B0604020202020204" pitchFamily="34" charset="0"/>
                  </a:rPr>
                  <a:t>Esempio  Lunghezza d’onda di un fascio dl elettroni con energia cinetica di 100 </a:t>
                </a:r>
                <a:r>
                  <a:rPr lang="it-IT" sz="1200" dirty="0" err="1">
                    <a:latin typeface="Arial" panose="020B0604020202020204" pitchFamily="34" charset="0"/>
                    <a:cs typeface="Arial" panose="020B0604020202020204" pitchFamily="34" charset="0"/>
                  </a:rPr>
                  <a:t>eV</a:t>
                </a:r>
                <a:r>
                  <a:rPr lang="it-IT" sz="1200" dirty="0">
                    <a:latin typeface="Arial" panose="020B0604020202020204" pitchFamily="34" charset="0"/>
                    <a:cs typeface="Arial" panose="020B0604020202020204" pitchFamily="34" charset="0"/>
                  </a:rPr>
                  <a:t>  .</a:t>
                </a:r>
              </a:p>
              <a:p>
                <a:pPr fontAlgn="base"/>
                <a:r>
                  <a:rPr lang="it-IT" sz="1200" dirty="0">
                    <a:latin typeface="Arial" panose="020B0604020202020204" pitchFamily="34" charset="0"/>
                    <a:cs typeface="Arial" panose="020B0604020202020204" pitchFamily="34" charset="0"/>
                  </a:rPr>
                  <a:t> si calcola  </a:t>
                </a:r>
                <a:r>
                  <a:rPr lang="it-IT" sz="1200" dirty="0"/>
                  <a:t> </a:t>
                </a:r>
                <a14:m>
                  <m:oMath xmlns:m="http://schemas.openxmlformats.org/officeDocument/2006/math">
                    <m:r>
                      <a:rPr lang="it-IT" sz="1600" b="0" i="1">
                        <a:latin typeface="Cambria Math" panose="02040503050406030204" pitchFamily="18" charset="0"/>
                      </a:rPr>
                      <m:t>𝜆</m:t>
                    </m:r>
                  </m:oMath>
                </a14:m>
                <a:r>
                  <a:rPr lang="it-IT" sz="1200" dirty="0">
                    <a:latin typeface="Arial" panose="020B0604020202020204" pitchFamily="34" charset="0"/>
                    <a:cs typeface="Arial" panose="020B0604020202020204" pitchFamily="34" charset="0"/>
                  </a:rPr>
                  <a:t> = 1,2 A° dell’ordine delle dimensioni atomiche.</a:t>
                </a:r>
              </a:p>
              <a:p>
                <a:pPr fontAlgn="base"/>
                <a:endParaRPr lang="it-IT" sz="1200" dirty="0">
                  <a:latin typeface="Arial" panose="020B0604020202020204" pitchFamily="34" charset="0"/>
                  <a:cs typeface="Arial" panose="020B0604020202020204" pitchFamily="34" charset="0"/>
                </a:endParaRPr>
              </a:p>
              <a:p>
                <a:pPr fontAlgn="base"/>
                <a:endParaRPr lang="it-IT" sz="1200" dirty="0">
                  <a:latin typeface="Arial" panose="020B0604020202020204" pitchFamily="34" charset="0"/>
                  <a:cs typeface="Arial" panose="020B0604020202020204" pitchFamily="34" charset="0"/>
                </a:endParaRPr>
              </a:p>
            </p:txBody>
          </p:sp>
        </mc:Choice>
        <mc:Fallback xmlns="">
          <p:sp>
            <p:nvSpPr>
              <p:cNvPr id="2" name="CasellaDiTesto 1">
                <a:extLst>
                  <a:ext uri="{FF2B5EF4-FFF2-40B4-BE49-F238E27FC236}">
                    <a16:creationId xmlns:a16="http://schemas.microsoft.com/office/drawing/2014/main" id="{629A74E0-3F5D-4786-BEF4-D3BE8F913CF4}"/>
                  </a:ext>
                </a:extLst>
              </p:cNvPr>
              <p:cNvSpPr txBox="1">
                <a:spLocks noRot="1" noChangeAspect="1" noMove="1" noResize="1" noEditPoints="1" noAdjustHandles="1" noChangeArrowheads="1" noChangeShapeType="1" noTextEdit="1"/>
              </p:cNvSpPr>
              <p:nvPr/>
            </p:nvSpPr>
            <p:spPr>
              <a:xfrm>
                <a:off x="2087880" y="916213"/>
                <a:ext cx="9697720" cy="2210349"/>
              </a:xfrm>
              <a:prstGeom prst="rect">
                <a:avLst/>
              </a:prstGeom>
              <a:blipFill>
                <a:blip r:embed="rId3"/>
                <a:stretch>
                  <a:fillRect l="-63" t="-275"/>
                </a:stretch>
              </a:blipFill>
            </p:spPr>
            <p:txBody>
              <a:bodyPr/>
              <a:lstStyle/>
              <a:p>
                <a:r>
                  <a:rPr lang="it-IT">
                    <a:noFill/>
                  </a:rPr>
                  <a:t> </a:t>
                </a:r>
              </a:p>
            </p:txBody>
          </p:sp>
        </mc:Fallback>
      </mc:AlternateContent>
      <p:pic>
        <p:nvPicPr>
          <p:cNvPr id="3" name="Immagine 2">
            <a:hlinkClick r:id="rId4"/>
            <a:extLst>
              <a:ext uri="{FF2B5EF4-FFF2-40B4-BE49-F238E27FC236}">
                <a16:creationId xmlns:a16="http://schemas.microsoft.com/office/drawing/2014/main" id="{E2B60D59-BAFF-4864-94B1-84B1098164D1}"/>
              </a:ext>
            </a:extLst>
          </p:cNvPr>
          <p:cNvPicPr>
            <a:picLocks noChangeAspect="1"/>
          </p:cNvPicPr>
          <p:nvPr/>
        </p:nvPicPr>
        <p:blipFill>
          <a:blip r:embed="rId5"/>
          <a:stretch>
            <a:fillRect/>
          </a:stretch>
        </p:blipFill>
        <p:spPr>
          <a:xfrm>
            <a:off x="522816" y="916213"/>
            <a:ext cx="1280160" cy="1520281"/>
          </a:xfrm>
          <a:prstGeom prst="rect">
            <a:avLst/>
          </a:prstGeom>
        </p:spPr>
      </p:pic>
      <p:sp>
        <p:nvSpPr>
          <p:cNvPr id="4" name="CasellaDiTesto 3">
            <a:extLst>
              <a:ext uri="{FF2B5EF4-FFF2-40B4-BE49-F238E27FC236}">
                <a16:creationId xmlns:a16="http://schemas.microsoft.com/office/drawing/2014/main" id="{5DA5B276-944A-4310-91B7-A41AB7A4AB9E}"/>
              </a:ext>
            </a:extLst>
          </p:cNvPr>
          <p:cNvSpPr txBox="1"/>
          <p:nvPr/>
        </p:nvSpPr>
        <p:spPr>
          <a:xfrm>
            <a:off x="372534" y="2436494"/>
            <a:ext cx="1802130" cy="646331"/>
          </a:xfrm>
          <a:prstGeom prst="rect">
            <a:avLst/>
          </a:prstGeom>
          <a:noFill/>
        </p:spPr>
        <p:txBody>
          <a:bodyPr wrap="square" rtlCol="0">
            <a:spAutoFit/>
          </a:bodyPr>
          <a:lstStyle/>
          <a:p>
            <a:r>
              <a:rPr lang="it-IT" sz="1200" dirty="0"/>
              <a:t>Louis de Broglie 1892 -1987Premio Nobel per la fisica 1929</a:t>
            </a:r>
          </a:p>
        </p:txBody>
      </p:sp>
      <mc:AlternateContent xmlns:mc="http://schemas.openxmlformats.org/markup-compatibility/2006" xmlns:a14="http://schemas.microsoft.com/office/drawing/2010/main">
        <mc:Choice Requires="a14">
          <p:sp>
            <p:nvSpPr>
              <p:cNvPr id="9" name="Elaborazione 8">
                <a:extLst>
                  <a:ext uri="{FF2B5EF4-FFF2-40B4-BE49-F238E27FC236}">
                    <a16:creationId xmlns:a16="http://schemas.microsoft.com/office/drawing/2014/main" id="{7A90565E-61A4-4383-AB14-0797F322DBBB}"/>
                  </a:ext>
                </a:extLst>
              </p:cNvPr>
              <p:cNvSpPr/>
              <p:nvPr/>
            </p:nvSpPr>
            <p:spPr>
              <a:xfrm>
                <a:off x="9415894" y="1216948"/>
                <a:ext cx="1132611" cy="558894"/>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 </a:t>
                </a:r>
                <a14:m>
                  <m:oMath xmlns:m="http://schemas.openxmlformats.org/officeDocument/2006/math">
                    <m:r>
                      <a:rPr lang="it-IT" sz="2000" b="1" i="1">
                        <a:latin typeface="Cambria Math" panose="02040503050406030204" pitchFamily="18" charset="0"/>
                      </a:rPr>
                      <m:t>𝝀</m:t>
                    </m:r>
                    <m:r>
                      <a:rPr lang="it-IT" sz="2000" b="1" i="1">
                        <a:latin typeface="Cambria Math" panose="02040503050406030204" pitchFamily="18" charset="0"/>
                      </a:rPr>
                      <m:t>=</m:t>
                    </m:r>
                    <m:f>
                      <m:fPr>
                        <m:ctrlPr>
                          <a:rPr lang="it-IT" sz="2000" b="1" i="1">
                            <a:latin typeface="Cambria Math" panose="02040503050406030204" pitchFamily="18" charset="0"/>
                          </a:rPr>
                        </m:ctrlPr>
                      </m:fPr>
                      <m:num>
                        <m:r>
                          <a:rPr lang="it-IT" sz="2000" b="1" i="1">
                            <a:latin typeface="Cambria Math" panose="02040503050406030204" pitchFamily="18" charset="0"/>
                          </a:rPr>
                          <m:t>𝒉</m:t>
                        </m:r>
                      </m:num>
                      <m:den>
                        <m:r>
                          <a:rPr lang="it-IT" sz="2000" b="1" i="1">
                            <a:latin typeface="Cambria Math" panose="02040503050406030204" pitchFamily="18" charset="0"/>
                          </a:rPr>
                          <m:t>𝒑</m:t>
                        </m:r>
                      </m:den>
                    </m:f>
                  </m:oMath>
                </a14:m>
                <a:endParaRPr lang="it-IT" b="1" dirty="0"/>
              </a:p>
            </p:txBody>
          </p:sp>
        </mc:Choice>
        <mc:Fallback xmlns="">
          <p:sp>
            <p:nvSpPr>
              <p:cNvPr id="9" name="Elaborazione 8">
                <a:extLst>
                  <a:ext uri="{FF2B5EF4-FFF2-40B4-BE49-F238E27FC236}">
                    <a16:creationId xmlns:a16="http://schemas.microsoft.com/office/drawing/2014/main" id="{7A90565E-61A4-4383-AB14-0797F322DBBB}"/>
                  </a:ext>
                </a:extLst>
              </p:cNvPr>
              <p:cNvSpPr>
                <a:spLocks noRot="1" noChangeAspect="1" noMove="1" noResize="1" noEditPoints="1" noAdjustHandles="1" noChangeArrowheads="1" noChangeShapeType="1" noTextEdit="1"/>
              </p:cNvSpPr>
              <p:nvPr/>
            </p:nvSpPr>
            <p:spPr>
              <a:xfrm>
                <a:off x="9415894" y="1216948"/>
                <a:ext cx="1132611" cy="558894"/>
              </a:xfrm>
              <a:prstGeom prst="flowChartProcess">
                <a:avLst/>
              </a:prstGeom>
              <a:blipFill>
                <a:blip r:embed="rId6"/>
                <a:stretch>
                  <a:fillRect/>
                </a:stretch>
              </a:blipFill>
            </p:spPr>
            <p:txBody>
              <a:bodyPr/>
              <a:lstStyle/>
              <a:p>
                <a:r>
                  <a:rPr lang="it-IT">
                    <a:noFill/>
                  </a:rPr>
                  <a:t> </a:t>
                </a:r>
              </a:p>
            </p:txBody>
          </p:sp>
        </mc:Fallback>
      </mc:AlternateContent>
      <p:pic>
        <p:nvPicPr>
          <p:cNvPr id="7" name="Immagine 6">
            <a:extLst>
              <a:ext uri="{FF2B5EF4-FFF2-40B4-BE49-F238E27FC236}">
                <a16:creationId xmlns:a16="http://schemas.microsoft.com/office/drawing/2014/main" id="{0F498AF8-4F61-4701-BA1C-4BFCFF1FF10B}"/>
              </a:ext>
            </a:extLst>
          </p:cNvPr>
          <p:cNvPicPr>
            <a:picLocks noChangeAspect="1"/>
          </p:cNvPicPr>
          <p:nvPr/>
        </p:nvPicPr>
        <p:blipFill>
          <a:blip r:embed="rId7"/>
          <a:stretch>
            <a:fillRect/>
          </a:stretch>
        </p:blipFill>
        <p:spPr>
          <a:xfrm>
            <a:off x="522816" y="3390312"/>
            <a:ext cx="4857750" cy="2733675"/>
          </a:xfrm>
          <a:prstGeom prst="rect">
            <a:avLst/>
          </a:prstGeom>
        </p:spPr>
      </p:pic>
      <p:sp>
        <p:nvSpPr>
          <p:cNvPr id="8" name="CasellaDiTesto 7">
            <a:extLst>
              <a:ext uri="{FF2B5EF4-FFF2-40B4-BE49-F238E27FC236}">
                <a16:creationId xmlns:a16="http://schemas.microsoft.com/office/drawing/2014/main" id="{5A4A2DF1-05E8-4006-B164-CED5BACD6DE2}"/>
              </a:ext>
            </a:extLst>
          </p:cNvPr>
          <p:cNvSpPr txBox="1"/>
          <p:nvPr/>
        </p:nvSpPr>
        <p:spPr>
          <a:xfrm>
            <a:off x="6096000" y="3390312"/>
            <a:ext cx="5842000" cy="2092881"/>
          </a:xfrm>
          <a:prstGeom prst="rect">
            <a:avLst/>
          </a:prstGeom>
          <a:noFill/>
        </p:spPr>
        <p:txBody>
          <a:bodyPr wrap="square" rtlCol="0">
            <a:spAutoFit/>
          </a:bodyPr>
          <a:lstStyle/>
          <a:p>
            <a:br>
              <a:rPr lang="it-IT" b="1" dirty="0"/>
            </a:br>
            <a:r>
              <a:rPr lang="it-IT" sz="1400" b="1" dirty="0">
                <a:solidFill>
                  <a:srgbClr val="000000"/>
                </a:solidFill>
                <a:latin typeface="Arial" panose="020B0604020202020204" pitchFamily="34" charset="0"/>
              </a:rPr>
              <a:t>L'esperimento di </a:t>
            </a:r>
            <a:r>
              <a:rPr lang="it-IT" sz="1400" b="1" dirty="0" err="1">
                <a:solidFill>
                  <a:srgbClr val="000000"/>
                </a:solidFill>
                <a:latin typeface="Arial" panose="020B0604020202020204" pitchFamily="34" charset="0"/>
              </a:rPr>
              <a:t>Davisson-Germer</a:t>
            </a:r>
            <a:r>
              <a:rPr lang="it-IT" sz="1400" b="1" dirty="0">
                <a:solidFill>
                  <a:srgbClr val="000000"/>
                </a:solidFill>
                <a:latin typeface="Arial" panose="020B0604020202020204" pitchFamily="34" charset="0"/>
              </a:rPr>
              <a:t> </a:t>
            </a:r>
            <a:r>
              <a:rPr lang="it-IT" sz="1400" dirty="0">
                <a:solidFill>
                  <a:srgbClr val="000000"/>
                </a:solidFill>
                <a:latin typeface="Arial" panose="020B0604020202020204" pitchFamily="34" charset="0"/>
              </a:rPr>
              <a:t>1927 è  una fondamentale prova  sperimentale dell’ipotesi di de-Broglie </a:t>
            </a:r>
            <a:r>
              <a:rPr lang="it-IT" sz="1400" dirty="0" err="1">
                <a:solidFill>
                  <a:srgbClr val="000000"/>
                </a:solidFill>
                <a:latin typeface="Arial" panose="020B0604020202020204" pitchFamily="34" charset="0"/>
              </a:rPr>
              <a:t>l,le</a:t>
            </a:r>
            <a:r>
              <a:rPr lang="it-IT" sz="1400" dirty="0">
                <a:solidFill>
                  <a:srgbClr val="000000"/>
                </a:solidFill>
                <a:latin typeface="Arial" panose="020B0604020202020204" pitchFamily="34" charset="0"/>
              </a:rPr>
              <a:t> particelle, come gli elettroni, hanno  doppia natura. Ipotesi che ha contribuito  alla formulazione  della meccanica quantistica e dell'equazione di </a:t>
            </a:r>
            <a:r>
              <a:rPr lang="it-IT" sz="1400" dirty="0" err="1">
                <a:solidFill>
                  <a:srgbClr val="000000"/>
                </a:solidFill>
                <a:latin typeface="Arial" panose="020B0604020202020204" pitchFamily="34" charset="0"/>
              </a:rPr>
              <a:t>Schrödinger</a:t>
            </a:r>
            <a:r>
              <a:rPr lang="it-IT" sz="1400" dirty="0">
                <a:solidFill>
                  <a:srgbClr val="000000"/>
                </a:solidFill>
                <a:latin typeface="Arial" panose="020B0604020202020204" pitchFamily="34" charset="0"/>
              </a:rPr>
              <a:t>.</a:t>
            </a:r>
            <a:br>
              <a:rPr lang="it-IT" sz="1400" dirty="0"/>
            </a:br>
            <a:r>
              <a:rPr lang="it-IT" sz="1400" dirty="0"/>
              <a:t>Il</a:t>
            </a:r>
            <a:r>
              <a:rPr lang="it-IT" sz="1400" dirty="0">
                <a:solidFill>
                  <a:srgbClr val="000000"/>
                </a:solidFill>
                <a:latin typeface="Arial" panose="020B0604020202020204" pitchFamily="34" charset="0"/>
              </a:rPr>
              <a:t> dispositivo dell'esperimento è mostrata in figura. Il fascio di elettroni viene prodotto, accelerato e collimato da una pistola elettronica. Questo fascio di elettroni colpisce  con un anglo </a:t>
            </a:r>
            <a:r>
              <a:rPr lang="el-GR" sz="1400" dirty="0">
                <a:solidFill>
                  <a:srgbClr val="000000"/>
                </a:solidFill>
                <a:latin typeface="Arial" panose="020B0604020202020204" pitchFamily="34" charset="0"/>
              </a:rPr>
              <a:t>θ</a:t>
            </a:r>
            <a:r>
              <a:rPr lang="it-IT" sz="1400" dirty="0">
                <a:solidFill>
                  <a:srgbClr val="000000"/>
                </a:solidFill>
                <a:latin typeface="Arial" panose="020B0604020202020204" pitchFamily="34" charset="0"/>
              </a:rPr>
              <a:t>  un grande singolo cristallo di nichel, noto come bersaglio T. viene </a:t>
            </a:r>
            <a:r>
              <a:rPr lang="it-IT" sz="1400" dirty="0" err="1">
                <a:solidFill>
                  <a:srgbClr val="000000"/>
                </a:solidFill>
                <a:latin typeface="Arial" panose="020B0604020202020204" pitchFamily="34" charset="0"/>
              </a:rPr>
              <a:t>diffratto</a:t>
            </a:r>
            <a:r>
              <a:rPr lang="it-IT" sz="1400" dirty="0">
                <a:solidFill>
                  <a:srgbClr val="000000"/>
                </a:solidFill>
                <a:latin typeface="Arial" panose="020B0604020202020204" pitchFamily="34" charset="0"/>
              </a:rPr>
              <a:t> </a:t>
            </a:r>
            <a:endParaRPr lang="it-IT" dirty="0"/>
          </a:p>
        </p:txBody>
      </p:sp>
    </p:spTree>
    <p:extLst>
      <p:ext uri="{BB962C8B-B14F-4D97-AF65-F5344CB8AC3E}">
        <p14:creationId xmlns:p14="http://schemas.microsoft.com/office/powerpoint/2010/main" val="630369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821B1C38-6474-43DB-96BB-74480F259C50}"/>
              </a:ext>
            </a:extLst>
          </p:cNvPr>
          <p:cNvSpPr>
            <a:spLocks noGrp="1"/>
          </p:cNvSpPr>
          <p:nvPr>
            <p:ph type="title"/>
          </p:nvPr>
        </p:nvSpPr>
        <p:spPr>
          <a:xfrm>
            <a:off x="609600" y="0"/>
            <a:ext cx="9601200" cy="652463"/>
          </a:xfrm>
        </p:spPr>
        <p:txBody>
          <a:bodyPr/>
          <a:lstStyle/>
          <a:p>
            <a:pPr algn="ctr"/>
            <a:br>
              <a:rPr lang="it-IT" dirty="0"/>
            </a:br>
            <a:r>
              <a:rPr lang="it-IT" sz="3200" i="1" dirty="0">
                <a:solidFill>
                  <a:srgbClr val="FF0000"/>
                </a:solidFill>
                <a:hlinkClick r:id="rId2">
                  <a:extLst>
                    <a:ext uri="{A12FA001-AC4F-418D-AE19-62706E023703}">
                      <ahyp:hlinkClr xmlns:ahyp="http://schemas.microsoft.com/office/drawing/2018/hyperlinkcolor" val="tx"/>
                    </a:ext>
                  </a:extLst>
                </a:hlinkClick>
              </a:rPr>
              <a:t>Dualismo</a:t>
            </a:r>
            <a:r>
              <a:rPr lang="it-IT" sz="3200" dirty="0">
                <a:solidFill>
                  <a:srgbClr val="FF0000"/>
                </a:solidFill>
                <a:hlinkClick r:id="rId2">
                  <a:extLst>
                    <a:ext uri="{A12FA001-AC4F-418D-AE19-62706E023703}">
                      <ahyp:hlinkClr xmlns:ahyp="http://schemas.microsoft.com/office/drawing/2018/hyperlinkcolor" val="tx"/>
                    </a:ext>
                  </a:extLst>
                </a:hlinkClick>
              </a:rPr>
              <a:t> onda –corpuscolo</a:t>
            </a:r>
            <a:endParaRPr lang="it-IT" altLang="it-IT" dirty="0">
              <a:solidFill>
                <a:srgbClr val="FF0000"/>
              </a:solidFill>
            </a:endParaRPr>
          </a:p>
        </p:txBody>
      </p:sp>
      <p:sp>
        <p:nvSpPr>
          <p:cNvPr id="41987" name="Segnaposto contenuto 2">
            <a:extLst>
              <a:ext uri="{FF2B5EF4-FFF2-40B4-BE49-F238E27FC236}">
                <a16:creationId xmlns:a16="http://schemas.microsoft.com/office/drawing/2014/main" id="{F89C1AF5-E78B-4267-9FA8-FA52DE1C131E}"/>
              </a:ext>
            </a:extLst>
          </p:cNvPr>
          <p:cNvSpPr>
            <a:spLocks noGrp="1"/>
          </p:cNvSpPr>
          <p:nvPr>
            <p:ph idx="1"/>
          </p:nvPr>
        </p:nvSpPr>
        <p:spPr>
          <a:xfrm>
            <a:off x="67992" y="4345214"/>
            <a:ext cx="2717542" cy="173508"/>
          </a:xfrm>
        </p:spPr>
        <p:txBody>
          <a:bodyPr/>
          <a:lstStyle/>
          <a:p>
            <a:pPr algn="just"/>
            <a:endParaRPr lang="it-IT" sz="1400" dirty="0">
              <a:solidFill>
                <a:srgbClr val="000000"/>
              </a:solidFill>
              <a:latin typeface="Lucida Grande"/>
            </a:endParaRPr>
          </a:p>
          <a:p>
            <a:pPr>
              <a:buFont typeface="Wingdings 2" panose="05020102010507070707" pitchFamily="18" charset="2"/>
              <a:buNone/>
            </a:pPr>
            <a:endParaRPr lang="it-IT" altLang="it-IT" sz="1400" dirty="0"/>
          </a:p>
          <a:p>
            <a:pPr>
              <a:buFont typeface="Wingdings 2" panose="05020102010507070707" pitchFamily="18" charset="2"/>
              <a:buNone/>
            </a:pPr>
            <a:endParaRPr lang="it-IT" altLang="it-IT" sz="1400" dirty="0"/>
          </a:p>
          <a:p>
            <a:pPr>
              <a:buFont typeface="Wingdings 2" panose="05020102010507070707" pitchFamily="18" charset="2"/>
              <a:buNone/>
            </a:pPr>
            <a:endParaRPr lang="it-IT" altLang="it-IT" sz="1400" dirty="0"/>
          </a:p>
          <a:p>
            <a:pPr>
              <a:buFont typeface="Wingdings 2" panose="05020102010507070707" pitchFamily="18" charset="2"/>
              <a:buNone/>
            </a:pPr>
            <a:endParaRPr lang="it-IT" altLang="it-IT" sz="1400" dirty="0"/>
          </a:p>
        </p:txBody>
      </p:sp>
      <p:sp>
        <p:nvSpPr>
          <p:cNvPr id="5" name="CasellaDiTesto 4">
            <a:extLst>
              <a:ext uri="{FF2B5EF4-FFF2-40B4-BE49-F238E27FC236}">
                <a16:creationId xmlns:a16="http://schemas.microsoft.com/office/drawing/2014/main" id="{6A0D9562-AEBB-4919-BFAD-3850B26763B3}"/>
              </a:ext>
            </a:extLst>
          </p:cNvPr>
          <p:cNvSpPr txBox="1"/>
          <p:nvPr/>
        </p:nvSpPr>
        <p:spPr>
          <a:xfrm>
            <a:off x="193321" y="6141646"/>
            <a:ext cx="4086579" cy="584775"/>
          </a:xfrm>
          <a:prstGeom prst="rect">
            <a:avLst/>
          </a:prstGeom>
          <a:noFill/>
        </p:spPr>
        <p:txBody>
          <a:bodyPr wrap="square" rtlCol="0">
            <a:spAutoFit/>
          </a:bodyPr>
          <a:lstStyle/>
          <a:p>
            <a:r>
              <a:rPr lang="it-IT" sz="1600" dirty="0"/>
              <a:t>Risorse in rete</a:t>
            </a:r>
          </a:p>
          <a:p>
            <a:r>
              <a:rPr lang="it-IT" sz="1600" dirty="0"/>
              <a:t>Simulazione </a:t>
            </a:r>
            <a:r>
              <a:rPr lang="it-IT" sz="1400" b="1" dirty="0">
                <a:solidFill>
                  <a:srgbClr val="FF0000"/>
                </a:solidFill>
                <a:hlinkClick r:id="rId3">
                  <a:extLst>
                    <a:ext uri="{A12FA001-AC4F-418D-AE19-62706E023703}">
                      <ahyp:hlinkClr xmlns:ahyp="http://schemas.microsoft.com/office/drawing/2018/hyperlinkcolor" val="tx"/>
                    </a:ext>
                  </a:extLst>
                </a:hlinkClick>
              </a:rPr>
              <a:t>interferenza, diffrazione </a:t>
            </a:r>
            <a:endParaRPr lang="it-IT" sz="1600" b="1" dirty="0">
              <a:solidFill>
                <a:srgbClr val="FF0000"/>
              </a:solidFill>
            </a:endParaRPr>
          </a:p>
        </p:txBody>
      </p:sp>
      <p:sp>
        <p:nvSpPr>
          <p:cNvPr id="6" name="CasellaDiTesto 5">
            <a:extLst>
              <a:ext uri="{FF2B5EF4-FFF2-40B4-BE49-F238E27FC236}">
                <a16:creationId xmlns:a16="http://schemas.microsoft.com/office/drawing/2014/main" id="{6644669D-6244-4224-842F-7FF0BFA7EA7A}"/>
              </a:ext>
            </a:extLst>
          </p:cNvPr>
          <p:cNvSpPr txBox="1"/>
          <p:nvPr/>
        </p:nvSpPr>
        <p:spPr>
          <a:xfrm>
            <a:off x="193321" y="573818"/>
            <a:ext cx="10814756" cy="1754326"/>
          </a:xfrm>
          <a:prstGeom prst="rect">
            <a:avLst/>
          </a:prstGeom>
          <a:noFill/>
        </p:spPr>
        <p:txBody>
          <a:bodyPr wrap="square" rtlCol="0">
            <a:spAutoFit/>
          </a:bodyPr>
          <a:lstStyle/>
          <a:p>
            <a:r>
              <a:rPr lang="it-IT" dirty="0"/>
              <a:t>Interferenza- diffrazione : </a:t>
            </a:r>
          </a:p>
          <a:p>
            <a:pPr algn="just"/>
            <a:r>
              <a:rPr lang="it-IT" sz="1600" b="1" dirty="0">
                <a:solidFill>
                  <a:srgbClr val="222222"/>
                </a:solidFill>
                <a:latin typeface="Arial" panose="020B0604020202020204" pitchFamily="34" charset="0"/>
              </a:rPr>
              <a:t>interferenza</a:t>
            </a:r>
            <a:r>
              <a:rPr lang="it-IT" sz="1600" dirty="0">
                <a:solidFill>
                  <a:srgbClr val="222222"/>
                </a:solidFill>
                <a:latin typeface="Arial" panose="020B0604020202020204" pitchFamily="34" charset="0"/>
              </a:rPr>
              <a:t> </a:t>
            </a:r>
            <a:r>
              <a:rPr lang="it-IT" sz="1400" dirty="0">
                <a:solidFill>
                  <a:srgbClr val="222222"/>
                </a:solidFill>
                <a:latin typeface="Arial" panose="020B0604020202020204" pitchFamily="34" charset="0"/>
              </a:rPr>
              <a:t>è un </a:t>
            </a:r>
            <a:r>
              <a:rPr lang="it-IT" sz="1400" dirty="0">
                <a:latin typeface="Arial" panose="020B0604020202020204" pitchFamily="34" charset="0"/>
              </a:rPr>
              <a:t>fenomeno ondulatorio </a:t>
            </a:r>
            <a:r>
              <a:rPr lang="it-IT" sz="1400" dirty="0">
                <a:solidFill>
                  <a:srgbClr val="222222"/>
                </a:solidFill>
                <a:latin typeface="Arial" panose="020B0604020202020204" pitchFamily="34" charset="0"/>
              </a:rPr>
              <a:t>dovuto alla sovrapposizione, in un punto dello </a:t>
            </a:r>
            <a:r>
              <a:rPr lang="it-IT" sz="1400" dirty="0">
                <a:latin typeface="Arial" panose="020B0604020202020204" pitchFamily="34" charset="0"/>
              </a:rPr>
              <a:t>spazio, di due o più onde</a:t>
            </a:r>
            <a:r>
              <a:rPr lang="it-IT" sz="1400" dirty="0">
                <a:solidFill>
                  <a:srgbClr val="222222"/>
                </a:solidFill>
                <a:latin typeface="Arial" panose="020B0604020202020204" pitchFamily="34" charset="0"/>
              </a:rPr>
              <a:t>, l'intensità (o ampiezza) dell'onda risultante  in quel punto varia da un minimo a un massimo a seconda che le due onde siano in fase  o sfasate,  si dice che l'interferenza è </a:t>
            </a:r>
            <a:r>
              <a:rPr lang="it-IT" sz="1400" i="1" dirty="0">
                <a:solidFill>
                  <a:srgbClr val="222222"/>
                </a:solidFill>
                <a:latin typeface="Arial" panose="020B0604020202020204" pitchFamily="34" charset="0"/>
              </a:rPr>
              <a:t>costruttiva</a:t>
            </a:r>
            <a:r>
              <a:rPr lang="it-IT" sz="1400" dirty="0">
                <a:solidFill>
                  <a:srgbClr val="222222"/>
                </a:solidFill>
                <a:latin typeface="Arial" panose="020B0604020202020204" pitchFamily="34" charset="0"/>
              </a:rPr>
              <a:t> quando l'intensità risultante è maggiore rispetto a quella di ogni singola intensità originaria, e </a:t>
            </a:r>
            <a:r>
              <a:rPr lang="it-IT" sz="1400" i="1" dirty="0">
                <a:solidFill>
                  <a:srgbClr val="222222"/>
                </a:solidFill>
                <a:latin typeface="Arial" panose="020B0604020202020204" pitchFamily="34" charset="0"/>
              </a:rPr>
              <a:t>distruttiva</a:t>
            </a:r>
            <a:r>
              <a:rPr lang="it-IT" sz="1400" dirty="0">
                <a:solidFill>
                  <a:srgbClr val="222222"/>
                </a:solidFill>
                <a:latin typeface="Arial" panose="020B0604020202020204" pitchFamily="34" charset="0"/>
              </a:rPr>
              <a:t> in caso contrario.</a:t>
            </a:r>
            <a:endParaRPr lang="it-IT" sz="1400" dirty="0"/>
          </a:p>
          <a:p>
            <a:pPr algn="just"/>
            <a:endParaRPr lang="it-IT" sz="1400" dirty="0"/>
          </a:p>
          <a:p>
            <a:endParaRPr lang="it-IT" dirty="0"/>
          </a:p>
        </p:txBody>
      </p:sp>
      <p:sp>
        <p:nvSpPr>
          <p:cNvPr id="13" name="Rettangolo 12">
            <a:extLst>
              <a:ext uri="{FF2B5EF4-FFF2-40B4-BE49-F238E27FC236}">
                <a16:creationId xmlns:a16="http://schemas.microsoft.com/office/drawing/2014/main" id="{517E4436-CA37-46C7-A097-C9CA8A442B84}"/>
              </a:ext>
            </a:extLst>
          </p:cNvPr>
          <p:cNvSpPr/>
          <p:nvPr/>
        </p:nvSpPr>
        <p:spPr>
          <a:xfrm>
            <a:off x="4173808" y="1622306"/>
            <a:ext cx="7270045" cy="3631763"/>
          </a:xfrm>
          <a:prstGeom prst="rect">
            <a:avLst/>
          </a:prstGeom>
        </p:spPr>
        <p:txBody>
          <a:bodyPr wrap="square">
            <a:spAutoFit/>
          </a:bodyPr>
          <a:lstStyle/>
          <a:p>
            <a:r>
              <a:rPr lang="it-IT" sz="1200" dirty="0"/>
              <a:t>In figura 1 fenomeno di </a:t>
            </a:r>
            <a:r>
              <a:rPr lang="it-IT" sz="1200" b="1" dirty="0"/>
              <a:t>interferenza</a:t>
            </a:r>
            <a:r>
              <a:rPr lang="it-IT" sz="1200" dirty="0"/>
              <a:t> ,un fascio </a:t>
            </a:r>
            <a:r>
              <a:rPr lang="it-IT" sz="1200" dirty="0" err="1"/>
              <a:t>lumisono</a:t>
            </a:r>
            <a:r>
              <a:rPr lang="it-IT" sz="1200" dirty="0"/>
              <a:t> emesso da una sorgente monocromatica incide una lamina con due fori, le onde   Secondo il principio di Huygens le due fenditure, se di dimensioni sufficientemente, piccole rispetto alla lunghezza d'onda della radiazione incidente, a grande distanza dallo schermo si comportano come sorgenti puntiformi di luce coerente ossia in fase tra di loro.</a:t>
            </a:r>
          </a:p>
          <a:p>
            <a:r>
              <a:rPr lang="it-IT" sz="1200" dirty="0"/>
              <a:t>Le onde sferiche emesse dalle fenditure interferiranno: su una lastra fotografica posta  oltre lo schermo, si formeranno una serie alternata di bande illuminate e scure, dette frange di interferenza, corrispondenti ai massimi e ai minimi di interferenza</a:t>
            </a:r>
          </a:p>
          <a:p>
            <a:endParaRPr lang="it-IT" sz="1200" dirty="0"/>
          </a:p>
          <a:p>
            <a:r>
              <a:rPr lang="it-IT" sz="1200" b="1" dirty="0"/>
              <a:t>La diffrazione </a:t>
            </a:r>
            <a:r>
              <a:rPr lang="it-IT" sz="1200" dirty="0"/>
              <a:t>è un fenomeno simile a ciò che si verifica quando un'onda viene diffusa da una struttura periodica, come il reticolo di atomi in un cristallo o le grate di un reticolo di diffrazione Ogni punto di diffusione, ad esempio ogni atomo del cristallo, agisce come una sorgente puntiforme di onde sferiche, le quali daranno luogo a fenomeni di interferenza costruttiva per formare un certo numero di onde </a:t>
            </a:r>
            <a:r>
              <a:rPr lang="it-IT" sz="1200" dirty="0" err="1"/>
              <a:t>diffratte</a:t>
            </a:r>
            <a:r>
              <a:rPr lang="it-IT" sz="1200" dirty="0"/>
              <a:t>. La direzione di queste onde è descritta dalla </a:t>
            </a:r>
            <a:r>
              <a:rPr lang="it-IT" sz="1400" b="1" dirty="0"/>
              <a:t>Legge di </a:t>
            </a:r>
            <a:r>
              <a:rPr lang="it-IT" sz="1400" b="1" dirty="0" err="1"/>
              <a:t>Bragg</a:t>
            </a:r>
            <a:r>
              <a:rPr lang="it-IT" sz="1400" b="1" dirty="0"/>
              <a:t>: n</a:t>
            </a:r>
            <a:r>
              <a:rPr lang="el-GR" sz="1400" b="1" dirty="0"/>
              <a:t>λ</a:t>
            </a:r>
            <a:r>
              <a:rPr lang="it-IT" sz="1400" b="1" dirty="0"/>
              <a:t> =2d sin</a:t>
            </a:r>
            <a:r>
              <a:rPr lang="el-GR" sz="1400" b="1" dirty="0"/>
              <a:t>θ</a:t>
            </a:r>
            <a:endParaRPr lang="it-IT" sz="1400" b="1" dirty="0"/>
          </a:p>
          <a:p>
            <a:r>
              <a:rPr lang="it-IT" sz="1200" dirty="0"/>
              <a:t>dove λ è la lunghezza d'onda, d è la distanza tra ogni punto di diffusione, θ è l'angolo di diffrazione e m è un numero intero che indica l'ordine di ciascun onda </a:t>
            </a:r>
            <a:r>
              <a:rPr lang="it-IT" sz="1200" dirty="0" err="1"/>
              <a:t>diffratta</a:t>
            </a:r>
            <a:r>
              <a:rPr lang="it-IT" sz="1200" dirty="0"/>
              <a:t>.</a:t>
            </a:r>
          </a:p>
          <a:p>
            <a:r>
              <a:rPr lang="it-IT" sz="1200" dirty="0"/>
              <a:t>La diffrazione di </a:t>
            </a:r>
            <a:r>
              <a:rPr lang="it-IT" sz="1200" dirty="0" err="1"/>
              <a:t>Bragg</a:t>
            </a:r>
            <a:r>
              <a:rPr lang="it-IT" sz="1200" dirty="0"/>
              <a:t> viene usata nella cristallografia a raggi X per ricavare la struttura di un qualsiasi cristallo analizzando gli angoli ai quali i raggi X vengono </a:t>
            </a:r>
            <a:r>
              <a:rPr lang="it-IT" sz="1200" dirty="0" err="1"/>
              <a:t>diffratti</a:t>
            </a:r>
            <a:r>
              <a:rPr lang="it-IT" sz="1200" dirty="0"/>
              <a:t> dal cristallo stesso: poiché l'angolo θ di diffrazione dipende dalla lunghezza d'onda λ, un reticolo di diffrazione causa una dispersione angolare di un raggio di luce.</a:t>
            </a:r>
          </a:p>
        </p:txBody>
      </p:sp>
      <p:pic>
        <p:nvPicPr>
          <p:cNvPr id="14" name="Immagine 13">
            <a:extLst>
              <a:ext uri="{FF2B5EF4-FFF2-40B4-BE49-F238E27FC236}">
                <a16:creationId xmlns:a16="http://schemas.microsoft.com/office/drawing/2014/main" id="{D15DFB12-23B0-4EB3-9569-EF8A4744876D}"/>
              </a:ext>
            </a:extLst>
          </p:cNvPr>
          <p:cNvPicPr>
            <a:picLocks noChangeAspect="1"/>
          </p:cNvPicPr>
          <p:nvPr/>
        </p:nvPicPr>
        <p:blipFill>
          <a:blip r:embed="rId4"/>
          <a:stretch>
            <a:fillRect/>
          </a:stretch>
        </p:blipFill>
        <p:spPr>
          <a:xfrm>
            <a:off x="643819" y="1846124"/>
            <a:ext cx="2954161" cy="1454180"/>
          </a:xfrm>
          <a:prstGeom prst="rect">
            <a:avLst/>
          </a:prstGeom>
        </p:spPr>
      </p:pic>
      <p:pic>
        <p:nvPicPr>
          <p:cNvPr id="3084" name="Picture 12">
            <a:extLst>
              <a:ext uri="{FF2B5EF4-FFF2-40B4-BE49-F238E27FC236}">
                <a16:creationId xmlns:a16="http://schemas.microsoft.com/office/drawing/2014/main" id="{30C79B63-E67C-486C-9D1F-3B16E565C2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521805"/>
            <a:ext cx="3022600" cy="1522863"/>
          </a:xfrm>
          <a:prstGeom prst="rect">
            <a:avLst/>
          </a:prstGeom>
          <a:noFill/>
          <a:extLst>
            <a:ext uri="{909E8E84-426E-40DD-AFC4-6F175D3DCCD1}">
              <a14:hiddenFill xmlns:a14="http://schemas.microsoft.com/office/drawing/2010/main">
                <a:solidFill>
                  <a:srgbClr val="FFFFFF"/>
                </a:solidFill>
              </a14:hiddenFill>
            </a:ext>
          </a:extLst>
        </p:spPr>
      </p:pic>
      <p:pic>
        <p:nvPicPr>
          <p:cNvPr id="15" name="Immagine 14">
            <a:extLst>
              <a:ext uri="{FF2B5EF4-FFF2-40B4-BE49-F238E27FC236}">
                <a16:creationId xmlns:a16="http://schemas.microsoft.com/office/drawing/2014/main" id="{154588FD-D142-41E0-8640-AA7C25461FCD}"/>
              </a:ext>
            </a:extLst>
          </p:cNvPr>
          <p:cNvPicPr>
            <a:picLocks noChangeAspect="1"/>
          </p:cNvPicPr>
          <p:nvPr/>
        </p:nvPicPr>
        <p:blipFill>
          <a:blip r:embed="rId6"/>
          <a:stretch>
            <a:fillRect/>
          </a:stretch>
        </p:blipFill>
        <p:spPr>
          <a:xfrm>
            <a:off x="3914775" y="5044668"/>
            <a:ext cx="2990850" cy="1924050"/>
          </a:xfrm>
          <a:prstGeom prst="rect">
            <a:avLst/>
          </a:prstGeom>
        </p:spPr>
      </p:pic>
    </p:spTree>
    <p:extLst>
      <p:ext uri="{BB962C8B-B14F-4D97-AF65-F5344CB8AC3E}">
        <p14:creationId xmlns:p14="http://schemas.microsoft.com/office/powerpoint/2010/main" val="979218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a:extLst>
              <a:ext uri="{FF2B5EF4-FFF2-40B4-BE49-F238E27FC236}">
                <a16:creationId xmlns:a16="http://schemas.microsoft.com/office/drawing/2014/main" id="{3F8F450F-EFC2-46B3-8BBE-D0E1958AE99B}"/>
              </a:ext>
            </a:extLst>
          </p:cNvPr>
          <p:cNvSpPr>
            <a:spLocks noGrp="1"/>
          </p:cNvSpPr>
          <p:nvPr>
            <p:ph type="title"/>
          </p:nvPr>
        </p:nvSpPr>
        <p:spPr/>
        <p:txBody>
          <a:bodyPr/>
          <a:lstStyle/>
          <a:p>
            <a:r>
              <a:rPr lang="it-IT" altLang="it-IT">
                <a:solidFill>
                  <a:srgbClr val="FF0000"/>
                </a:solidFill>
              </a:rPr>
              <a:t>               Atomi e molecole</a:t>
            </a:r>
          </a:p>
        </p:txBody>
      </p:sp>
      <p:sp>
        <p:nvSpPr>
          <p:cNvPr id="37891" name="Segnaposto contenuto 2">
            <a:extLst>
              <a:ext uri="{FF2B5EF4-FFF2-40B4-BE49-F238E27FC236}">
                <a16:creationId xmlns:a16="http://schemas.microsoft.com/office/drawing/2014/main" id="{5FB394E9-5C60-461D-9D85-6C2403BCBDA9}"/>
              </a:ext>
            </a:extLst>
          </p:cNvPr>
          <p:cNvSpPr>
            <a:spLocks noGrp="1"/>
          </p:cNvSpPr>
          <p:nvPr>
            <p:ph idx="1"/>
          </p:nvPr>
        </p:nvSpPr>
        <p:spPr>
          <a:xfrm>
            <a:off x="1809750" y="1935164"/>
            <a:ext cx="8401050" cy="4389437"/>
          </a:xfrm>
        </p:spPr>
        <p:txBody>
          <a:bodyPr/>
          <a:lstStyle/>
          <a:p>
            <a:pPr>
              <a:buFont typeface="Wingdings 2" panose="05020102010507070707" pitchFamily="18" charset="2"/>
              <a:buNone/>
            </a:pPr>
            <a:r>
              <a:rPr lang="it-IT" altLang="it-IT" b="1" dirty="0"/>
              <a:t>   </a:t>
            </a:r>
            <a:r>
              <a:rPr lang="it-IT" altLang="it-IT" b="1" dirty="0">
                <a:solidFill>
                  <a:srgbClr val="0070C0"/>
                </a:solidFill>
              </a:rPr>
              <a:t>La massa (peso) atomico</a:t>
            </a:r>
            <a:endParaRPr lang="it-IT" altLang="it-IT" sz="1800" b="1" dirty="0"/>
          </a:p>
          <a:p>
            <a:pPr>
              <a:buFont typeface="Wingdings 2" panose="05020102010507070707" pitchFamily="18" charset="2"/>
              <a:buNone/>
            </a:pPr>
            <a:r>
              <a:rPr lang="it-IT" altLang="it-IT" sz="1800" b="1" dirty="0"/>
              <a:t> L a svolta </a:t>
            </a:r>
          </a:p>
          <a:p>
            <a:pPr algn="just">
              <a:buFont typeface="Wingdings 2" panose="05020102010507070707" pitchFamily="18" charset="2"/>
              <a:buNone/>
            </a:pPr>
            <a:r>
              <a:rPr lang="it-IT" altLang="it-IT" sz="1800" dirty="0"/>
              <a:t>         Nel 1808 il chimico-fisico </a:t>
            </a:r>
            <a:r>
              <a:rPr lang="it-IT" altLang="it-IT" sz="1800" b="1" dirty="0"/>
              <a:t>J. L. Gay – </a:t>
            </a:r>
            <a:r>
              <a:rPr lang="it-IT" altLang="it-IT" sz="1800" b="1" dirty="0" err="1"/>
              <a:t>Lussac</a:t>
            </a:r>
            <a:r>
              <a:rPr lang="it-IT" altLang="it-IT" sz="1800" dirty="0"/>
              <a:t> (1778-1850) enunciò la legge dei     volumi stabilita dopo numerose e accurate ricerche </a:t>
            </a:r>
            <a:r>
              <a:rPr lang="it-IT" altLang="it-IT" sz="1800" i="1" dirty="0"/>
              <a:t>“I volumi di due gas che si combinano stanno fra loro in un rapporto esprimibile con numeri interi e semplici. Se il prodotto della reazione è ancora un gas anche il suo volume è espresso da un numero intero e semplice rispetto ai volumi dei reagenti”</a:t>
            </a:r>
            <a:endParaRPr lang="it-IT" altLang="it-IT" sz="1800" b="1" i="1" dirty="0"/>
          </a:p>
          <a:p>
            <a:pPr algn="just">
              <a:buFont typeface="Wingdings 2" panose="05020102010507070707" pitchFamily="18" charset="2"/>
              <a:buNone/>
            </a:pPr>
            <a:endParaRPr lang="it-IT" altLang="it-IT" sz="1800" b="1" dirty="0"/>
          </a:p>
          <a:p>
            <a:pPr>
              <a:buFont typeface="Wingdings 2" panose="05020102010507070707" pitchFamily="18" charset="2"/>
              <a:buNone/>
            </a:pPr>
            <a:r>
              <a:rPr lang="it-IT" altLang="it-IT" sz="1800" b="1" dirty="0" err="1"/>
              <a:t>Berzelius</a:t>
            </a:r>
            <a:r>
              <a:rPr lang="it-IT" altLang="it-IT" sz="1800" b="1" dirty="0"/>
              <a:t> </a:t>
            </a:r>
            <a:r>
              <a:rPr lang="it-IT" altLang="it-IT" sz="1800" dirty="0"/>
              <a:t>avanzò l’ipotesi che “</a:t>
            </a:r>
            <a:r>
              <a:rPr lang="it-IT" altLang="it-IT" sz="1800" i="1" dirty="0"/>
              <a:t>volumi uguali di gas diversi nelle stesse condizioni di temperatura e pressione contengono lo stesso numero di atomi</a:t>
            </a:r>
            <a:r>
              <a:rPr lang="it-IT" altLang="it-IT" sz="1800" dirty="0"/>
              <a:t>”</a:t>
            </a:r>
            <a:endParaRPr lang="it-IT" altLang="it-IT" sz="1800" b="1" dirty="0"/>
          </a:p>
          <a:p>
            <a:pPr>
              <a:buFont typeface="Wingdings 2" panose="05020102010507070707" pitchFamily="18" charset="2"/>
              <a:buNone/>
            </a:pPr>
            <a:endParaRPr lang="it-IT" altLang="it-IT" sz="1800" b="1" dirty="0"/>
          </a:p>
          <a:p>
            <a:pPr>
              <a:buFont typeface="Wingdings 2" panose="05020102010507070707" pitchFamily="18" charset="2"/>
              <a:buNone/>
            </a:pPr>
            <a:r>
              <a:rPr lang="it-IT" altLang="it-IT" sz="1800" b="1" dirty="0"/>
              <a:t>L’ipotesi di Dalton che gli elementi fossero monoatomici non spiegava la legge di Gay –</a:t>
            </a:r>
            <a:r>
              <a:rPr lang="it-IT" altLang="it-IT" sz="1800" b="1" dirty="0" err="1"/>
              <a:t>Lussac</a:t>
            </a:r>
            <a:r>
              <a:rPr lang="it-IT" altLang="it-IT" sz="1800" b="1"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20EB8F-B852-4EC6-AAA5-DD2FFF416183}"/>
              </a:ext>
            </a:extLst>
          </p:cNvPr>
          <p:cNvSpPr>
            <a:spLocks noGrp="1"/>
          </p:cNvSpPr>
          <p:nvPr>
            <p:ph type="title"/>
          </p:nvPr>
        </p:nvSpPr>
        <p:spPr>
          <a:xfrm>
            <a:off x="609600" y="704850"/>
            <a:ext cx="10972800" cy="57150"/>
          </a:xfrm>
        </p:spPr>
        <p:txBody>
          <a:bodyPr/>
          <a:lstStyle/>
          <a:p>
            <a:r>
              <a:rPr lang="it-IT" sz="3200" i="1" dirty="0">
                <a:solidFill>
                  <a:srgbClr val="FF0000"/>
                </a:solidFill>
                <a:hlinkClick r:id="rId2">
                  <a:extLst>
                    <a:ext uri="{A12FA001-AC4F-418D-AE19-62706E023703}">
                      <ahyp:hlinkClr xmlns:ahyp="http://schemas.microsoft.com/office/drawing/2018/hyperlinkcolor" val="tx"/>
                    </a:ext>
                  </a:extLst>
                </a:hlinkClick>
              </a:rPr>
              <a:t>Dualismo</a:t>
            </a:r>
            <a:r>
              <a:rPr lang="it-IT" sz="3200" dirty="0">
                <a:solidFill>
                  <a:srgbClr val="FF0000"/>
                </a:solidFill>
                <a:hlinkClick r:id="rId2">
                  <a:extLst>
                    <a:ext uri="{A12FA001-AC4F-418D-AE19-62706E023703}">
                      <ahyp:hlinkClr xmlns:ahyp="http://schemas.microsoft.com/office/drawing/2018/hyperlinkcolor" val="tx"/>
                    </a:ext>
                  </a:extLst>
                </a:hlinkClick>
              </a:rPr>
              <a:t> onda –corpuscolo</a:t>
            </a:r>
            <a:endParaRPr lang="it-IT" dirty="0"/>
          </a:p>
        </p:txBody>
      </p:sp>
      <p:pic>
        <p:nvPicPr>
          <p:cNvPr id="6" name="Segnaposto contenuto 5">
            <a:extLst>
              <a:ext uri="{FF2B5EF4-FFF2-40B4-BE49-F238E27FC236}">
                <a16:creationId xmlns:a16="http://schemas.microsoft.com/office/drawing/2014/main" id="{A1ABDE23-0FB1-4170-9525-F308EF2D0532}"/>
              </a:ext>
            </a:extLst>
          </p:cNvPr>
          <p:cNvPicPr>
            <a:picLocks noGrp="1" noChangeAspect="1"/>
          </p:cNvPicPr>
          <p:nvPr>
            <p:ph idx="1"/>
          </p:nvPr>
        </p:nvPicPr>
        <p:blipFill>
          <a:blip r:embed="rId3"/>
          <a:stretch>
            <a:fillRect/>
          </a:stretch>
        </p:blipFill>
        <p:spPr>
          <a:xfrm>
            <a:off x="0" y="1071055"/>
            <a:ext cx="4837922" cy="3112294"/>
          </a:xfrm>
          <a:prstGeom prst="rect">
            <a:avLst/>
          </a:prstGeom>
        </p:spPr>
      </p:pic>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5927A61E-7328-42F3-B733-9A6305E6608E}"/>
                  </a:ext>
                </a:extLst>
              </p:cNvPr>
              <p:cNvSpPr txBox="1"/>
              <p:nvPr/>
            </p:nvSpPr>
            <p:spPr>
              <a:xfrm>
                <a:off x="4716736" y="1155749"/>
                <a:ext cx="6112844" cy="1967783"/>
              </a:xfrm>
              <a:prstGeom prst="rect">
                <a:avLst/>
              </a:prstGeom>
              <a:noFill/>
            </p:spPr>
            <p:txBody>
              <a:bodyPr wrap="square" rtlCol="0">
                <a:spAutoFit/>
              </a:bodyPr>
              <a:lstStyle/>
              <a:p>
                <a:r>
                  <a:rPr lang="it-IT" sz="1400" dirty="0">
                    <a:latin typeface="Arial" panose="020B0604020202020204" pitchFamily="34" charset="0"/>
                    <a:cs typeface="Arial" panose="020B0604020202020204" pitchFamily="34" charset="0"/>
                  </a:rPr>
                  <a:t>Fig. un fascio di elettroni con energia </a:t>
                </a:r>
                <a:r>
                  <a:rPr lang="it-IT" sz="1400" b="1" dirty="0">
                    <a:latin typeface="Arial" panose="020B0604020202020204" pitchFamily="34" charset="0"/>
                    <a:cs typeface="Arial" panose="020B0604020202020204" pitchFamily="34" charset="0"/>
                  </a:rPr>
                  <a:t>54 </a:t>
                </a:r>
                <a:r>
                  <a:rPr lang="it-IT" sz="1400" b="1" dirty="0" err="1">
                    <a:latin typeface="Arial" panose="020B0604020202020204" pitchFamily="34" charset="0"/>
                    <a:cs typeface="Arial" panose="020B0604020202020204" pitchFamily="34" charset="0"/>
                  </a:rPr>
                  <a:t>eV</a:t>
                </a:r>
                <a:r>
                  <a:rPr lang="it-IT" sz="1400" b="1" dirty="0">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viene </a:t>
                </a:r>
                <a:r>
                  <a:rPr lang="it-IT" sz="1400" dirty="0" err="1">
                    <a:latin typeface="Arial" panose="020B0604020202020204" pitchFamily="34" charset="0"/>
                    <a:cs typeface="Arial" panose="020B0604020202020204" pitchFamily="34" charset="0"/>
                  </a:rPr>
                  <a:t>diffratto</a:t>
                </a:r>
                <a:r>
                  <a:rPr lang="it-IT" sz="1400" dirty="0">
                    <a:latin typeface="Arial" panose="020B0604020202020204" pitchFamily="34" charset="0"/>
                    <a:cs typeface="Arial" panose="020B0604020202020204" pitchFamily="34" charset="0"/>
                  </a:rPr>
                  <a:t> da un cristallo, piani atomici con d=0,91 A° ( misurato con diffrazione ai raggi X), </a:t>
                </a:r>
                <a:r>
                  <a:rPr lang="el-GR" sz="1200" dirty="0">
                    <a:solidFill>
                      <a:prstClr val="black"/>
                    </a:solidFill>
                    <a:latin typeface="Arial" panose="020B0604020202020204" pitchFamily="34" charset="0"/>
                    <a:cs typeface="Arial" panose="020B0604020202020204" pitchFamily="34" charset="0"/>
                  </a:rPr>
                  <a:t>φ</a:t>
                </a:r>
                <a:r>
                  <a:rPr lang="it-IT" sz="1200" dirty="0">
                    <a:solidFill>
                      <a:prstClr val="black"/>
                    </a:solidFill>
                    <a:latin typeface="Arial" panose="020B0604020202020204" pitchFamily="34" charset="0"/>
                    <a:cs typeface="Arial" panose="020B0604020202020204" pitchFamily="34" charset="0"/>
                  </a:rPr>
                  <a:t> angolo di riflessione e </a:t>
                </a:r>
                <a:r>
                  <a:rPr lang="el-GR" sz="1200" dirty="0">
                    <a:solidFill>
                      <a:prstClr val="black"/>
                    </a:solidFill>
                    <a:latin typeface="Arial" panose="020B0604020202020204" pitchFamily="34" charset="0"/>
                    <a:cs typeface="Arial" panose="020B0604020202020204" pitchFamily="34" charset="0"/>
                  </a:rPr>
                  <a:t>θ</a:t>
                </a:r>
                <a:r>
                  <a:rPr lang="it-IT" sz="1200" dirty="0">
                    <a:solidFill>
                      <a:prstClr val="black"/>
                    </a:solidFill>
                    <a:latin typeface="Arial" panose="020B0604020202020204" pitchFamily="34" charset="0"/>
                    <a:cs typeface="Arial" panose="020B0604020202020204" pitchFamily="34" charset="0"/>
                  </a:rPr>
                  <a:t> angolo tra i raggi rifratti e </a:t>
                </a:r>
                <a:r>
                  <a:rPr lang="it-IT" sz="1200" dirty="0" err="1">
                    <a:solidFill>
                      <a:prstClr val="black"/>
                    </a:solidFill>
                    <a:latin typeface="Arial" panose="020B0604020202020204" pitchFamily="34" charset="0"/>
                    <a:cs typeface="Arial" panose="020B0604020202020204" pitchFamily="34" charset="0"/>
                  </a:rPr>
                  <a:t>iil</a:t>
                </a:r>
                <a:r>
                  <a:rPr lang="it-IT" sz="1200" dirty="0">
                    <a:solidFill>
                      <a:prstClr val="black"/>
                    </a:solidFill>
                    <a:latin typeface="Arial" panose="020B0604020202020204" pitchFamily="34" charset="0"/>
                    <a:cs typeface="Arial" panose="020B0604020202020204" pitchFamily="34" charset="0"/>
                  </a:rPr>
                  <a:t> piano reticolare</a:t>
                </a:r>
                <a:endParaRPr lang="it-IT" sz="1200" dirty="0">
                  <a:latin typeface="Arial" panose="020B0604020202020204" pitchFamily="34" charset="0"/>
                  <a:cs typeface="Arial" panose="020B0604020202020204" pitchFamily="34" charset="0"/>
                </a:endParaRPr>
              </a:p>
              <a:p>
                <a:r>
                  <a:rPr lang="it-IT" sz="1200" dirty="0">
                    <a:latin typeface="Arial" panose="020B0604020202020204" pitchFamily="34" charset="0"/>
                    <a:cs typeface="Arial" panose="020B0604020202020204" pitchFamily="34" charset="0"/>
                  </a:rPr>
                  <a:t>Legge di </a:t>
                </a:r>
                <a:r>
                  <a:rPr lang="it-IT" sz="1200" dirty="0" err="1">
                    <a:latin typeface="Arial" panose="020B0604020202020204" pitchFamily="34" charset="0"/>
                    <a:cs typeface="Arial" panose="020B0604020202020204" pitchFamily="34" charset="0"/>
                  </a:rPr>
                  <a:t>Bragg</a:t>
                </a:r>
                <a:r>
                  <a:rPr lang="it-IT" sz="1200" dirty="0">
                    <a:latin typeface="Arial" panose="020B0604020202020204" pitchFamily="34" charset="0"/>
                    <a:cs typeface="Arial" panose="020B0604020202020204" pitchFamily="34" charset="0"/>
                  </a:rPr>
                  <a:t> n</a:t>
                </a:r>
                <a:r>
                  <a:rPr lang="el-GR" sz="1200" dirty="0">
                    <a:latin typeface="Arial" panose="020B0604020202020204" pitchFamily="34" charset="0"/>
                    <a:cs typeface="Arial" panose="020B0604020202020204" pitchFamily="34" charset="0"/>
                  </a:rPr>
                  <a:t>λ</a:t>
                </a:r>
                <a:r>
                  <a:rPr lang="it-IT" sz="1200" dirty="0">
                    <a:latin typeface="Arial" panose="020B0604020202020204" pitchFamily="34" charset="0"/>
                    <a:cs typeface="Arial" panose="020B0604020202020204" pitchFamily="34" charset="0"/>
                  </a:rPr>
                  <a:t> =2d sin</a:t>
                </a:r>
                <a:r>
                  <a:rPr lang="el-GR" sz="1200" dirty="0">
                    <a:latin typeface="Arial" panose="020B0604020202020204" pitchFamily="34" charset="0"/>
                    <a:cs typeface="Arial" panose="020B0604020202020204" pitchFamily="34" charset="0"/>
                  </a:rPr>
                  <a:t>θ</a:t>
                </a:r>
                <a:r>
                  <a:rPr lang="it-IT" sz="1200" dirty="0">
                    <a:latin typeface="Arial" panose="020B0604020202020204" pitchFamily="34" charset="0"/>
                    <a:cs typeface="Arial" panose="020B0604020202020204" pitchFamily="34" charset="0"/>
                  </a:rPr>
                  <a:t> </a:t>
                </a:r>
              </a:p>
              <a:p>
                <a:r>
                  <a:rPr lang="it-IT" sz="1200" dirty="0">
                    <a:latin typeface="Arial" panose="020B0604020202020204" pitchFamily="34" charset="0"/>
                    <a:cs typeface="Arial" panose="020B0604020202020204" pitchFamily="34" charset="0"/>
                  </a:rPr>
                  <a:t>l’angolo </a:t>
                </a:r>
                <a:r>
                  <a:rPr lang="el-GR" sz="1200" dirty="0">
                    <a:solidFill>
                      <a:prstClr val="black"/>
                    </a:solidFill>
                    <a:latin typeface="Arial" panose="020B0604020202020204" pitchFamily="34" charset="0"/>
                    <a:cs typeface="Arial" panose="020B0604020202020204" pitchFamily="34" charset="0"/>
                  </a:rPr>
                  <a:t>θ</a:t>
                </a:r>
                <a:r>
                  <a:rPr lang="it-IT" sz="1200" dirty="0">
                    <a:solidFill>
                      <a:prstClr val="black"/>
                    </a:solidFill>
                    <a:latin typeface="Arial" panose="020B0604020202020204" pitchFamily="34" charset="0"/>
                    <a:cs typeface="Arial" panose="020B0604020202020204" pitchFamily="34" charset="0"/>
                  </a:rPr>
                  <a:t> = 90° -1/2 </a:t>
                </a:r>
                <a:r>
                  <a:rPr lang="el-GR" sz="1200" dirty="0">
                    <a:solidFill>
                      <a:prstClr val="black"/>
                    </a:solidFill>
                    <a:latin typeface="Arial" panose="020B0604020202020204" pitchFamily="34" charset="0"/>
                    <a:cs typeface="Arial" panose="020B0604020202020204" pitchFamily="34" charset="0"/>
                  </a:rPr>
                  <a:t>φ</a:t>
                </a:r>
                <a:r>
                  <a:rPr lang="it-IT" sz="1200" dirty="0">
                    <a:solidFill>
                      <a:prstClr val="black"/>
                    </a:solidFill>
                    <a:latin typeface="Arial" panose="020B0604020202020204" pitchFamily="34" charset="0"/>
                    <a:cs typeface="Arial" panose="020B0604020202020204" pitchFamily="34" charset="0"/>
                  </a:rPr>
                  <a:t> , per n=1  si ha </a:t>
                </a:r>
                <a:r>
                  <a:rPr lang="el-GR" sz="1400" b="1" dirty="0">
                    <a:solidFill>
                      <a:prstClr val="black"/>
                    </a:solidFill>
                    <a:latin typeface="Arial" panose="020B0604020202020204" pitchFamily="34" charset="0"/>
                    <a:cs typeface="Arial" panose="020B0604020202020204" pitchFamily="34" charset="0"/>
                  </a:rPr>
                  <a:t>λ</a:t>
                </a:r>
                <a:r>
                  <a:rPr lang="it-IT" sz="1400" b="1" dirty="0">
                    <a:solidFill>
                      <a:prstClr val="black"/>
                    </a:solidFill>
                    <a:latin typeface="Arial" panose="020B0604020202020204" pitchFamily="34" charset="0"/>
                    <a:cs typeface="Arial" panose="020B0604020202020204" pitchFamily="34" charset="0"/>
                  </a:rPr>
                  <a:t>=1,65 A°</a:t>
                </a:r>
                <a:endParaRPr lang="it-IT" sz="1400" b="1" dirty="0">
                  <a:latin typeface="Arial" panose="020B0604020202020204" pitchFamily="34" charset="0"/>
                  <a:cs typeface="Arial" panose="020B0604020202020204" pitchFamily="34" charset="0"/>
                </a:endParaRPr>
              </a:p>
              <a:p>
                <a:endParaRPr lang="it-IT" sz="1100" dirty="0">
                  <a:latin typeface="Arial" panose="020B0604020202020204" pitchFamily="34" charset="0"/>
                  <a:cs typeface="Arial" panose="020B0604020202020204" pitchFamily="34" charset="0"/>
                </a:endParaRPr>
              </a:p>
              <a:p>
                <a:r>
                  <a:rPr lang="it-IT" sz="1100" dirty="0">
                    <a:latin typeface="Arial" panose="020B0604020202020204" pitchFamily="34" charset="0"/>
                    <a:cs typeface="Arial" panose="020B0604020202020204" pitchFamily="34" charset="0"/>
                  </a:rPr>
                  <a:t>Lunghezza d’onda calcolata applicando la legge di de Broglie</a:t>
                </a:r>
              </a:p>
              <a:p>
                <a:pPr>
                  <a:lnSpc>
                    <a:spcPct val="107000"/>
                  </a:lnSpc>
                  <a:spcAft>
                    <a:spcPts val="800"/>
                  </a:spcAft>
                </a:pPr>
                <a:r>
                  <a:rPr lang="it-IT" dirty="0">
                    <a:latin typeface="Arial" panose="020B0604020202020204" pitchFamily="34" charset="0"/>
                    <a:ea typeface="Times New Roman" panose="02020603050405020304" pitchFamily="18" charset="0"/>
                    <a:cs typeface="Arial" panose="020B0604020202020204" pitchFamily="34" charset="0"/>
                  </a:rPr>
                  <a:t>λ</a:t>
                </a:r>
                <a:r>
                  <a:rPr lang="it-IT" sz="2000" b="1"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it-IT" sz="2000" b="1" i="1">
                            <a:latin typeface="Cambria Math" panose="02040503050406030204" pitchFamily="18" charset="0"/>
                            <a:ea typeface="Times New Roman" panose="02020603050405020304" pitchFamily="18" charset="0"/>
                            <a:cs typeface="Times New Roman" panose="02020603050405020304" pitchFamily="18" charset="0"/>
                          </a:rPr>
                        </m:ctrlPr>
                      </m:fPr>
                      <m:num>
                        <m:r>
                          <a:rPr lang="it-IT" sz="2000" b="1" i="1">
                            <a:latin typeface="Cambria Math" panose="02040503050406030204" pitchFamily="18" charset="0"/>
                            <a:ea typeface="Times New Roman" panose="02020603050405020304" pitchFamily="18" charset="0"/>
                            <a:cs typeface="Times New Roman" panose="02020603050405020304" pitchFamily="18" charset="0"/>
                          </a:rPr>
                          <m:t>𝒉</m:t>
                        </m:r>
                      </m:num>
                      <m:den>
                        <m:r>
                          <a:rPr lang="it-IT" sz="2000" b="1" i="1">
                            <a:latin typeface="Cambria Math" panose="02040503050406030204" pitchFamily="18" charset="0"/>
                            <a:ea typeface="Times New Roman" panose="02020603050405020304" pitchFamily="18" charset="0"/>
                            <a:cs typeface="Times New Roman" panose="02020603050405020304" pitchFamily="18" charset="0"/>
                          </a:rPr>
                          <m:t>𝒑</m:t>
                        </m:r>
                      </m:den>
                    </m:f>
                    <m:r>
                      <a:rPr lang="it-IT" sz="2000" b="1" i="1"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it-IT" sz="1600" b="1" dirty="0">
                    <a:latin typeface="Arial" panose="020B0604020202020204" pitchFamily="34" charset="0"/>
                    <a:ea typeface="Calibri" panose="020F0502020204030204" pitchFamily="34" charset="0"/>
                    <a:cs typeface="Arial" panose="020B0604020202020204" pitchFamily="34" charset="0"/>
                  </a:rPr>
                  <a:t>   = </a:t>
                </a:r>
                <a:r>
                  <a:rPr lang="it-IT" sz="1400" b="1" dirty="0">
                    <a:latin typeface="Arial" panose="020B0604020202020204" pitchFamily="34" charset="0"/>
                    <a:ea typeface="Calibri" panose="020F0502020204030204" pitchFamily="34" charset="0"/>
                    <a:cs typeface="Arial" panose="020B0604020202020204" pitchFamily="34" charset="0"/>
                  </a:rPr>
                  <a:t>1,64 A</a:t>
                </a:r>
                <a:r>
                  <a:rPr lang="it-IT" sz="1200" dirty="0">
                    <a:latin typeface="Arial" panose="020B0604020202020204" pitchFamily="34" charset="0"/>
                    <a:ea typeface="Calibri" panose="020F0502020204030204" pitchFamily="34" charset="0"/>
                    <a:cs typeface="Arial" panose="020B0604020202020204" pitchFamily="34" charset="0"/>
                  </a:rPr>
                  <a:t>° in accordo con i dati sperimentali</a:t>
                </a:r>
                <a:endParaRPr lang="it-IT" sz="14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CasellaDiTesto 6">
                <a:extLst>
                  <a:ext uri="{FF2B5EF4-FFF2-40B4-BE49-F238E27FC236}">
                    <a16:creationId xmlns:a16="http://schemas.microsoft.com/office/drawing/2014/main" id="{5927A61E-7328-42F3-B733-9A6305E6608E}"/>
                  </a:ext>
                </a:extLst>
              </p:cNvPr>
              <p:cNvSpPr txBox="1">
                <a:spLocks noRot="1" noChangeAspect="1" noMove="1" noResize="1" noEditPoints="1" noAdjustHandles="1" noChangeArrowheads="1" noChangeShapeType="1" noTextEdit="1"/>
              </p:cNvSpPr>
              <p:nvPr/>
            </p:nvSpPr>
            <p:spPr>
              <a:xfrm>
                <a:off x="4716736" y="1155749"/>
                <a:ext cx="6112844" cy="1967783"/>
              </a:xfrm>
              <a:prstGeom prst="rect">
                <a:avLst/>
              </a:prstGeom>
              <a:blipFill>
                <a:blip r:embed="rId4"/>
                <a:stretch>
                  <a:fillRect l="-897" t="-621" r="-1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34525833-E9D2-466D-B99A-EB06E4A4CB15}"/>
                  </a:ext>
                </a:extLst>
              </p:cNvPr>
              <p:cNvSpPr txBox="1"/>
              <p:nvPr/>
            </p:nvSpPr>
            <p:spPr>
              <a:xfrm>
                <a:off x="4716736" y="3273541"/>
                <a:ext cx="9408404" cy="921855"/>
              </a:xfrm>
              <a:prstGeom prst="rect">
                <a:avLst/>
              </a:prstGeom>
              <a:noFill/>
            </p:spPr>
            <p:txBody>
              <a:bodyPr wrap="square" rtlCol="0">
                <a:spAutoFit/>
              </a:bodyPr>
              <a:lstStyle/>
              <a:p>
                <a:r>
                  <a:rPr lang="it-IT" sz="1600" dirty="0"/>
                  <a:t>Energia cinetica K </a:t>
                </a:r>
                <a14:m>
                  <m:oMath xmlns:m="http://schemas.openxmlformats.org/officeDocument/2006/math">
                    <m:r>
                      <a:rPr lang="it-IT">
                        <a:latin typeface="Cambria Math" panose="02040503050406030204" pitchFamily="18" charset="0"/>
                      </a:rPr>
                      <m:t>=</m:t>
                    </m:r>
                    <m:f>
                      <m:fPr>
                        <m:ctrlPr>
                          <a:rPr lang="it-IT" i="1">
                            <a:latin typeface="Cambria Math" panose="02040503050406030204" pitchFamily="18" charset="0"/>
                          </a:rPr>
                        </m:ctrlPr>
                      </m:fPr>
                      <m:num>
                        <m:r>
                          <a:rPr lang="it-IT">
                            <a:latin typeface="Cambria Math" panose="02040503050406030204" pitchFamily="18" charset="0"/>
                          </a:rPr>
                          <m:t>1</m:t>
                        </m:r>
                      </m:num>
                      <m:den>
                        <m:r>
                          <a:rPr lang="it-IT">
                            <a:latin typeface="Cambria Math" panose="02040503050406030204" pitchFamily="18" charset="0"/>
                          </a:rPr>
                          <m:t>2</m:t>
                        </m:r>
                      </m:den>
                    </m:f>
                    <m:r>
                      <a:rPr lang="it-IT" i="1">
                        <a:latin typeface="Cambria Math" panose="02040503050406030204" pitchFamily="18" charset="0"/>
                      </a:rPr>
                      <m:t>𝑚</m:t>
                    </m:r>
                    <m:sSup>
                      <m:sSupPr>
                        <m:ctrlPr>
                          <a:rPr lang="it-IT" i="1">
                            <a:latin typeface="Cambria Math" panose="02040503050406030204" pitchFamily="18" charset="0"/>
                          </a:rPr>
                        </m:ctrlPr>
                      </m:sSupPr>
                      <m:e>
                        <m:r>
                          <a:rPr lang="it-IT" i="1">
                            <a:latin typeface="Cambria Math" panose="02040503050406030204" pitchFamily="18" charset="0"/>
                          </a:rPr>
                          <m:t>𝑣</m:t>
                        </m:r>
                      </m:e>
                      <m:sup>
                        <m:r>
                          <a:rPr lang="it-IT">
                            <a:latin typeface="Cambria Math" panose="02040503050406030204" pitchFamily="18" charset="0"/>
                          </a:rPr>
                          <m:t>2</m:t>
                        </m:r>
                      </m:sup>
                    </m:sSup>
                  </m:oMath>
                </a14:m>
                <a:r>
                  <a:rPr lang="it-IT" dirty="0"/>
                  <a:t> ; velocità </a:t>
                </a:r>
                <a14:m>
                  <m:oMath xmlns:m="http://schemas.openxmlformats.org/officeDocument/2006/math">
                    <m:r>
                      <a:rPr lang="it-IT" i="1">
                        <a:latin typeface="Cambria Math" panose="02040503050406030204" pitchFamily="18" charset="0"/>
                        <a:ea typeface="Times New Roman" panose="02020603050405020304" pitchFamily="18" charset="0"/>
                        <a:cs typeface="Times New Roman" panose="02020603050405020304" pitchFamily="18" charset="0"/>
                      </a:rPr>
                      <m:t>𝑣</m:t>
                    </m:r>
                    <m:r>
                      <a:rPr lang="it-IT" i="1">
                        <a:latin typeface="Cambria Math" panose="02040503050406030204" pitchFamily="18" charset="0"/>
                        <a:ea typeface="Times New Roman" panose="02020603050405020304" pitchFamily="18" charset="0"/>
                        <a:cs typeface="Times New Roman" panose="02020603050405020304" pitchFamily="18" charset="0"/>
                      </a:rPr>
                      <m:t>= </m:t>
                    </m:r>
                    <m:rad>
                      <m:radPr>
                        <m:degHide m:val="on"/>
                        <m:ctrlPr>
                          <a:rPr lang="it-IT" i="1">
                            <a:latin typeface="Cambria Math" panose="02040503050406030204" pitchFamily="18" charset="0"/>
                            <a:ea typeface="Times New Roman" panose="02020603050405020304" pitchFamily="18" charset="0"/>
                            <a:cs typeface="Times New Roman" panose="02020603050405020304" pitchFamily="18" charset="0"/>
                          </a:rPr>
                        </m:ctrlPr>
                      </m:radPr>
                      <m:deg/>
                      <m:e>
                        <m:r>
                          <a:rPr lang="it-IT" i="1">
                            <a:latin typeface="Cambria Math" panose="02040503050406030204" pitchFamily="18" charset="0"/>
                            <a:ea typeface="Times New Roman" panose="02020603050405020304" pitchFamily="18" charset="0"/>
                            <a:cs typeface="Times New Roman" panose="02020603050405020304" pitchFamily="18" charset="0"/>
                          </a:rPr>
                          <m:t>2 </m:t>
                        </m:r>
                        <m:r>
                          <a:rPr lang="it-IT" i="1">
                            <a:latin typeface="Cambria Math" panose="02040503050406030204" pitchFamily="18" charset="0"/>
                            <a:ea typeface="Times New Roman" panose="02020603050405020304" pitchFamily="18" charset="0"/>
                            <a:cs typeface="Times New Roman" panose="02020603050405020304" pitchFamily="18" charset="0"/>
                          </a:rPr>
                          <m:t>𝑘</m:t>
                        </m:r>
                        <m:r>
                          <a:rPr lang="it-IT" i="1">
                            <a:latin typeface="Cambria Math" panose="02040503050406030204" pitchFamily="18" charset="0"/>
                            <a:ea typeface="Times New Roman" panose="02020603050405020304" pitchFamily="18" charset="0"/>
                            <a:cs typeface="Times New Roman" panose="02020603050405020304" pitchFamily="18" charset="0"/>
                          </a:rPr>
                          <m:t> </m:t>
                        </m:r>
                        <m:r>
                          <a:rPr lang="it-IT" i="1">
                            <a:latin typeface="Cambria Math" panose="02040503050406030204" pitchFamily="18" charset="0"/>
                            <a:ea typeface="Times New Roman" panose="02020603050405020304" pitchFamily="18" charset="0"/>
                            <a:cs typeface="Times New Roman" panose="02020603050405020304" pitchFamily="18" charset="0"/>
                          </a:rPr>
                          <m:t>𝑚</m:t>
                        </m:r>
                      </m:e>
                    </m:rad>
                  </m:oMath>
                </a14:m>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600" dirty="0">
                    <a:latin typeface="Calibri" panose="020F0502020204030204" pitchFamily="34" charset="0"/>
                    <a:ea typeface="Calibri" panose="020F0502020204030204" pitchFamily="34" charset="0"/>
                    <a:cs typeface="Times New Roman" panose="02020603050405020304" pitchFamily="18" charset="0"/>
                  </a:rPr>
                  <a:t>quantità di moto p=mv </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r>
                  <a:rPr lang="it-IT" dirty="0"/>
                  <a:t> </a:t>
                </a:r>
                <a:r>
                  <a:rPr lang="it-IT" sz="1600" dirty="0"/>
                  <a:t>lunghezza d’onda </a:t>
                </a:r>
                <a:r>
                  <a:rPr lang="it-IT" sz="1600" dirty="0">
                    <a:solidFill>
                      <a:prstClr val="black"/>
                    </a:solidFill>
                    <a:latin typeface="Arial" panose="020B0604020202020204" pitchFamily="34" charset="0"/>
                    <a:ea typeface="Times New Roman" panose="02020603050405020304" pitchFamily="18" charset="0"/>
                    <a:cs typeface="Arial" panose="020B0604020202020204" pitchFamily="34" charset="0"/>
                  </a:rPr>
                  <a:t>λ</a:t>
                </a:r>
                <a:r>
                  <a:rPr lang="it-IT"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it-IT"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it-IT"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𝒉</m:t>
                        </m:r>
                      </m:num>
                      <m:den>
                        <m:r>
                          <a:rPr lang="it-IT"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𝒑</m:t>
                        </m:r>
                      </m:den>
                    </m:f>
                  </m:oMath>
                </a14:m>
                <a:endParaRPr lang="it-IT" dirty="0"/>
              </a:p>
            </p:txBody>
          </p:sp>
        </mc:Choice>
        <mc:Fallback xmlns="">
          <p:sp>
            <p:nvSpPr>
              <p:cNvPr id="13" name="CasellaDiTesto 12">
                <a:extLst>
                  <a:ext uri="{FF2B5EF4-FFF2-40B4-BE49-F238E27FC236}">
                    <a16:creationId xmlns:a16="http://schemas.microsoft.com/office/drawing/2014/main" id="{34525833-E9D2-466D-B99A-EB06E4A4CB15}"/>
                  </a:ext>
                </a:extLst>
              </p:cNvPr>
              <p:cNvSpPr txBox="1">
                <a:spLocks noRot="1" noChangeAspect="1" noMove="1" noResize="1" noEditPoints="1" noAdjustHandles="1" noChangeArrowheads="1" noChangeShapeType="1" noTextEdit="1"/>
              </p:cNvSpPr>
              <p:nvPr/>
            </p:nvSpPr>
            <p:spPr>
              <a:xfrm>
                <a:off x="4716736" y="3273541"/>
                <a:ext cx="9408404" cy="921855"/>
              </a:xfrm>
              <a:prstGeom prst="rect">
                <a:avLst/>
              </a:prstGeom>
              <a:blipFill>
                <a:blip r:embed="rId5"/>
                <a:stretch>
                  <a:fillRect l="-389" b="-1325"/>
                </a:stretch>
              </a:blipFill>
            </p:spPr>
            <p:txBody>
              <a:bodyPr/>
              <a:lstStyle/>
              <a:p>
                <a:r>
                  <a:rPr lang="it-IT">
                    <a:noFill/>
                  </a:rPr>
                  <a:t> </a:t>
                </a:r>
              </a:p>
            </p:txBody>
          </p:sp>
        </mc:Fallback>
      </mc:AlternateContent>
    </p:spTree>
    <p:extLst>
      <p:ext uri="{BB962C8B-B14F-4D97-AF65-F5344CB8AC3E}">
        <p14:creationId xmlns:p14="http://schemas.microsoft.com/office/powerpoint/2010/main" val="686279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821B1C38-6474-43DB-96BB-74480F259C50}"/>
              </a:ext>
            </a:extLst>
          </p:cNvPr>
          <p:cNvSpPr>
            <a:spLocks noGrp="1"/>
          </p:cNvSpPr>
          <p:nvPr>
            <p:ph type="title"/>
          </p:nvPr>
        </p:nvSpPr>
        <p:spPr>
          <a:xfrm>
            <a:off x="609600" y="0"/>
            <a:ext cx="9601200" cy="652463"/>
          </a:xfrm>
        </p:spPr>
        <p:txBody>
          <a:bodyPr/>
          <a:lstStyle/>
          <a:p>
            <a:pPr algn="ctr"/>
            <a:br>
              <a:rPr lang="it-IT" dirty="0"/>
            </a:br>
            <a:r>
              <a:rPr lang="it-IT" sz="3200" dirty="0">
                <a:solidFill>
                  <a:srgbClr val="FF0000"/>
                </a:solidFill>
              </a:rPr>
              <a:t> Meccanica quantistica -ondulatoria</a:t>
            </a:r>
            <a:endParaRPr lang="it-IT" altLang="it-IT" dirty="0">
              <a:solidFill>
                <a:srgbClr val="FF0000"/>
              </a:solidFill>
            </a:endParaRPr>
          </a:p>
        </p:txBody>
      </p:sp>
      <p:sp>
        <p:nvSpPr>
          <p:cNvPr id="41987" name="Segnaposto contenuto 2">
            <a:extLst>
              <a:ext uri="{FF2B5EF4-FFF2-40B4-BE49-F238E27FC236}">
                <a16:creationId xmlns:a16="http://schemas.microsoft.com/office/drawing/2014/main" id="{F89C1AF5-E78B-4267-9FA8-FA52DE1C131E}"/>
              </a:ext>
            </a:extLst>
          </p:cNvPr>
          <p:cNvSpPr>
            <a:spLocks noGrp="1"/>
          </p:cNvSpPr>
          <p:nvPr>
            <p:ph idx="1"/>
          </p:nvPr>
        </p:nvSpPr>
        <p:spPr>
          <a:xfrm>
            <a:off x="2087880" y="916213"/>
            <a:ext cx="9257454" cy="4967287"/>
          </a:xfrm>
        </p:spPr>
        <p:txBody>
          <a:bodyPr/>
          <a:lstStyle/>
          <a:p>
            <a:pPr algn="just"/>
            <a:endParaRPr lang="it-IT" sz="1400" dirty="0">
              <a:solidFill>
                <a:srgbClr val="000000"/>
              </a:solidFill>
              <a:latin typeface="Lucida Grande"/>
            </a:endParaRPr>
          </a:p>
          <a:p>
            <a:pPr>
              <a:buFont typeface="Wingdings 2" panose="05020102010507070707" pitchFamily="18" charset="2"/>
              <a:buNone/>
            </a:pPr>
            <a:endParaRPr lang="it-IT" altLang="it-IT" sz="1400" dirty="0"/>
          </a:p>
          <a:p>
            <a:pPr>
              <a:buFont typeface="Wingdings 2" panose="05020102010507070707" pitchFamily="18" charset="2"/>
              <a:buNone/>
            </a:pPr>
            <a:endParaRPr lang="it-IT" altLang="it-IT" sz="1400" dirty="0"/>
          </a:p>
          <a:p>
            <a:pPr>
              <a:buFont typeface="Wingdings 2" panose="05020102010507070707" pitchFamily="18" charset="2"/>
              <a:buNone/>
            </a:pPr>
            <a:endParaRPr lang="it-IT" altLang="it-IT" sz="1400" dirty="0"/>
          </a:p>
          <a:p>
            <a:pPr>
              <a:buFont typeface="Wingdings 2" panose="05020102010507070707" pitchFamily="18" charset="2"/>
              <a:buNone/>
            </a:pPr>
            <a:endParaRPr lang="it-IT" altLang="it-IT" sz="1400" dirty="0"/>
          </a:p>
        </p:txBody>
      </p:sp>
      <p:sp>
        <p:nvSpPr>
          <p:cNvPr id="5" name="CasellaDiTesto 4">
            <a:extLst>
              <a:ext uri="{FF2B5EF4-FFF2-40B4-BE49-F238E27FC236}">
                <a16:creationId xmlns:a16="http://schemas.microsoft.com/office/drawing/2014/main" id="{0D1A473A-405A-4038-A81C-B6FF34F5647F}"/>
              </a:ext>
            </a:extLst>
          </p:cNvPr>
          <p:cNvSpPr txBox="1"/>
          <p:nvPr/>
        </p:nvSpPr>
        <p:spPr>
          <a:xfrm>
            <a:off x="825500" y="1384300"/>
            <a:ext cx="5842000" cy="2862322"/>
          </a:xfrm>
          <a:prstGeom prst="rect">
            <a:avLst/>
          </a:prstGeom>
          <a:noFill/>
        </p:spPr>
        <p:txBody>
          <a:bodyPr wrap="square" rtlCol="0">
            <a:spAutoFit/>
          </a:bodyPr>
          <a:lstStyle/>
          <a:p>
            <a:r>
              <a:rPr lang="it-IT" b="1" dirty="0">
                <a:hlinkClick r:id="rId2" action="ppaction://hlinkfile">
                  <a:extLst>
                    <a:ext uri="{A12FA001-AC4F-418D-AE19-62706E023703}">
                      <ahyp:hlinkClr xmlns:ahyp="http://schemas.microsoft.com/office/drawing/2018/hyperlinkcolor" val="tx"/>
                    </a:ext>
                  </a:extLst>
                </a:hlinkClick>
              </a:rPr>
              <a:t> Onde stazionarie</a:t>
            </a:r>
            <a:endParaRPr lang="it-IT" b="1" dirty="0"/>
          </a:p>
          <a:p>
            <a:endParaRPr lang="it-IT" b="1" dirty="0"/>
          </a:p>
          <a:p>
            <a:r>
              <a:rPr lang="it-IT" b="1" dirty="0">
                <a:hlinkClick r:id="rId3" action="ppaction://hlinkfile">
                  <a:extLst>
                    <a:ext uri="{A12FA001-AC4F-418D-AE19-62706E023703}">
                      <ahyp:hlinkClr xmlns:ahyp="http://schemas.microsoft.com/office/drawing/2018/hyperlinkcolor" val="tx"/>
                    </a:ext>
                  </a:extLst>
                </a:hlinkClick>
              </a:rPr>
              <a:t>Particella in una scatola</a:t>
            </a:r>
            <a:endParaRPr lang="it-IT" b="1" dirty="0"/>
          </a:p>
          <a:p>
            <a:endParaRPr lang="it-IT" b="1" dirty="0"/>
          </a:p>
          <a:p>
            <a:r>
              <a:rPr lang="it-IT" b="1" dirty="0">
                <a:hlinkClick r:id="rId4" action="ppaction://hlinkfile">
                  <a:extLst>
                    <a:ext uri="{A12FA001-AC4F-418D-AE19-62706E023703}">
                      <ahyp:hlinkClr xmlns:ahyp="http://schemas.microsoft.com/office/drawing/2018/hyperlinkcolor" val="tx"/>
                    </a:ext>
                  </a:extLst>
                </a:hlinkClick>
              </a:rPr>
              <a:t>la funzione ψ significato </a:t>
            </a:r>
            <a:r>
              <a:rPr lang="it-IT" b="1" dirty="0" err="1">
                <a:hlinkClick r:id="rId4" action="ppaction://hlinkfile">
                  <a:extLst>
                    <a:ext uri="{A12FA001-AC4F-418D-AE19-62706E023703}">
                      <ahyp:hlinkClr xmlns:ahyp="http://schemas.microsoft.com/office/drawing/2018/hyperlinkcolor" val="tx"/>
                    </a:ext>
                  </a:extLst>
                </a:hlinkClick>
              </a:rPr>
              <a:t>Born</a:t>
            </a:r>
            <a:endParaRPr lang="it-IT" b="1" dirty="0"/>
          </a:p>
          <a:p>
            <a:endParaRPr lang="it-IT" b="1" dirty="0"/>
          </a:p>
          <a:p>
            <a:pPr lvl="0" fontAlgn="base"/>
            <a:r>
              <a:rPr lang="it-IT" b="1" dirty="0">
                <a:solidFill>
                  <a:prstClr val="black"/>
                </a:solidFill>
              </a:rPr>
              <a:t>Funzioni d’onda equazione di </a:t>
            </a:r>
            <a:r>
              <a:rPr lang="it-IT" b="1" dirty="0" err="1">
                <a:solidFill>
                  <a:prstClr val="black"/>
                </a:solidFill>
              </a:rPr>
              <a:t>Schodinger</a:t>
            </a:r>
            <a:r>
              <a:rPr lang="it-IT" b="1" dirty="0">
                <a:solidFill>
                  <a:prstClr val="black"/>
                </a:solidFill>
              </a:rPr>
              <a:t> </a:t>
            </a:r>
          </a:p>
          <a:p>
            <a:endParaRPr lang="it-IT" dirty="0"/>
          </a:p>
          <a:p>
            <a:endParaRPr lang="it-IT" dirty="0"/>
          </a:p>
          <a:p>
            <a:endParaRPr lang="it-IT" dirty="0"/>
          </a:p>
        </p:txBody>
      </p:sp>
    </p:spTree>
    <p:extLst>
      <p:ext uri="{BB962C8B-B14F-4D97-AF65-F5344CB8AC3E}">
        <p14:creationId xmlns:p14="http://schemas.microsoft.com/office/powerpoint/2010/main" val="1457770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821B1C38-6474-43DB-96BB-74480F259C50}"/>
              </a:ext>
            </a:extLst>
          </p:cNvPr>
          <p:cNvSpPr>
            <a:spLocks noGrp="1"/>
          </p:cNvSpPr>
          <p:nvPr>
            <p:ph type="title"/>
          </p:nvPr>
        </p:nvSpPr>
        <p:spPr>
          <a:xfrm>
            <a:off x="1860861" y="-22895"/>
            <a:ext cx="8229600" cy="652463"/>
          </a:xfrm>
        </p:spPr>
        <p:txBody>
          <a:bodyPr/>
          <a:lstStyle/>
          <a:p>
            <a:pPr algn="ctr"/>
            <a:br>
              <a:rPr lang="it-IT" dirty="0"/>
            </a:br>
            <a:r>
              <a:rPr lang="it-IT" sz="3200" dirty="0">
                <a:solidFill>
                  <a:srgbClr val="FF0000"/>
                </a:solidFill>
              </a:rPr>
              <a:t>Principio di indeterminazione</a:t>
            </a:r>
            <a:endParaRPr lang="it-IT" altLang="it-IT" dirty="0">
              <a:solidFill>
                <a:srgbClr val="FF0000"/>
              </a:solidFill>
            </a:endParaRPr>
          </a:p>
        </p:txBody>
      </p:sp>
      <p:sp>
        <p:nvSpPr>
          <p:cNvPr id="41987" name="Segnaposto contenuto 2">
            <a:extLst>
              <a:ext uri="{FF2B5EF4-FFF2-40B4-BE49-F238E27FC236}">
                <a16:creationId xmlns:a16="http://schemas.microsoft.com/office/drawing/2014/main" id="{F89C1AF5-E78B-4267-9FA8-FA52DE1C131E}"/>
              </a:ext>
            </a:extLst>
          </p:cNvPr>
          <p:cNvSpPr>
            <a:spLocks noGrp="1"/>
          </p:cNvSpPr>
          <p:nvPr>
            <p:ph idx="1"/>
          </p:nvPr>
        </p:nvSpPr>
        <p:spPr>
          <a:xfrm>
            <a:off x="2193659" y="2858144"/>
            <a:ext cx="9524207" cy="1905767"/>
          </a:xfrm>
        </p:spPr>
        <p:txBody>
          <a:bodyPr/>
          <a:lstStyle/>
          <a:p>
            <a:pPr algn="just"/>
            <a:endParaRPr lang="it-IT" sz="1400" dirty="0">
              <a:solidFill>
                <a:srgbClr val="000000"/>
              </a:solidFill>
              <a:latin typeface="Lucida Grande"/>
            </a:endParaRPr>
          </a:p>
          <a:p>
            <a:pPr>
              <a:buFont typeface="Wingdings 2" panose="05020102010507070707" pitchFamily="18" charset="2"/>
              <a:buNone/>
            </a:pPr>
            <a:endParaRPr lang="it-IT" altLang="it-IT" sz="1400" dirty="0"/>
          </a:p>
        </p:txBody>
      </p:sp>
      <p:sp>
        <p:nvSpPr>
          <p:cNvPr id="2" name="CasellaDiTesto 1">
            <a:extLst>
              <a:ext uri="{FF2B5EF4-FFF2-40B4-BE49-F238E27FC236}">
                <a16:creationId xmlns:a16="http://schemas.microsoft.com/office/drawing/2014/main" id="{629A74E0-3F5D-4786-BEF4-D3BE8F913CF4}"/>
              </a:ext>
            </a:extLst>
          </p:cNvPr>
          <p:cNvSpPr txBox="1"/>
          <p:nvPr/>
        </p:nvSpPr>
        <p:spPr>
          <a:xfrm>
            <a:off x="112889" y="682027"/>
            <a:ext cx="11604978" cy="2123658"/>
          </a:xfrm>
          <a:prstGeom prst="rect">
            <a:avLst/>
          </a:prstGeom>
          <a:noFill/>
        </p:spPr>
        <p:txBody>
          <a:bodyPr wrap="square" rtlCol="0">
            <a:spAutoFit/>
          </a:bodyPr>
          <a:lstStyle/>
          <a:p>
            <a:pPr algn="just" fontAlgn="base"/>
            <a:r>
              <a:rPr lang="it-IT" sz="1400" dirty="0"/>
              <a:t>Nelle scienze hanno significato fisico le grandezze misurabili. In tutte le misurazione si ha una perturbazione,. il moto della luna è osservabile per mezzo della luce solare riflessa, che dà impulso alla luna , si ha una perturbazione ma del tutto trascurabile; nel caso di osservazione di microscopici oggetti come l’elettrone l’interazione fotone della  luce incidente con l’elettrone non è trascurabile alterandone completamente il moto  in modo imprevedibile. Non è possibile conoscere e  descrivere  in modo preciso il moto delle particelle,  tale impossibilità è espressa dal principio di indeterminazione enunciato da </a:t>
            </a:r>
            <a:r>
              <a:rPr lang="it-IT" sz="1400" dirty="0" err="1"/>
              <a:t>Werner</a:t>
            </a:r>
            <a:r>
              <a:rPr lang="it-IT" sz="1400" dirty="0"/>
              <a:t> Heisenberg nel 1927</a:t>
            </a:r>
          </a:p>
          <a:p>
            <a:pPr fontAlgn="base"/>
            <a:r>
              <a:rPr lang="it-IT" sz="1400" b="1" dirty="0"/>
              <a:t>Principio di indeterminazione </a:t>
            </a:r>
            <a:r>
              <a:rPr lang="it-IT" sz="1400" dirty="0"/>
              <a:t>non è possibile misurare simultaneamente con esattezza il valore di due quantità osservabili canonicamente coniugate </a:t>
            </a:r>
            <a:r>
              <a:rPr lang="it-IT" sz="1600" baseline="30000" dirty="0"/>
              <a:t>1</a:t>
            </a:r>
            <a:r>
              <a:rPr lang="it-IT" sz="1600" dirty="0"/>
              <a:t>. </a:t>
            </a:r>
          </a:p>
          <a:p>
            <a:pPr fontAlgn="base"/>
            <a:r>
              <a:rPr lang="it-IT" sz="1600" dirty="0"/>
              <a:t>1 </a:t>
            </a:r>
            <a:r>
              <a:rPr lang="it-IT" sz="1400" dirty="0"/>
              <a:t>GRANDEZZE CONIUGATE. In generale due grandezze si dicono canonicamente coniugate quando la prima descrive un sistema in termini di spazio e di tempo, mentre la seconda precisa il suo stato dinamico., ad esempio posizione x e quantità di moto </a:t>
            </a:r>
            <a:r>
              <a:rPr lang="it-IT" sz="1400" dirty="0" err="1"/>
              <a:t>px</a:t>
            </a:r>
            <a:endParaRPr lang="it-IT" sz="1400" dirty="0"/>
          </a:p>
        </p:txBody>
      </p:sp>
      <p:pic>
        <p:nvPicPr>
          <p:cNvPr id="2054" name="Picture 6" descr="Heisenberg_4">
            <a:hlinkClick r:id="rId2"/>
            <a:extLst>
              <a:ext uri="{FF2B5EF4-FFF2-40B4-BE49-F238E27FC236}">
                <a16:creationId xmlns:a16="http://schemas.microsoft.com/office/drawing/2014/main" id="{9A77A9C8-9C39-4E96-8776-8DDC6CA2E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73" y="2886570"/>
            <a:ext cx="1723588" cy="2331492"/>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EEE40B34-F6FF-4784-AB34-2F103A7C2B14}"/>
              </a:ext>
            </a:extLst>
          </p:cNvPr>
          <p:cNvSpPr txBox="1"/>
          <p:nvPr/>
        </p:nvSpPr>
        <p:spPr>
          <a:xfrm>
            <a:off x="259644" y="5497689"/>
            <a:ext cx="1975556" cy="430887"/>
          </a:xfrm>
          <a:prstGeom prst="rect">
            <a:avLst/>
          </a:prstGeom>
          <a:noFill/>
        </p:spPr>
        <p:txBody>
          <a:bodyPr wrap="square" rtlCol="0">
            <a:spAutoFit/>
          </a:bodyPr>
          <a:lstStyle/>
          <a:p>
            <a:r>
              <a:rPr lang="it-IT" sz="1100" dirty="0" err="1"/>
              <a:t>Werner</a:t>
            </a:r>
            <a:r>
              <a:rPr lang="it-IT" sz="1100" dirty="0"/>
              <a:t> Karl Heisenberg 1971 -1976. Premio  Nobel 1932 </a:t>
            </a:r>
          </a:p>
        </p:txBody>
      </p:sp>
      <p:sp>
        <p:nvSpPr>
          <p:cNvPr id="5" name="CasellaDiTesto 4">
            <a:extLst>
              <a:ext uri="{FF2B5EF4-FFF2-40B4-BE49-F238E27FC236}">
                <a16:creationId xmlns:a16="http://schemas.microsoft.com/office/drawing/2014/main" id="{21F25D67-1482-4EC3-B9E0-C03CB19BCD7B}"/>
              </a:ext>
            </a:extLst>
          </p:cNvPr>
          <p:cNvSpPr txBox="1"/>
          <p:nvPr/>
        </p:nvSpPr>
        <p:spPr>
          <a:xfrm>
            <a:off x="1860861" y="2805685"/>
            <a:ext cx="10331139" cy="2690417"/>
          </a:xfrm>
          <a:prstGeom prst="rect">
            <a:avLst/>
          </a:prstGeom>
          <a:noFill/>
        </p:spPr>
        <p:txBody>
          <a:bodyPr wrap="square" rtlCol="0">
            <a:spAutoFit/>
          </a:bodyPr>
          <a:lstStyle/>
          <a:p>
            <a:pPr algn="ctr">
              <a:lnSpc>
                <a:spcPct val="150000"/>
              </a:lnSpc>
            </a:pPr>
            <a:r>
              <a:rPr lang="it-IT" sz="1400" b="1" dirty="0"/>
              <a:t>Il principio di indeterminazione </a:t>
            </a:r>
            <a:r>
              <a:rPr lang="it-IT" sz="1400" dirty="0"/>
              <a:t>ha carattere generale, per  le grandezze coniugate posizione  e quantità di moto     </a:t>
            </a:r>
          </a:p>
          <a:p>
            <a:pPr>
              <a:lnSpc>
                <a:spcPct val="150000"/>
              </a:lnSpc>
            </a:pPr>
            <a:r>
              <a:rPr lang="it-IT" sz="1600" dirty="0"/>
              <a:t>                            </a:t>
            </a:r>
            <a:r>
              <a:rPr lang="el-GR" sz="1600" dirty="0"/>
              <a:t>Δ</a:t>
            </a:r>
            <a:r>
              <a:rPr lang="it-IT" sz="1600" dirty="0" err="1"/>
              <a:t>p</a:t>
            </a:r>
            <a:r>
              <a:rPr lang="it-IT" sz="1600" baseline="-25000" dirty="0" err="1"/>
              <a:t>x</a:t>
            </a:r>
            <a:r>
              <a:rPr lang="it-IT" sz="1600" dirty="0"/>
              <a:t>  </a:t>
            </a:r>
            <a:r>
              <a:rPr lang="el-GR" altLang="it-IT" sz="1600" dirty="0"/>
              <a:t>Δ</a:t>
            </a:r>
            <a:r>
              <a:rPr lang="it-IT" altLang="it-IT" sz="1600" dirty="0"/>
              <a:t>x   ≥  h;       </a:t>
            </a:r>
            <a:r>
              <a:rPr lang="el-GR" altLang="it-IT" sz="1600" dirty="0"/>
              <a:t>Δ</a:t>
            </a:r>
            <a:r>
              <a:rPr lang="it-IT" altLang="it-IT" sz="1600" dirty="0" err="1"/>
              <a:t>p</a:t>
            </a:r>
            <a:r>
              <a:rPr lang="it-IT" altLang="it-IT" sz="1400" b="1" baseline="-25000" dirty="0" err="1"/>
              <a:t>y</a:t>
            </a:r>
            <a:r>
              <a:rPr lang="it-IT" altLang="it-IT" sz="1600" dirty="0"/>
              <a:t> </a:t>
            </a:r>
            <a:r>
              <a:rPr lang="el-GR" altLang="it-IT" sz="1600" dirty="0"/>
              <a:t>Δ</a:t>
            </a:r>
            <a:r>
              <a:rPr lang="it-IT" altLang="it-IT" sz="1600" dirty="0"/>
              <a:t>y </a:t>
            </a:r>
            <a:r>
              <a:rPr lang="el-GR" altLang="it-IT" sz="1600" dirty="0"/>
              <a:t>≥</a:t>
            </a:r>
            <a:r>
              <a:rPr lang="it-IT" altLang="it-IT" sz="1600" dirty="0"/>
              <a:t> h ;       </a:t>
            </a:r>
            <a:r>
              <a:rPr lang="el-GR" sz="1600" dirty="0"/>
              <a:t>Δ</a:t>
            </a:r>
            <a:r>
              <a:rPr lang="it-IT" sz="1600" dirty="0"/>
              <a:t>p</a:t>
            </a:r>
            <a:r>
              <a:rPr lang="it-IT" sz="1600" baseline="-25000" dirty="0"/>
              <a:t>z</a:t>
            </a:r>
            <a:r>
              <a:rPr lang="it-IT" sz="1600" dirty="0"/>
              <a:t>  </a:t>
            </a:r>
            <a:r>
              <a:rPr lang="el-GR" sz="1600" dirty="0"/>
              <a:t>Δ</a:t>
            </a:r>
            <a:r>
              <a:rPr lang="it-IT" sz="1600" dirty="0"/>
              <a:t>z  </a:t>
            </a:r>
            <a:r>
              <a:rPr lang="it-IT" altLang="it-IT" sz="1600" dirty="0"/>
              <a:t>≥</a:t>
            </a:r>
            <a:r>
              <a:rPr lang="it-IT" sz="1600" dirty="0"/>
              <a:t>  h          </a:t>
            </a:r>
            <a:endParaRPr lang="it-IT" dirty="0"/>
          </a:p>
          <a:p>
            <a:pPr>
              <a:lnSpc>
                <a:spcPct val="150000"/>
              </a:lnSpc>
            </a:pPr>
            <a:r>
              <a:rPr lang="it-IT" sz="1400" dirty="0"/>
              <a:t>dove  </a:t>
            </a:r>
            <a:r>
              <a:rPr lang="it-IT" sz="1400" dirty="0" err="1"/>
              <a:t>Δx</a:t>
            </a:r>
            <a:r>
              <a:rPr lang="it-IT" sz="1400" dirty="0"/>
              <a:t>,</a:t>
            </a:r>
            <a:r>
              <a:rPr lang="pt-BR" sz="1400" dirty="0"/>
              <a:t> Δy, Δz  incertezze sulla posizione      Δpy, Δpx , Δpz incertezze sull’impulso, il prodotto delleincertezza sulla posizione e sull’impulso è sempre maggiore o uguale alla costante h, una precione maggiore sulla posizione, implica una minore precisione sull’impulso e viceversa .  , </a:t>
            </a:r>
          </a:p>
          <a:p>
            <a:pPr>
              <a:lnSpc>
                <a:spcPct val="150000"/>
              </a:lnSpc>
            </a:pPr>
            <a:r>
              <a:rPr lang="pt-BR" sz="1400" b="1" dirty="0">
                <a:solidFill>
                  <a:srgbClr val="FF0000"/>
                </a:solidFill>
                <a:hlinkClick r:id="rId4" action="ppaction://hlinkfile">
                  <a:extLst>
                    <a:ext uri="{A12FA001-AC4F-418D-AE19-62706E023703}">
                      <ahyp:hlinkClr xmlns:ahyp="http://schemas.microsoft.com/office/drawing/2018/hyperlinkcolor" val="tx"/>
                    </a:ext>
                  </a:extLst>
                </a:hlinkClick>
              </a:rPr>
              <a:t>Esempio</a:t>
            </a:r>
            <a:r>
              <a:rPr lang="pt-BR" sz="1400" dirty="0"/>
              <a:t>. La velocità di un elettrone v=300m /s con incertezza </a:t>
            </a:r>
            <a:r>
              <a:rPr lang="pt-BR" sz="1400" dirty="0">
                <a:latin typeface="Arial" panose="020B0604020202020204" pitchFamily="34" charset="0"/>
                <a:cs typeface="Arial" panose="020B0604020202020204" pitchFamily="34" charset="0"/>
              </a:rPr>
              <a:t>di 0,01%l</a:t>
            </a:r>
            <a:r>
              <a:rPr lang="pt-BR" sz="1400" dirty="0"/>
              <a:t>m /s si ha un’ incertezza sulla posizione </a:t>
            </a:r>
            <a:r>
              <a:rPr lang="el-GR" sz="1400" dirty="0">
                <a:latin typeface="Arial" panose="020B0604020202020204" pitchFamily="34" charset="0"/>
                <a:cs typeface="Arial" panose="020B0604020202020204" pitchFamily="34" charset="0"/>
              </a:rPr>
              <a:t>Δ</a:t>
            </a:r>
            <a:r>
              <a:rPr lang="it-IT" sz="1400" dirty="0">
                <a:latin typeface="Arial" panose="020B0604020202020204" pitchFamily="34" charset="0"/>
                <a:cs typeface="Arial" panose="020B0604020202020204" pitchFamily="34" charset="0"/>
              </a:rPr>
              <a:t>x=2,4 cm</a:t>
            </a:r>
            <a:endParaRPr lang="pt-BR" sz="1400" dirty="0">
              <a:latin typeface="Arial" panose="020B0604020202020204" pitchFamily="34" charset="0"/>
              <a:cs typeface="Arial" panose="020B0604020202020204" pitchFamily="34" charset="0"/>
            </a:endParaRPr>
          </a:p>
          <a:p>
            <a:pPr>
              <a:lnSpc>
                <a:spcPct val="150000"/>
              </a:lnSpc>
            </a:pPr>
            <a:r>
              <a:rPr lang="it-IT" sz="1400" dirty="0"/>
              <a:t>La velocità di un pallottola massa 50 g e v=300m /s con incertezza di 0,01%lm /s si ha un’ incertezza sulla posizione </a:t>
            </a:r>
            <a:r>
              <a:rPr lang="el-GR" sz="1400" dirty="0">
                <a:latin typeface="Arial" panose="020B0604020202020204" pitchFamily="34" charset="0"/>
                <a:cs typeface="Arial" panose="020B0604020202020204" pitchFamily="34" charset="0"/>
              </a:rPr>
              <a:t>Δ</a:t>
            </a:r>
            <a:r>
              <a:rPr lang="it-IT" sz="1400" dirty="0">
                <a:latin typeface="Arial" panose="020B0604020202020204" pitchFamily="34" charset="0"/>
                <a:cs typeface="Arial" panose="020B0604020202020204" pitchFamily="34" charset="0"/>
              </a:rPr>
              <a:t>x=4,4 .10</a:t>
            </a:r>
            <a:r>
              <a:rPr lang="it-IT" sz="1400" baseline="30000" dirty="0">
                <a:latin typeface="Arial" panose="020B0604020202020204" pitchFamily="34" charset="0"/>
                <a:cs typeface="Arial" panose="020B0604020202020204" pitchFamily="34" charset="0"/>
              </a:rPr>
              <a:t>-31 </a:t>
            </a:r>
            <a:r>
              <a:rPr lang="it-IT" sz="1400" dirty="0"/>
              <a:t>m Il principio di indeterminazione pone severi limiti alla precisone delle misure nel microscopico, ma trascurabile nel macroscopico.</a:t>
            </a:r>
          </a:p>
        </p:txBody>
      </p:sp>
      <p:sp>
        <p:nvSpPr>
          <p:cNvPr id="8" name="Rettangolo 7">
            <a:extLst>
              <a:ext uri="{FF2B5EF4-FFF2-40B4-BE49-F238E27FC236}">
                <a16:creationId xmlns:a16="http://schemas.microsoft.com/office/drawing/2014/main" id="{47FAB930-2A15-49A0-99CC-BA19B4B815B3}"/>
              </a:ext>
            </a:extLst>
          </p:cNvPr>
          <p:cNvSpPr/>
          <p:nvPr/>
        </p:nvSpPr>
        <p:spPr>
          <a:xfrm>
            <a:off x="3180997" y="3232767"/>
            <a:ext cx="4934303" cy="3924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a:extLst>
              <a:ext uri="{FF2B5EF4-FFF2-40B4-BE49-F238E27FC236}">
                <a16:creationId xmlns:a16="http://schemas.microsoft.com/office/drawing/2014/main" id="{6EBEF68C-1DBC-437F-A301-234BE70B57BE}"/>
              </a:ext>
            </a:extLst>
          </p:cNvPr>
          <p:cNvSpPr txBox="1"/>
          <p:nvPr/>
        </p:nvSpPr>
        <p:spPr>
          <a:xfrm>
            <a:off x="327378" y="5910916"/>
            <a:ext cx="11604978" cy="646331"/>
          </a:xfrm>
          <a:prstGeom prst="rect">
            <a:avLst/>
          </a:prstGeom>
          <a:noFill/>
        </p:spPr>
        <p:txBody>
          <a:bodyPr wrap="square" rtlCol="0">
            <a:spAutoFit/>
          </a:bodyPr>
          <a:lstStyle/>
          <a:p>
            <a:r>
              <a:rPr lang="it-IT" dirty="0"/>
              <a:t>In rete </a:t>
            </a:r>
          </a:p>
          <a:p>
            <a:r>
              <a:rPr lang="it-IT" b="1" dirty="0">
                <a:solidFill>
                  <a:srgbClr val="FF0000"/>
                </a:solidFill>
                <a:hlinkClick r:id="rId5">
                  <a:extLst>
                    <a:ext uri="{A12FA001-AC4F-418D-AE19-62706E023703}">
                      <ahyp:hlinkClr xmlns:ahyp="http://schemas.microsoft.com/office/drawing/2018/hyperlinkcolor" val="tx"/>
                    </a:ext>
                  </a:extLst>
                </a:hlinkClick>
              </a:rPr>
              <a:t>Video</a:t>
            </a:r>
            <a:r>
              <a:rPr lang="it-IT" dirty="0"/>
              <a:t> </a:t>
            </a:r>
          </a:p>
        </p:txBody>
      </p:sp>
    </p:spTree>
    <p:extLst>
      <p:ext uri="{BB962C8B-B14F-4D97-AF65-F5344CB8AC3E}">
        <p14:creationId xmlns:p14="http://schemas.microsoft.com/office/powerpoint/2010/main" val="3587813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821B1C38-6474-43DB-96BB-74480F259C50}"/>
              </a:ext>
            </a:extLst>
          </p:cNvPr>
          <p:cNvSpPr>
            <a:spLocks noGrp="1"/>
          </p:cNvSpPr>
          <p:nvPr>
            <p:ph type="title"/>
          </p:nvPr>
        </p:nvSpPr>
        <p:spPr>
          <a:xfrm>
            <a:off x="1981200" y="161926"/>
            <a:ext cx="8229600" cy="816990"/>
          </a:xfrm>
        </p:spPr>
        <p:txBody>
          <a:bodyPr/>
          <a:lstStyle/>
          <a:p>
            <a:pPr algn="ctr"/>
            <a:r>
              <a:rPr lang="it-IT" altLang="it-IT" sz="3200" dirty="0">
                <a:solidFill>
                  <a:srgbClr val="FF0000"/>
                </a:solidFill>
              </a:rPr>
              <a:t>Struttura degli atomi </a:t>
            </a:r>
            <a:r>
              <a:rPr lang="it-IT" altLang="it-IT" sz="3200" dirty="0" err="1">
                <a:solidFill>
                  <a:srgbClr val="FF0000"/>
                </a:solidFill>
              </a:rPr>
              <a:t>multielettronici</a:t>
            </a:r>
            <a:endParaRPr lang="it-IT" altLang="it-IT" sz="3200" dirty="0">
              <a:solidFill>
                <a:srgbClr val="FF0000"/>
              </a:solidFill>
            </a:endParaRPr>
          </a:p>
        </p:txBody>
      </p:sp>
      <p:sp>
        <p:nvSpPr>
          <p:cNvPr id="41987" name="Segnaposto contenuto 2">
            <a:extLst>
              <a:ext uri="{FF2B5EF4-FFF2-40B4-BE49-F238E27FC236}">
                <a16:creationId xmlns:a16="http://schemas.microsoft.com/office/drawing/2014/main" id="{F89C1AF5-E78B-4267-9FA8-FA52DE1C131E}"/>
              </a:ext>
            </a:extLst>
          </p:cNvPr>
          <p:cNvSpPr>
            <a:spLocks noGrp="1"/>
          </p:cNvSpPr>
          <p:nvPr>
            <p:ph idx="1"/>
          </p:nvPr>
        </p:nvSpPr>
        <p:spPr>
          <a:xfrm>
            <a:off x="609600" y="1357314"/>
            <a:ext cx="10972800" cy="4967287"/>
          </a:xfrm>
        </p:spPr>
        <p:txBody>
          <a:bodyPr/>
          <a:lstStyle/>
          <a:p>
            <a:pPr algn="just"/>
            <a:endParaRPr lang="it-IT" sz="1400" dirty="0">
              <a:solidFill>
                <a:srgbClr val="000000"/>
              </a:solidFill>
              <a:latin typeface="Lucida Grande"/>
            </a:endParaRPr>
          </a:p>
          <a:p>
            <a:pPr>
              <a:buFont typeface="Wingdings 2" panose="05020102010507070707" pitchFamily="18" charset="2"/>
              <a:buNone/>
            </a:pPr>
            <a:endParaRPr lang="it-IT" altLang="it-IT" sz="1400" dirty="0"/>
          </a:p>
        </p:txBody>
      </p:sp>
      <p:sp>
        <p:nvSpPr>
          <p:cNvPr id="2" name="CasellaDiTesto 1">
            <a:extLst>
              <a:ext uri="{FF2B5EF4-FFF2-40B4-BE49-F238E27FC236}">
                <a16:creationId xmlns:a16="http://schemas.microsoft.com/office/drawing/2014/main" id="{629A74E0-3F5D-4786-BEF4-D3BE8F913CF4}"/>
              </a:ext>
            </a:extLst>
          </p:cNvPr>
          <p:cNvSpPr txBox="1"/>
          <p:nvPr/>
        </p:nvSpPr>
        <p:spPr>
          <a:xfrm>
            <a:off x="1034344" y="1178689"/>
            <a:ext cx="10860532" cy="5539978"/>
          </a:xfrm>
          <a:prstGeom prst="rect">
            <a:avLst/>
          </a:prstGeom>
          <a:noFill/>
        </p:spPr>
        <p:txBody>
          <a:bodyPr wrap="square" rtlCol="0">
            <a:spAutoFit/>
          </a:bodyPr>
          <a:lstStyle/>
          <a:p>
            <a:pPr fontAlgn="base"/>
            <a:r>
              <a:rPr lang="it-IT" sz="1600" b="1" dirty="0"/>
              <a:t>Numeri quantici</a:t>
            </a:r>
          </a:p>
          <a:p>
            <a:pPr fontAlgn="base"/>
            <a:r>
              <a:rPr lang="it-IT" sz="1400" dirty="0"/>
              <a:t>I numeri quantici sono parametri  dell’equazione d’onda </a:t>
            </a:r>
          </a:p>
          <a:p>
            <a:pPr fontAlgn="base"/>
            <a:r>
              <a:rPr lang="it-IT" sz="1400" dirty="0"/>
              <a:t>Numeri quantici e livelli energetici</a:t>
            </a:r>
          </a:p>
          <a:p>
            <a:pPr fontAlgn="base"/>
            <a:r>
              <a:rPr lang="it-IT" sz="1400" dirty="0"/>
              <a:t>I numeri quantici n, l, m identificano gli orbitali occupati dagli elettroni di un atomo.</a:t>
            </a:r>
          </a:p>
          <a:p>
            <a:pPr fontAlgn="base"/>
            <a:r>
              <a:rPr lang="it-IT" sz="1400" b="1" dirty="0"/>
              <a:t>Il numero quantico principale n </a:t>
            </a:r>
            <a:r>
              <a:rPr lang="it-IT" sz="1400" dirty="0"/>
              <a:t>definisce il livello di energia dell'elettrone e la dimensione degli orbitali. Può assumere valori interi positivi: n = 1, 2, 3, 4, 5, 6 ……</a:t>
            </a:r>
          </a:p>
          <a:p>
            <a:pPr fontAlgn="base"/>
            <a:r>
              <a:rPr lang="it-IT" sz="1400" b="1" dirty="0"/>
              <a:t>Il numero quantico secondario </a:t>
            </a:r>
            <a:r>
              <a:rPr lang="it-IT" sz="1400" dirty="0"/>
              <a:t>l stabilisce il numero dei sottolivelli in cui si differenzia ciascun livello. Ogni sottolivello raggruppa orbitali della stessa forma definita dal valore di l compreso tra 0 e n − 1.</a:t>
            </a:r>
          </a:p>
          <a:p>
            <a:pPr fontAlgn="base"/>
            <a:r>
              <a:rPr lang="it-IT" sz="1400" dirty="0"/>
              <a:t>Ogni sottolivello corrispondente a ciascun valore di l viene indicato con una lettera minuscola secondo il seguente schema:</a:t>
            </a:r>
          </a:p>
          <a:p>
            <a:pPr fontAlgn="base"/>
            <a:endParaRPr lang="it-IT" sz="1400" dirty="0"/>
          </a:p>
          <a:p>
            <a:pPr fontAlgn="base"/>
            <a:r>
              <a:rPr lang="it-IT" sz="1400" dirty="0"/>
              <a:t>valore di l	0	1	2	3	4</a:t>
            </a:r>
          </a:p>
          <a:p>
            <a:pPr fontAlgn="base"/>
            <a:r>
              <a:rPr lang="it-IT" sz="1400" dirty="0"/>
              <a:t>simbolo	s	p	d	f	g</a:t>
            </a:r>
          </a:p>
          <a:p>
            <a:pPr fontAlgn="base"/>
            <a:r>
              <a:rPr lang="it-IT" sz="1400" dirty="0"/>
              <a:t>Si parla quindi di orbitali di tipo s, orbitali di tipo p, orbitali di tipo d ecc.</a:t>
            </a:r>
          </a:p>
          <a:p>
            <a:pPr fontAlgn="base"/>
            <a:endParaRPr lang="it-IT" sz="1400" dirty="0"/>
          </a:p>
          <a:p>
            <a:pPr fontAlgn="base"/>
            <a:r>
              <a:rPr lang="it-IT" sz="1400" b="1" dirty="0"/>
              <a:t>Il numero quantico magnetico m</a:t>
            </a:r>
            <a:r>
              <a:rPr lang="it-IT" sz="1400" dirty="0"/>
              <a:t>. Determina il numero di orbitali appartenenti a ciascun sottolivello e il loro orientamento nello spazio. Gli orbitali di uno stesso sottolivello sono isoenergetici (degeneri); m può assumere tutti i valori interi da −l a +l, compreso lo zero. Per esempio, per l = 1, m = −1, 0, +1, ossia al sottolivello p appartengono tre orbitali degeneri orientati secondo gli assi cartesiani: </a:t>
            </a:r>
            <a:r>
              <a:rPr lang="it-IT" sz="1400" dirty="0" err="1"/>
              <a:t>px</a:t>
            </a:r>
            <a:r>
              <a:rPr lang="it-IT" sz="1400" dirty="0"/>
              <a:t>, </a:t>
            </a:r>
            <a:r>
              <a:rPr lang="it-IT" sz="1400" dirty="0" err="1"/>
              <a:t>py</a:t>
            </a:r>
            <a:r>
              <a:rPr lang="it-IT" sz="1400" dirty="0"/>
              <a:t>, pz.</a:t>
            </a:r>
          </a:p>
          <a:p>
            <a:pPr fontAlgn="base"/>
            <a:endParaRPr lang="it-IT" sz="1400" dirty="0"/>
          </a:p>
          <a:p>
            <a:pPr fontAlgn="base"/>
            <a:r>
              <a:rPr lang="it-IT" sz="1600" b="1" dirty="0"/>
              <a:t>Il numero quantico di spin</a:t>
            </a:r>
            <a:r>
              <a:rPr lang="it-IT" sz="1400" dirty="0"/>
              <a:t>, </a:t>
            </a:r>
            <a:r>
              <a:rPr lang="it-IT" sz="1400" dirty="0" err="1"/>
              <a:t>ms</a:t>
            </a:r>
            <a:r>
              <a:rPr lang="it-IT" sz="1400" dirty="0"/>
              <a:t> è legato al senso della rotazione, orario o antiorario, dell'elettrone attorno al proprio asse. Esso può assumere valore +1/2 e −1/2. Ogni orbitale può contenere al massimo due elettroni (doppietto elettronico) con spin opposto.</a:t>
            </a:r>
          </a:p>
          <a:p>
            <a:pPr fontAlgn="base"/>
            <a:endParaRPr lang="it-IT" sz="1400" dirty="0"/>
          </a:p>
          <a:p>
            <a:pPr fontAlgn="base"/>
            <a:r>
              <a:rPr lang="it-IT" sz="1400" b="1" dirty="0"/>
              <a:t>Effetto schermante  </a:t>
            </a:r>
            <a:r>
              <a:rPr lang="it-IT" sz="1400" dirty="0"/>
              <a:t>Negli atomi </a:t>
            </a:r>
            <a:r>
              <a:rPr lang="it-IT" sz="1400" dirty="0" err="1"/>
              <a:t>multielerronici</a:t>
            </a:r>
            <a:r>
              <a:rPr lang="it-IT" sz="1400" dirty="0"/>
              <a:t> l’energia degli orbitali dipende sia dal numero quantico principale, sia dai numeri quantici l, ed m , negli atomi </a:t>
            </a:r>
            <a:r>
              <a:rPr lang="it-IT" sz="1400" dirty="0" err="1"/>
              <a:t>multielettronici</a:t>
            </a:r>
            <a:r>
              <a:rPr lang="it-IT" sz="1400" dirty="0"/>
              <a:t> l’elettrone è attratto dal nucleo e respinto dagli elettroni, elettroni esterni subiscono una forza di repulsione dai elettroni dagli elettroni più interni, la densità di </a:t>
            </a:r>
            <a:r>
              <a:rPr lang="it-IT" sz="1400" dirty="0" err="1"/>
              <a:t>probalità</a:t>
            </a:r>
            <a:r>
              <a:rPr lang="it-IT" sz="1400" dirty="0"/>
              <a:t>  dipende sia da n ,energia, sia  da l dalla forma </a:t>
            </a:r>
          </a:p>
          <a:p>
            <a:pPr fontAlgn="base"/>
            <a:endParaRPr lang="it-IT" sz="1400" dirty="0"/>
          </a:p>
        </p:txBody>
      </p:sp>
    </p:spTree>
    <p:extLst>
      <p:ext uri="{BB962C8B-B14F-4D97-AF65-F5344CB8AC3E}">
        <p14:creationId xmlns:p14="http://schemas.microsoft.com/office/powerpoint/2010/main" val="3173434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821B1C38-6474-43DB-96BB-74480F259C50}"/>
              </a:ext>
            </a:extLst>
          </p:cNvPr>
          <p:cNvSpPr>
            <a:spLocks noGrp="1"/>
          </p:cNvSpPr>
          <p:nvPr>
            <p:ph type="title"/>
          </p:nvPr>
        </p:nvSpPr>
        <p:spPr>
          <a:xfrm>
            <a:off x="1981200" y="161926"/>
            <a:ext cx="8229600" cy="816990"/>
          </a:xfrm>
        </p:spPr>
        <p:txBody>
          <a:bodyPr/>
          <a:lstStyle/>
          <a:p>
            <a:pPr algn="ctr"/>
            <a:r>
              <a:rPr lang="it-IT" altLang="it-IT" sz="3200" dirty="0">
                <a:solidFill>
                  <a:srgbClr val="FF0000"/>
                </a:solidFill>
              </a:rPr>
              <a:t>Struttura degli atomi </a:t>
            </a:r>
            <a:r>
              <a:rPr lang="it-IT" altLang="it-IT" sz="3200" dirty="0" err="1">
                <a:solidFill>
                  <a:srgbClr val="FF0000"/>
                </a:solidFill>
              </a:rPr>
              <a:t>multielettronici</a:t>
            </a:r>
            <a:endParaRPr lang="it-IT" altLang="it-IT" sz="3200" dirty="0">
              <a:solidFill>
                <a:srgbClr val="FF0000"/>
              </a:solidFill>
            </a:endParaRPr>
          </a:p>
        </p:txBody>
      </p:sp>
      <p:sp>
        <p:nvSpPr>
          <p:cNvPr id="41987" name="Segnaposto contenuto 2">
            <a:extLst>
              <a:ext uri="{FF2B5EF4-FFF2-40B4-BE49-F238E27FC236}">
                <a16:creationId xmlns:a16="http://schemas.microsoft.com/office/drawing/2014/main" id="{F89C1AF5-E78B-4267-9FA8-FA52DE1C131E}"/>
              </a:ext>
            </a:extLst>
          </p:cNvPr>
          <p:cNvSpPr>
            <a:spLocks noGrp="1"/>
          </p:cNvSpPr>
          <p:nvPr>
            <p:ph idx="1"/>
          </p:nvPr>
        </p:nvSpPr>
        <p:spPr>
          <a:xfrm>
            <a:off x="609600" y="1357314"/>
            <a:ext cx="10972800" cy="4967287"/>
          </a:xfrm>
        </p:spPr>
        <p:txBody>
          <a:bodyPr/>
          <a:lstStyle/>
          <a:p>
            <a:pPr algn="just"/>
            <a:endParaRPr lang="it-IT" sz="1400" dirty="0">
              <a:solidFill>
                <a:srgbClr val="000000"/>
              </a:solidFill>
              <a:latin typeface="Lucida Grande"/>
            </a:endParaRPr>
          </a:p>
          <a:p>
            <a:pPr>
              <a:buFont typeface="Wingdings 2" panose="05020102010507070707" pitchFamily="18" charset="2"/>
              <a:buNone/>
            </a:pPr>
            <a:endParaRPr lang="it-IT" altLang="it-IT" sz="1400" dirty="0"/>
          </a:p>
          <a:p>
            <a:pPr>
              <a:buFont typeface="Wingdings 2" panose="05020102010507070707" pitchFamily="18" charset="2"/>
              <a:buNone/>
            </a:pPr>
            <a:endParaRPr lang="it-IT" altLang="it-IT" sz="1400" dirty="0"/>
          </a:p>
          <a:p>
            <a:pPr>
              <a:buFont typeface="Wingdings 2" panose="05020102010507070707" pitchFamily="18" charset="2"/>
              <a:buNone/>
            </a:pPr>
            <a:endParaRPr lang="it-IT" altLang="it-IT" sz="1400" dirty="0"/>
          </a:p>
          <a:p>
            <a:pPr>
              <a:buFont typeface="Wingdings 2" panose="05020102010507070707" pitchFamily="18" charset="2"/>
              <a:buNone/>
            </a:pPr>
            <a:endParaRPr lang="it-IT" altLang="it-IT" sz="1400" dirty="0"/>
          </a:p>
          <a:p>
            <a:pPr>
              <a:buFont typeface="Wingdings 2" panose="05020102010507070707" pitchFamily="18" charset="2"/>
              <a:buNone/>
            </a:pPr>
            <a:endParaRPr lang="it-IT" altLang="it-IT" sz="1400" dirty="0"/>
          </a:p>
          <a:p>
            <a:pPr>
              <a:buFont typeface="Wingdings 2" panose="05020102010507070707" pitchFamily="18" charset="2"/>
              <a:buNone/>
            </a:pPr>
            <a:endParaRPr lang="it-IT" altLang="it-IT" sz="1400" dirty="0"/>
          </a:p>
          <a:p>
            <a:pPr>
              <a:buFont typeface="Wingdings 2" panose="05020102010507070707" pitchFamily="18" charset="2"/>
              <a:buNone/>
            </a:pPr>
            <a:endParaRPr lang="it-IT" altLang="it-IT" sz="1400" dirty="0"/>
          </a:p>
          <a:p>
            <a:pPr>
              <a:buFont typeface="Wingdings 2" panose="05020102010507070707" pitchFamily="18" charset="2"/>
              <a:buNone/>
            </a:pPr>
            <a:endParaRPr lang="it-IT" altLang="it-IT" sz="1400" dirty="0"/>
          </a:p>
          <a:p>
            <a:pPr>
              <a:buFont typeface="Wingdings 2" panose="05020102010507070707" pitchFamily="18" charset="2"/>
              <a:buNone/>
            </a:pPr>
            <a:endParaRPr lang="it-IT" altLang="it-IT" sz="1400" dirty="0"/>
          </a:p>
          <a:p>
            <a:pPr>
              <a:buFont typeface="Wingdings 2" panose="05020102010507070707" pitchFamily="18" charset="2"/>
              <a:buNone/>
            </a:pPr>
            <a:endParaRPr lang="it-IT" altLang="it-IT" sz="1400" dirty="0"/>
          </a:p>
          <a:p>
            <a:pPr>
              <a:buFont typeface="Wingdings 2" panose="05020102010507070707" pitchFamily="18" charset="2"/>
              <a:buNone/>
            </a:pPr>
            <a:r>
              <a:rPr lang="it-IT" altLang="it-IT" sz="1400" b="1" dirty="0"/>
              <a:t>Configurazione elettronica : </a:t>
            </a:r>
            <a:r>
              <a:rPr lang="it-IT" altLang="it-IT" sz="1400" dirty="0"/>
              <a:t>disposizione degli elettroni negli orbitali, segue delle regole.</a:t>
            </a:r>
          </a:p>
          <a:p>
            <a:pPr>
              <a:buFont typeface="Wingdings 2" panose="05020102010507070707" pitchFamily="18" charset="2"/>
              <a:buNone/>
            </a:pPr>
            <a:r>
              <a:rPr lang="it-IT" altLang="it-IT" sz="1400" b="1" dirty="0"/>
              <a:t>Principio di </a:t>
            </a:r>
            <a:r>
              <a:rPr lang="it-IT" altLang="it-IT" sz="1400" b="1" dirty="0" err="1"/>
              <a:t>aufbau</a:t>
            </a:r>
            <a:r>
              <a:rPr lang="it-IT" altLang="it-IT" sz="1400" b="1" dirty="0"/>
              <a:t> </a:t>
            </a:r>
            <a:r>
              <a:rPr lang="it-IT" altLang="it-IT" sz="1400" dirty="0"/>
              <a:t>dal tedesco principio di costruzione)</a:t>
            </a:r>
            <a:r>
              <a:rPr lang="it-IT" dirty="0"/>
              <a:t>  </a:t>
            </a:r>
            <a:r>
              <a:rPr lang="it-IT" sz="1400" dirty="0"/>
              <a:t>Il principio, formulato Bohr,   è un'applicazione delle leggi della </a:t>
            </a:r>
            <a:r>
              <a:rPr lang="it-IT" sz="1400" b="1" dirty="0"/>
              <a:t>meccanica quantistica </a:t>
            </a:r>
            <a:r>
              <a:rPr lang="it-IT" sz="1400" dirty="0"/>
              <a:t>alle proprietà di un elettrone  soggetto al campo elettrico creato dal nucleo positivo e dagli altri  elettroni. Nello stato stazionario, a più bassa energia. A maggiore stabilità, gli elettroni occupano gli orbitali a più bassa energia.</a:t>
            </a:r>
            <a:endParaRPr lang="it-IT" altLang="it-IT" sz="1400" dirty="0"/>
          </a:p>
          <a:p>
            <a:pPr>
              <a:buNone/>
            </a:pPr>
            <a:r>
              <a:rPr lang="it-IT" altLang="it-IT" sz="1400" b="1" dirty="0"/>
              <a:t>Principio di Pauli </a:t>
            </a:r>
            <a:r>
              <a:rPr lang="it-IT" sz="1200" dirty="0">
                <a:solidFill>
                  <a:srgbClr val="222222"/>
                </a:solidFill>
                <a:latin typeface="Arial" panose="020B0604020202020204" pitchFamily="34" charset="0"/>
              </a:rPr>
              <a:t>è un principio della </a:t>
            </a:r>
            <a:r>
              <a:rPr lang="it-IT" sz="1200" dirty="0">
                <a:latin typeface="Arial" panose="020B0604020202020204" pitchFamily="34" charset="0"/>
              </a:rPr>
              <a:t>meccanica quantistica </a:t>
            </a:r>
            <a:r>
              <a:rPr lang="it-IT" sz="1200" dirty="0">
                <a:solidFill>
                  <a:srgbClr val="222222"/>
                </a:solidFill>
                <a:latin typeface="Arial" panose="020B0604020202020204" pitchFamily="34" charset="0"/>
              </a:rPr>
              <a:t>, formulato da </a:t>
            </a:r>
            <a:r>
              <a:rPr lang="it-IT" sz="1200" dirty="0">
                <a:latin typeface="Arial" panose="020B0604020202020204" pitchFamily="34" charset="0"/>
              </a:rPr>
              <a:t>Wolfgang Pauli </a:t>
            </a:r>
            <a:r>
              <a:rPr lang="it-IT" sz="1200" dirty="0">
                <a:solidFill>
                  <a:srgbClr val="222222"/>
                </a:solidFill>
                <a:latin typeface="Arial" panose="020B0604020202020204" pitchFamily="34" charset="0"/>
              </a:rPr>
              <a:t>nel  1925,, detto anche citato come </a:t>
            </a:r>
            <a:r>
              <a:rPr lang="it-IT" sz="1200" b="1" dirty="0">
                <a:solidFill>
                  <a:srgbClr val="222222"/>
                </a:solidFill>
                <a:latin typeface="Arial" panose="020B0604020202020204" pitchFamily="34" charset="0"/>
              </a:rPr>
              <a:t>principio di esclusione</a:t>
            </a:r>
            <a:r>
              <a:rPr lang="it-IT" sz="1200" dirty="0">
                <a:solidFill>
                  <a:srgbClr val="222222"/>
                </a:solidFill>
                <a:latin typeface="Arial" panose="020B0604020202020204" pitchFamily="34" charset="0"/>
              </a:rPr>
              <a:t>  afferma che due </a:t>
            </a:r>
            <a:r>
              <a:rPr lang="it-IT" sz="1200" dirty="0">
                <a:latin typeface="Arial" panose="020B0604020202020204" pitchFamily="34" charset="0"/>
              </a:rPr>
              <a:t>elettroni con gli stessi numeri quantici  </a:t>
            </a:r>
            <a:r>
              <a:rPr lang="it-IT" sz="1200" dirty="0">
                <a:solidFill>
                  <a:srgbClr val="222222"/>
                </a:solidFill>
                <a:latin typeface="Arial" panose="020B0604020202020204" pitchFamily="34" charset="0"/>
              </a:rPr>
              <a:t>identici non possono occupare simultaneamente lo stesso </a:t>
            </a:r>
            <a:r>
              <a:rPr lang="it-IT" sz="1200" dirty="0">
                <a:latin typeface="Arial" panose="020B0604020202020204" pitchFamily="34" charset="0"/>
              </a:rPr>
              <a:t>stato quantico</a:t>
            </a:r>
            <a:r>
              <a:rPr lang="it-IT" sz="1200" dirty="0">
                <a:solidFill>
                  <a:srgbClr val="222222"/>
                </a:solidFill>
                <a:latin typeface="Arial" panose="020B0604020202020204" pitchFamily="34" charset="0"/>
              </a:rPr>
              <a:t>, orbitale</a:t>
            </a:r>
            <a:endParaRPr lang="it-IT" altLang="it-IT" sz="1200" b="1" dirty="0"/>
          </a:p>
          <a:p>
            <a:pPr>
              <a:buNone/>
            </a:pPr>
            <a:r>
              <a:rPr lang="it-IT" altLang="it-IT" sz="1400" b="1" dirty="0"/>
              <a:t>Regole di </a:t>
            </a:r>
            <a:r>
              <a:rPr lang="it-IT" altLang="it-IT" sz="1400" b="1" dirty="0" err="1"/>
              <a:t>Hund</a:t>
            </a:r>
            <a:r>
              <a:rPr lang="it-IT" altLang="it-IT" sz="1400" b="1" dirty="0"/>
              <a:t>  </a:t>
            </a:r>
            <a:r>
              <a:rPr lang="it-IT" altLang="it-IT" sz="1400" dirty="0"/>
              <a:t>gli elettroni con gli stessi numeri quanti n, l   tendono ad occupare il maggior numero di orbitali m con spin paralleli,  molteplicità di spin.</a:t>
            </a:r>
          </a:p>
          <a:p>
            <a:pPr>
              <a:buFont typeface="Wingdings 2" panose="05020102010507070707" pitchFamily="18" charset="2"/>
              <a:buNone/>
            </a:pPr>
            <a:endParaRPr lang="it-IT" altLang="it-IT" sz="1200" dirty="0"/>
          </a:p>
          <a:p>
            <a:pPr>
              <a:buFont typeface="Wingdings 2" panose="05020102010507070707" pitchFamily="18" charset="2"/>
              <a:buNone/>
            </a:pPr>
            <a:endParaRPr lang="it-IT" altLang="it-IT" sz="1400" dirty="0"/>
          </a:p>
        </p:txBody>
      </p:sp>
      <p:sp>
        <p:nvSpPr>
          <p:cNvPr id="2" name="CasellaDiTesto 1">
            <a:extLst>
              <a:ext uri="{FF2B5EF4-FFF2-40B4-BE49-F238E27FC236}">
                <a16:creationId xmlns:a16="http://schemas.microsoft.com/office/drawing/2014/main" id="{629A74E0-3F5D-4786-BEF4-D3BE8F913CF4}"/>
              </a:ext>
            </a:extLst>
          </p:cNvPr>
          <p:cNvSpPr txBox="1"/>
          <p:nvPr/>
        </p:nvSpPr>
        <p:spPr>
          <a:xfrm>
            <a:off x="609600" y="1178689"/>
            <a:ext cx="11285276" cy="307777"/>
          </a:xfrm>
          <a:prstGeom prst="rect">
            <a:avLst/>
          </a:prstGeom>
          <a:noFill/>
        </p:spPr>
        <p:txBody>
          <a:bodyPr wrap="square" rtlCol="0">
            <a:spAutoFit/>
          </a:bodyPr>
          <a:lstStyle/>
          <a:p>
            <a:pPr fontAlgn="base"/>
            <a:r>
              <a:rPr lang="it-IT" sz="1400" b="1" dirty="0"/>
              <a:t>Livelli energetici degli orbitali atomici </a:t>
            </a:r>
          </a:p>
        </p:txBody>
      </p:sp>
      <p:pic>
        <p:nvPicPr>
          <p:cNvPr id="3" name="Immagine 2">
            <a:extLst>
              <a:ext uri="{FF2B5EF4-FFF2-40B4-BE49-F238E27FC236}">
                <a16:creationId xmlns:a16="http://schemas.microsoft.com/office/drawing/2014/main" id="{EB510ED4-C0E6-4BAF-8BE8-26216EFFAFC4}"/>
              </a:ext>
            </a:extLst>
          </p:cNvPr>
          <p:cNvPicPr>
            <a:picLocks noChangeAspect="1"/>
          </p:cNvPicPr>
          <p:nvPr/>
        </p:nvPicPr>
        <p:blipFill>
          <a:blip r:embed="rId2"/>
          <a:stretch>
            <a:fillRect/>
          </a:stretch>
        </p:blipFill>
        <p:spPr>
          <a:xfrm>
            <a:off x="1199620" y="1486466"/>
            <a:ext cx="4896380" cy="2780066"/>
          </a:xfrm>
          <a:prstGeom prst="rect">
            <a:avLst/>
          </a:prstGeom>
        </p:spPr>
      </p:pic>
    </p:spTree>
    <p:extLst>
      <p:ext uri="{BB962C8B-B14F-4D97-AF65-F5344CB8AC3E}">
        <p14:creationId xmlns:p14="http://schemas.microsoft.com/office/powerpoint/2010/main" val="1906943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821B1C38-6474-43DB-96BB-74480F259C50}"/>
              </a:ext>
            </a:extLst>
          </p:cNvPr>
          <p:cNvSpPr>
            <a:spLocks noGrp="1"/>
          </p:cNvSpPr>
          <p:nvPr>
            <p:ph type="title"/>
          </p:nvPr>
        </p:nvSpPr>
        <p:spPr>
          <a:xfrm>
            <a:off x="1981200" y="161926"/>
            <a:ext cx="8229600" cy="816990"/>
          </a:xfrm>
        </p:spPr>
        <p:txBody>
          <a:bodyPr/>
          <a:lstStyle/>
          <a:p>
            <a:pPr algn="ctr"/>
            <a:r>
              <a:rPr lang="it-IT" altLang="it-IT" sz="3200" dirty="0">
                <a:solidFill>
                  <a:srgbClr val="FF0000"/>
                </a:solidFill>
              </a:rPr>
              <a:t>Struttura degli atomi </a:t>
            </a:r>
            <a:r>
              <a:rPr lang="it-IT" altLang="it-IT" sz="3200" dirty="0" err="1">
                <a:solidFill>
                  <a:srgbClr val="FF0000"/>
                </a:solidFill>
              </a:rPr>
              <a:t>multielettronici</a:t>
            </a:r>
            <a:endParaRPr lang="it-IT" altLang="it-IT" sz="3200" dirty="0">
              <a:solidFill>
                <a:srgbClr val="FF0000"/>
              </a:solidFill>
            </a:endParaRPr>
          </a:p>
        </p:txBody>
      </p:sp>
      <p:sp>
        <p:nvSpPr>
          <p:cNvPr id="41987" name="Segnaposto contenuto 2">
            <a:extLst>
              <a:ext uri="{FF2B5EF4-FFF2-40B4-BE49-F238E27FC236}">
                <a16:creationId xmlns:a16="http://schemas.microsoft.com/office/drawing/2014/main" id="{F89C1AF5-E78B-4267-9FA8-FA52DE1C131E}"/>
              </a:ext>
            </a:extLst>
          </p:cNvPr>
          <p:cNvSpPr>
            <a:spLocks noGrp="1"/>
          </p:cNvSpPr>
          <p:nvPr>
            <p:ph idx="1"/>
          </p:nvPr>
        </p:nvSpPr>
        <p:spPr>
          <a:xfrm>
            <a:off x="609600" y="1357314"/>
            <a:ext cx="10972800" cy="4967287"/>
          </a:xfrm>
        </p:spPr>
        <p:txBody>
          <a:bodyPr/>
          <a:lstStyle/>
          <a:p>
            <a:pPr>
              <a:buFont typeface="Wingdings 2" panose="05020102010507070707" pitchFamily="18" charset="2"/>
              <a:buNone/>
            </a:pPr>
            <a:endParaRPr lang="it-IT" altLang="it-IT" sz="1200" dirty="0"/>
          </a:p>
          <a:p>
            <a:pPr>
              <a:buFont typeface="Wingdings 2" panose="05020102010507070707" pitchFamily="18" charset="2"/>
              <a:buNone/>
            </a:pPr>
            <a:endParaRPr lang="it-IT" altLang="it-IT" sz="1400" dirty="0"/>
          </a:p>
        </p:txBody>
      </p:sp>
      <p:sp>
        <p:nvSpPr>
          <p:cNvPr id="2" name="CasellaDiTesto 1">
            <a:extLst>
              <a:ext uri="{FF2B5EF4-FFF2-40B4-BE49-F238E27FC236}">
                <a16:creationId xmlns:a16="http://schemas.microsoft.com/office/drawing/2014/main" id="{629A74E0-3F5D-4786-BEF4-D3BE8F913CF4}"/>
              </a:ext>
            </a:extLst>
          </p:cNvPr>
          <p:cNvSpPr txBox="1"/>
          <p:nvPr/>
        </p:nvSpPr>
        <p:spPr>
          <a:xfrm>
            <a:off x="609600" y="1178689"/>
            <a:ext cx="11085689" cy="3046988"/>
          </a:xfrm>
          <a:prstGeom prst="rect">
            <a:avLst/>
          </a:prstGeom>
          <a:noFill/>
        </p:spPr>
        <p:txBody>
          <a:bodyPr wrap="square" rtlCol="0">
            <a:spAutoFit/>
          </a:bodyPr>
          <a:lstStyle/>
          <a:p>
            <a:pPr fontAlgn="base"/>
            <a:r>
              <a:rPr lang="it-IT" sz="1400" b="1" dirty="0"/>
              <a:t>Regola </a:t>
            </a:r>
            <a:r>
              <a:rPr lang="it-IT" sz="1400" b="1" dirty="0" err="1"/>
              <a:t>Hund</a:t>
            </a:r>
            <a:endParaRPr lang="it-IT" sz="1400" b="1" dirty="0"/>
          </a:p>
          <a:p>
            <a:pPr fontAlgn="base"/>
            <a:endParaRPr lang="it-IT" sz="1400" b="1" dirty="0"/>
          </a:p>
          <a:p>
            <a:pPr fontAlgn="base"/>
            <a:endParaRPr lang="it-IT" sz="1400" b="1" dirty="0"/>
          </a:p>
          <a:p>
            <a:pPr fontAlgn="base"/>
            <a:endParaRPr lang="it-IT" sz="1400" b="1" dirty="0"/>
          </a:p>
          <a:p>
            <a:pPr fontAlgn="base"/>
            <a:endParaRPr lang="it-IT" sz="1400" b="1" dirty="0"/>
          </a:p>
          <a:p>
            <a:pPr fontAlgn="base"/>
            <a:r>
              <a:rPr lang="it-IT" sz="1400" b="1" dirty="0"/>
              <a:t>Es l=1 orbitale p, la </a:t>
            </a:r>
            <a:r>
              <a:rPr lang="it-IT" sz="1400" b="1" dirty="0" err="1"/>
              <a:t>cnfigurazione</a:t>
            </a:r>
            <a:r>
              <a:rPr lang="it-IT" sz="1400" b="1" dirty="0"/>
              <a:t> più stabile è  la </a:t>
            </a:r>
            <a:r>
              <a:rPr lang="it-IT" sz="2400" b="1" dirty="0"/>
              <a:t>1 </a:t>
            </a:r>
            <a:r>
              <a:rPr lang="it-IT" sz="1400" b="1" dirty="0"/>
              <a:t> con gli elettroni disposti nei tre orbitali e </a:t>
            </a:r>
            <a:r>
              <a:rPr lang="it-IT" sz="1400" b="1" dirty="0" err="1"/>
              <a:t>e</a:t>
            </a:r>
            <a:r>
              <a:rPr lang="it-IT" sz="1400" b="1" dirty="0"/>
              <a:t> con spin paralleli</a:t>
            </a:r>
          </a:p>
          <a:p>
            <a:pPr fontAlgn="base"/>
            <a:endParaRPr lang="it-IT" sz="1400" b="1" dirty="0"/>
          </a:p>
          <a:p>
            <a:pPr fontAlgn="base"/>
            <a:r>
              <a:rPr lang="it-IT" sz="1400" b="1" dirty="0"/>
              <a:t>Schema di riempimento degli orbitali , </a:t>
            </a:r>
          </a:p>
          <a:p>
            <a:pPr fontAlgn="base"/>
            <a:endParaRPr lang="it-IT" sz="1400" b="1" dirty="0"/>
          </a:p>
          <a:p>
            <a:pPr fontAlgn="base"/>
            <a:endParaRPr lang="it-IT" sz="1400" b="1" dirty="0"/>
          </a:p>
          <a:p>
            <a:pPr fontAlgn="base"/>
            <a:endParaRPr lang="it-IT" sz="1400" b="1" dirty="0"/>
          </a:p>
          <a:p>
            <a:pPr fontAlgn="base"/>
            <a:endParaRPr lang="it-IT" sz="1400" b="1" dirty="0"/>
          </a:p>
          <a:p>
            <a:pPr fontAlgn="base"/>
            <a:endParaRPr lang="it-IT" sz="1400" b="1" dirty="0"/>
          </a:p>
        </p:txBody>
      </p:sp>
      <p:pic>
        <p:nvPicPr>
          <p:cNvPr id="5" name="Immagine 4">
            <a:extLst>
              <a:ext uri="{FF2B5EF4-FFF2-40B4-BE49-F238E27FC236}">
                <a16:creationId xmlns:a16="http://schemas.microsoft.com/office/drawing/2014/main" id="{FCAD2E0F-5878-47E3-AC39-81F9892A0CC3}"/>
              </a:ext>
            </a:extLst>
          </p:cNvPr>
          <p:cNvPicPr>
            <a:picLocks noChangeAspect="1"/>
          </p:cNvPicPr>
          <p:nvPr/>
        </p:nvPicPr>
        <p:blipFill>
          <a:blip r:embed="rId2"/>
          <a:stretch>
            <a:fillRect/>
          </a:stretch>
        </p:blipFill>
        <p:spPr>
          <a:xfrm>
            <a:off x="2100968" y="1421606"/>
            <a:ext cx="4219575" cy="923925"/>
          </a:xfrm>
          <a:prstGeom prst="rect">
            <a:avLst/>
          </a:prstGeom>
        </p:spPr>
      </p:pic>
      <p:pic>
        <p:nvPicPr>
          <p:cNvPr id="6" name="Immagine 5">
            <a:extLst>
              <a:ext uri="{FF2B5EF4-FFF2-40B4-BE49-F238E27FC236}">
                <a16:creationId xmlns:a16="http://schemas.microsoft.com/office/drawing/2014/main" id="{8B7A3456-9D82-414E-B1FD-B4E2A240E8AD}"/>
              </a:ext>
            </a:extLst>
          </p:cNvPr>
          <p:cNvPicPr>
            <a:picLocks noChangeAspect="1"/>
          </p:cNvPicPr>
          <p:nvPr/>
        </p:nvPicPr>
        <p:blipFill>
          <a:blip r:embed="rId3"/>
          <a:stretch>
            <a:fillRect/>
          </a:stretch>
        </p:blipFill>
        <p:spPr>
          <a:xfrm>
            <a:off x="704850" y="3191947"/>
            <a:ext cx="2552700" cy="3048000"/>
          </a:xfrm>
          <a:prstGeom prst="rect">
            <a:avLst/>
          </a:prstGeom>
        </p:spPr>
      </p:pic>
      <p:sp>
        <p:nvSpPr>
          <p:cNvPr id="9" name="CasellaDiTesto 8">
            <a:extLst>
              <a:ext uri="{FF2B5EF4-FFF2-40B4-BE49-F238E27FC236}">
                <a16:creationId xmlns:a16="http://schemas.microsoft.com/office/drawing/2014/main" id="{E3DB3148-03DC-4230-A5EB-99F748454A5B}"/>
              </a:ext>
            </a:extLst>
          </p:cNvPr>
          <p:cNvSpPr txBox="1"/>
          <p:nvPr/>
        </p:nvSpPr>
        <p:spPr>
          <a:xfrm>
            <a:off x="3996267" y="3265528"/>
            <a:ext cx="5508978" cy="2277547"/>
          </a:xfrm>
          <a:prstGeom prst="rect">
            <a:avLst/>
          </a:prstGeom>
          <a:noFill/>
        </p:spPr>
        <p:txBody>
          <a:bodyPr wrap="square" rtlCol="0">
            <a:spAutoFit/>
          </a:bodyPr>
          <a:lstStyle/>
          <a:p>
            <a:r>
              <a:rPr lang="it-IT" sz="1600" dirty="0"/>
              <a:t>Gli elettroni sono disposti nei livelli energetici a partire da 1s </a:t>
            </a:r>
          </a:p>
          <a:p>
            <a:r>
              <a:rPr lang="it-IT" dirty="0"/>
              <a:t>1s          </a:t>
            </a:r>
          </a:p>
          <a:p>
            <a:r>
              <a:rPr lang="it-IT" dirty="0"/>
              <a:t>2s 2p</a:t>
            </a:r>
          </a:p>
          <a:p>
            <a:r>
              <a:rPr lang="it-IT" dirty="0"/>
              <a:t>3s 3p</a:t>
            </a:r>
          </a:p>
          <a:p>
            <a:r>
              <a:rPr lang="it-IT" dirty="0"/>
              <a:t>4s 3d 4p</a:t>
            </a:r>
          </a:p>
          <a:p>
            <a:r>
              <a:rPr lang="it-IT" dirty="0"/>
              <a:t>5s 4d 5p </a:t>
            </a:r>
          </a:p>
          <a:p>
            <a:r>
              <a:rPr lang="it-IT" dirty="0"/>
              <a:t>6s 4f 5d 6p</a:t>
            </a:r>
          </a:p>
          <a:p>
            <a:r>
              <a:rPr lang="it-IT" dirty="0"/>
              <a:t>7s 5f 6d 7p </a:t>
            </a:r>
          </a:p>
        </p:txBody>
      </p:sp>
    </p:spTree>
    <p:extLst>
      <p:ext uri="{BB962C8B-B14F-4D97-AF65-F5344CB8AC3E}">
        <p14:creationId xmlns:p14="http://schemas.microsoft.com/office/powerpoint/2010/main" val="3449360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821B1C38-6474-43DB-96BB-74480F259C50}"/>
              </a:ext>
            </a:extLst>
          </p:cNvPr>
          <p:cNvSpPr>
            <a:spLocks noGrp="1"/>
          </p:cNvSpPr>
          <p:nvPr>
            <p:ph type="title"/>
          </p:nvPr>
        </p:nvSpPr>
        <p:spPr>
          <a:xfrm>
            <a:off x="1981200" y="704851"/>
            <a:ext cx="8229600" cy="652463"/>
          </a:xfrm>
        </p:spPr>
        <p:txBody>
          <a:bodyPr/>
          <a:lstStyle/>
          <a:p>
            <a:pPr algn="ctr"/>
            <a:r>
              <a:rPr lang="it-IT" altLang="it-IT" dirty="0">
                <a:solidFill>
                  <a:srgbClr val="FF0000"/>
                </a:solidFill>
              </a:rPr>
              <a:t>Costanti</a:t>
            </a:r>
          </a:p>
        </p:txBody>
      </p:sp>
      <p:sp>
        <p:nvSpPr>
          <p:cNvPr id="41987" name="Segnaposto contenuto 2">
            <a:extLst>
              <a:ext uri="{FF2B5EF4-FFF2-40B4-BE49-F238E27FC236}">
                <a16:creationId xmlns:a16="http://schemas.microsoft.com/office/drawing/2014/main" id="{F89C1AF5-E78B-4267-9FA8-FA52DE1C131E}"/>
              </a:ext>
            </a:extLst>
          </p:cNvPr>
          <p:cNvSpPr>
            <a:spLocks noGrp="1"/>
          </p:cNvSpPr>
          <p:nvPr>
            <p:ph idx="1"/>
          </p:nvPr>
        </p:nvSpPr>
        <p:spPr>
          <a:xfrm>
            <a:off x="609600" y="1357314"/>
            <a:ext cx="10972800" cy="4967287"/>
          </a:xfrm>
        </p:spPr>
        <p:txBody>
          <a:bodyPr/>
          <a:lstStyle/>
          <a:p>
            <a:pPr algn="just"/>
            <a:endParaRPr lang="it-IT" sz="1400" dirty="0">
              <a:solidFill>
                <a:srgbClr val="000000"/>
              </a:solidFill>
              <a:latin typeface="Lucida Grande"/>
            </a:endParaRPr>
          </a:p>
          <a:p>
            <a:pPr>
              <a:buFont typeface="Wingdings 2" panose="05020102010507070707" pitchFamily="18" charset="2"/>
              <a:buNone/>
            </a:pPr>
            <a:endParaRPr lang="it-IT" altLang="it-IT" sz="1400" dirty="0"/>
          </a:p>
        </p:txBody>
      </p:sp>
      <p:sp>
        <p:nvSpPr>
          <p:cNvPr id="2" name="CasellaDiTesto 1">
            <a:extLst>
              <a:ext uri="{FF2B5EF4-FFF2-40B4-BE49-F238E27FC236}">
                <a16:creationId xmlns:a16="http://schemas.microsoft.com/office/drawing/2014/main" id="{629A74E0-3F5D-4786-BEF4-D3BE8F913CF4}"/>
              </a:ext>
            </a:extLst>
          </p:cNvPr>
          <p:cNvSpPr txBox="1"/>
          <p:nvPr/>
        </p:nvSpPr>
        <p:spPr>
          <a:xfrm>
            <a:off x="1243584" y="1670304"/>
            <a:ext cx="10594848" cy="369332"/>
          </a:xfrm>
          <a:prstGeom prst="rect">
            <a:avLst/>
          </a:prstGeom>
          <a:noFill/>
        </p:spPr>
        <p:txBody>
          <a:bodyPr wrap="square" rtlCol="0">
            <a:spAutoFit/>
          </a:bodyPr>
          <a:lstStyle/>
          <a:p>
            <a:pPr fontAlgn="base"/>
            <a:endParaRPr lang="it-IT" dirty="0"/>
          </a:p>
        </p:txBody>
      </p:sp>
      <p:graphicFrame>
        <p:nvGraphicFramePr>
          <p:cNvPr id="3" name="Tabella 2">
            <a:extLst>
              <a:ext uri="{FF2B5EF4-FFF2-40B4-BE49-F238E27FC236}">
                <a16:creationId xmlns:a16="http://schemas.microsoft.com/office/drawing/2014/main" id="{11851516-608A-41A3-ADD0-3DFEF02C4C24}"/>
              </a:ext>
            </a:extLst>
          </p:cNvPr>
          <p:cNvGraphicFramePr>
            <a:graphicFrameLocks noGrp="1"/>
          </p:cNvGraphicFramePr>
          <p:nvPr>
            <p:extLst>
              <p:ext uri="{D42A27DB-BD31-4B8C-83A1-F6EECF244321}">
                <p14:modId xmlns:p14="http://schemas.microsoft.com/office/powerpoint/2010/main" val="453127172"/>
              </p:ext>
            </p:extLst>
          </p:nvPr>
        </p:nvGraphicFramePr>
        <p:xfrm>
          <a:off x="4486452" y="1568317"/>
          <a:ext cx="4728890" cy="5364748"/>
        </p:xfrm>
        <a:graphic>
          <a:graphicData uri="http://schemas.openxmlformats.org/drawingml/2006/table">
            <a:tbl>
              <a:tblPr/>
              <a:tblGrid>
                <a:gridCol w="945778">
                  <a:extLst>
                    <a:ext uri="{9D8B030D-6E8A-4147-A177-3AD203B41FA5}">
                      <a16:colId xmlns:a16="http://schemas.microsoft.com/office/drawing/2014/main" val="2187055799"/>
                    </a:ext>
                  </a:extLst>
                </a:gridCol>
                <a:gridCol w="945778">
                  <a:extLst>
                    <a:ext uri="{9D8B030D-6E8A-4147-A177-3AD203B41FA5}">
                      <a16:colId xmlns:a16="http://schemas.microsoft.com/office/drawing/2014/main" val="3882883028"/>
                    </a:ext>
                  </a:extLst>
                </a:gridCol>
                <a:gridCol w="945778">
                  <a:extLst>
                    <a:ext uri="{9D8B030D-6E8A-4147-A177-3AD203B41FA5}">
                      <a16:colId xmlns:a16="http://schemas.microsoft.com/office/drawing/2014/main" val="2265488633"/>
                    </a:ext>
                  </a:extLst>
                </a:gridCol>
                <a:gridCol w="945778">
                  <a:extLst>
                    <a:ext uri="{9D8B030D-6E8A-4147-A177-3AD203B41FA5}">
                      <a16:colId xmlns:a16="http://schemas.microsoft.com/office/drawing/2014/main" val="550411230"/>
                    </a:ext>
                  </a:extLst>
                </a:gridCol>
                <a:gridCol w="945778">
                  <a:extLst>
                    <a:ext uri="{9D8B030D-6E8A-4147-A177-3AD203B41FA5}">
                      <a16:colId xmlns:a16="http://schemas.microsoft.com/office/drawing/2014/main" val="4004902771"/>
                    </a:ext>
                  </a:extLst>
                </a:gridCol>
              </a:tblGrid>
              <a:tr h="91141">
                <a:tc>
                  <a:txBody>
                    <a:bodyPr/>
                    <a:lstStyle/>
                    <a:p>
                      <a:endParaRPr lang="it-IT" sz="400"/>
                    </a:p>
                  </a:txBody>
                  <a:tcPr marL="19684" marR="19684" marT="9842" marB="9842">
                    <a:lnB w="9525" cap="flat" cmpd="sng" algn="ctr">
                      <a:solidFill>
                        <a:srgbClr val="A2A9B1"/>
                      </a:solidFill>
                      <a:prstDash val="solid"/>
                      <a:round/>
                      <a:headEnd type="none" w="med" len="med"/>
                      <a:tailEnd type="none" w="med" len="med"/>
                    </a:lnB>
                  </a:tcPr>
                </a:tc>
                <a:tc>
                  <a:txBody>
                    <a:bodyPr/>
                    <a:lstStyle/>
                    <a:p>
                      <a:endParaRPr lang="it-IT" sz="400"/>
                    </a:p>
                  </a:txBody>
                  <a:tcPr marL="19684" marR="19684" marT="9842" marB="9842">
                    <a:lnB w="9525" cap="flat" cmpd="sng" algn="ctr">
                      <a:solidFill>
                        <a:srgbClr val="A2A9B1"/>
                      </a:solidFill>
                      <a:prstDash val="solid"/>
                      <a:round/>
                      <a:headEnd type="none" w="med" len="med"/>
                      <a:tailEnd type="none" w="med" len="med"/>
                    </a:lnB>
                  </a:tcPr>
                </a:tc>
                <a:tc>
                  <a:txBody>
                    <a:bodyPr/>
                    <a:lstStyle/>
                    <a:p>
                      <a:endParaRPr lang="it-IT" sz="400"/>
                    </a:p>
                  </a:txBody>
                  <a:tcPr marL="19684" marR="19684" marT="9842" marB="9842">
                    <a:lnB w="9525" cap="flat" cmpd="sng" algn="ctr">
                      <a:solidFill>
                        <a:srgbClr val="A2A9B1"/>
                      </a:solidFill>
                      <a:prstDash val="solid"/>
                      <a:round/>
                      <a:headEnd type="none" w="med" len="med"/>
                      <a:tailEnd type="none" w="med" len="med"/>
                    </a:lnB>
                  </a:tcPr>
                </a:tc>
                <a:tc>
                  <a:txBody>
                    <a:bodyPr/>
                    <a:lstStyle/>
                    <a:p>
                      <a:endParaRPr lang="it-IT" sz="400"/>
                    </a:p>
                  </a:txBody>
                  <a:tcPr marL="19684" marR="19684" marT="9842" marB="9842">
                    <a:lnB w="9525" cap="flat" cmpd="sng" algn="ctr">
                      <a:solidFill>
                        <a:srgbClr val="A2A9B1"/>
                      </a:solidFill>
                      <a:prstDash val="solid"/>
                      <a:round/>
                      <a:headEnd type="none" w="med" len="med"/>
                      <a:tailEnd type="none" w="med" len="med"/>
                    </a:lnB>
                  </a:tcPr>
                </a:tc>
                <a:tc>
                  <a:txBody>
                    <a:bodyPr/>
                    <a:lstStyle/>
                    <a:p>
                      <a:endParaRPr lang="it-IT" sz="400"/>
                    </a:p>
                  </a:txBody>
                  <a:tcPr marL="19684" marR="19684" marT="9842" marB="9842">
                    <a:lnB w="9525" cap="flat" cmpd="sng" algn="ctr">
                      <a:solidFill>
                        <a:srgbClr val="A2A9B1"/>
                      </a:solidFill>
                      <a:prstDash val="solid"/>
                      <a:round/>
                      <a:headEnd type="none" w="med" len="med"/>
                      <a:tailEnd type="none" w="med" len="med"/>
                    </a:lnB>
                  </a:tcPr>
                </a:tc>
                <a:extLst>
                  <a:ext uri="{0D108BD9-81ED-4DB2-BD59-A6C34878D82A}">
                    <a16:rowId xmlns:a16="http://schemas.microsoft.com/office/drawing/2014/main" val="871674429"/>
                  </a:ext>
                </a:extLst>
              </a:tr>
              <a:tr h="91141">
                <a:tc>
                  <a:txBody>
                    <a:bodyPr/>
                    <a:lstStyle/>
                    <a:p>
                      <a:pPr algn="ctr"/>
                      <a:r>
                        <a:rPr lang="it-IT" sz="400">
                          <a:effectLst/>
                        </a:rPr>
                        <a:t>Grandezza</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it-IT" sz="400">
                          <a:effectLst/>
                        </a:rPr>
                        <a:t>Simbolo usuale</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it-IT" sz="400">
                          <a:effectLst/>
                        </a:rPr>
                        <a:t>Valore</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it-IT" sz="400">
                          <a:effectLst/>
                        </a:rPr>
                        <a:t>unità</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it-IT" sz="400">
                          <a:effectLst/>
                        </a:rPr>
                        <a:t>legge fisica</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903931748"/>
                  </a:ext>
                </a:extLst>
              </a:tr>
              <a:tr h="155721">
                <a:tc>
                  <a:txBody>
                    <a:bodyPr/>
                    <a:lstStyle/>
                    <a:p>
                      <a:r>
                        <a:rPr lang="it-IT" sz="500" b="1" u="none" strike="noStrike" dirty="0">
                          <a:solidFill>
                            <a:schemeClr val="tx1"/>
                          </a:solidFill>
                          <a:effectLst/>
                          <a:hlinkClick r:id="rId2" tooltip="Velocità della luce">
                            <a:extLst>
                              <a:ext uri="{A12FA001-AC4F-418D-AE19-62706E023703}">
                                <ahyp:hlinkClr xmlns:ahyp="http://schemas.microsoft.com/office/drawing/2018/hyperlinkcolor" val="tx"/>
                              </a:ext>
                            </a:extLst>
                          </a:hlinkClick>
                        </a:rPr>
                        <a:t>Velocità della luce</a:t>
                      </a:r>
                      <a:r>
                        <a:rPr lang="it-IT" sz="500" b="1" dirty="0">
                          <a:solidFill>
                            <a:schemeClr val="tx1"/>
                          </a:solidFill>
                          <a:effectLst/>
                        </a:rPr>
                        <a:t> nel vuoto</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i="1">
                          <a:solidFill>
                            <a:schemeClr val="tx1"/>
                          </a:solidFill>
                          <a:effectLst/>
                        </a:rPr>
                        <a:t>c</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dirty="0">
                          <a:solidFill>
                            <a:schemeClr val="tx1"/>
                          </a:solidFill>
                          <a:effectLst/>
                        </a:rPr>
                        <a:t>299 792 458</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m·s</a:t>
                      </a:r>
                      <a:r>
                        <a:rPr lang="it-IT" sz="400" baseline="30000">
                          <a:solidFill>
                            <a:schemeClr val="tx1"/>
                          </a:solidFill>
                          <a:effectLst/>
                        </a:rPr>
                        <a:t>−1</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u="none" strike="noStrike" dirty="0" err="1">
                          <a:solidFill>
                            <a:schemeClr val="tx1"/>
                          </a:solidFill>
                          <a:effectLst/>
                          <a:hlinkClick r:id="rId3" tooltip="Equazioni di Maxwell">
                            <a:extLst>
                              <a:ext uri="{A12FA001-AC4F-418D-AE19-62706E023703}">
                                <ahyp:hlinkClr xmlns:ahyp="http://schemas.microsoft.com/office/drawing/2018/hyperlinkcolor" val="tx"/>
                              </a:ext>
                            </a:extLst>
                          </a:hlinkClick>
                        </a:rPr>
                        <a:t>Equaz.di</a:t>
                      </a:r>
                      <a:r>
                        <a:rPr lang="it-IT" sz="400" u="none" strike="noStrike" dirty="0">
                          <a:solidFill>
                            <a:schemeClr val="tx1"/>
                          </a:solidFill>
                          <a:effectLst/>
                          <a:hlinkClick r:id="rId3" tooltip="Equazioni di Maxwell">
                            <a:extLst>
                              <a:ext uri="{A12FA001-AC4F-418D-AE19-62706E023703}">
                                <ahyp:hlinkClr xmlns:ahyp="http://schemas.microsoft.com/office/drawing/2018/hyperlinkcolor" val="tx"/>
                              </a:ext>
                            </a:extLst>
                          </a:hlinkClick>
                        </a:rPr>
                        <a:t> Maxwell</a:t>
                      </a:r>
                      <a:endParaRPr lang="it-IT" sz="400" dirty="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560267201"/>
                  </a:ext>
                </a:extLst>
              </a:tr>
              <a:tr h="155721">
                <a:tc>
                  <a:txBody>
                    <a:bodyPr/>
                    <a:lstStyle/>
                    <a:p>
                      <a:r>
                        <a:rPr lang="it-IT" sz="500" b="1" u="none" strike="noStrike" dirty="0">
                          <a:solidFill>
                            <a:schemeClr val="tx1"/>
                          </a:solidFill>
                          <a:effectLst/>
                          <a:hlinkClick r:id="rId4" tooltip="Costante dielettrica del vuoto">
                            <a:extLst>
                              <a:ext uri="{A12FA001-AC4F-418D-AE19-62706E023703}">
                                <ahyp:hlinkClr xmlns:ahyp="http://schemas.microsoft.com/office/drawing/2018/hyperlinkcolor" val="tx"/>
                              </a:ext>
                            </a:extLst>
                          </a:hlinkClick>
                        </a:rPr>
                        <a:t>Costante dielettrica del vuoto</a:t>
                      </a:r>
                      <a:endParaRPr lang="it-IT" sz="500" b="1" dirty="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400" dirty="0">
                          <a:solidFill>
                            <a:schemeClr val="tx1"/>
                          </a:solidFill>
                          <a:effectLst/>
                        </a:rPr>
                        <a:t>ε</a:t>
                      </a:r>
                      <a:r>
                        <a:rPr lang="el-GR" sz="400" baseline="-25000" dirty="0">
                          <a:solidFill>
                            <a:schemeClr val="tx1"/>
                          </a:solidFill>
                          <a:effectLst/>
                        </a:rPr>
                        <a:t>0</a:t>
                      </a:r>
                      <a:endParaRPr lang="el-GR" sz="400" dirty="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8,854 187 817... × 10</a:t>
                      </a:r>
                      <a:r>
                        <a:rPr lang="it-IT" sz="400" baseline="30000">
                          <a:solidFill>
                            <a:schemeClr val="tx1"/>
                          </a:solidFill>
                          <a:effectLst/>
                        </a:rPr>
                        <a:t>−12</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F·m</a:t>
                      </a:r>
                      <a:r>
                        <a:rPr lang="it-IT" sz="400" baseline="30000">
                          <a:solidFill>
                            <a:schemeClr val="tx1"/>
                          </a:solidFill>
                          <a:effectLst/>
                        </a:rPr>
                        <a:t>−1</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u="none" strike="noStrike" dirty="0" err="1">
                          <a:solidFill>
                            <a:schemeClr val="tx1"/>
                          </a:solidFill>
                          <a:effectLst/>
                          <a:hlinkClick r:id="rId3" tooltip="Equazioni di Maxwell">
                            <a:extLst>
                              <a:ext uri="{A12FA001-AC4F-418D-AE19-62706E023703}">
                                <ahyp:hlinkClr xmlns:ahyp="http://schemas.microsoft.com/office/drawing/2018/hyperlinkcolor" val="tx"/>
                              </a:ext>
                            </a:extLst>
                          </a:hlinkClick>
                        </a:rPr>
                        <a:t>Equaz.di</a:t>
                      </a:r>
                      <a:r>
                        <a:rPr lang="it-IT" sz="400" u="none" strike="noStrike" dirty="0">
                          <a:solidFill>
                            <a:schemeClr val="tx1"/>
                          </a:solidFill>
                          <a:effectLst/>
                          <a:hlinkClick r:id="rId3" tooltip="Equazioni di Maxwell">
                            <a:extLst>
                              <a:ext uri="{A12FA001-AC4F-418D-AE19-62706E023703}">
                                <ahyp:hlinkClr xmlns:ahyp="http://schemas.microsoft.com/office/drawing/2018/hyperlinkcolor" val="tx"/>
                              </a:ext>
                            </a:extLst>
                          </a:hlinkClick>
                        </a:rPr>
                        <a:t> Maxwell</a:t>
                      </a:r>
                      <a:endParaRPr lang="it-IT" sz="400" dirty="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670706787"/>
                  </a:ext>
                </a:extLst>
              </a:tr>
              <a:tr h="155721">
                <a:tc>
                  <a:txBody>
                    <a:bodyPr/>
                    <a:lstStyle/>
                    <a:p>
                      <a:r>
                        <a:rPr lang="it-IT" sz="500" b="1" u="none" strike="noStrike" dirty="0">
                          <a:solidFill>
                            <a:schemeClr val="tx1"/>
                          </a:solidFill>
                          <a:effectLst/>
                          <a:hlinkClick r:id="rId5" tooltip="Permeabilità magnetica">
                            <a:extLst>
                              <a:ext uri="{A12FA001-AC4F-418D-AE19-62706E023703}">
                                <ahyp:hlinkClr xmlns:ahyp="http://schemas.microsoft.com/office/drawing/2018/hyperlinkcolor" val="tx"/>
                              </a:ext>
                            </a:extLst>
                          </a:hlinkClick>
                        </a:rPr>
                        <a:t>Permeabilità</a:t>
                      </a:r>
                      <a:r>
                        <a:rPr lang="it-IT" sz="500" b="1" dirty="0">
                          <a:solidFill>
                            <a:schemeClr val="tx1"/>
                          </a:solidFill>
                          <a:effectLst/>
                        </a:rPr>
                        <a:t> del vuoto</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400">
                          <a:solidFill>
                            <a:schemeClr val="tx1"/>
                          </a:solidFill>
                          <a:effectLst/>
                        </a:rPr>
                        <a:t>μ</a:t>
                      </a:r>
                      <a:r>
                        <a:rPr lang="el-GR" sz="400" baseline="-25000">
                          <a:solidFill>
                            <a:schemeClr val="tx1"/>
                          </a:solidFill>
                          <a:effectLst/>
                        </a:rPr>
                        <a:t>0</a:t>
                      </a:r>
                      <a:endParaRPr lang="el-GR"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400">
                          <a:solidFill>
                            <a:schemeClr val="tx1"/>
                          </a:solidFill>
                          <a:effectLst/>
                        </a:rPr>
                        <a:t>4π × 10</a:t>
                      </a:r>
                      <a:r>
                        <a:rPr lang="el-GR" sz="400" baseline="30000">
                          <a:solidFill>
                            <a:schemeClr val="tx1"/>
                          </a:solidFill>
                          <a:effectLst/>
                        </a:rPr>
                        <a:t>−7</a:t>
                      </a:r>
                      <a:endParaRPr lang="el-GR"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T·m·A</a:t>
                      </a:r>
                      <a:r>
                        <a:rPr lang="it-IT" sz="400" baseline="30000">
                          <a:solidFill>
                            <a:schemeClr val="tx1"/>
                          </a:solidFill>
                          <a:effectLst/>
                        </a:rPr>
                        <a:t>−1</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u="none" strike="noStrike" dirty="0" err="1">
                          <a:solidFill>
                            <a:schemeClr val="tx1"/>
                          </a:solidFill>
                          <a:effectLst/>
                          <a:hlinkClick r:id="rId3" tooltip="Equazioni di Maxwell">
                            <a:extLst>
                              <a:ext uri="{A12FA001-AC4F-418D-AE19-62706E023703}">
                                <ahyp:hlinkClr xmlns:ahyp="http://schemas.microsoft.com/office/drawing/2018/hyperlinkcolor" val="tx"/>
                              </a:ext>
                            </a:extLst>
                          </a:hlinkClick>
                        </a:rPr>
                        <a:t>Equaz.di</a:t>
                      </a:r>
                      <a:r>
                        <a:rPr lang="it-IT" sz="400" u="none" strike="noStrike" dirty="0">
                          <a:solidFill>
                            <a:schemeClr val="tx1"/>
                          </a:solidFill>
                          <a:effectLst/>
                          <a:hlinkClick r:id="rId3" tooltip="Equazioni di Maxwell">
                            <a:extLst>
                              <a:ext uri="{A12FA001-AC4F-418D-AE19-62706E023703}">
                                <ahyp:hlinkClr xmlns:ahyp="http://schemas.microsoft.com/office/drawing/2018/hyperlinkcolor" val="tx"/>
                              </a:ext>
                            </a:extLst>
                          </a:hlinkClick>
                        </a:rPr>
                        <a:t> Maxwell</a:t>
                      </a:r>
                      <a:endParaRPr lang="it-IT" sz="400" dirty="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870282747"/>
                  </a:ext>
                </a:extLst>
              </a:tr>
              <a:tr h="222458">
                <a:tc>
                  <a:txBody>
                    <a:bodyPr/>
                    <a:lstStyle/>
                    <a:p>
                      <a:r>
                        <a:rPr lang="it-IT" sz="1000" b="1" u="none" strike="noStrike" dirty="0">
                          <a:solidFill>
                            <a:schemeClr val="tx1"/>
                          </a:solidFill>
                          <a:effectLst/>
                          <a:hlinkClick r:id="rId6" tooltip="Costante di gravitazione universale">
                            <a:extLst>
                              <a:ext uri="{A12FA001-AC4F-418D-AE19-62706E023703}">
                                <ahyp:hlinkClr xmlns:ahyp="http://schemas.microsoft.com/office/drawing/2018/hyperlinkcolor" val="tx"/>
                              </a:ext>
                            </a:extLst>
                          </a:hlinkClick>
                        </a:rPr>
                        <a:t>Costante di gravitazione universale</a:t>
                      </a:r>
                      <a:endParaRPr lang="it-IT" sz="1000" b="1" dirty="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dirty="0">
                          <a:solidFill>
                            <a:schemeClr val="tx1"/>
                          </a:solidFill>
                          <a:effectLst/>
                        </a:rPr>
                        <a:t>G</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dirty="0">
                          <a:solidFill>
                            <a:schemeClr val="tx1"/>
                          </a:solidFill>
                          <a:effectLst/>
                        </a:rPr>
                        <a:t>6,672 59(85) × 10</a:t>
                      </a:r>
                      <a:r>
                        <a:rPr lang="it-IT" sz="400" baseline="30000" dirty="0">
                          <a:solidFill>
                            <a:schemeClr val="tx1"/>
                          </a:solidFill>
                          <a:effectLst/>
                        </a:rPr>
                        <a:t>−11</a:t>
                      </a:r>
                      <a:endParaRPr lang="it-IT" sz="400" dirty="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u="none" strike="noStrike" dirty="0">
                          <a:solidFill>
                            <a:schemeClr val="tx1"/>
                          </a:solidFill>
                          <a:effectLst/>
                          <a:hlinkClick r:id="rId7" tooltip="N·m">
                            <a:extLst>
                              <a:ext uri="{A12FA001-AC4F-418D-AE19-62706E023703}">
                                <ahyp:hlinkClr xmlns:ahyp="http://schemas.microsoft.com/office/drawing/2018/hyperlinkcolor" val="tx"/>
                              </a:ext>
                            </a:extLst>
                          </a:hlinkClick>
                        </a:rPr>
                        <a:t>N·m</a:t>
                      </a:r>
                      <a:r>
                        <a:rPr lang="it-IT" sz="400" baseline="30000" dirty="0">
                          <a:solidFill>
                            <a:schemeClr val="tx1"/>
                          </a:solidFill>
                          <a:effectLst/>
                        </a:rPr>
                        <a:t>2</a:t>
                      </a:r>
                      <a:r>
                        <a:rPr lang="it-IT" sz="400" dirty="0">
                          <a:solidFill>
                            <a:schemeClr val="tx1"/>
                          </a:solidFill>
                          <a:effectLst/>
                        </a:rPr>
                        <a:t>·kg</a:t>
                      </a:r>
                      <a:r>
                        <a:rPr lang="it-IT" sz="400" baseline="30000" dirty="0">
                          <a:solidFill>
                            <a:schemeClr val="tx1"/>
                          </a:solidFill>
                          <a:effectLst/>
                        </a:rPr>
                        <a:t>−2</a:t>
                      </a:r>
                      <a:endParaRPr lang="it-IT" sz="400" dirty="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dirty="0">
                          <a:solidFill>
                            <a:schemeClr val="tx1"/>
                          </a:solidFill>
                          <a:effectLst/>
                        </a:rPr>
                        <a:t>Legge di gravitazione</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578509386"/>
                  </a:ext>
                </a:extLst>
              </a:tr>
              <a:tr h="155721">
                <a:tc>
                  <a:txBody>
                    <a:bodyPr/>
                    <a:lstStyle/>
                    <a:p>
                      <a:r>
                        <a:rPr lang="it-IT" sz="500" b="1" u="none" strike="noStrike" dirty="0">
                          <a:solidFill>
                            <a:schemeClr val="tx1"/>
                          </a:solidFill>
                          <a:effectLst/>
                          <a:hlinkClick r:id="rId8" tooltip="Costante di Planck">
                            <a:extLst>
                              <a:ext uri="{A12FA001-AC4F-418D-AE19-62706E023703}">
                                <ahyp:hlinkClr xmlns:ahyp="http://schemas.microsoft.com/office/drawing/2018/hyperlinkcolor" val="tx"/>
                              </a:ext>
                            </a:extLst>
                          </a:hlinkClick>
                        </a:rPr>
                        <a:t>Costante di Planck</a:t>
                      </a:r>
                      <a:endParaRPr lang="it-IT" sz="500" b="1" dirty="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i="1">
                          <a:solidFill>
                            <a:schemeClr val="tx1"/>
                          </a:solidFill>
                          <a:effectLst/>
                        </a:rPr>
                        <a:t>h</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6,626 068 76(52) × 10</a:t>
                      </a:r>
                      <a:r>
                        <a:rPr lang="it-IT" sz="400" baseline="30000">
                          <a:solidFill>
                            <a:schemeClr val="tx1"/>
                          </a:solidFill>
                          <a:effectLst/>
                        </a:rPr>
                        <a:t>−34</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J·s</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u="none" strike="noStrike" dirty="0">
                          <a:solidFill>
                            <a:schemeClr val="tx1"/>
                          </a:solidFill>
                          <a:effectLst/>
                          <a:hlinkClick r:id="rId9" tooltip="Effetto fotoelettrico">
                            <a:extLst>
                              <a:ext uri="{A12FA001-AC4F-418D-AE19-62706E023703}">
                                <ahyp:hlinkClr xmlns:ahyp="http://schemas.microsoft.com/office/drawing/2018/hyperlinkcolor" val="tx"/>
                              </a:ext>
                            </a:extLst>
                          </a:hlinkClick>
                        </a:rPr>
                        <a:t>Effetto fotoelettrico</a:t>
                      </a:r>
                      <a:endParaRPr lang="it-IT" sz="400" dirty="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246363987"/>
                  </a:ext>
                </a:extLst>
              </a:tr>
              <a:tr h="155721">
                <a:tc>
                  <a:txBody>
                    <a:bodyPr/>
                    <a:lstStyle/>
                    <a:p>
                      <a:r>
                        <a:rPr lang="it-IT" sz="500" b="1" u="none" strike="noStrike" dirty="0">
                          <a:solidFill>
                            <a:schemeClr val="tx1"/>
                          </a:solidFill>
                          <a:effectLst/>
                          <a:hlinkClick r:id="rId10" tooltip="Carica elettrica">
                            <a:extLst>
                              <a:ext uri="{A12FA001-AC4F-418D-AE19-62706E023703}">
                                <ahyp:hlinkClr xmlns:ahyp="http://schemas.microsoft.com/office/drawing/2018/hyperlinkcolor" val="tx"/>
                              </a:ext>
                            </a:extLst>
                          </a:hlinkClick>
                        </a:rPr>
                        <a:t>Carica</a:t>
                      </a:r>
                      <a:r>
                        <a:rPr lang="it-IT" sz="500" b="1" dirty="0">
                          <a:solidFill>
                            <a:schemeClr val="tx1"/>
                          </a:solidFill>
                          <a:effectLst/>
                        </a:rPr>
                        <a:t> dell'</a:t>
                      </a:r>
                      <a:r>
                        <a:rPr lang="it-IT" sz="500" b="1" u="none" strike="noStrike" dirty="0">
                          <a:solidFill>
                            <a:schemeClr val="tx1"/>
                          </a:solidFill>
                          <a:effectLst/>
                          <a:hlinkClick r:id="rId11" tooltip="Elettrone">
                            <a:extLst>
                              <a:ext uri="{A12FA001-AC4F-418D-AE19-62706E023703}">
                                <ahyp:hlinkClr xmlns:ahyp="http://schemas.microsoft.com/office/drawing/2018/hyperlinkcolor" val="tx"/>
                              </a:ext>
                            </a:extLst>
                          </a:hlinkClick>
                        </a:rPr>
                        <a:t>elettrone</a:t>
                      </a:r>
                      <a:endParaRPr lang="it-IT" sz="500" b="1" dirty="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i="1">
                          <a:solidFill>
                            <a:schemeClr val="tx1"/>
                          </a:solidFill>
                          <a:effectLst/>
                        </a:rPr>
                        <a:t>e</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1,602 176 462(63) × 10</a:t>
                      </a:r>
                      <a:r>
                        <a:rPr lang="it-IT" sz="400" baseline="30000">
                          <a:solidFill>
                            <a:schemeClr val="tx1"/>
                          </a:solidFill>
                          <a:effectLst/>
                        </a:rPr>
                        <a:t>−19</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C</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dirty="0">
                          <a:solidFill>
                            <a:schemeClr val="tx1"/>
                          </a:solidFill>
                          <a:effectLst/>
                        </a:rPr>
                        <a:t> </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666664573"/>
                  </a:ext>
                </a:extLst>
              </a:tr>
              <a:tr h="155721">
                <a:tc>
                  <a:txBody>
                    <a:bodyPr/>
                    <a:lstStyle/>
                    <a:p>
                      <a:r>
                        <a:rPr lang="it-IT" sz="500" b="1" u="none" strike="noStrike" dirty="0">
                          <a:solidFill>
                            <a:schemeClr val="tx1"/>
                          </a:solidFill>
                          <a:effectLst/>
                          <a:hlinkClick r:id="rId12" tooltip="Massa (fisica)">
                            <a:extLst>
                              <a:ext uri="{A12FA001-AC4F-418D-AE19-62706E023703}">
                                <ahyp:hlinkClr xmlns:ahyp="http://schemas.microsoft.com/office/drawing/2018/hyperlinkcolor" val="tx"/>
                              </a:ext>
                            </a:extLst>
                          </a:hlinkClick>
                        </a:rPr>
                        <a:t>Massa</a:t>
                      </a:r>
                      <a:r>
                        <a:rPr lang="it-IT" sz="500" b="1" dirty="0">
                          <a:solidFill>
                            <a:schemeClr val="tx1"/>
                          </a:solidFill>
                          <a:effectLst/>
                        </a:rPr>
                        <a:t> a riposo dell'</a:t>
                      </a:r>
                      <a:r>
                        <a:rPr lang="it-IT" sz="500" b="1" u="none" strike="noStrike" dirty="0">
                          <a:solidFill>
                            <a:schemeClr val="tx1"/>
                          </a:solidFill>
                          <a:effectLst/>
                          <a:hlinkClick r:id="rId11" tooltip="Elettrone">
                            <a:extLst>
                              <a:ext uri="{A12FA001-AC4F-418D-AE19-62706E023703}">
                                <ahyp:hlinkClr xmlns:ahyp="http://schemas.microsoft.com/office/drawing/2018/hyperlinkcolor" val="tx"/>
                              </a:ext>
                            </a:extLst>
                          </a:hlinkClick>
                        </a:rPr>
                        <a:t>elettrone</a:t>
                      </a:r>
                      <a:endParaRPr lang="it-IT" sz="500" b="1" dirty="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i="1">
                          <a:solidFill>
                            <a:schemeClr val="tx1"/>
                          </a:solidFill>
                          <a:effectLst/>
                        </a:rPr>
                        <a:t>m</a:t>
                      </a:r>
                      <a:r>
                        <a:rPr lang="it-IT" sz="400" i="1" baseline="-25000">
                          <a:solidFill>
                            <a:schemeClr val="tx1"/>
                          </a:solidFill>
                          <a:effectLst/>
                        </a:rPr>
                        <a:t>e</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9,109 381 88(72) × 10</a:t>
                      </a:r>
                      <a:r>
                        <a:rPr lang="it-IT" sz="400" baseline="30000">
                          <a:solidFill>
                            <a:schemeClr val="tx1"/>
                          </a:solidFill>
                          <a:effectLst/>
                        </a:rPr>
                        <a:t>−31</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kg</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dirty="0">
                          <a:solidFill>
                            <a:schemeClr val="tx1"/>
                          </a:solidFill>
                          <a:effectLst/>
                        </a:rPr>
                        <a:t> </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629885458"/>
                  </a:ext>
                </a:extLst>
              </a:tr>
              <a:tr h="155721">
                <a:tc>
                  <a:txBody>
                    <a:bodyPr/>
                    <a:lstStyle/>
                    <a:p>
                      <a:r>
                        <a:rPr lang="it-IT" sz="500" b="1" u="none" strike="noStrike" dirty="0">
                          <a:solidFill>
                            <a:schemeClr val="tx1"/>
                          </a:solidFill>
                          <a:effectLst/>
                          <a:hlinkClick r:id="rId12" tooltip="Massa (fisica)">
                            <a:extLst>
                              <a:ext uri="{A12FA001-AC4F-418D-AE19-62706E023703}">
                                <ahyp:hlinkClr xmlns:ahyp="http://schemas.microsoft.com/office/drawing/2018/hyperlinkcolor" val="tx"/>
                              </a:ext>
                            </a:extLst>
                          </a:hlinkClick>
                        </a:rPr>
                        <a:t>Massa</a:t>
                      </a:r>
                      <a:r>
                        <a:rPr lang="it-IT" sz="500" b="1" dirty="0">
                          <a:solidFill>
                            <a:schemeClr val="tx1"/>
                          </a:solidFill>
                          <a:effectLst/>
                        </a:rPr>
                        <a:t> a riposo del </a:t>
                      </a:r>
                      <a:r>
                        <a:rPr lang="it-IT" sz="500" b="1" u="none" strike="noStrike" dirty="0">
                          <a:solidFill>
                            <a:schemeClr val="tx1"/>
                          </a:solidFill>
                          <a:effectLst/>
                          <a:hlinkClick r:id="rId13" tooltip="Protone">
                            <a:extLst>
                              <a:ext uri="{A12FA001-AC4F-418D-AE19-62706E023703}">
                                <ahyp:hlinkClr xmlns:ahyp="http://schemas.microsoft.com/office/drawing/2018/hyperlinkcolor" val="tx"/>
                              </a:ext>
                            </a:extLst>
                          </a:hlinkClick>
                        </a:rPr>
                        <a:t>protone</a:t>
                      </a:r>
                      <a:endParaRPr lang="it-IT" sz="500" b="1" dirty="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i="1">
                          <a:solidFill>
                            <a:schemeClr val="tx1"/>
                          </a:solidFill>
                          <a:effectLst/>
                        </a:rPr>
                        <a:t>m</a:t>
                      </a:r>
                      <a:r>
                        <a:rPr lang="it-IT" sz="400" i="1" baseline="-25000">
                          <a:solidFill>
                            <a:schemeClr val="tx1"/>
                          </a:solidFill>
                          <a:effectLst/>
                        </a:rPr>
                        <a:t>p</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1,672 621 58(13) × 10</a:t>
                      </a:r>
                      <a:r>
                        <a:rPr lang="it-IT" sz="400" baseline="30000">
                          <a:solidFill>
                            <a:schemeClr val="tx1"/>
                          </a:solidFill>
                          <a:effectLst/>
                        </a:rPr>
                        <a:t>−27</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kg</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dirty="0">
                          <a:solidFill>
                            <a:schemeClr val="tx1"/>
                          </a:solidFill>
                          <a:effectLst/>
                        </a:rPr>
                        <a:t> </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668533860"/>
                  </a:ext>
                </a:extLst>
              </a:tr>
              <a:tr h="155721">
                <a:tc>
                  <a:txBody>
                    <a:bodyPr/>
                    <a:lstStyle/>
                    <a:p>
                      <a:r>
                        <a:rPr lang="it-IT" sz="500" b="1" u="none" strike="noStrike" dirty="0">
                          <a:solidFill>
                            <a:schemeClr val="tx1"/>
                          </a:solidFill>
                          <a:effectLst/>
                          <a:hlinkClick r:id="rId12" tooltip="Massa (fisica)">
                            <a:extLst>
                              <a:ext uri="{A12FA001-AC4F-418D-AE19-62706E023703}">
                                <ahyp:hlinkClr xmlns:ahyp="http://schemas.microsoft.com/office/drawing/2018/hyperlinkcolor" val="tx"/>
                              </a:ext>
                            </a:extLst>
                          </a:hlinkClick>
                        </a:rPr>
                        <a:t>Massa</a:t>
                      </a:r>
                      <a:r>
                        <a:rPr lang="it-IT" sz="500" b="1" dirty="0">
                          <a:solidFill>
                            <a:schemeClr val="tx1"/>
                          </a:solidFill>
                          <a:effectLst/>
                        </a:rPr>
                        <a:t> a riposo del </a:t>
                      </a:r>
                      <a:r>
                        <a:rPr lang="it-IT" sz="500" b="1" u="none" strike="noStrike" dirty="0">
                          <a:solidFill>
                            <a:schemeClr val="tx1"/>
                          </a:solidFill>
                          <a:effectLst/>
                          <a:hlinkClick r:id="rId14" tooltip="Neutrone">
                            <a:extLst>
                              <a:ext uri="{A12FA001-AC4F-418D-AE19-62706E023703}">
                                <ahyp:hlinkClr xmlns:ahyp="http://schemas.microsoft.com/office/drawing/2018/hyperlinkcolor" val="tx"/>
                              </a:ext>
                            </a:extLst>
                          </a:hlinkClick>
                        </a:rPr>
                        <a:t>neutrone</a:t>
                      </a:r>
                      <a:endParaRPr lang="it-IT" sz="500" b="1" dirty="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i="1">
                          <a:solidFill>
                            <a:schemeClr val="tx1"/>
                          </a:solidFill>
                          <a:effectLst/>
                        </a:rPr>
                        <a:t>m</a:t>
                      </a:r>
                      <a:r>
                        <a:rPr lang="it-IT" sz="400" i="1" baseline="-25000">
                          <a:solidFill>
                            <a:schemeClr val="tx1"/>
                          </a:solidFill>
                          <a:effectLst/>
                        </a:rPr>
                        <a:t>n</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1,674 927 16(13) × 10</a:t>
                      </a:r>
                      <a:r>
                        <a:rPr lang="it-IT" sz="400" baseline="30000">
                          <a:solidFill>
                            <a:schemeClr val="tx1"/>
                          </a:solidFill>
                          <a:effectLst/>
                        </a:rPr>
                        <a:t>−27</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kg</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dirty="0">
                          <a:solidFill>
                            <a:schemeClr val="tx1"/>
                          </a:solidFill>
                          <a:effectLst/>
                        </a:rPr>
                        <a:t> </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249905583"/>
                  </a:ext>
                </a:extLst>
              </a:tr>
              <a:tr h="155721">
                <a:tc>
                  <a:txBody>
                    <a:bodyPr/>
                    <a:lstStyle/>
                    <a:p>
                      <a:r>
                        <a:rPr lang="it-IT" sz="900" b="1" u="none" strike="noStrike" dirty="0">
                          <a:solidFill>
                            <a:schemeClr val="tx1"/>
                          </a:solidFill>
                          <a:effectLst/>
                          <a:hlinkClick r:id="rId15" tooltip="Unità di massa atomica">
                            <a:extLst>
                              <a:ext uri="{A12FA001-AC4F-418D-AE19-62706E023703}">
                                <ahyp:hlinkClr xmlns:ahyp="http://schemas.microsoft.com/office/drawing/2018/hyperlinkcolor" val="tx"/>
                              </a:ext>
                            </a:extLst>
                          </a:hlinkClick>
                        </a:rPr>
                        <a:t>Unità di massa atomica</a:t>
                      </a:r>
                      <a:endParaRPr lang="it-IT" sz="900" b="1" dirty="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1 amu</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1,660 538 73(13) × 10</a:t>
                      </a:r>
                      <a:r>
                        <a:rPr lang="it-IT" sz="400" baseline="30000">
                          <a:solidFill>
                            <a:schemeClr val="tx1"/>
                          </a:solidFill>
                          <a:effectLst/>
                        </a:rPr>
                        <a:t>−27</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kg</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dirty="0">
                          <a:solidFill>
                            <a:schemeClr val="tx1"/>
                          </a:solidFill>
                          <a:effectLst/>
                        </a:rPr>
                        <a:t> </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132074768"/>
                  </a:ext>
                </a:extLst>
              </a:tr>
              <a:tr h="155721">
                <a:tc>
                  <a:txBody>
                    <a:bodyPr/>
                    <a:lstStyle/>
                    <a:p>
                      <a:r>
                        <a:rPr lang="it-IT" sz="500" b="1" u="none" strike="noStrike" dirty="0">
                          <a:solidFill>
                            <a:schemeClr val="tx1"/>
                          </a:solidFill>
                          <a:effectLst/>
                          <a:hlinkClick r:id="rId16" tooltip="Numero di Avogadro">
                            <a:extLst>
                              <a:ext uri="{A12FA001-AC4F-418D-AE19-62706E023703}">
                                <ahyp:hlinkClr xmlns:ahyp="http://schemas.microsoft.com/office/drawing/2018/hyperlinkcolor" val="tx"/>
                              </a:ext>
                            </a:extLst>
                          </a:hlinkClick>
                        </a:rPr>
                        <a:t>Numero di Avogadro</a:t>
                      </a:r>
                      <a:endParaRPr lang="it-IT" sz="500" b="1" dirty="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L oppure N</a:t>
                      </a:r>
                      <a:r>
                        <a:rPr lang="it-IT" sz="400" baseline="-25000">
                          <a:solidFill>
                            <a:schemeClr val="tx1"/>
                          </a:solidFill>
                          <a:effectLst/>
                        </a:rPr>
                        <a:t>A</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6,022 141 99(47) × 10</a:t>
                      </a:r>
                      <a:r>
                        <a:rPr lang="it-IT" sz="400" baseline="30000">
                          <a:solidFill>
                            <a:schemeClr val="tx1"/>
                          </a:solidFill>
                          <a:effectLst/>
                        </a:rPr>
                        <a:t>23</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mol</a:t>
                      </a:r>
                      <a:r>
                        <a:rPr lang="it-IT" sz="400" baseline="30000">
                          <a:solidFill>
                            <a:schemeClr val="tx1"/>
                          </a:solidFill>
                          <a:effectLst/>
                        </a:rPr>
                        <a:t>−1</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dirty="0">
                          <a:solidFill>
                            <a:schemeClr val="tx1"/>
                          </a:solidFill>
                          <a:effectLst/>
                        </a:rPr>
                        <a:t> </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278920324"/>
                  </a:ext>
                </a:extLst>
              </a:tr>
              <a:tr h="155721">
                <a:tc>
                  <a:txBody>
                    <a:bodyPr/>
                    <a:lstStyle/>
                    <a:p>
                      <a:r>
                        <a:rPr lang="it-IT" sz="500" b="1" u="none" strike="noStrike" dirty="0">
                          <a:solidFill>
                            <a:schemeClr val="tx1"/>
                          </a:solidFill>
                          <a:effectLst/>
                          <a:hlinkClick r:id="rId17" tooltip="Costante di Boltzmann">
                            <a:extLst>
                              <a:ext uri="{A12FA001-AC4F-418D-AE19-62706E023703}">
                                <ahyp:hlinkClr xmlns:ahyp="http://schemas.microsoft.com/office/drawing/2018/hyperlinkcolor" val="tx"/>
                              </a:ext>
                            </a:extLst>
                          </a:hlinkClick>
                        </a:rPr>
                        <a:t>Costante di </a:t>
                      </a:r>
                      <a:r>
                        <a:rPr lang="it-IT" sz="500" b="1" u="none" strike="noStrike" dirty="0" err="1">
                          <a:solidFill>
                            <a:schemeClr val="tx1"/>
                          </a:solidFill>
                          <a:effectLst/>
                          <a:hlinkClick r:id="rId17" tooltip="Costante di Boltzmann">
                            <a:extLst>
                              <a:ext uri="{A12FA001-AC4F-418D-AE19-62706E023703}">
                                <ahyp:hlinkClr xmlns:ahyp="http://schemas.microsoft.com/office/drawing/2018/hyperlinkcolor" val="tx"/>
                              </a:ext>
                            </a:extLst>
                          </a:hlinkClick>
                        </a:rPr>
                        <a:t>Boltzmann</a:t>
                      </a:r>
                      <a:endParaRPr lang="it-IT" sz="500" b="1" dirty="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i="1">
                          <a:solidFill>
                            <a:schemeClr val="tx1"/>
                          </a:solidFill>
                          <a:effectLst/>
                        </a:rPr>
                        <a:t>k</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1,380 6503(24) × 10</a:t>
                      </a:r>
                      <a:r>
                        <a:rPr lang="it-IT" sz="400" baseline="30000">
                          <a:solidFill>
                            <a:schemeClr val="tx1"/>
                          </a:solidFill>
                          <a:effectLst/>
                        </a:rPr>
                        <a:t>−23</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J·K</a:t>
                      </a:r>
                      <a:r>
                        <a:rPr lang="it-IT" sz="400" baseline="30000">
                          <a:solidFill>
                            <a:schemeClr val="tx1"/>
                          </a:solidFill>
                          <a:effectLst/>
                        </a:rPr>
                        <a:t>−1</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u="none" strike="noStrike" dirty="0">
                          <a:solidFill>
                            <a:schemeClr val="tx1"/>
                          </a:solidFill>
                          <a:effectLst/>
                          <a:hlinkClick r:id="rId18" tooltip="Legge dei gas">
                            <a:extLst>
                              <a:ext uri="{A12FA001-AC4F-418D-AE19-62706E023703}">
                                <ahyp:hlinkClr xmlns:ahyp="http://schemas.microsoft.com/office/drawing/2018/hyperlinkcolor" val="tx"/>
                              </a:ext>
                            </a:extLst>
                          </a:hlinkClick>
                        </a:rPr>
                        <a:t>Legge dei gas</a:t>
                      </a:r>
                      <a:endParaRPr lang="it-IT" sz="400" dirty="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519221740"/>
                  </a:ext>
                </a:extLst>
              </a:tr>
              <a:tr h="155721">
                <a:tc>
                  <a:txBody>
                    <a:bodyPr/>
                    <a:lstStyle/>
                    <a:p>
                      <a:r>
                        <a:rPr lang="it-IT" sz="500" b="1" u="none" strike="noStrike" dirty="0">
                          <a:solidFill>
                            <a:schemeClr val="tx1"/>
                          </a:solidFill>
                          <a:effectLst/>
                          <a:hlinkClick r:id="rId19" tooltip="Costante di Faraday">
                            <a:extLst>
                              <a:ext uri="{A12FA001-AC4F-418D-AE19-62706E023703}">
                                <ahyp:hlinkClr xmlns:ahyp="http://schemas.microsoft.com/office/drawing/2018/hyperlinkcolor" val="tx"/>
                              </a:ext>
                            </a:extLst>
                          </a:hlinkClick>
                        </a:rPr>
                        <a:t>Costante di Faraday</a:t>
                      </a:r>
                      <a:endParaRPr lang="it-IT" sz="500" b="1" dirty="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i="1">
                          <a:solidFill>
                            <a:schemeClr val="tx1"/>
                          </a:solidFill>
                          <a:effectLst/>
                        </a:rPr>
                        <a:t>F</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9,648 534 15(39) × 10</a:t>
                      </a:r>
                      <a:r>
                        <a:rPr lang="it-IT" sz="400" baseline="30000">
                          <a:solidFill>
                            <a:schemeClr val="tx1"/>
                          </a:solidFill>
                          <a:effectLst/>
                        </a:rPr>
                        <a:t>4</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C·mol</a:t>
                      </a:r>
                      <a:r>
                        <a:rPr lang="it-IT" sz="400" baseline="30000">
                          <a:solidFill>
                            <a:schemeClr val="tx1"/>
                          </a:solidFill>
                          <a:effectLst/>
                        </a:rPr>
                        <a:t>−1</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dirty="0">
                          <a:solidFill>
                            <a:schemeClr val="tx1"/>
                          </a:solidFill>
                          <a:effectLst/>
                        </a:rPr>
                        <a:t> </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363128438"/>
                  </a:ext>
                </a:extLst>
              </a:tr>
              <a:tr h="91141">
                <a:tc>
                  <a:txBody>
                    <a:bodyPr/>
                    <a:lstStyle/>
                    <a:p>
                      <a:r>
                        <a:rPr lang="it-IT" sz="500" b="1" u="none" strike="noStrike" dirty="0">
                          <a:solidFill>
                            <a:schemeClr val="tx1"/>
                          </a:solidFill>
                          <a:effectLst/>
                          <a:hlinkClick r:id="rId20" tooltip="Costante dei gas">
                            <a:extLst>
                              <a:ext uri="{A12FA001-AC4F-418D-AE19-62706E023703}">
                                <ahyp:hlinkClr xmlns:ahyp="http://schemas.microsoft.com/office/drawing/2018/hyperlinkcolor" val="tx"/>
                              </a:ext>
                            </a:extLst>
                          </a:hlinkClick>
                        </a:rPr>
                        <a:t>Costante dei gas</a:t>
                      </a:r>
                      <a:endParaRPr lang="it-IT" sz="500" b="1" dirty="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i="1">
                          <a:solidFill>
                            <a:schemeClr val="tx1"/>
                          </a:solidFill>
                          <a:effectLst/>
                        </a:rPr>
                        <a:t>R</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8,314 472(15)</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J·K</a:t>
                      </a:r>
                      <a:r>
                        <a:rPr lang="it-IT" sz="400" baseline="30000">
                          <a:solidFill>
                            <a:schemeClr val="tx1"/>
                          </a:solidFill>
                          <a:effectLst/>
                        </a:rPr>
                        <a:t>−1</a:t>
                      </a:r>
                      <a:r>
                        <a:rPr lang="it-IT" sz="400">
                          <a:solidFill>
                            <a:schemeClr val="tx1"/>
                          </a:solidFill>
                          <a:effectLst/>
                        </a:rPr>
                        <a:t>·mol</a:t>
                      </a:r>
                      <a:r>
                        <a:rPr lang="it-IT" sz="400" baseline="30000">
                          <a:solidFill>
                            <a:schemeClr val="tx1"/>
                          </a:solidFill>
                          <a:effectLst/>
                        </a:rPr>
                        <a:t>−1</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dirty="0">
                          <a:solidFill>
                            <a:schemeClr val="tx1"/>
                          </a:solidFill>
                          <a:effectLst/>
                        </a:rPr>
                        <a:t> </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080156592"/>
                  </a:ext>
                </a:extLst>
              </a:tr>
              <a:tr h="155721">
                <a:tc>
                  <a:txBody>
                    <a:bodyPr/>
                    <a:lstStyle/>
                    <a:p>
                      <a:r>
                        <a:rPr lang="it-IT" sz="500" b="1" u="none" strike="noStrike" dirty="0">
                          <a:solidFill>
                            <a:schemeClr val="tx1"/>
                          </a:solidFill>
                          <a:effectLst/>
                          <a:hlinkClick r:id="rId21" tooltip="Costante di struttura fine">
                            <a:extLst>
                              <a:ext uri="{A12FA001-AC4F-418D-AE19-62706E023703}">
                                <ahyp:hlinkClr xmlns:ahyp="http://schemas.microsoft.com/office/drawing/2018/hyperlinkcolor" val="tx"/>
                              </a:ext>
                            </a:extLst>
                          </a:hlinkClick>
                        </a:rPr>
                        <a:t>Costante di struttura fine</a:t>
                      </a:r>
                      <a:endParaRPr lang="it-IT" sz="500" b="1" dirty="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400">
                          <a:solidFill>
                            <a:schemeClr val="tx1"/>
                          </a:solidFill>
                          <a:effectLst/>
                        </a:rPr>
                        <a:t>α</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7,297 352 533(27) × 10</a:t>
                      </a:r>
                      <a:r>
                        <a:rPr lang="it-IT" sz="400" baseline="30000">
                          <a:solidFill>
                            <a:schemeClr val="tx1"/>
                          </a:solidFill>
                          <a:effectLst/>
                        </a:rPr>
                        <a:t>−3</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 </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dirty="0">
                          <a:solidFill>
                            <a:schemeClr val="tx1"/>
                          </a:solidFill>
                          <a:effectLst/>
                        </a:rPr>
                        <a:t> </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092084473"/>
                  </a:ext>
                </a:extLst>
              </a:tr>
              <a:tr h="155721">
                <a:tc>
                  <a:txBody>
                    <a:bodyPr/>
                    <a:lstStyle/>
                    <a:p>
                      <a:r>
                        <a:rPr lang="it-IT" sz="500" b="1" u="none" strike="noStrike" dirty="0">
                          <a:solidFill>
                            <a:schemeClr val="tx1"/>
                          </a:solidFill>
                          <a:effectLst/>
                          <a:hlinkClick r:id="rId22" tooltip="Raggio di Bohr">
                            <a:extLst>
                              <a:ext uri="{A12FA001-AC4F-418D-AE19-62706E023703}">
                                <ahyp:hlinkClr xmlns:ahyp="http://schemas.microsoft.com/office/drawing/2018/hyperlinkcolor" val="tx"/>
                              </a:ext>
                            </a:extLst>
                          </a:hlinkClick>
                        </a:rPr>
                        <a:t>Raggio di Bohr</a:t>
                      </a:r>
                      <a:endParaRPr lang="it-IT" sz="500" b="1" dirty="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i="1">
                          <a:solidFill>
                            <a:schemeClr val="tx1"/>
                          </a:solidFill>
                          <a:effectLst/>
                        </a:rPr>
                        <a:t>a</a:t>
                      </a:r>
                      <a:r>
                        <a:rPr lang="it-IT" sz="400" baseline="-25000">
                          <a:solidFill>
                            <a:schemeClr val="tx1"/>
                          </a:solidFill>
                          <a:effectLst/>
                        </a:rPr>
                        <a:t>0</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5,291 772 083(19) × 10</a:t>
                      </a:r>
                      <a:r>
                        <a:rPr lang="it-IT" sz="400" baseline="30000">
                          <a:solidFill>
                            <a:schemeClr val="tx1"/>
                          </a:solidFill>
                          <a:effectLst/>
                        </a:rPr>
                        <a:t>−11</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 m</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dirty="0">
                          <a:solidFill>
                            <a:schemeClr val="tx1"/>
                          </a:solidFill>
                          <a:effectLst/>
                        </a:rPr>
                        <a:t> </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627349599"/>
                  </a:ext>
                </a:extLst>
              </a:tr>
              <a:tr h="155721">
                <a:tc>
                  <a:txBody>
                    <a:bodyPr/>
                    <a:lstStyle/>
                    <a:p>
                      <a:r>
                        <a:rPr lang="it-IT" sz="500" b="1" u="none" strike="noStrike" dirty="0">
                          <a:solidFill>
                            <a:schemeClr val="tx1"/>
                          </a:solidFill>
                          <a:effectLst/>
                          <a:hlinkClick r:id="rId23" tooltip="Costante di Rydberg">
                            <a:extLst>
                              <a:ext uri="{A12FA001-AC4F-418D-AE19-62706E023703}">
                                <ahyp:hlinkClr xmlns:ahyp="http://schemas.microsoft.com/office/drawing/2018/hyperlinkcolor" val="tx"/>
                              </a:ext>
                            </a:extLst>
                          </a:hlinkClick>
                        </a:rPr>
                        <a:t>Costante di </a:t>
                      </a:r>
                      <a:r>
                        <a:rPr lang="it-IT" sz="500" b="1" u="none" strike="noStrike" dirty="0" err="1">
                          <a:solidFill>
                            <a:schemeClr val="tx1"/>
                          </a:solidFill>
                          <a:effectLst/>
                          <a:hlinkClick r:id="rId23" tooltip="Costante di Rydberg">
                            <a:extLst>
                              <a:ext uri="{A12FA001-AC4F-418D-AE19-62706E023703}">
                                <ahyp:hlinkClr xmlns:ahyp="http://schemas.microsoft.com/office/drawing/2018/hyperlinkcolor" val="tx"/>
                              </a:ext>
                            </a:extLst>
                          </a:hlinkClick>
                        </a:rPr>
                        <a:t>Rydberg</a:t>
                      </a:r>
                      <a:endParaRPr lang="it-IT" sz="500" b="1" dirty="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i="1">
                          <a:solidFill>
                            <a:schemeClr val="tx1"/>
                          </a:solidFill>
                          <a:effectLst/>
                        </a:rPr>
                        <a:t>R</a:t>
                      </a:r>
                      <a:r>
                        <a:rPr lang="it-IT" sz="400" baseline="-25000">
                          <a:solidFill>
                            <a:schemeClr val="tx1"/>
                          </a:solidFill>
                          <a:effectLst/>
                        </a:rPr>
                        <a:t>∞</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1,097 373 156 8549(83) × 10</a:t>
                      </a:r>
                      <a:r>
                        <a:rPr lang="it-IT" sz="400" baseline="30000">
                          <a:solidFill>
                            <a:schemeClr val="tx1"/>
                          </a:solidFill>
                          <a:effectLst/>
                        </a:rPr>
                        <a:t>7</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 m</a:t>
                      </a:r>
                      <a:r>
                        <a:rPr lang="it-IT" sz="400" baseline="30000">
                          <a:solidFill>
                            <a:schemeClr val="tx1"/>
                          </a:solidFill>
                          <a:effectLst/>
                        </a:rPr>
                        <a:t>−1</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dirty="0">
                          <a:solidFill>
                            <a:schemeClr val="tx1"/>
                          </a:solidFill>
                          <a:effectLst/>
                        </a:rPr>
                        <a:t> </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716271987"/>
                  </a:ext>
                </a:extLst>
              </a:tr>
              <a:tr h="155721">
                <a:tc>
                  <a:txBody>
                    <a:bodyPr/>
                    <a:lstStyle/>
                    <a:p>
                      <a:r>
                        <a:rPr lang="it-IT" sz="500" b="1" u="none" strike="noStrike" dirty="0">
                          <a:solidFill>
                            <a:schemeClr val="tx1"/>
                          </a:solidFill>
                          <a:effectLst/>
                          <a:hlinkClick r:id="rId24" tooltip="Magnetone di Bohr">
                            <a:extLst>
                              <a:ext uri="{A12FA001-AC4F-418D-AE19-62706E023703}">
                                <ahyp:hlinkClr xmlns:ahyp="http://schemas.microsoft.com/office/drawing/2018/hyperlinkcolor" val="tx"/>
                              </a:ext>
                            </a:extLst>
                          </a:hlinkClick>
                        </a:rPr>
                        <a:t>Magnetone di Bohr</a:t>
                      </a:r>
                      <a:endParaRPr lang="it-IT" sz="500" b="1" dirty="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400">
                          <a:solidFill>
                            <a:schemeClr val="tx1"/>
                          </a:solidFill>
                          <a:effectLst/>
                        </a:rPr>
                        <a:t>μ</a:t>
                      </a:r>
                      <a:r>
                        <a:rPr lang="it-IT" sz="400" baseline="-25000">
                          <a:solidFill>
                            <a:schemeClr val="tx1"/>
                          </a:solidFill>
                          <a:effectLst/>
                        </a:rPr>
                        <a:t>B</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9,274 008 99(37) × 10</a:t>
                      </a:r>
                      <a:r>
                        <a:rPr lang="it-IT" sz="400" baseline="30000">
                          <a:solidFill>
                            <a:schemeClr val="tx1"/>
                          </a:solidFill>
                          <a:effectLst/>
                        </a:rPr>
                        <a:t>−24</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J·T</a:t>
                      </a:r>
                      <a:r>
                        <a:rPr lang="it-IT" sz="400" baseline="30000">
                          <a:solidFill>
                            <a:schemeClr val="tx1"/>
                          </a:solidFill>
                          <a:effectLst/>
                        </a:rPr>
                        <a:t>−1</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dirty="0">
                          <a:solidFill>
                            <a:schemeClr val="tx1"/>
                          </a:solidFill>
                          <a:effectLst/>
                        </a:rPr>
                        <a:t> </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212237414"/>
                  </a:ext>
                </a:extLst>
              </a:tr>
              <a:tr h="222458">
                <a:tc>
                  <a:txBody>
                    <a:bodyPr/>
                    <a:lstStyle/>
                    <a:p>
                      <a:r>
                        <a:rPr lang="it-IT" sz="500" b="1" u="none" strike="noStrike" dirty="0">
                          <a:solidFill>
                            <a:schemeClr val="tx1"/>
                          </a:solidFill>
                          <a:effectLst/>
                          <a:hlinkClick r:id="rId25" tooltip="Volume molare">
                            <a:extLst>
                              <a:ext uri="{A12FA001-AC4F-418D-AE19-62706E023703}">
                                <ahyp:hlinkClr xmlns:ahyp="http://schemas.microsoft.com/office/drawing/2018/hyperlinkcolor" val="tx"/>
                              </a:ext>
                            </a:extLst>
                          </a:hlinkClick>
                        </a:rPr>
                        <a:t>Volume molare</a:t>
                      </a:r>
                      <a:r>
                        <a:rPr lang="it-IT" sz="500" b="1" dirty="0">
                          <a:solidFill>
                            <a:schemeClr val="tx1"/>
                          </a:solidFill>
                          <a:effectLst/>
                        </a:rPr>
                        <a:t> per </a:t>
                      </a:r>
                      <a:r>
                        <a:rPr lang="it-IT" sz="500" b="1" u="none" strike="noStrike" dirty="0">
                          <a:solidFill>
                            <a:schemeClr val="tx1"/>
                          </a:solidFill>
                          <a:effectLst/>
                          <a:hlinkClick r:id="rId26" tooltip="Gas">
                            <a:extLst>
                              <a:ext uri="{A12FA001-AC4F-418D-AE19-62706E023703}">
                                <ahyp:hlinkClr xmlns:ahyp="http://schemas.microsoft.com/office/drawing/2018/hyperlinkcolor" val="tx"/>
                              </a:ext>
                            </a:extLst>
                          </a:hlinkClick>
                        </a:rPr>
                        <a:t>gas</a:t>
                      </a:r>
                      <a:r>
                        <a:rPr lang="it-IT" sz="500" b="1" dirty="0">
                          <a:solidFill>
                            <a:schemeClr val="tx1"/>
                          </a:solidFill>
                          <a:effectLst/>
                        </a:rPr>
                        <a:t> ideale a 1 </a:t>
                      </a:r>
                      <a:r>
                        <a:rPr lang="it-IT" sz="500" b="1" u="none" strike="noStrike" dirty="0">
                          <a:solidFill>
                            <a:schemeClr val="tx1"/>
                          </a:solidFill>
                          <a:effectLst/>
                          <a:hlinkClick r:id="rId27" tooltip="Bar (unità di misura)">
                            <a:extLst>
                              <a:ext uri="{A12FA001-AC4F-418D-AE19-62706E023703}">
                                <ahyp:hlinkClr xmlns:ahyp="http://schemas.microsoft.com/office/drawing/2018/hyperlinkcolor" val="tx"/>
                              </a:ext>
                            </a:extLst>
                          </a:hlinkClick>
                        </a:rPr>
                        <a:t>bar</a:t>
                      </a:r>
                      <a:r>
                        <a:rPr lang="it-IT" sz="500" b="1" dirty="0">
                          <a:solidFill>
                            <a:schemeClr val="tx1"/>
                          </a:solidFill>
                          <a:effectLst/>
                        </a:rPr>
                        <a:t>, 0 °C</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 </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22,710 981(40)</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L·mol</a:t>
                      </a:r>
                      <a:r>
                        <a:rPr lang="it-IT" sz="400" baseline="30000">
                          <a:solidFill>
                            <a:schemeClr val="tx1"/>
                          </a:solidFill>
                          <a:effectLst/>
                        </a:rPr>
                        <a:t>−1</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dirty="0">
                          <a:solidFill>
                            <a:schemeClr val="tx1"/>
                          </a:solidFill>
                          <a:effectLst/>
                        </a:rPr>
                        <a:t> </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525869522"/>
                  </a:ext>
                </a:extLst>
              </a:tr>
              <a:tr h="155721">
                <a:tc>
                  <a:txBody>
                    <a:bodyPr/>
                    <a:lstStyle/>
                    <a:p>
                      <a:r>
                        <a:rPr lang="it-IT" sz="500" b="1" u="none" strike="noStrike" dirty="0">
                          <a:solidFill>
                            <a:schemeClr val="tx1"/>
                          </a:solidFill>
                          <a:effectLst/>
                          <a:hlinkClick r:id="rId28" tooltip="Energia di Hartree">
                            <a:extLst>
                              <a:ext uri="{A12FA001-AC4F-418D-AE19-62706E023703}">
                                <ahyp:hlinkClr xmlns:ahyp="http://schemas.microsoft.com/office/drawing/2018/hyperlinkcolor" val="tx"/>
                              </a:ext>
                            </a:extLst>
                          </a:hlinkClick>
                        </a:rPr>
                        <a:t>Energia di </a:t>
                      </a:r>
                      <a:r>
                        <a:rPr lang="it-IT" sz="500" b="1" u="none" strike="noStrike" dirty="0" err="1">
                          <a:solidFill>
                            <a:schemeClr val="tx1"/>
                          </a:solidFill>
                          <a:effectLst/>
                          <a:hlinkClick r:id="rId28" tooltip="Energia di Hartree">
                            <a:extLst>
                              <a:ext uri="{A12FA001-AC4F-418D-AE19-62706E023703}">
                                <ahyp:hlinkClr xmlns:ahyp="http://schemas.microsoft.com/office/drawing/2018/hyperlinkcolor" val="tx"/>
                              </a:ext>
                            </a:extLst>
                          </a:hlinkClick>
                        </a:rPr>
                        <a:t>Hartree</a:t>
                      </a:r>
                      <a:endParaRPr lang="it-IT" sz="500" b="1" dirty="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i="1">
                          <a:solidFill>
                            <a:schemeClr val="tx1"/>
                          </a:solidFill>
                          <a:effectLst/>
                        </a:rPr>
                        <a:t>E</a:t>
                      </a:r>
                      <a:r>
                        <a:rPr lang="it-IT" sz="400" baseline="-25000">
                          <a:solidFill>
                            <a:schemeClr val="tx1"/>
                          </a:solidFill>
                          <a:effectLst/>
                        </a:rPr>
                        <a:t>h</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4,359 743 81(34) × 10</a:t>
                      </a:r>
                      <a:r>
                        <a:rPr lang="it-IT" sz="400" baseline="30000">
                          <a:solidFill>
                            <a:schemeClr val="tx1"/>
                          </a:solidFill>
                          <a:effectLst/>
                        </a:rPr>
                        <a:t>−18</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J</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dirty="0">
                          <a:solidFill>
                            <a:schemeClr val="tx1"/>
                          </a:solidFill>
                          <a:effectLst/>
                        </a:rPr>
                        <a:t> </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92548275"/>
                  </a:ext>
                </a:extLst>
              </a:tr>
              <a:tr h="222458">
                <a:tc>
                  <a:txBody>
                    <a:bodyPr/>
                    <a:lstStyle/>
                    <a:p>
                      <a:r>
                        <a:rPr lang="it-IT" sz="400" u="none" strike="noStrike">
                          <a:solidFill>
                            <a:schemeClr val="tx1"/>
                          </a:solidFill>
                          <a:effectLst/>
                          <a:hlinkClick r:id="rId29" tooltip="Momento magnetico">
                            <a:extLst>
                              <a:ext uri="{A12FA001-AC4F-418D-AE19-62706E023703}">
                                <ahyp:hlinkClr xmlns:ahyp="http://schemas.microsoft.com/office/drawing/2018/hyperlinkcolor" val="tx"/>
                              </a:ext>
                            </a:extLst>
                          </a:hlinkClick>
                        </a:rPr>
                        <a:t>Momento magnetico</a:t>
                      </a:r>
                      <a:r>
                        <a:rPr lang="it-IT" sz="400">
                          <a:solidFill>
                            <a:schemeClr val="tx1"/>
                          </a:solidFill>
                          <a:effectLst/>
                        </a:rPr>
                        <a:t> dell'</a:t>
                      </a:r>
                      <a:r>
                        <a:rPr lang="it-IT" sz="400" u="none" strike="noStrike">
                          <a:solidFill>
                            <a:schemeClr val="tx1"/>
                          </a:solidFill>
                          <a:effectLst/>
                          <a:hlinkClick r:id="rId11" tooltip="Elettrone">
                            <a:extLst>
                              <a:ext uri="{A12FA001-AC4F-418D-AE19-62706E023703}">
                                <ahyp:hlinkClr xmlns:ahyp="http://schemas.microsoft.com/office/drawing/2018/hyperlinkcolor" val="tx"/>
                              </a:ext>
                            </a:extLst>
                          </a:hlinkClick>
                        </a:rPr>
                        <a:t>elettrone</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400">
                          <a:solidFill>
                            <a:schemeClr val="tx1"/>
                          </a:solidFill>
                          <a:effectLst/>
                        </a:rPr>
                        <a:t>μ</a:t>
                      </a:r>
                      <a:r>
                        <a:rPr lang="it-IT" sz="400" baseline="-25000">
                          <a:solidFill>
                            <a:schemeClr val="tx1"/>
                          </a:solidFill>
                          <a:effectLst/>
                        </a:rPr>
                        <a:t>e</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-9,284 763 62(37) × 10</a:t>
                      </a:r>
                      <a:r>
                        <a:rPr lang="it-IT" sz="400" baseline="30000">
                          <a:solidFill>
                            <a:schemeClr val="tx1"/>
                          </a:solidFill>
                          <a:effectLst/>
                        </a:rPr>
                        <a:t>−24</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J·T</a:t>
                      </a:r>
                      <a:r>
                        <a:rPr lang="it-IT" sz="400" baseline="30000">
                          <a:solidFill>
                            <a:schemeClr val="tx1"/>
                          </a:solidFill>
                          <a:effectLst/>
                        </a:rPr>
                        <a:t>−1</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dirty="0">
                          <a:solidFill>
                            <a:schemeClr val="tx1"/>
                          </a:solidFill>
                          <a:effectLst/>
                        </a:rPr>
                        <a:t> </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193415524"/>
                  </a:ext>
                </a:extLst>
              </a:tr>
              <a:tr h="222458">
                <a:tc>
                  <a:txBody>
                    <a:bodyPr/>
                    <a:lstStyle/>
                    <a:p>
                      <a:r>
                        <a:rPr lang="it-IT" sz="400" u="none" strike="noStrike">
                          <a:solidFill>
                            <a:schemeClr val="tx1"/>
                          </a:solidFill>
                          <a:effectLst/>
                          <a:hlinkClick r:id="rId29" tooltip="Momento magnetico">
                            <a:extLst>
                              <a:ext uri="{A12FA001-AC4F-418D-AE19-62706E023703}">
                                <ahyp:hlinkClr xmlns:ahyp="http://schemas.microsoft.com/office/drawing/2018/hyperlinkcolor" val="tx"/>
                              </a:ext>
                            </a:extLst>
                          </a:hlinkClick>
                        </a:rPr>
                        <a:t>Momento magnetico</a:t>
                      </a:r>
                      <a:r>
                        <a:rPr lang="it-IT" sz="400">
                          <a:solidFill>
                            <a:schemeClr val="tx1"/>
                          </a:solidFill>
                          <a:effectLst/>
                        </a:rPr>
                        <a:t> del </a:t>
                      </a:r>
                      <a:r>
                        <a:rPr lang="it-IT" sz="400" u="none" strike="noStrike">
                          <a:solidFill>
                            <a:schemeClr val="tx1"/>
                          </a:solidFill>
                          <a:effectLst/>
                          <a:hlinkClick r:id="rId13" tooltip="Protone">
                            <a:extLst>
                              <a:ext uri="{A12FA001-AC4F-418D-AE19-62706E023703}">
                                <ahyp:hlinkClr xmlns:ahyp="http://schemas.microsoft.com/office/drawing/2018/hyperlinkcolor" val="tx"/>
                              </a:ext>
                            </a:extLst>
                          </a:hlinkClick>
                        </a:rPr>
                        <a:t>protone</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400">
                          <a:solidFill>
                            <a:schemeClr val="tx1"/>
                          </a:solidFill>
                          <a:effectLst/>
                        </a:rPr>
                        <a:t>μ</a:t>
                      </a:r>
                      <a:r>
                        <a:rPr lang="it-IT" sz="400" baseline="-25000">
                          <a:solidFill>
                            <a:schemeClr val="tx1"/>
                          </a:solidFill>
                          <a:effectLst/>
                        </a:rPr>
                        <a:t>p</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1,410 607 61(47) × 10</a:t>
                      </a:r>
                      <a:r>
                        <a:rPr lang="it-IT" sz="400" baseline="30000">
                          <a:solidFill>
                            <a:schemeClr val="tx1"/>
                          </a:solidFill>
                          <a:effectLst/>
                        </a:rPr>
                        <a:t>−26</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J·T</a:t>
                      </a:r>
                      <a:r>
                        <a:rPr lang="it-IT" sz="400" baseline="30000">
                          <a:solidFill>
                            <a:schemeClr val="tx1"/>
                          </a:solidFill>
                          <a:effectLst/>
                        </a:rPr>
                        <a:t>−1</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dirty="0">
                          <a:solidFill>
                            <a:schemeClr val="tx1"/>
                          </a:solidFill>
                          <a:effectLst/>
                        </a:rPr>
                        <a:t> </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39866100"/>
                  </a:ext>
                </a:extLst>
              </a:tr>
              <a:tr h="155721">
                <a:tc>
                  <a:txBody>
                    <a:bodyPr/>
                    <a:lstStyle/>
                    <a:p>
                      <a:r>
                        <a:rPr lang="it-IT" sz="400" u="none" strike="noStrike">
                          <a:solidFill>
                            <a:schemeClr val="tx1"/>
                          </a:solidFill>
                          <a:effectLst/>
                          <a:hlinkClick r:id="rId30" tooltip="Magnetone nucleare">
                            <a:extLst>
                              <a:ext uri="{A12FA001-AC4F-418D-AE19-62706E023703}">
                                <ahyp:hlinkClr xmlns:ahyp="http://schemas.microsoft.com/office/drawing/2018/hyperlinkcolor" val="tx"/>
                              </a:ext>
                            </a:extLst>
                          </a:hlinkClick>
                        </a:rPr>
                        <a:t>Magnetone nucleare</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400">
                          <a:solidFill>
                            <a:schemeClr val="tx1"/>
                          </a:solidFill>
                          <a:effectLst/>
                        </a:rPr>
                        <a:t>μ</a:t>
                      </a:r>
                      <a:r>
                        <a:rPr lang="it-IT" sz="400" baseline="-25000">
                          <a:solidFill>
                            <a:schemeClr val="tx1"/>
                          </a:solidFill>
                          <a:effectLst/>
                        </a:rPr>
                        <a:t>N</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5,050 786 6(17) × 10</a:t>
                      </a:r>
                      <a:r>
                        <a:rPr lang="it-IT" sz="400" baseline="30000">
                          <a:solidFill>
                            <a:schemeClr val="tx1"/>
                          </a:solidFill>
                          <a:effectLst/>
                        </a:rPr>
                        <a:t>−27</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J·T</a:t>
                      </a:r>
                      <a:r>
                        <a:rPr lang="it-IT" sz="400" baseline="30000">
                          <a:solidFill>
                            <a:schemeClr val="tx1"/>
                          </a:solidFill>
                          <a:effectLst/>
                        </a:rPr>
                        <a:t>−1</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dirty="0">
                          <a:solidFill>
                            <a:schemeClr val="tx1"/>
                          </a:solidFill>
                          <a:effectLst/>
                        </a:rPr>
                        <a:t> </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492119395"/>
                  </a:ext>
                </a:extLst>
              </a:tr>
              <a:tr h="222458">
                <a:tc>
                  <a:txBody>
                    <a:bodyPr/>
                    <a:lstStyle/>
                    <a:p>
                      <a:r>
                        <a:rPr lang="it-IT" sz="400">
                          <a:solidFill>
                            <a:schemeClr val="tx1"/>
                          </a:solidFill>
                          <a:effectLst/>
                        </a:rPr>
                        <a:t>Rapporto giromagnetico del protone</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400">
                          <a:solidFill>
                            <a:schemeClr val="tx1"/>
                          </a:solidFill>
                          <a:effectLst/>
                        </a:rPr>
                        <a:t>γ</a:t>
                      </a:r>
                      <a:r>
                        <a:rPr lang="it-IT" sz="400" baseline="-25000">
                          <a:solidFill>
                            <a:schemeClr val="tx1"/>
                          </a:solidFill>
                          <a:effectLst/>
                        </a:rPr>
                        <a:t>p</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2,675 221 28(81) × 10</a:t>
                      </a:r>
                      <a:r>
                        <a:rPr lang="it-IT" sz="400" baseline="30000">
                          <a:solidFill>
                            <a:schemeClr val="tx1"/>
                          </a:solidFill>
                          <a:effectLst/>
                        </a:rPr>
                        <a:t>8</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s</a:t>
                      </a:r>
                      <a:r>
                        <a:rPr lang="it-IT" sz="400" baseline="30000">
                          <a:solidFill>
                            <a:schemeClr val="tx1"/>
                          </a:solidFill>
                          <a:effectLst/>
                        </a:rPr>
                        <a:t>−1</a:t>
                      </a:r>
                      <a:r>
                        <a:rPr lang="it-IT" sz="400">
                          <a:solidFill>
                            <a:schemeClr val="tx1"/>
                          </a:solidFill>
                          <a:effectLst/>
                        </a:rPr>
                        <a:t>·T</a:t>
                      </a:r>
                      <a:r>
                        <a:rPr lang="it-IT" sz="400" baseline="30000">
                          <a:solidFill>
                            <a:schemeClr val="tx1"/>
                          </a:solidFill>
                          <a:effectLst/>
                        </a:rPr>
                        <a:t>−1</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dirty="0">
                          <a:solidFill>
                            <a:schemeClr val="tx1"/>
                          </a:solidFill>
                          <a:effectLst/>
                        </a:rPr>
                        <a:t> </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297885862"/>
                  </a:ext>
                </a:extLst>
              </a:tr>
              <a:tr h="155721">
                <a:tc>
                  <a:txBody>
                    <a:bodyPr/>
                    <a:lstStyle/>
                    <a:p>
                      <a:r>
                        <a:rPr lang="it-IT" sz="400" u="none" strike="noStrike">
                          <a:solidFill>
                            <a:schemeClr val="tx1"/>
                          </a:solidFill>
                          <a:effectLst/>
                          <a:hlinkClick r:id="rId31" tooltip="Costante di Stefan-Boltzmann">
                            <a:extLst>
                              <a:ext uri="{A12FA001-AC4F-418D-AE19-62706E023703}">
                                <ahyp:hlinkClr xmlns:ahyp="http://schemas.microsoft.com/office/drawing/2018/hyperlinkcolor" val="tx"/>
                              </a:ext>
                            </a:extLst>
                          </a:hlinkClick>
                        </a:rPr>
                        <a:t>Costante di Stefan-Boltzmann</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400">
                          <a:solidFill>
                            <a:schemeClr val="tx1"/>
                          </a:solidFill>
                          <a:effectLst/>
                        </a:rPr>
                        <a:t>σ</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5,670 400(40) × 10</a:t>
                      </a:r>
                      <a:r>
                        <a:rPr lang="it-IT" sz="400" baseline="30000">
                          <a:solidFill>
                            <a:schemeClr val="tx1"/>
                          </a:solidFill>
                          <a:effectLst/>
                        </a:rPr>
                        <a:t>−8</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pl-PL" sz="400">
                          <a:solidFill>
                            <a:schemeClr val="tx1"/>
                          </a:solidFill>
                          <a:effectLst/>
                        </a:rPr>
                        <a:t>W·m</a:t>
                      </a:r>
                      <a:r>
                        <a:rPr lang="pl-PL" sz="400" baseline="30000">
                          <a:solidFill>
                            <a:schemeClr val="tx1"/>
                          </a:solidFill>
                          <a:effectLst/>
                        </a:rPr>
                        <a:t>−2</a:t>
                      </a:r>
                      <a:r>
                        <a:rPr lang="pl-PL" sz="400">
                          <a:solidFill>
                            <a:schemeClr val="tx1"/>
                          </a:solidFill>
                          <a:effectLst/>
                        </a:rPr>
                        <a:t>·K</a:t>
                      </a:r>
                      <a:r>
                        <a:rPr lang="pl-PL" sz="400" baseline="30000">
                          <a:solidFill>
                            <a:schemeClr val="tx1"/>
                          </a:solidFill>
                          <a:effectLst/>
                        </a:rPr>
                        <a:t>−4</a:t>
                      </a:r>
                      <a:endParaRPr lang="pl-PL"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dirty="0">
                          <a:solidFill>
                            <a:schemeClr val="tx1"/>
                          </a:solidFill>
                          <a:effectLst/>
                        </a:rPr>
                        <a:t> </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331960085"/>
                  </a:ext>
                </a:extLst>
              </a:tr>
              <a:tr h="155721">
                <a:tc>
                  <a:txBody>
                    <a:bodyPr/>
                    <a:lstStyle/>
                    <a:p>
                      <a:r>
                        <a:rPr lang="it-IT" sz="400">
                          <a:solidFill>
                            <a:schemeClr val="tx1"/>
                          </a:solidFill>
                          <a:effectLst/>
                        </a:rPr>
                        <a:t>Prima costante di </a:t>
                      </a:r>
                      <a:r>
                        <a:rPr lang="it-IT" sz="400" u="none" strike="noStrike">
                          <a:solidFill>
                            <a:schemeClr val="tx1"/>
                          </a:solidFill>
                          <a:effectLst/>
                          <a:hlinkClick r:id="rId32" tooltip="Radiazione">
                            <a:extLst>
                              <a:ext uri="{A12FA001-AC4F-418D-AE19-62706E023703}">
                                <ahyp:hlinkClr xmlns:ahyp="http://schemas.microsoft.com/office/drawing/2018/hyperlinkcolor" val="tx"/>
                              </a:ext>
                            </a:extLst>
                          </a:hlinkClick>
                        </a:rPr>
                        <a:t>radiazione</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c</a:t>
                      </a:r>
                      <a:r>
                        <a:rPr lang="it-IT" sz="400" baseline="-25000">
                          <a:solidFill>
                            <a:schemeClr val="tx1"/>
                          </a:solidFill>
                          <a:effectLst/>
                        </a:rPr>
                        <a:t>1</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3,741 774 9(22) × 10</a:t>
                      </a:r>
                      <a:r>
                        <a:rPr lang="it-IT" sz="400" baseline="30000">
                          <a:solidFill>
                            <a:schemeClr val="tx1"/>
                          </a:solidFill>
                          <a:effectLst/>
                        </a:rPr>
                        <a:t>−16</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W·m</a:t>
                      </a:r>
                      <a:r>
                        <a:rPr lang="it-IT" sz="400" baseline="30000">
                          <a:solidFill>
                            <a:schemeClr val="tx1"/>
                          </a:solidFill>
                          <a:effectLst/>
                        </a:rPr>
                        <a:t>2</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dirty="0">
                          <a:solidFill>
                            <a:schemeClr val="tx1"/>
                          </a:solidFill>
                          <a:effectLst/>
                        </a:rPr>
                        <a:t> </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342993833"/>
                  </a:ext>
                </a:extLst>
              </a:tr>
              <a:tr h="155721">
                <a:tc>
                  <a:txBody>
                    <a:bodyPr/>
                    <a:lstStyle/>
                    <a:p>
                      <a:r>
                        <a:rPr lang="it-IT" sz="400">
                          <a:solidFill>
                            <a:schemeClr val="tx1"/>
                          </a:solidFill>
                          <a:effectLst/>
                        </a:rPr>
                        <a:t>Seconda costante di radiazione</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c</a:t>
                      </a:r>
                      <a:r>
                        <a:rPr lang="it-IT" sz="400" baseline="-25000">
                          <a:solidFill>
                            <a:schemeClr val="tx1"/>
                          </a:solidFill>
                          <a:effectLst/>
                        </a:rPr>
                        <a:t>2</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1,438 769 (12) × 10</a:t>
                      </a:r>
                      <a:r>
                        <a:rPr lang="it-IT" sz="400" baseline="30000">
                          <a:solidFill>
                            <a:schemeClr val="tx1"/>
                          </a:solidFill>
                          <a:effectLst/>
                        </a:rPr>
                        <a:t>−2</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m·K</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dirty="0">
                          <a:solidFill>
                            <a:schemeClr val="tx1"/>
                          </a:solidFill>
                          <a:effectLst/>
                        </a:rPr>
                        <a:t> </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361741787"/>
                  </a:ext>
                </a:extLst>
              </a:tr>
              <a:tr h="155721">
                <a:tc>
                  <a:txBody>
                    <a:bodyPr/>
                    <a:lstStyle/>
                    <a:p>
                      <a:r>
                        <a:rPr lang="it-IT" sz="400">
                          <a:solidFill>
                            <a:schemeClr val="tx1"/>
                          </a:solidFill>
                          <a:effectLst/>
                        </a:rPr>
                        <a:t>Costante di Wien (energia)</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{\displaystyle b_{energia}}</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2,897 7685(51) × 10</a:t>
                      </a:r>
                      <a:r>
                        <a:rPr lang="it-IT" sz="400" baseline="30000">
                          <a:solidFill>
                            <a:schemeClr val="tx1"/>
                          </a:solidFill>
                          <a:effectLst/>
                        </a:rPr>
                        <a:t>−3</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m·K</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it-IT" sz="400" dirty="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936793483"/>
                  </a:ext>
                </a:extLst>
              </a:tr>
              <a:tr h="155721">
                <a:tc>
                  <a:txBody>
                    <a:bodyPr/>
                    <a:lstStyle/>
                    <a:p>
                      <a:r>
                        <a:rPr lang="it-IT" sz="400">
                          <a:solidFill>
                            <a:schemeClr val="tx1"/>
                          </a:solidFill>
                          <a:effectLst/>
                        </a:rPr>
                        <a:t>Costante di Wien-Bonal (entropia)</a:t>
                      </a:r>
                      <a:r>
                        <a:rPr lang="it-IT" sz="400" b="0" i="0" u="none" strike="noStrike" baseline="30000">
                          <a:solidFill>
                            <a:schemeClr val="tx1"/>
                          </a:solidFill>
                          <a:effectLst/>
                          <a:latin typeface="Arial" panose="020B0604020202020204" pitchFamily="34" charset="0"/>
                          <a:hlinkClick r:id="rId33">
                            <a:extLst>
                              <a:ext uri="{A12FA001-AC4F-418D-AE19-62706E023703}">
                                <ahyp:hlinkClr xmlns:ahyp="http://schemas.microsoft.com/office/drawing/2018/hyperlinkcolor" val="tx"/>
                              </a:ext>
                            </a:extLst>
                          </a:hlinkClick>
                        </a:rPr>
                        <a:t>[11]</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{\displaystyle b_{entropia}}</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3,002 9152(05) x 10</a:t>
                      </a:r>
                      <a:r>
                        <a:rPr lang="it-IT" sz="400" baseline="30000">
                          <a:solidFill>
                            <a:schemeClr val="tx1"/>
                          </a:solidFill>
                          <a:effectLst/>
                        </a:rPr>
                        <a:t>−3</a:t>
                      </a:r>
                      <a:endParaRPr lang="it-IT" sz="400">
                        <a:solidFill>
                          <a:schemeClr val="tx1"/>
                        </a:solidFill>
                        <a:effectLst/>
                      </a:endParaRP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400">
                          <a:solidFill>
                            <a:schemeClr val="tx1"/>
                          </a:solidFill>
                          <a:effectLst/>
                        </a:rPr>
                        <a:t>m·K</a:t>
                      </a:r>
                    </a:p>
                  </a:txBody>
                  <a:tcPr marL="19684" marR="19684" marT="9842" marB="984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it-IT" sz="400" dirty="0">
                        <a:solidFill>
                          <a:schemeClr val="tx1"/>
                        </a:solidFill>
                      </a:endParaRPr>
                    </a:p>
                  </a:txBody>
                  <a:tcPr marL="19684" marR="19684" marT="9842" marB="9842">
                    <a:lnL w="9525" cap="flat" cmpd="sng" algn="ctr">
                      <a:solidFill>
                        <a:srgbClr val="A2A9B1"/>
                      </a:solidFill>
                      <a:prstDash val="solid"/>
                      <a:round/>
                      <a:headEnd type="none" w="med" len="med"/>
                      <a:tailEnd type="none" w="med" len="med"/>
                    </a:lnL>
                    <a:lnT w="9525" cap="flat" cmpd="sng" algn="ctr">
                      <a:solidFill>
                        <a:srgbClr val="A2A9B1"/>
                      </a:solidFill>
                      <a:prstDash val="solid"/>
                      <a:round/>
                      <a:headEnd type="none" w="med" len="med"/>
                      <a:tailEnd type="none" w="med" len="med"/>
                    </a:lnT>
                  </a:tcPr>
                </a:tc>
                <a:extLst>
                  <a:ext uri="{0D108BD9-81ED-4DB2-BD59-A6C34878D82A}">
                    <a16:rowId xmlns:a16="http://schemas.microsoft.com/office/drawing/2014/main" val="3326510658"/>
                  </a:ext>
                </a:extLst>
              </a:tr>
            </a:tbl>
          </a:graphicData>
        </a:graphic>
      </p:graphicFrame>
      <p:sp>
        <p:nvSpPr>
          <p:cNvPr id="4" name="AutoShape 2" descr="{\displaystyle b_{energia}}">
            <a:extLst>
              <a:ext uri="{FF2B5EF4-FFF2-40B4-BE49-F238E27FC236}">
                <a16:creationId xmlns:a16="http://schemas.microsoft.com/office/drawing/2014/main" id="{4B243D19-78F6-49E3-8B6F-5B7062C4BF26}"/>
              </a:ext>
            </a:extLst>
          </p:cNvPr>
          <p:cNvSpPr>
            <a:spLocks noChangeAspect="1" noChangeArrowheads="1"/>
          </p:cNvSpPr>
          <p:nvPr/>
        </p:nvSpPr>
        <p:spPr bwMode="auto">
          <a:xfrm>
            <a:off x="5000243" y="1891482"/>
            <a:ext cx="610223" cy="344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3" descr="{\displaystyle b_{entropia}}">
            <a:extLst>
              <a:ext uri="{FF2B5EF4-FFF2-40B4-BE49-F238E27FC236}">
                <a16:creationId xmlns:a16="http://schemas.microsoft.com/office/drawing/2014/main" id="{3C9F5AF6-9FA0-492E-A3B0-6E164D081C7E}"/>
              </a:ext>
            </a:extLst>
          </p:cNvPr>
          <p:cNvSpPr>
            <a:spLocks noChangeAspect="1" noChangeArrowheads="1"/>
          </p:cNvSpPr>
          <p:nvPr/>
        </p:nvSpPr>
        <p:spPr bwMode="auto">
          <a:xfrm>
            <a:off x="5000243" y="1891482"/>
            <a:ext cx="610223" cy="344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Rectangle 4">
            <a:extLst>
              <a:ext uri="{FF2B5EF4-FFF2-40B4-BE49-F238E27FC236}">
                <a16:creationId xmlns:a16="http://schemas.microsoft.com/office/drawing/2014/main" id="{3FF7C210-7B8E-473C-A90B-D8D8B2DEB7A2}"/>
              </a:ext>
            </a:extLst>
          </p:cNvPr>
          <p:cNvSpPr>
            <a:spLocks noChangeArrowheads="1"/>
          </p:cNvSpPr>
          <p:nvPr/>
        </p:nvSpPr>
        <p:spPr bwMode="auto">
          <a:xfrm>
            <a:off x="5000243" y="1568317"/>
            <a:ext cx="244089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a:ln>
                  <a:noFill/>
                </a:ln>
                <a:solidFill>
                  <a:schemeClr val="tx1"/>
                </a:solidFill>
                <a:effectLst/>
                <a:latin typeface="Arial" panose="020B0604020202020204" pitchFamily="34"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21833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821B1C38-6474-43DB-96BB-74480F259C50}"/>
              </a:ext>
            </a:extLst>
          </p:cNvPr>
          <p:cNvSpPr>
            <a:spLocks noGrp="1"/>
          </p:cNvSpPr>
          <p:nvPr>
            <p:ph type="title"/>
          </p:nvPr>
        </p:nvSpPr>
        <p:spPr>
          <a:xfrm>
            <a:off x="1981200" y="219457"/>
            <a:ext cx="8229600" cy="512063"/>
          </a:xfrm>
        </p:spPr>
        <p:txBody>
          <a:bodyPr/>
          <a:lstStyle/>
          <a:p>
            <a:pPr algn="ctr"/>
            <a:r>
              <a:rPr lang="it-IT" altLang="it-IT" dirty="0">
                <a:solidFill>
                  <a:srgbClr val="FF0000"/>
                </a:solidFill>
              </a:rPr>
              <a:t>Indice</a:t>
            </a:r>
          </a:p>
        </p:txBody>
      </p:sp>
      <p:sp>
        <p:nvSpPr>
          <p:cNvPr id="41987" name="Segnaposto contenuto 2">
            <a:extLst>
              <a:ext uri="{FF2B5EF4-FFF2-40B4-BE49-F238E27FC236}">
                <a16:creationId xmlns:a16="http://schemas.microsoft.com/office/drawing/2014/main" id="{F89C1AF5-E78B-4267-9FA8-FA52DE1C131E}"/>
              </a:ext>
            </a:extLst>
          </p:cNvPr>
          <p:cNvSpPr>
            <a:spLocks noGrp="1"/>
          </p:cNvSpPr>
          <p:nvPr>
            <p:ph idx="1"/>
          </p:nvPr>
        </p:nvSpPr>
        <p:spPr>
          <a:xfrm>
            <a:off x="609600" y="1357314"/>
            <a:ext cx="10972800" cy="4967287"/>
          </a:xfrm>
        </p:spPr>
        <p:txBody>
          <a:bodyPr/>
          <a:lstStyle/>
          <a:p>
            <a:pPr algn="just"/>
            <a:endParaRPr lang="it-IT" sz="1200" dirty="0">
              <a:solidFill>
                <a:srgbClr val="000000"/>
              </a:solidFill>
              <a:latin typeface="Lucida Grande"/>
            </a:endParaRPr>
          </a:p>
          <a:p>
            <a:pPr algn="just"/>
            <a:endParaRPr lang="it-IT" sz="1200" dirty="0">
              <a:solidFill>
                <a:srgbClr val="000000"/>
              </a:solidFill>
              <a:latin typeface="Lucida Grande"/>
            </a:endParaRPr>
          </a:p>
          <a:p>
            <a:pPr algn="just"/>
            <a:endParaRPr lang="it-IT" sz="1200" dirty="0">
              <a:solidFill>
                <a:srgbClr val="000000"/>
              </a:solidFill>
              <a:latin typeface="Lucida Grande"/>
            </a:endParaRPr>
          </a:p>
          <a:p>
            <a:pPr algn="just"/>
            <a:endParaRPr lang="it-IT" sz="1400" dirty="0">
              <a:solidFill>
                <a:srgbClr val="000000"/>
              </a:solidFill>
              <a:latin typeface="Lucida Grande"/>
            </a:endParaRPr>
          </a:p>
          <a:p>
            <a:pPr algn="just"/>
            <a:endParaRPr lang="it-IT" sz="1400" dirty="0">
              <a:solidFill>
                <a:srgbClr val="000000"/>
              </a:solidFill>
              <a:latin typeface="Lucida Grande"/>
            </a:endParaRPr>
          </a:p>
          <a:p>
            <a:pPr algn="just"/>
            <a:endParaRPr lang="it-IT" sz="1400" dirty="0">
              <a:solidFill>
                <a:srgbClr val="000000"/>
              </a:solidFill>
              <a:latin typeface="Lucida Grande"/>
            </a:endParaRPr>
          </a:p>
          <a:p>
            <a:pPr algn="just"/>
            <a:endParaRPr lang="it-IT" sz="1400" dirty="0">
              <a:solidFill>
                <a:srgbClr val="000000"/>
              </a:solidFill>
              <a:latin typeface="Lucida Grande"/>
            </a:endParaRPr>
          </a:p>
          <a:p>
            <a:pPr algn="just"/>
            <a:endParaRPr lang="it-IT" sz="1400" dirty="0">
              <a:solidFill>
                <a:srgbClr val="000000"/>
              </a:solidFill>
              <a:latin typeface="Lucida Grande"/>
            </a:endParaRPr>
          </a:p>
          <a:p>
            <a:pPr algn="just"/>
            <a:endParaRPr lang="it-IT" sz="1400" dirty="0">
              <a:solidFill>
                <a:srgbClr val="000000"/>
              </a:solidFill>
              <a:latin typeface="Lucida Grande"/>
            </a:endParaRPr>
          </a:p>
          <a:p>
            <a:pPr>
              <a:buFont typeface="Wingdings 2" panose="05020102010507070707" pitchFamily="18" charset="2"/>
              <a:buNone/>
            </a:pPr>
            <a:endParaRPr lang="it-IT" altLang="it-IT" sz="1400" dirty="0"/>
          </a:p>
        </p:txBody>
      </p:sp>
      <p:graphicFrame>
        <p:nvGraphicFramePr>
          <p:cNvPr id="2" name="Tabella 2">
            <a:extLst>
              <a:ext uri="{FF2B5EF4-FFF2-40B4-BE49-F238E27FC236}">
                <a16:creationId xmlns:a16="http://schemas.microsoft.com/office/drawing/2014/main" id="{7016341A-620B-4729-A62C-91B97A76CB02}"/>
              </a:ext>
            </a:extLst>
          </p:cNvPr>
          <p:cNvGraphicFramePr>
            <a:graphicFrameLocks noGrp="1"/>
          </p:cNvGraphicFramePr>
          <p:nvPr>
            <p:extLst>
              <p:ext uri="{D42A27DB-BD31-4B8C-83A1-F6EECF244321}">
                <p14:modId xmlns:p14="http://schemas.microsoft.com/office/powerpoint/2010/main" val="3716519609"/>
              </p:ext>
            </p:extLst>
          </p:nvPr>
        </p:nvGraphicFramePr>
        <p:xfrm>
          <a:off x="609600" y="830714"/>
          <a:ext cx="10406742" cy="4724400"/>
        </p:xfrm>
        <a:graphic>
          <a:graphicData uri="http://schemas.openxmlformats.org/drawingml/2006/table">
            <a:tbl>
              <a:tblPr firstRow="1" bandRow="1">
                <a:tableStyleId>{5C22544A-7EE6-4342-B048-85BDC9FD1C3A}</a:tableStyleId>
              </a:tblPr>
              <a:tblGrid>
                <a:gridCol w="4499428">
                  <a:extLst>
                    <a:ext uri="{9D8B030D-6E8A-4147-A177-3AD203B41FA5}">
                      <a16:colId xmlns:a16="http://schemas.microsoft.com/office/drawing/2014/main" val="1593692772"/>
                    </a:ext>
                  </a:extLst>
                </a:gridCol>
                <a:gridCol w="5907314">
                  <a:extLst>
                    <a:ext uri="{9D8B030D-6E8A-4147-A177-3AD203B41FA5}">
                      <a16:colId xmlns:a16="http://schemas.microsoft.com/office/drawing/2014/main" val="1871207547"/>
                    </a:ext>
                  </a:extLst>
                </a:gridCol>
              </a:tblGrid>
              <a:tr h="370840">
                <a:tc>
                  <a:txBody>
                    <a:bodyPr/>
                    <a:lstStyle/>
                    <a:p>
                      <a:pPr marL="285750" indent="-285750" algn="just">
                        <a:buClr>
                          <a:schemeClr val="tx2"/>
                        </a:buClr>
                        <a:buFont typeface="Wingdings" panose="05000000000000000000" pitchFamily="2" charset="2"/>
                        <a:buChar char="§"/>
                      </a:pPr>
                      <a:r>
                        <a:rPr lang="it-IT" sz="1600" dirty="0">
                          <a:solidFill>
                            <a:srgbClr val="000000"/>
                          </a:solidFill>
                          <a:latin typeface="Lucida Grande"/>
                        </a:rPr>
                        <a:t>Teoria atomica di Dalton </a:t>
                      </a:r>
                    </a:p>
                    <a:p>
                      <a:pPr marL="285750" indent="-285750" algn="just">
                        <a:buClr>
                          <a:schemeClr val="tx2"/>
                        </a:buClr>
                        <a:buFont typeface="Wingdings" panose="05000000000000000000" pitchFamily="2" charset="2"/>
                        <a:buChar char="§"/>
                      </a:pPr>
                      <a:r>
                        <a:rPr lang="it-IT" sz="1600" dirty="0">
                          <a:solidFill>
                            <a:srgbClr val="000000"/>
                          </a:solidFill>
                          <a:latin typeface="Lucida Grande"/>
                        </a:rPr>
                        <a:t>Pesi atomici</a:t>
                      </a:r>
                    </a:p>
                    <a:p>
                      <a:pPr marL="285750" indent="-285750" algn="just">
                        <a:buClr>
                          <a:schemeClr val="tx2"/>
                        </a:buClr>
                        <a:buFont typeface="Wingdings" panose="05000000000000000000" pitchFamily="2" charset="2"/>
                        <a:buChar char="§"/>
                      </a:pPr>
                      <a:r>
                        <a:rPr lang="it-IT" sz="1600" dirty="0">
                          <a:solidFill>
                            <a:srgbClr val="000000"/>
                          </a:solidFill>
                          <a:latin typeface="Lucida Grande"/>
                        </a:rPr>
                        <a:t>Atomi e molecole</a:t>
                      </a:r>
                    </a:p>
                    <a:p>
                      <a:pPr marL="285750" indent="-285750" algn="just">
                        <a:buClr>
                          <a:schemeClr val="tx2"/>
                        </a:buClr>
                        <a:buFont typeface="Wingdings" panose="05000000000000000000" pitchFamily="2" charset="2"/>
                        <a:buChar char="§"/>
                      </a:pPr>
                      <a:r>
                        <a:rPr lang="it-IT" sz="1600" dirty="0">
                          <a:solidFill>
                            <a:srgbClr val="000000"/>
                          </a:solidFill>
                          <a:latin typeface="Lucida Grande"/>
                        </a:rPr>
                        <a:t>Conferenza Internazionale di Chimica a </a:t>
                      </a:r>
                      <a:r>
                        <a:rPr lang="it-IT" sz="1600" dirty="0" err="1">
                          <a:solidFill>
                            <a:srgbClr val="000000"/>
                          </a:solidFill>
                          <a:latin typeface="Lucida Grande"/>
                        </a:rPr>
                        <a:t>Karlsruh</a:t>
                      </a:r>
                      <a:endParaRPr lang="it-IT" sz="1600" dirty="0">
                        <a:solidFill>
                          <a:srgbClr val="000000"/>
                        </a:solidFill>
                        <a:latin typeface="Lucida Grande"/>
                      </a:endParaRPr>
                    </a:p>
                    <a:p>
                      <a:pPr marL="285750" indent="-285750" algn="just">
                        <a:buClr>
                          <a:schemeClr val="tx2"/>
                        </a:buClr>
                        <a:buFont typeface="Wingdings" panose="05000000000000000000" pitchFamily="2" charset="2"/>
                        <a:buChar char="§"/>
                      </a:pPr>
                      <a:r>
                        <a:rPr lang="it-IT" sz="1600" dirty="0">
                          <a:solidFill>
                            <a:srgbClr val="000000"/>
                          </a:solidFill>
                          <a:latin typeface="Lucida Grande"/>
                        </a:rPr>
                        <a:t>Particelle subatomiche</a:t>
                      </a:r>
                    </a:p>
                    <a:p>
                      <a:pPr marL="285750" indent="-285750" algn="just">
                        <a:buClr>
                          <a:schemeClr val="tx2"/>
                        </a:buClr>
                        <a:buFont typeface="Wingdings" panose="05000000000000000000" pitchFamily="2" charset="2"/>
                        <a:buChar char="§"/>
                      </a:pPr>
                      <a:r>
                        <a:rPr lang="it-IT" sz="1600" dirty="0">
                          <a:solidFill>
                            <a:srgbClr val="000000"/>
                          </a:solidFill>
                          <a:latin typeface="Lucida Grande"/>
                        </a:rPr>
                        <a:t>Rapporto carica massa  dell’elettrone   Thomson </a:t>
                      </a:r>
                    </a:p>
                    <a:p>
                      <a:pPr marL="285750" indent="-285750" algn="just">
                        <a:buClr>
                          <a:schemeClr val="tx2"/>
                        </a:buClr>
                        <a:buFont typeface="Wingdings" panose="05000000000000000000" pitchFamily="2" charset="2"/>
                        <a:buChar char="§"/>
                      </a:pPr>
                      <a:r>
                        <a:rPr lang="it-IT" sz="1600" dirty="0">
                          <a:solidFill>
                            <a:srgbClr val="000000"/>
                          </a:solidFill>
                          <a:latin typeface="Lucida Grande"/>
                        </a:rPr>
                        <a:t>Carica dell’elettrone </a:t>
                      </a:r>
                      <a:r>
                        <a:rPr lang="it-IT" sz="1600" dirty="0" err="1">
                          <a:solidFill>
                            <a:srgbClr val="000000"/>
                          </a:solidFill>
                          <a:latin typeface="Lucida Grande"/>
                        </a:rPr>
                        <a:t>Millikan</a:t>
                      </a:r>
                      <a:endParaRPr lang="it-IT" sz="1600" dirty="0">
                        <a:solidFill>
                          <a:srgbClr val="000000"/>
                        </a:solidFill>
                        <a:latin typeface="Lucida Grande"/>
                      </a:endParaRPr>
                    </a:p>
                    <a:p>
                      <a:pPr marL="285750" indent="-285750" algn="just">
                        <a:buClr>
                          <a:schemeClr val="tx2"/>
                        </a:buClr>
                        <a:buFont typeface="Wingdings" panose="05000000000000000000" pitchFamily="2" charset="2"/>
                        <a:buChar char="§"/>
                      </a:pPr>
                      <a:r>
                        <a:rPr lang="it-IT" sz="1600" dirty="0">
                          <a:solidFill>
                            <a:srgbClr val="000000"/>
                          </a:solidFill>
                          <a:latin typeface="Lucida Grande"/>
                        </a:rPr>
                        <a:t>Modello atomico di Thomson </a:t>
                      </a:r>
                    </a:p>
                    <a:p>
                      <a:pPr marL="285750" indent="-285750" algn="just">
                        <a:buClr>
                          <a:schemeClr val="tx2"/>
                        </a:buClr>
                        <a:buFont typeface="Wingdings" panose="05000000000000000000" pitchFamily="2" charset="2"/>
                        <a:buChar char="§"/>
                      </a:pPr>
                      <a:r>
                        <a:rPr lang="it-IT" sz="1600" dirty="0">
                          <a:solidFill>
                            <a:srgbClr val="000000"/>
                          </a:solidFill>
                          <a:latin typeface="Lucida Grande"/>
                        </a:rPr>
                        <a:t>Modello atomico di </a:t>
                      </a:r>
                      <a:r>
                        <a:rPr lang="it-IT" sz="1600" dirty="0" err="1">
                          <a:solidFill>
                            <a:srgbClr val="000000"/>
                          </a:solidFill>
                          <a:latin typeface="Lucida Grande"/>
                        </a:rPr>
                        <a:t>Rutheford</a:t>
                      </a:r>
                      <a:r>
                        <a:rPr lang="it-IT" sz="1600" dirty="0">
                          <a:solidFill>
                            <a:srgbClr val="000000"/>
                          </a:solidFill>
                          <a:latin typeface="Lucida Grande"/>
                        </a:rPr>
                        <a:t> </a:t>
                      </a:r>
                    </a:p>
                    <a:p>
                      <a:pPr marL="285750" indent="-285750" algn="just">
                        <a:buClr>
                          <a:schemeClr val="tx2"/>
                        </a:buClr>
                        <a:buFont typeface="Wingdings" panose="05000000000000000000" pitchFamily="2" charset="2"/>
                        <a:buChar char="§"/>
                      </a:pPr>
                      <a:r>
                        <a:rPr lang="it-IT" sz="1600" dirty="0">
                          <a:solidFill>
                            <a:srgbClr val="000000"/>
                          </a:solidFill>
                          <a:latin typeface="Lucida Grande"/>
                        </a:rPr>
                        <a:t>Radiazione elettromagnetica</a:t>
                      </a:r>
                    </a:p>
                    <a:p>
                      <a:pPr marL="285750" indent="-285750" algn="just">
                        <a:buClr>
                          <a:schemeClr val="tx2"/>
                        </a:buClr>
                        <a:buFont typeface="Wingdings" panose="05000000000000000000" pitchFamily="2" charset="2"/>
                        <a:buChar char="§"/>
                      </a:pPr>
                      <a:r>
                        <a:rPr lang="it-IT" sz="1600" dirty="0">
                          <a:solidFill>
                            <a:srgbClr val="000000"/>
                          </a:solidFill>
                          <a:latin typeface="Lucida Grande"/>
                        </a:rPr>
                        <a:t>Corpo nero</a:t>
                      </a:r>
                    </a:p>
                    <a:p>
                      <a:pPr marL="285750" indent="-285750" algn="just">
                        <a:buClr>
                          <a:schemeClr val="tx2"/>
                        </a:buClr>
                        <a:buFont typeface="Wingdings" panose="05000000000000000000" pitchFamily="2" charset="2"/>
                        <a:buChar char="§"/>
                      </a:pPr>
                      <a:r>
                        <a:rPr lang="it-IT" sz="1600" dirty="0">
                          <a:solidFill>
                            <a:srgbClr val="000000"/>
                          </a:solidFill>
                          <a:latin typeface="Lucida Grande"/>
                        </a:rPr>
                        <a:t>Effetto fotoelettrico</a:t>
                      </a:r>
                    </a:p>
                    <a:p>
                      <a:pPr marL="285750" indent="-285750" algn="just">
                        <a:buClr>
                          <a:schemeClr val="tx2"/>
                        </a:buClr>
                        <a:buFont typeface="Wingdings" panose="05000000000000000000" pitchFamily="2" charset="2"/>
                        <a:buChar char="§"/>
                      </a:pPr>
                      <a:r>
                        <a:rPr lang="it-IT" sz="1600" dirty="0">
                          <a:solidFill>
                            <a:srgbClr val="000000"/>
                          </a:solidFill>
                          <a:latin typeface="Lucida Grande"/>
                        </a:rPr>
                        <a:t>Teoria del fotone di Einstein</a:t>
                      </a:r>
                    </a:p>
                    <a:p>
                      <a:pPr marL="285750" indent="-285750" algn="just">
                        <a:buClr>
                          <a:schemeClr val="tx2"/>
                        </a:buClr>
                        <a:buFont typeface="Wingdings" panose="05000000000000000000" pitchFamily="2" charset="2"/>
                        <a:buChar char="§"/>
                      </a:pPr>
                      <a:r>
                        <a:rPr lang="it-IT" sz="1600" dirty="0">
                          <a:solidFill>
                            <a:srgbClr val="000000"/>
                          </a:solidFill>
                          <a:latin typeface="Lucida Grande"/>
                        </a:rPr>
                        <a:t>Spettri  atomici</a:t>
                      </a:r>
                    </a:p>
                    <a:p>
                      <a:pPr marL="285750" indent="-285750" algn="just">
                        <a:buClr>
                          <a:schemeClr val="tx2"/>
                        </a:buClr>
                        <a:buFont typeface="Wingdings" panose="05000000000000000000" pitchFamily="2" charset="2"/>
                        <a:buChar char="§"/>
                      </a:pPr>
                      <a:r>
                        <a:rPr lang="it-IT" sz="1600" dirty="0">
                          <a:solidFill>
                            <a:srgbClr val="000000"/>
                          </a:solidFill>
                          <a:latin typeface="Lucida Grande"/>
                        </a:rPr>
                        <a:t>Spettro dell’atomo di idrogeno</a:t>
                      </a:r>
                    </a:p>
                    <a:p>
                      <a:pPr marL="285750" indent="-285750" algn="just">
                        <a:buClr>
                          <a:schemeClr val="tx2"/>
                        </a:buClr>
                        <a:buFont typeface="Wingdings" panose="05000000000000000000" pitchFamily="2" charset="2"/>
                        <a:buChar char="§"/>
                      </a:pPr>
                      <a:r>
                        <a:rPr lang="it-IT" sz="1600" dirty="0">
                          <a:solidFill>
                            <a:srgbClr val="000000"/>
                          </a:solidFill>
                          <a:latin typeface="Lucida Grande"/>
                        </a:rPr>
                        <a:t>Modello atomico quantistico di Bohr</a:t>
                      </a:r>
                    </a:p>
                    <a:p>
                      <a:pPr marL="285750" indent="-285750">
                        <a:buFont typeface="Arial" panose="020B0604020202020204" pitchFamily="34" charset="0"/>
                        <a:buChar char="•"/>
                      </a:pPr>
                      <a:endParaRPr lang="it-IT" sz="1600" dirty="0"/>
                    </a:p>
                  </a:txBody>
                  <a:tcPr>
                    <a:solidFill>
                      <a:schemeClr val="bg1"/>
                    </a:solidFill>
                  </a:tcPr>
                </a:tc>
                <a:tc>
                  <a:txBody>
                    <a:bodyPr/>
                    <a:lstStyle/>
                    <a:p>
                      <a:pPr marL="285750" indent="-285750" algn="just">
                        <a:buClr>
                          <a:schemeClr val="accent1"/>
                        </a:buClr>
                        <a:buFont typeface="Arial" panose="020B0604020202020204" pitchFamily="34" charset="0"/>
                        <a:buChar char="•"/>
                      </a:pPr>
                      <a:r>
                        <a:rPr lang="it-IT" sz="1600" dirty="0">
                          <a:solidFill>
                            <a:srgbClr val="000000"/>
                          </a:solidFill>
                          <a:latin typeface="Lucida Grande"/>
                        </a:rPr>
                        <a:t>Dualismo onda corpuscolo de Broglie </a:t>
                      </a:r>
                    </a:p>
                    <a:p>
                      <a:pPr marL="285750" indent="-285750" algn="just">
                        <a:buClr>
                          <a:schemeClr val="accent1"/>
                        </a:buClr>
                        <a:buFont typeface="Arial" panose="020B0604020202020204" pitchFamily="34" charset="0"/>
                        <a:buChar char="•"/>
                      </a:pPr>
                      <a:r>
                        <a:rPr lang="it-IT" sz="1600" dirty="0">
                          <a:solidFill>
                            <a:srgbClr val="000000"/>
                          </a:solidFill>
                          <a:latin typeface="Lucida Grande"/>
                        </a:rPr>
                        <a:t>Onde stazionarie</a:t>
                      </a:r>
                    </a:p>
                    <a:p>
                      <a:pPr marL="285750" indent="-285750" algn="just">
                        <a:buClr>
                          <a:schemeClr val="accent1"/>
                        </a:buClr>
                        <a:buFont typeface="Arial" panose="020B0604020202020204" pitchFamily="34" charset="0"/>
                        <a:buChar char="•"/>
                      </a:pPr>
                      <a:r>
                        <a:rPr lang="it-IT" sz="1600" dirty="0">
                          <a:solidFill>
                            <a:srgbClr val="000000"/>
                          </a:solidFill>
                          <a:latin typeface="Lucida Grande"/>
                        </a:rPr>
                        <a:t>Principio di indeterminazione di </a:t>
                      </a:r>
                      <a:r>
                        <a:rPr lang="it-IT" sz="1600" dirty="0" err="1">
                          <a:solidFill>
                            <a:srgbClr val="000000"/>
                          </a:solidFill>
                          <a:latin typeface="Lucida Grande"/>
                        </a:rPr>
                        <a:t>Eisenberg</a:t>
                      </a:r>
                      <a:r>
                        <a:rPr lang="it-IT" sz="1600" dirty="0">
                          <a:solidFill>
                            <a:srgbClr val="000000"/>
                          </a:solidFill>
                          <a:latin typeface="Lucida Grande"/>
                        </a:rPr>
                        <a:t> </a:t>
                      </a:r>
                    </a:p>
                    <a:p>
                      <a:pPr marL="285750" indent="-285750" algn="just">
                        <a:buClr>
                          <a:schemeClr val="accent1"/>
                        </a:buClr>
                        <a:buFont typeface="Arial" panose="020B0604020202020204" pitchFamily="34" charset="0"/>
                        <a:buChar char="•"/>
                      </a:pPr>
                      <a:r>
                        <a:rPr lang="it-IT" sz="1600" dirty="0">
                          <a:solidFill>
                            <a:srgbClr val="000000"/>
                          </a:solidFill>
                          <a:latin typeface="Lucida Grande"/>
                        </a:rPr>
                        <a:t>Funzioni d’onda equazione di </a:t>
                      </a:r>
                      <a:r>
                        <a:rPr lang="it-IT" sz="1600" dirty="0" err="1">
                          <a:solidFill>
                            <a:srgbClr val="000000"/>
                          </a:solidFill>
                          <a:latin typeface="Lucida Grande"/>
                        </a:rPr>
                        <a:t>Schrodinger</a:t>
                      </a:r>
                      <a:r>
                        <a:rPr lang="it-IT" sz="1600" dirty="0">
                          <a:solidFill>
                            <a:srgbClr val="000000"/>
                          </a:solidFill>
                          <a:latin typeface="Lucida Grande"/>
                        </a:rPr>
                        <a:t> </a:t>
                      </a:r>
                    </a:p>
                    <a:p>
                      <a:pPr marL="285750" indent="-285750" algn="just">
                        <a:buClr>
                          <a:schemeClr val="accent1"/>
                        </a:buClr>
                        <a:buFont typeface="Arial" panose="020B0604020202020204" pitchFamily="34" charset="0"/>
                        <a:buChar char="•"/>
                      </a:pPr>
                      <a:r>
                        <a:rPr lang="it-IT" sz="1600" dirty="0">
                          <a:solidFill>
                            <a:srgbClr val="000000"/>
                          </a:solidFill>
                          <a:latin typeface="Lucida Grande"/>
                        </a:rPr>
                        <a:t>Numeri quantici</a:t>
                      </a:r>
                    </a:p>
                    <a:p>
                      <a:pPr marL="285750" indent="-285750" algn="just">
                        <a:buClr>
                          <a:schemeClr val="accent1"/>
                        </a:buClr>
                        <a:buFont typeface="Arial" panose="020B0604020202020204" pitchFamily="34" charset="0"/>
                        <a:buChar char="•"/>
                      </a:pPr>
                      <a:r>
                        <a:rPr lang="it-IT" sz="1600" dirty="0">
                          <a:solidFill>
                            <a:srgbClr val="000000"/>
                          </a:solidFill>
                          <a:latin typeface="Lucida Grande"/>
                        </a:rPr>
                        <a:t>Orbitali atomici</a:t>
                      </a:r>
                    </a:p>
                    <a:p>
                      <a:pPr marL="285750" indent="-285750" algn="just">
                        <a:buClr>
                          <a:schemeClr val="accent1"/>
                        </a:buClr>
                        <a:buFont typeface="Arial" panose="020B0604020202020204" pitchFamily="34" charset="0"/>
                        <a:buChar char="•"/>
                      </a:pPr>
                      <a:r>
                        <a:rPr lang="it-IT" sz="1600" dirty="0">
                          <a:solidFill>
                            <a:srgbClr val="000000"/>
                          </a:solidFill>
                          <a:latin typeface="Lucida Grande"/>
                        </a:rPr>
                        <a:t>Spin </a:t>
                      </a:r>
                    </a:p>
                    <a:p>
                      <a:pPr marL="285750" indent="-285750" algn="just">
                        <a:buClr>
                          <a:schemeClr val="accent1"/>
                        </a:buClr>
                        <a:buFont typeface="Arial" panose="020B0604020202020204" pitchFamily="34" charset="0"/>
                        <a:buChar char="•"/>
                      </a:pPr>
                      <a:r>
                        <a:rPr lang="it-IT" sz="1600" dirty="0">
                          <a:solidFill>
                            <a:srgbClr val="000000"/>
                          </a:solidFill>
                          <a:latin typeface="Lucida Grande"/>
                        </a:rPr>
                        <a:t>Atomi </a:t>
                      </a:r>
                      <a:r>
                        <a:rPr lang="it-IT" sz="1600" dirty="0" err="1">
                          <a:solidFill>
                            <a:srgbClr val="000000"/>
                          </a:solidFill>
                          <a:latin typeface="Lucida Grande"/>
                        </a:rPr>
                        <a:t>multielettronici</a:t>
                      </a:r>
                      <a:endParaRPr lang="it-IT" sz="1600" dirty="0">
                        <a:solidFill>
                          <a:srgbClr val="000000"/>
                        </a:solidFill>
                        <a:latin typeface="Lucida Grande"/>
                      </a:endParaRPr>
                    </a:p>
                    <a:p>
                      <a:pPr marL="285750" indent="-285750" algn="just">
                        <a:buClr>
                          <a:schemeClr val="accent1"/>
                        </a:buClr>
                        <a:buFont typeface="Arial" panose="020B0604020202020204" pitchFamily="34" charset="0"/>
                        <a:buChar char="•"/>
                      </a:pPr>
                      <a:r>
                        <a:rPr lang="it-IT" sz="1600" dirty="0">
                          <a:solidFill>
                            <a:srgbClr val="000000"/>
                          </a:solidFill>
                          <a:latin typeface="Lucida Grande"/>
                        </a:rPr>
                        <a:t>Configurazione elettronica </a:t>
                      </a:r>
                    </a:p>
                    <a:p>
                      <a:pPr marL="285750" indent="-285750" algn="just">
                        <a:buClr>
                          <a:schemeClr val="accent1"/>
                        </a:buClr>
                        <a:buFont typeface="Arial" panose="020B0604020202020204" pitchFamily="34" charset="0"/>
                        <a:buChar char="•"/>
                      </a:pPr>
                      <a:r>
                        <a:rPr lang="it-IT" sz="1600" dirty="0">
                          <a:solidFill>
                            <a:srgbClr val="000000"/>
                          </a:solidFill>
                          <a:latin typeface="Lucida Grande"/>
                        </a:rPr>
                        <a:t>Principio di </a:t>
                      </a:r>
                      <a:r>
                        <a:rPr lang="it-IT" sz="1600" dirty="0" err="1">
                          <a:solidFill>
                            <a:srgbClr val="000000"/>
                          </a:solidFill>
                          <a:latin typeface="Lucida Grande"/>
                        </a:rPr>
                        <a:t>Aufbau</a:t>
                      </a:r>
                      <a:endParaRPr lang="it-IT" sz="1600" dirty="0">
                        <a:solidFill>
                          <a:srgbClr val="000000"/>
                        </a:solidFill>
                        <a:latin typeface="Lucida Grande"/>
                      </a:endParaRPr>
                    </a:p>
                    <a:p>
                      <a:pPr marL="285750" indent="-285750" algn="just">
                        <a:buClr>
                          <a:schemeClr val="accent1"/>
                        </a:buClr>
                        <a:buFont typeface="Arial" panose="020B0604020202020204" pitchFamily="34" charset="0"/>
                        <a:buChar char="•"/>
                      </a:pPr>
                      <a:r>
                        <a:rPr lang="it-IT" sz="1600" dirty="0">
                          <a:solidFill>
                            <a:srgbClr val="000000"/>
                          </a:solidFill>
                          <a:latin typeface="Lucida Grande"/>
                        </a:rPr>
                        <a:t>Regole di </a:t>
                      </a:r>
                      <a:r>
                        <a:rPr lang="it-IT" sz="1600" dirty="0" err="1">
                          <a:solidFill>
                            <a:srgbClr val="000000"/>
                          </a:solidFill>
                          <a:latin typeface="Lucida Grande"/>
                        </a:rPr>
                        <a:t>Hund</a:t>
                      </a:r>
                      <a:endParaRPr lang="it-IT" sz="1600" dirty="0">
                        <a:solidFill>
                          <a:srgbClr val="000000"/>
                        </a:solidFill>
                        <a:latin typeface="Lucida Grande"/>
                      </a:endParaRPr>
                    </a:p>
                    <a:p>
                      <a:pPr marL="0" indent="0">
                        <a:buFont typeface="Arial" panose="020B0604020202020204" pitchFamily="34" charset="0"/>
                        <a:buNone/>
                      </a:pPr>
                      <a:endParaRPr lang="it-IT" sz="1600" dirty="0">
                        <a:solidFill>
                          <a:schemeClr val="accent1"/>
                        </a:solidFill>
                      </a:endParaRPr>
                    </a:p>
                  </a:txBody>
                  <a:tcPr>
                    <a:solidFill>
                      <a:schemeClr val="bg1"/>
                    </a:solidFill>
                  </a:tcPr>
                </a:tc>
                <a:extLst>
                  <a:ext uri="{0D108BD9-81ED-4DB2-BD59-A6C34878D82A}">
                    <a16:rowId xmlns:a16="http://schemas.microsoft.com/office/drawing/2014/main" val="2729241058"/>
                  </a:ext>
                </a:extLst>
              </a:tr>
            </a:tbl>
          </a:graphicData>
        </a:graphic>
      </p:graphicFrame>
    </p:spTree>
    <p:extLst>
      <p:ext uri="{BB962C8B-B14F-4D97-AF65-F5344CB8AC3E}">
        <p14:creationId xmlns:p14="http://schemas.microsoft.com/office/powerpoint/2010/main" val="844649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D8644E-AE7A-4E38-BD8A-B0D8C8FC6AFB}"/>
              </a:ext>
            </a:extLst>
          </p:cNvPr>
          <p:cNvSpPr>
            <a:spLocks noGrp="1"/>
          </p:cNvSpPr>
          <p:nvPr>
            <p:ph type="title"/>
          </p:nvPr>
        </p:nvSpPr>
        <p:spPr>
          <a:xfrm>
            <a:off x="609600" y="704850"/>
            <a:ext cx="10972800" cy="562090"/>
          </a:xfrm>
        </p:spPr>
        <p:txBody>
          <a:bodyPr/>
          <a:lstStyle/>
          <a:p>
            <a:pPr algn="ctr"/>
            <a:r>
              <a:rPr lang="it-IT" sz="4000" dirty="0"/>
              <a:t>Esercizi </a:t>
            </a:r>
          </a:p>
        </p:txBody>
      </p:sp>
      <p:sp>
        <p:nvSpPr>
          <p:cNvPr id="3" name="Segnaposto contenuto 2">
            <a:extLst>
              <a:ext uri="{FF2B5EF4-FFF2-40B4-BE49-F238E27FC236}">
                <a16:creationId xmlns:a16="http://schemas.microsoft.com/office/drawing/2014/main" id="{080EE5DB-EB8C-4A3A-A272-7C0BE3F5383E}"/>
              </a:ext>
            </a:extLst>
          </p:cNvPr>
          <p:cNvSpPr>
            <a:spLocks noGrp="1"/>
          </p:cNvSpPr>
          <p:nvPr>
            <p:ph idx="1"/>
          </p:nvPr>
        </p:nvSpPr>
        <p:spPr>
          <a:xfrm>
            <a:off x="609600" y="1266940"/>
            <a:ext cx="10972800" cy="5057661"/>
          </a:xfrm>
        </p:spPr>
        <p:txBody>
          <a:bodyPr/>
          <a:lstStyle/>
          <a:p>
            <a:pPr marL="0" indent="0">
              <a:buNone/>
            </a:pPr>
            <a:r>
              <a:rPr lang="it-IT" dirty="0"/>
              <a:t>Risorse in rete</a:t>
            </a:r>
          </a:p>
          <a:p>
            <a:pPr marL="0" indent="0">
              <a:buNone/>
            </a:pPr>
            <a:r>
              <a:rPr lang="it-IT" sz="1400" dirty="0">
                <a:solidFill>
                  <a:schemeClr val="accent1"/>
                </a:solidFill>
              </a:rPr>
              <a:t>Radiazioni energia fotone</a:t>
            </a:r>
          </a:p>
          <a:p>
            <a:pPr marL="0" indent="0">
              <a:buNone/>
            </a:pPr>
            <a:r>
              <a:rPr lang="it-IT" sz="1400" dirty="0" err="1">
                <a:solidFill>
                  <a:schemeClr val="accent1"/>
                </a:solidFill>
                <a:hlinkClick r:id="rId2">
                  <a:extLst>
                    <a:ext uri="{A12FA001-AC4F-418D-AE19-62706E023703}">
                      <ahyp:hlinkClr xmlns:ahyp="http://schemas.microsoft.com/office/drawing/2018/hyperlinkcolor" val="tx"/>
                    </a:ext>
                  </a:extLst>
                </a:hlinkClick>
              </a:rPr>
              <a:t>Plank</a:t>
            </a:r>
            <a:r>
              <a:rPr lang="it-IT" sz="1400" dirty="0">
                <a:solidFill>
                  <a:schemeClr val="accent1"/>
                </a:solidFill>
                <a:hlinkClick r:id="rId2">
                  <a:extLst>
                    <a:ext uri="{A12FA001-AC4F-418D-AE19-62706E023703}">
                      <ahyp:hlinkClr xmlns:ahyp="http://schemas.microsoft.com/office/drawing/2018/hyperlinkcolor" val="tx"/>
                    </a:ext>
                  </a:extLst>
                </a:hlinkClick>
              </a:rPr>
              <a:t> corpo nero  simulazione</a:t>
            </a:r>
            <a:endParaRPr lang="it-IT" sz="1400" dirty="0">
              <a:solidFill>
                <a:schemeClr val="accent1"/>
              </a:solidFill>
            </a:endParaRPr>
          </a:p>
          <a:p>
            <a:pPr marL="0" indent="0">
              <a:buNone/>
            </a:pPr>
            <a:r>
              <a:rPr lang="it-IT" sz="1400" dirty="0">
                <a:solidFill>
                  <a:schemeClr val="accent1"/>
                </a:solidFill>
                <a:hlinkClick r:id="rId3">
                  <a:extLst>
                    <a:ext uri="{A12FA001-AC4F-418D-AE19-62706E023703}">
                      <ahyp:hlinkClr xmlns:ahyp="http://schemas.microsoft.com/office/drawing/2018/hyperlinkcolor" val="tx"/>
                    </a:ext>
                  </a:extLst>
                </a:hlinkClick>
              </a:rPr>
              <a:t>Effetto fotoelettrico</a:t>
            </a:r>
            <a:endParaRPr lang="it-IT" sz="1400" dirty="0">
              <a:solidFill>
                <a:schemeClr val="accent1"/>
              </a:solidFill>
            </a:endParaRPr>
          </a:p>
          <a:p>
            <a:pPr marL="0" indent="0">
              <a:buNone/>
            </a:pPr>
            <a:r>
              <a:rPr lang="it-IT" sz="1400" dirty="0">
                <a:solidFill>
                  <a:schemeClr val="accent1"/>
                </a:solidFill>
              </a:rPr>
              <a:t>Spettri atomici   </a:t>
            </a:r>
          </a:p>
        </p:txBody>
      </p:sp>
      <p:pic>
        <p:nvPicPr>
          <p:cNvPr id="4" name="Immagine 3">
            <a:extLst>
              <a:ext uri="{FF2B5EF4-FFF2-40B4-BE49-F238E27FC236}">
                <a16:creationId xmlns:a16="http://schemas.microsoft.com/office/drawing/2014/main" id="{1E1248E2-2681-4F39-B068-B711F570B351}"/>
              </a:ext>
            </a:extLst>
          </p:cNvPr>
          <p:cNvPicPr>
            <a:picLocks noChangeAspect="1"/>
          </p:cNvPicPr>
          <p:nvPr/>
        </p:nvPicPr>
        <p:blipFill>
          <a:blip r:embed="rId4"/>
          <a:stretch>
            <a:fillRect/>
          </a:stretch>
        </p:blipFill>
        <p:spPr>
          <a:xfrm>
            <a:off x="2247441" y="2455930"/>
            <a:ext cx="2000803" cy="417491"/>
          </a:xfrm>
          <a:prstGeom prst="rect">
            <a:avLst/>
          </a:prstGeom>
        </p:spPr>
      </p:pic>
    </p:spTree>
    <p:extLst>
      <p:ext uri="{BB962C8B-B14F-4D97-AF65-F5344CB8AC3E}">
        <p14:creationId xmlns:p14="http://schemas.microsoft.com/office/powerpoint/2010/main" val="28840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a:extLst>
              <a:ext uri="{FF2B5EF4-FFF2-40B4-BE49-F238E27FC236}">
                <a16:creationId xmlns:a16="http://schemas.microsoft.com/office/drawing/2014/main" id="{3F8F450F-EFC2-46B3-8BBE-D0E1958AE99B}"/>
              </a:ext>
            </a:extLst>
          </p:cNvPr>
          <p:cNvSpPr>
            <a:spLocks noGrp="1"/>
          </p:cNvSpPr>
          <p:nvPr>
            <p:ph type="title"/>
          </p:nvPr>
        </p:nvSpPr>
        <p:spPr/>
        <p:txBody>
          <a:bodyPr/>
          <a:lstStyle/>
          <a:p>
            <a:r>
              <a:rPr lang="it-IT" altLang="it-IT">
                <a:solidFill>
                  <a:srgbClr val="FF0000"/>
                </a:solidFill>
              </a:rPr>
              <a:t>               Atomi e molecole</a:t>
            </a:r>
          </a:p>
        </p:txBody>
      </p:sp>
      <p:sp>
        <p:nvSpPr>
          <p:cNvPr id="37891" name="Segnaposto contenuto 2">
            <a:extLst>
              <a:ext uri="{FF2B5EF4-FFF2-40B4-BE49-F238E27FC236}">
                <a16:creationId xmlns:a16="http://schemas.microsoft.com/office/drawing/2014/main" id="{5FB394E9-5C60-461D-9D85-6C2403BCBDA9}"/>
              </a:ext>
            </a:extLst>
          </p:cNvPr>
          <p:cNvSpPr>
            <a:spLocks noGrp="1"/>
          </p:cNvSpPr>
          <p:nvPr>
            <p:ph idx="1"/>
          </p:nvPr>
        </p:nvSpPr>
        <p:spPr>
          <a:xfrm>
            <a:off x="609600" y="1847850"/>
            <a:ext cx="9609004" cy="4389437"/>
          </a:xfrm>
        </p:spPr>
        <p:txBody>
          <a:bodyPr/>
          <a:lstStyle/>
          <a:p>
            <a:pPr>
              <a:buFont typeface="Wingdings 2" panose="05020102010507070707" pitchFamily="18" charset="2"/>
              <a:buNone/>
            </a:pPr>
            <a:r>
              <a:rPr lang="it-IT" altLang="it-IT" sz="1800" b="1" dirty="0"/>
              <a:t>Idrogeno + cloro dà acido cloridrico </a:t>
            </a:r>
          </a:p>
          <a:p>
            <a:pPr>
              <a:buFont typeface="Wingdings 2" panose="05020102010507070707" pitchFamily="18" charset="2"/>
              <a:buNone/>
            </a:pPr>
            <a:r>
              <a:rPr lang="it-IT" altLang="it-IT" sz="1800" b="1" dirty="0"/>
              <a:t>Sperimentalmente Gay – </a:t>
            </a:r>
            <a:r>
              <a:rPr lang="it-IT" altLang="it-IT" sz="1800" b="1" dirty="0" err="1"/>
              <a:t>Lussac</a:t>
            </a:r>
            <a:r>
              <a:rPr lang="it-IT" altLang="it-IT" sz="1800" b="1" dirty="0"/>
              <a:t> trova che da un volume di idrogeno + un volume di cloro si ottengono due volumi di acido cloridrico</a:t>
            </a:r>
          </a:p>
        </p:txBody>
      </p:sp>
      <p:pic>
        <p:nvPicPr>
          <p:cNvPr id="1026" name="Picture 2" descr="Risultati immagini per cubo">
            <a:extLst>
              <a:ext uri="{FF2B5EF4-FFF2-40B4-BE49-F238E27FC236}">
                <a16:creationId xmlns:a16="http://schemas.microsoft.com/office/drawing/2014/main" id="{E67850D4-7BF3-4898-A303-46F4A2325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554" y="2990850"/>
            <a:ext cx="1072037" cy="9634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isultati immagini per cubo">
            <a:extLst>
              <a:ext uri="{FF2B5EF4-FFF2-40B4-BE49-F238E27FC236}">
                <a16:creationId xmlns:a16="http://schemas.microsoft.com/office/drawing/2014/main" id="{BABDF982-0C1D-46E5-AF59-543E1C8C3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105" y="2947262"/>
            <a:ext cx="1133678" cy="9634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isultati immagini per cubo">
            <a:extLst>
              <a:ext uri="{FF2B5EF4-FFF2-40B4-BE49-F238E27FC236}">
                <a16:creationId xmlns:a16="http://schemas.microsoft.com/office/drawing/2014/main" id="{2324BC1E-B859-4FB0-BFED-6BD661C36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554" y="2981739"/>
            <a:ext cx="1072037" cy="9634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isultati immagini per cubo">
            <a:extLst>
              <a:ext uri="{FF2B5EF4-FFF2-40B4-BE49-F238E27FC236}">
                <a16:creationId xmlns:a16="http://schemas.microsoft.com/office/drawing/2014/main" id="{3444DC94-5A31-4542-B87E-D237D2C1F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4315" y="2967763"/>
            <a:ext cx="1072037" cy="9634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isultati immagini per cubo">
            <a:extLst>
              <a:ext uri="{FF2B5EF4-FFF2-40B4-BE49-F238E27FC236}">
                <a16:creationId xmlns:a16="http://schemas.microsoft.com/office/drawing/2014/main" id="{8811B75C-4274-4096-BBB7-7B8562A7C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3737" y="2967763"/>
            <a:ext cx="1118365" cy="1005112"/>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B6B5FB55-0715-4121-B07D-6C28087CB50A}"/>
              </a:ext>
            </a:extLst>
          </p:cNvPr>
          <p:cNvSpPr txBox="1"/>
          <p:nvPr/>
        </p:nvSpPr>
        <p:spPr>
          <a:xfrm>
            <a:off x="609600" y="4042568"/>
            <a:ext cx="9376611" cy="1015663"/>
          </a:xfrm>
          <a:prstGeom prst="rect">
            <a:avLst/>
          </a:prstGeom>
          <a:noFill/>
        </p:spPr>
        <p:txBody>
          <a:bodyPr wrap="square" rtlCol="0">
            <a:spAutoFit/>
          </a:bodyPr>
          <a:lstStyle/>
          <a:p>
            <a:r>
              <a:rPr lang="it-IT" sz="1200" dirty="0"/>
              <a:t>1 volume di cloro + volume di idrogeno = 2 volumi di acido cloridrico</a:t>
            </a:r>
          </a:p>
          <a:p>
            <a:endParaRPr lang="it-IT" sz="1200" dirty="0"/>
          </a:p>
          <a:p>
            <a:r>
              <a:rPr lang="it-IT" dirty="0"/>
              <a:t>Ma secondo Dalton gli elementi sono monoatomici e se volumi uguali contengono un ugual numero di atomi, no si spiegano i dati sperimentali</a:t>
            </a:r>
          </a:p>
        </p:txBody>
      </p:sp>
    </p:spTree>
    <p:extLst>
      <p:ext uri="{BB962C8B-B14F-4D97-AF65-F5344CB8AC3E}">
        <p14:creationId xmlns:p14="http://schemas.microsoft.com/office/powerpoint/2010/main" val="1178079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olo 1">
            <a:extLst>
              <a:ext uri="{FF2B5EF4-FFF2-40B4-BE49-F238E27FC236}">
                <a16:creationId xmlns:a16="http://schemas.microsoft.com/office/drawing/2014/main" id="{CAE570CA-8AE0-45C9-A324-597CBFA74D61}"/>
              </a:ext>
            </a:extLst>
          </p:cNvPr>
          <p:cNvSpPr>
            <a:spLocks noGrp="1"/>
          </p:cNvSpPr>
          <p:nvPr>
            <p:ph type="title"/>
          </p:nvPr>
        </p:nvSpPr>
        <p:spPr/>
        <p:txBody>
          <a:bodyPr/>
          <a:lstStyle/>
          <a:p>
            <a:pPr algn="ctr"/>
            <a:r>
              <a:rPr lang="it-IT" altLang="it-IT"/>
              <a:t>Atomi e molecole </a:t>
            </a:r>
          </a:p>
        </p:txBody>
      </p:sp>
      <p:sp>
        <p:nvSpPr>
          <p:cNvPr id="39939" name="Segnaposto contenuto 2">
            <a:extLst>
              <a:ext uri="{FF2B5EF4-FFF2-40B4-BE49-F238E27FC236}">
                <a16:creationId xmlns:a16="http://schemas.microsoft.com/office/drawing/2014/main" id="{6B3A7FBB-A524-4D56-A5F0-07B29E04285F}"/>
              </a:ext>
            </a:extLst>
          </p:cNvPr>
          <p:cNvSpPr>
            <a:spLocks noGrp="1"/>
          </p:cNvSpPr>
          <p:nvPr>
            <p:ph idx="1"/>
          </p:nvPr>
        </p:nvSpPr>
        <p:spPr/>
        <p:txBody>
          <a:bodyPr/>
          <a:lstStyle/>
          <a:p>
            <a:pPr>
              <a:buFont typeface="Wingdings 2" panose="05020102010507070707" pitchFamily="18" charset="2"/>
              <a:buNone/>
            </a:pPr>
            <a:r>
              <a:rPr lang="it-IT" altLang="it-IT" sz="2000" b="1" dirty="0">
                <a:solidFill>
                  <a:srgbClr val="0070C0"/>
                </a:solidFill>
              </a:rPr>
              <a:t>La molecola. </a:t>
            </a:r>
          </a:p>
          <a:p>
            <a:pPr>
              <a:buFont typeface="Wingdings 2" panose="05020102010507070707" pitchFamily="18" charset="2"/>
              <a:buNone/>
            </a:pPr>
            <a:r>
              <a:rPr lang="it-IT" altLang="it-IT" sz="1800" dirty="0"/>
              <a:t>La contradizione fu risolta dal chimico torinese A. Avogadro nel 1811 con l’introduzione del concetto di molecola.</a:t>
            </a:r>
          </a:p>
          <a:p>
            <a:pPr>
              <a:buFont typeface="Wingdings 2" panose="05020102010507070707" pitchFamily="18" charset="2"/>
              <a:buNone/>
            </a:pPr>
            <a:r>
              <a:rPr lang="it-IT" altLang="it-IT" sz="1800" dirty="0"/>
              <a:t> La molecola è un  aggregato di atomi, le molecole dei composti sono formati da atomi diversi, le molecole di elementi sono formati da atomi </a:t>
            </a:r>
            <a:r>
              <a:rPr lang="it-IT" altLang="it-IT" sz="1800" dirty="0" err="1"/>
              <a:t>uguali.I</a:t>
            </a:r>
            <a:r>
              <a:rPr lang="it-IT" altLang="it-IT" sz="1800" dirty="0"/>
              <a:t>  gas come tutte le altre sostanze sono formate da molecole. E quindi modificando di poco quanto enunciato da </a:t>
            </a:r>
            <a:r>
              <a:rPr lang="it-IT" altLang="it-IT" sz="1800" dirty="0" err="1"/>
              <a:t>Berzelius</a:t>
            </a:r>
            <a:r>
              <a:rPr lang="it-IT" altLang="it-IT" sz="1800" dirty="0"/>
              <a:t> si avrà che : “ Volumi uguali di gas diversi nelle stesse condizioni di temperatura e pressione, contengono lo stesso numero di molecole. “ (legge di Avogadro )</a:t>
            </a:r>
          </a:p>
          <a:p>
            <a:pPr>
              <a:buFont typeface="Wingdings 2" panose="05020102010507070707" pitchFamily="18" charset="2"/>
              <a:buNone/>
            </a:pPr>
            <a:endParaRPr lang="it-IT" altLang="it-IT" dirty="0"/>
          </a:p>
        </p:txBody>
      </p:sp>
      <p:pic>
        <p:nvPicPr>
          <p:cNvPr id="39940" name="Immagine 3" descr="Avogadro-francobollo.jpg">
            <a:extLst>
              <a:ext uri="{FF2B5EF4-FFF2-40B4-BE49-F238E27FC236}">
                <a16:creationId xmlns:a16="http://schemas.microsoft.com/office/drawing/2014/main" id="{449146D4-9454-4CF9-B73D-25BB5EC1BE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10250" y="4357688"/>
            <a:ext cx="3786188"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821B1C38-6474-43DB-96BB-74480F259C50}"/>
              </a:ext>
            </a:extLst>
          </p:cNvPr>
          <p:cNvSpPr>
            <a:spLocks noGrp="1"/>
          </p:cNvSpPr>
          <p:nvPr>
            <p:ph type="title"/>
          </p:nvPr>
        </p:nvSpPr>
        <p:spPr>
          <a:xfrm>
            <a:off x="1981200" y="207167"/>
            <a:ext cx="8229600" cy="652463"/>
          </a:xfrm>
        </p:spPr>
        <p:txBody>
          <a:bodyPr/>
          <a:lstStyle/>
          <a:p>
            <a:pPr algn="ctr"/>
            <a:r>
              <a:rPr lang="it-IT" altLang="it-IT" dirty="0">
                <a:solidFill>
                  <a:srgbClr val="FF0000"/>
                </a:solidFill>
              </a:rPr>
              <a:t>Pesi atomici</a:t>
            </a:r>
          </a:p>
        </p:txBody>
      </p:sp>
      <p:pic>
        <p:nvPicPr>
          <p:cNvPr id="6" name="Segnaposto contenuto 5">
            <a:extLst>
              <a:ext uri="{FF2B5EF4-FFF2-40B4-BE49-F238E27FC236}">
                <a16:creationId xmlns:a16="http://schemas.microsoft.com/office/drawing/2014/main" id="{D998D756-3A22-4ABA-A05F-06CF2D714AB8}"/>
              </a:ext>
            </a:extLst>
          </p:cNvPr>
          <p:cNvPicPr>
            <a:picLocks noGrp="1" noChangeAspect="1"/>
          </p:cNvPicPr>
          <p:nvPr>
            <p:ph idx="1"/>
          </p:nvPr>
        </p:nvPicPr>
        <p:blipFill>
          <a:blip r:embed="rId2"/>
          <a:stretch>
            <a:fillRect/>
          </a:stretch>
        </p:blipFill>
        <p:spPr>
          <a:xfrm>
            <a:off x="1266229" y="1161216"/>
            <a:ext cx="3463112" cy="4671173"/>
          </a:xfrm>
          <a:prstGeom prst="rect">
            <a:avLst/>
          </a:prstGeom>
        </p:spPr>
      </p:pic>
      <p:sp>
        <p:nvSpPr>
          <p:cNvPr id="7" name="CasellaDiTesto 6">
            <a:extLst>
              <a:ext uri="{FF2B5EF4-FFF2-40B4-BE49-F238E27FC236}">
                <a16:creationId xmlns:a16="http://schemas.microsoft.com/office/drawing/2014/main" id="{07FE9734-D907-4F68-B5BA-FC72014CF871}"/>
              </a:ext>
            </a:extLst>
          </p:cNvPr>
          <p:cNvSpPr txBox="1"/>
          <p:nvPr/>
        </p:nvSpPr>
        <p:spPr>
          <a:xfrm>
            <a:off x="5094515" y="1341912"/>
            <a:ext cx="6211918" cy="3788858"/>
          </a:xfrm>
          <a:prstGeom prst="rect">
            <a:avLst/>
          </a:prstGeom>
          <a:noFill/>
        </p:spPr>
        <p:txBody>
          <a:bodyPr wrap="square" rtlCol="0">
            <a:spAutoFit/>
          </a:bodyPr>
          <a:lstStyle/>
          <a:p>
            <a:pPr algn="just">
              <a:lnSpc>
                <a:spcPct val="150000"/>
              </a:lnSpc>
            </a:pPr>
            <a:r>
              <a:rPr lang="it-IT" dirty="0"/>
              <a:t>Fig. 1 tabella dei pesi atomici prima della conferenza 1 per l'idrogeno (riferimento),  6 per il carbonio, 8 per l'ossigeno.  Al Congresso di Karlsruhe fu presentata una pubblicazione del 1858 di Stanislao Cannizzaro sui pesi atomici, che utilizzava i lavori  di Amedeo Avogadro. fu accettata l’ipotesi che alcuni  elementi, come idrogeno, azoto, e ossigeno, erano composti da molecole biatomiche e non da atomi individuali,    furono corretti i pesi atomici: 1 per l'idrogeno, 12 per il carbonio, 16 per l'ossigeno e così via. </a:t>
            </a:r>
          </a:p>
        </p:txBody>
      </p:sp>
      <p:sp>
        <p:nvSpPr>
          <p:cNvPr id="8" name="CasellaDiTesto 7">
            <a:extLst>
              <a:ext uri="{FF2B5EF4-FFF2-40B4-BE49-F238E27FC236}">
                <a16:creationId xmlns:a16="http://schemas.microsoft.com/office/drawing/2014/main" id="{46399BFF-EE33-48E2-B49E-1BC38A94C0DE}"/>
              </a:ext>
            </a:extLst>
          </p:cNvPr>
          <p:cNvSpPr txBox="1"/>
          <p:nvPr/>
        </p:nvSpPr>
        <p:spPr>
          <a:xfrm>
            <a:off x="1033152" y="5925787"/>
            <a:ext cx="3788229" cy="523220"/>
          </a:xfrm>
          <a:prstGeom prst="rect">
            <a:avLst/>
          </a:prstGeom>
          <a:noFill/>
        </p:spPr>
        <p:txBody>
          <a:bodyPr wrap="square" rtlCol="0">
            <a:spAutoFit/>
          </a:bodyPr>
          <a:lstStyle/>
          <a:p>
            <a:r>
              <a:rPr lang="it-IT" sz="1400" dirty="0" err="1"/>
              <a:t>Fig</a:t>
            </a:r>
            <a:r>
              <a:rPr lang="it-IT" sz="1400" dirty="0"/>
              <a:t> 1Tabella che riporta alcuni pesi atomici espressi utilizzando sistemi differenti</a:t>
            </a:r>
          </a:p>
        </p:txBody>
      </p:sp>
    </p:spTree>
    <p:extLst>
      <p:ext uri="{BB962C8B-B14F-4D97-AF65-F5344CB8AC3E}">
        <p14:creationId xmlns:p14="http://schemas.microsoft.com/office/powerpoint/2010/main" val="1387523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olo 1">
            <a:extLst>
              <a:ext uri="{FF2B5EF4-FFF2-40B4-BE49-F238E27FC236}">
                <a16:creationId xmlns:a16="http://schemas.microsoft.com/office/drawing/2014/main" id="{16A0AE63-2754-4530-AD56-FFC908BB9ED9}"/>
              </a:ext>
            </a:extLst>
          </p:cNvPr>
          <p:cNvSpPr>
            <a:spLocks noGrp="1"/>
          </p:cNvSpPr>
          <p:nvPr>
            <p:ph type="title"/>
          </p:nvPr>
        </p:nvSpPr>
        <p:spPr>
          <a:xfrm>
            <a:off x="1981200" y="1"/>
            <a:ext cx="8229600" cy="724394"/>
          </a:xfrm>
        </p:spPr>
        <p:txBody>
          <a:bodyPr/>
          <a:lstStyle/>
          <a:p>
            <a:pPr algn="ctr"/>
            <a:r>
              <a:rPr lang="it-IT" altLang="it-IT" dirty="0"/>
              <a:t>Molecola</a:t>
            </a:r>
          </a:p>
        </p:txBody>
      </p:sp>
      <p:sp>
        <p:nvSpPr>
          <p:cNvPr id="40963" name="Segnaposto contenuto 2">
            <a:extLst>
              <a:ext uri="{FF2B5EF4-FFF2-40B4-BE49-F238E27FC236}">
                <a16:creationId xmlns:a16="http://schemas.microsoft.com/office/drawing/2014/main" id="{8E09ECF1-AAAC-428D-8B0D-3E3815754E5C}"/>
              </a:ext>
            </a:extLst>
          </p:cNvPr>
          <p:cNvSpPr>
            <a:spLocks noGrp="1"/>
          </p:cNvSpPr>
          <p:nvPr>
            <p:ph idx="1"/>
          </p:nvPr>
        </p:nvSpPr>
        <p:spPr>
          <a:xfrm>
            <a:off x="609600" y="831274"/>
            <a:ext cx="10972800" cy="5804886"/>
          </a:xfrm>
        </p:spPr>
        <p:txBody>
          <a:bodyPr/>
          <a:lstStyle/>
          <a:p>
            <a:r>
              <a:rPr lang="it-IT" altLang="it-IT" sz="1400" b="1" dirty="0"/>
              <a:t>La Conferenza Internazionale di Chimica a Karlsruhe</a:t>
            </a:r>
          </a:p>
          <a:p>
            <a:r>
              <a:rPr lang="it-IT" altLang="it-IT" sz="1400" b="1" dirty="0"/>
              <a:t>La teoria di Avogadro non fu accettata dai chimici dell’epoca.  Dalton</a:t>
            </a:r>
            <a:r>
              <a:rPr lang="it-IT" altLang="it-IT" sz="1400" dirty="0"/>
              <a:t> e </a:t>
            </a:r>
            <a:r>
              <a:rPr lang="it-IT" altLang="it-IT" sz="1400" b="1" dirty="0" err="1"/>
              <a:t>Berzelius</a:t>
            </a:r>
            <a:r>
              <a:rPr lang="it-IT" altLang="it-IT" sz="1400" b="1" dirty="0"/>
              <a:t>  la rifiutarono perché ritenevano che gli atomi si legassero elettricamente e che atomi uguali avessero  la carica uguale in valore e segno , quindi si dovessero respingere. Avogadro morì nel 1856 e solo quattro anni dopo  si tenne </a:t>
            </a:r>
            <a:r>
              <a:rPr lang="it-IT" altLang="it-IT" sz="1400" dirty="0"/>
              <a:t>nel 1860 a Karlsruhe la 1° Conferenza Internazionale di Chimica. La teoria di Avogadro fu proposta e caldeggiata per la sua semplicità e capacità interpretativa da   chimico </a:t>
            </a:r>
            <a:r>
              <a:rPr lang="it-IT" altLang="it-IT" sz="1400" dirty="0" err="1"/>
              <a:t>S.Cannizzaro</a:t>
            </a:r>
            <a:r>
              <a:rPr lang="it-IT" altLang="it-IT" sz="1400" dirty="0"/>
              <a:t> </a:t>
            </a:r>
          </a:p>
          <a:p>
            <a:r>
              <a:rPr lang="it-IT" altLang="it-IT" sz="1400" dirty="0"/>
              <a:t>La </a:t>
            </a:r>
            <a:r>
              <a:rPr lang="it-IT" altLang="it-IT" sz="1400" b="1" dirty="0"/>
              <a:t>molecola Conferenza Internazionale di Chimica a Karlsruhe</a:t>
            </a:r>
          </a:p>
          <a:p>
            <a:pPr algn="just"/>
            <a:r>
              <a:rPr lang="it-IT" altLang="it-IT" sz="1400" dirty="0"/>
              <a:t>Nel 1860 a Karlsruhe si tenne la 1° Conferenza Internazionale di Chimica . Il chimico italiano</a:t>
            </a:r>
            <a:r>
              <a:rPr lang="it-IT" altLang="it-IT" sz="1400" b="1" dirty="0"/>
              <a:t> S. Cannizzaro</a:t>
            </a:r>
            <a:r>
              <a:rPr lang="it-IT" altLang="it-IT" sz="1400" dirty="0"/>
              <a:t>  docente</a:t>
            </a:r>
            <a:br>
              <a:rPr lang="it-IT" altLang="it-IT" sz="1400" dirty="0"/>
            </a:br>
            <a:r>
              <a:rPr lang="it-IT" altLang="it-IT" sz="1400" dirty="0"/>
              <a:t>presso l’ Università </a:t>
            </a:r>
            <a:r>
              <a:rPr lang="it-IT" altLang="it-IT" sz="1400" dirty="0" err="1"/>
              <a:t>edi</a:t>
            </a:r>
            <a:r>
              <a:rPr lang="it-IT" altLang="it-IT" sz="1400" dirty="0"/>
              <a:t> Genova propose e riuscì a far accettare la mirabile semplicità dell’interpretazione della </a:t>
            </a:r>
            <a:r>
              <a:rPr lang="it-IT" altLang="it-IT" sz="1400" b="1" dirty="0"/>
              <a:t>teoria molecolare</a:t>
            </a:r>
            <a:r>
              <a:rPr lang="it-IT" altLang="it-IT" sz="1400" dirty="0"/>
              <a:t> formulata cinquant’anni prima da Avogadro e proponendo un utile metodo per la determinazione dei pesi atomici.</a:t>
            </a:r>
          </a:p>
          <a:p>
            <a:pPr algn="just"/>
            <a:r>
              <a:rPr lang="it-IT" altLang="it-IT" sz="1400" dirty="0"/>
              <a:t>La </a:t>
            </a:r>
            <a:r>
              <a:rPr lang="it-IT" altLang="it-IT" sz="1400" b="1" dirty="0"/>
              <a:t>molecola</a:t>
            </a:r>
            <a:r>
              <a:rPr lang="it-IT" altLang="it-IT" sz="1400" dirty="0"/>
              <a:t> venne così definita:  “</a:t>
            </a:r>
            <a:r>
              <a:rPr lang="it-IT" altLang="it-IT" sz="1400" i="1" dirty="0"/>
              <a:t>La più piccola parte di sostanza (semplice o composta) capace di esistenza indipendente e che presenta l’identità e le proprietà chimico-fisiche della sostanza</a:t>
            </a:r>
            <a:r>
              <a:rPr lang="it-IT" altLang="it-IT" sz="1400" dirty="0"/>
              <a:t>” . Tutti i gas elementari cioè i gas costituiti da un solo elemento, sono formate da molecole biatomiche. Solo i gas nobili che saranno scoperti alla fine dell’’800 presentavano la condizione ipotizzata da Dalton costituiti cioè da atomi non legati tra loro con molecole dunque monoatomici</a:t>
            </a:r>
          </a:p>
          <a:p>
            <a:pPr algn="just"/>
            <a:endParaRPr lang="it-IT" altLang="it-IT" sz="1400" dirty="0"/>
          </a:p>
          <a:p>
            <a:endParaRPr lang="it-IT" altLang="it-IT" sz="1400" dirty="0"/>
          </a:p>
        </p:txBody>
      </p:sp>
      <p:pic>
        <p:nvPicPr>
          <p:cNvPr id="2" name="Immagine 1">
            <a:extLst>
              <a:ext uri="{FF2B5EF4-FFF2-40B4-BE49-F238E27FC236}">
                <a16:creationId xmlns:a16="http://schemas.microsoft.com/office/drawing/2014/main" id="{7CB745F3-2383-4B8F-924C-5B947C2E7FC2}"/>
              </a:ext>
            </a:extLst>
          </p:cNvPr>
          <p:cNvPicPr>
            <a:picLocks noChangeAspect="1"/>
          </p:cNvPicPr>
          <p:nvPr/>
        </p:nvPicPr>
        <p:blipFill>
          <a:blip r:embed="rId2"/>
          <a:stretch>
            <a:fillRect/>
          </a:stretch>
        </p:blipFill>
        <p:spPr>
          <a:xfrm>
            <a:off x="1023374" y="3910324"/>
            <a:ext cx="1577322" cy="2246186"/>
          </a:xfrm>
          <a:prstGeom prst="rect">
            <a:avLst/>
          </a:prstGeom>
        </p:spPr>
      </p:pic>
      <p:sp>
        <p:nvSpPr>
          <p:cNvPr id="3" name="CasellaDiTesto 2">
            <a:extLst>
              <a:ext uri="{FF2B5EF4-FFF2-40B4-BE49-F238E27FC236}">
                <a16:creationId xmlns:a16="http://schemas.microsoft.com/office/drawing/2014/main" id="{8C9043B4-8DB8-46AD-A76B-C4B284D55FB8}"/>
              </a:ext>
            </a:extLst>
          </p:cNvPr>
          <p:cNvSpPr txBox="1"/>
          <p:nvPr/>
        </p:nvSpPr>
        <p:spPr>
          <a:xfrm>
            <a:off x="463138" y="6211669"/>
            <a:ext cx="3194462" cy="369332"/>
          </a:xfrm>
          <a:prstGeom prst="rect">
            <a:avLst/>
          </a:prstGeom>
          <a:noFill/>
        </p:spPr>
        <p:txBody>
          <a:bodyPr wrap="square" rtlCol="0">
            <a:spAutoFit/>
          </a:bodyPr>
          <a:lstStyle/>
          <a:p>
            <a:r>
              <a:rPr lang="it-IT" sz="1400" b="1" dirty="0">
                <a:hlinkClick r:id="rId3">
                  <a:extLst>
                    <a:ext uri="{A12FA001-AC4F-418D-AE19-62706E023703}">
                      <ahyp:hlinkClr xmlns:ahyp="http://schemas.microsoft.com/office/drawing/2018/hyperlinkcolor" val="tx"/>
                    </a:ext>
                  </a:extLst>
                </a:hlinkClick>
              </a:rPr>
              <a:t>Stanislao Cannizzaro</a:t>
            </a:r>
            <a:r>
              <a:rPr lang="it-IT" sz="1400" dirty="0">
                <a:hlinkClick r:id="rId3">
                  <a:extLst>
                    <a:ext uri="{A12FA001-AC4F-418D-AE19-62706E023703}">
                      <ahyp:hlinkClr xmlns:ahyp="http://schemas.microsoft.com/office/drawing/2018/hyperlinkcolor" val="tx"/>
                    </a:ext>
                  </a:extLst>
                </a:hlinkClick>
              </a:rPr>
              <a:t> </a:t>
            </a:r>
            <a:r>
              <a:rPr lang="it-IT" sz="1400" dirty="0"/>
              <a:t>( 1826 –  1910</a:t>
            </a:r>
            <a:r>
              <a:rPr lang="it-IT" dirty="0"/>
              <a:t>)</a:t>
            </a:r>
          </a:p>
        </p:txBody>
      </p:sp>
      <p:pic>
        <p:nvPicPr>
          <p:cNvPr id="4" name="Immagine 3">
            <a:extLst>
              <a:ext uri="{FF2B5EF4-FFF2-40B4-BE49-F238E27FC236}">
                <a16:creationId xmlns:a16="http://schemas.microsoft.com/office/drawing/2014/main" id="{D10D9C99-EF80-435A-AB35-576C48F51A8E}"/>
              </a:ext>
            </a:extLst>
          </p:cNvPr>
          <p:cNvPicPr>
            <a:picLocks noChangeAspect="1"/>
          </p:cNvPicPr>
          <p:nvPr/>
        </p:nvPicPr>
        <p:blipFill>
          <a:blip r:embed="rId4"/>
          <a:stretch>
            <a:fillRect/>
          </a:stretch>
        </p:blipFill>
        <p:spPr>
          <a:xfrm>
            <a:off x="6107002" y="3910324"/>
            <a:ext cx="3564577" cy="262925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821B1C38-6474-43DB-96BB-74480F259C50}"/>
              </a:ext>
            </a:extLst>
          </p:cNvPr>
          <p:cNvSpPr>
            <a:spLocks noGrp="1"/>
          </p:cNvSpPr>
          <p:nvPr>
            <p:ph type="title"/>
          </p:nvPr>
        </p:nvSpPr>
        <p:spPr>
          <a:xfrm>
            <a:off x="1981200" y="704851"/>
            <a:ext cx="8229600" cy="652463"/>
          </a:xfrm>
        </p:spPr>
        <p:txBody>
          <a:bodyPr/>
          <a:lstStyle/>
          <a:p>
            <a:pPr algn="ctr"/>
            <a:r>
              <a:rPr lang="it-IT" altLang="it-IT">
                <a:solidFill>
                  <a:srgbClr val="FF0000"/>
                </a:solidFill>
              </a:rPr>
              <a:t>Molecola</a:t>
            </a:r>
          </a:p>
        </p:txBody>
      </p:sp>
      <p:sp>
        <p:nvSpPr>
          <p:cNvPr id="41987" name="Segnaposto contenuto 2">
            <a:extLst>
              <a:ext uri="{FF2B5EF4-FFF2-40B4-BE49-F238E27FC236}">
                <a16:creationId xmlns:a16="http://schemas.microsoft.com/office/drawing/2014/main" id="{F89C1AF5-E78B-4267-9FA8-FA52DE1C131E}"/>
              </a:ext>
            </a:extLst>
          </p:cNvPr>
          <p:cNvSpPr>
            <a:spLocks noGrp="1"/>
          </p:cNvSpPr>
          <p:nvPr>
            <p:ph idx="1"/>
          </p:nvPr>
        </p:nvSpPr>
        <p:spPr/>
        <p:txBody>
          <a:bodyPr/>
          <a:lstStyle/>
          <a:p>
            <a:pPr>
              <a:buFont typeface="Wingdings 2" panose="05020102010507070707" pitchFamily="18" charset="2"/>
              <a:buNone/>
            </a:pPr>
            <a:r>
              <a:rPr lang="it-IT" altLang="it-IT" sz="1600" b="1" dirty="0">
                <a:solidFill>
                  <a:srgbClr val="0070C0"/>
                </a:solidFill>
              </a:rPr>
              <a:t>Principio di Avogadro </a:t>
            </a:r>
            <a:endParaRPr lang="it-IT" altLang="it-IT" sz="1600" dirty="0">
              <a:solidFill>
                <a:srgbClr val="0070C0"/>
              </a:solidFill>
            </a:endParaRPr>
          </a:p>
          <a:p>
            <a:pPr>
              <a:buNone/>
            </a:pPr>
            <a:r>
              <a:rPr lang="it-IT" altLang="it-IT" sz="1400" dirty="0"/>
              <a:t>L’applicazione del  </a:t>
            </a:r>
            <a:r>
              <a:rPr lang="it-IT" altLang="it-IT" sz="1400" b="1" dirty="0"/>
              <a:t>principio di Avogadro</a:t>
            </a:r>
            <a:r>
              <a:rPr lang="it-IT" altLang="it-IT" sz="1400" dirty="0"/>
              <a:t> consentiva la determinazione dei pesi molecolari relativi di sostanze gassose, scelto un gas di riferimento, bastava confrontare la massa di volumi di due gas nelle stesse condizioni di temperatura e pressione.</a:t>
            </a:r>
          </a:p>
          <a:p>
            <a:pPr>
              <a:buFont typeface="Wingdings 2" panose="05020102010507070707" pitchFamily="18" charset="2"/>
              <a:buNone/>
            </a:pPr>
            <a:r>
              <a:rPr lang="it-IT" altLang="it-IT" sz="1400" dirty="0"/>
              <a:t>Tenendo fisso come uno dei gas l’H2, il cui peso molecolare era convenzionalmente posto uguale a 2, Cannizzaro riuscì a calcolare gli altri “ il rapporto fra i pesi di volumi uguali è uguale al rapporto fra i pesi delle singole molecole dal momento che in uno stesso volume è contenuto uno stesso numero di molecole”. Una volta noti i pesi molecolari di una serie di composti di un certo elemento e i contributi percentuali dell’elemento , è possibile risalire al peso atomico dello stesso elemento. </a:t>
            </a:r>
          </a:p>
          <a:p>
            <a:pPr>
              <a:buFont typeface="Wingdings 2" panose="05020102010507070707" pitchFamily="18" charset="2"/>
              <a:buNone/>
            </a:pPr>
            <a:endParaRPr lang="it-IT" altLang="it-IT" sz="1400" dirty="0"/>
          </a:p>
          <a:p>
            <a:pPr>
              <a:buFont typeface="Wingdings 2" panose="05020102010507070707" pitchFamily="18" charset="2"/>
              <a:buNone/>
            </a:pPr>
            <a:r>
              <a:rPr lang="it-IT" altLang="it-IT" sz="1800" dirty="0">
                <a:solidFill>
                  <a:srgbClr val="0070C0"/>
                </a:solidFill>
              </a:rPr>
              <a:t>                    </a:t>
            </a:r>
            <a:r>
              <a:rPr lang="it-IT" altLang="it-IT" sz="1800" dirty="0">
                <a:solidFill>
                  <a:srgbClr val="FF0000"/>
                </a:solidFill>
              </a:rPr>
              <a:t>Ci sono i presupposti per la tabella periodica </a:t>
            </a:r>
          </a:p>
          <a:p>
            <a:pPr>
              <a:buFont typeface="Wingdings 2" panose="05020102010507070707" pitchFamily="18" charset="2"/>
              <a:buNone/>
            </a:pPr>
            <a:endParaRPr lang="it-IT" altLang="it-IT"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821B1C38-6474-43DB-96BB-74480F259C50}"/>
              </a:ext>
            </a:extLst>
          </p:cNvPr>
          <p:cNvSpPr>
            <a:spLocks noGrp="1"/>
          </p:cNvSpPr>
          <p:nvPr>
            <p:ph type="title"/>
          </p:nvPr>
        </p:nvSpPr>
        <p:spPr>
          <a:xfrm>
            <a:off x="2254333" y="0"/>
            <a:ext cx="8229600" cy="652463"/>
          </a:xfrm>
        </p:spPr>
        <p:txBody>
          <a:bodyPr/>
          <a:lstStyle/>
          <a:p>
            <a:pPr algn="ctr"/>
            <a:r>
              <a:rPr lang="it-IT" altLang="it-IT" dirty="0">
                <a:solidFill>
                  <a:srgbClr val="FF0000"/>
                </a:solidFill>
              </a:rPr>
              <a:t>Particelle subatomiche</a:t>
            </a:r>
          </a:p>
        </p:txBody>
      </p:sp>
      <p:sp>
        <p:nvSpPr>
          <p:cNvPr id="41987" name="Segnaposto contenuto 2">
            <a:extLst>
              <a:ext uri="{FF2B5EF4-FFF2-40B4-BE49-F238E27FC236}">
                <a16:creationId xmlns:a16="http://schemas.microsoft.com/office/drawing/2014/main" id="{F89C1AF5-E78B-4267-9FA8-FA52DE1C131E}"/>
              </a:ext>
            </a:extLst>
          </p:cNvPr>
          <p:cNvSpPr>
            <a:spLocks noGrp="1"/>
          </p:cNvSpPr>
          <p:nvPr>
            <p:ph idx="1"/>
          </p:nvPr>
        </p:nvSpPr>
        <p:spPr>
          <a:xfrm>
            <a:off x="276225" y="1257301"/>
            <a:ext cx="11639550" cy="4389437"/>
          </a:xfrm>
        </p:spPr>
        <p:txBody>
          <a:bodyPr/>
          <a:lstStyle/>
          <a:p>
            <a:pPr>
              <a:buFont typeface="Wingdings 2" panose="05020102010507070707" pitchFamily="18" charset="2"/>
              <a:buNone/>
            </a:pPr>
            <a:r>
              <a:rPr lang="it-IT" altLang="it-IT" sz="1400"/>
              <a:t>‘</a:t>
            </a:r>
            <a:endParaRPr lang="it-IT" altLang="it-IT" sz="1400" dirty="0"/>
          </a:p>
        </p:txBody>
      </p:sp>
      <p:sp>
        <p:nvSpPr>
          <p:cNvPr id="4" name="CasellaDiTesto 3">
            <a:extLst>
              <a:ext uri="{FF2B5EF4-FFF2-40B4-BE49-F238E27FC236}">
                <a16:creationId xmlns:a16="http://schemas.microsoft.com/office/drawing/2014/main" id="{927A2548-8BC3-4919-9394-4B4267766678}"/>
              </a:ext>
            </a:extLst>
          </p:cNvPr>
          <p:cNvSpPr txBox="1"/>
          <p:nvPr/>
        </p:nvSpPr>
        <p:spPr>
          <a:xfrm>
            <a:off x="276225" y="652463"/>
            <a:ext cx="11544299" cy="1754326"/>
          </a:xfrm>
          <a:prstGeom prst="rect">
            <a:avLst/>
          </a:prstGeom>
          <a:noFill/>
        </p:spPr>
        <p:txBody>
          <a:bodyPr wrap="square" rtlCol="0">
            <a:spAutoFit/>
          </a:bodyPr>
          <a:lstStyle/>
          <a:p>
            <a:r>
              <a:rPr lang="it-IT" dirty="0"/>
              <a:t>Atomo la più piccola particella che ancora caratterizza un elemento chimico . consiste di un nucleo di carica positiva (Z è il numero del protone con la carica elementare ) che ha quasi l’intera massa (più del 99,9%) e  Z elettroni che ne determinano le dimensioni.</a:t>
            </a:r>
            <a:r>
              <a:rPr lang="it-IT" altLang="it-IT" dirty="0"/>
              <a:t> IUPAC </a:t>
            </a:r>
          </a:p>
          <a:p>
            <a:r>
              <a:rPr lang="it-IT" altLang="it-IT" dirty="0"/>
              <a:t>L’ atomo, è </a:t>
            </a:r>
            <a:r>
              <a:rPr lang="it-IT" dirty="0"/>
              <a:t>format0 da costituenti subatomici protoni(con carica positiva),  neutroni ( carica neutra) elettroni (con carica negativa).</a:t>
            </a:r>
          </a:p>
          <a:p>
            <a:endParaRPr lang="it-IT" dirty="0"/>
          </a:p>
        </p:txBody>
      </p:sp>
      <p:graphicFrame>
        <p:nvGraphicFramePr>
          <p:cNvPr id="5" name="Tabella 4">
            <a:extLst>
              <a:ext uri="{FF2B5EF4-FFF2-40B4-BE49-F238E27FC236}">
                <a16:creationId xmlns:a16="http://schemas.microsoft.com/office/drawing/2014/main" id="{E712C9A8-D150-4FED-8D36-6138EEFE94A1}"/>
              </a:ext>
            </a:extLst>
          </p:cNvPr>
          <p:cNvGraphicFramePr>
            <a:graphicFrameLocks noGrp="1"/>
          </p:cNvGraphicFramePr>
          <p:nvPr>
            <p:extLst>
              <p:ext uri="{D42A27DB-BD31-4B8C-83A1-F6EECF244321}">
                <p14:modId xmlns:p14="http://schemas.microsoft.com/office/powerpoint/2010/main" val="4196865076"/>
              </p:ext>
            </p:extLst>
          </p:nvPr>
        </p:nvGraphicFramePr>
        <p:xfrm>
          <a:off x="797009" y="2363190"/>
          <a:ext cx="9686924" cy="1683291"/>
        </p:xfrm>
        <a:graphic>
          <a:graphicData uri="http://schemas.openxmlformats.org/drawingml/2006/table">
            <a:tbl>
              <a:tblPr/>
              <a:tblGrid>
                <a:gridCol w="1749286">
                  <a:extLst>
                    <a:ext uri="{9D8B030D-6E8A-4147-A177-3AD203B41FA5}">
                      <a16:colId xmlns:a16="http://schemas.microsoft.com/office/drawing/2014/main" val="2599021803"/>
                    </a:ext>
                  </a:extLst>
                </a:gridCol>
                <a:gridCol w="1838739">
                  <a:extLst>
                    <a:ext uri="{9D8B030D-6E8A-4147-A177-3AD203B41FA5}">
                      <a16:colId xmlns:a16="http://schemas.microsoft.com/office/drawing/2014/main" val="2867857676"/>
                    </a:ext>
                  </a:extLst>
                </a:gridCol>
                <a:gridCol w="2077278">
                  <a:extLst>
                    <a:ext uri="{9D8B030D-6E8A-4147-A177-3AD203B41FA5}">
                      <a16:colId xmlns:a16="http://schemas.microsoft.com/office/drawing/2014/main" val="2384927360"/>
                    </a:ext>
                  </a:extLst>
                </a:gridCol>
                <a:gridCol w="1977887">
                  <a:extLst>
                    <a:ext uri="{9D8B030D-6E8A-4147-A177-3AD203B41FA5}">
                      <a16:colId xmlns:a16="http://schemas.microsoft.com/office/drawing/2014/main" val="2260834609"/>
                    </a:ext>
                  </a:extLst>
                </a:gridCol>
                <a:gridCol w="2043734">
                  <a:extLst>
                    <a:ext uri="{9D8B030D-6E8A-4147-A177-3AD203B41FA5}">
                      <a16:colId xmlns:a16="http://schemas.microsoft.com/office/drawing/2014/main" val="981594144"/>
                    </a:ext>
                  </a:extLst>
                </a:gridCol>
              </a:tblGrid>
              <a:tr h="114215">
                <a:tc>
                  <a:txBody>
                    <a:bodyPr/>
                    <a:lstStyle/>
                    <a:p>
                      <a:pPr algn="ctr"/>
                      <a:r>
                        <a:rPr lang="it-IT" sz="1800" dirty="0">
                          <a:effectLst/>
                        </a:rPr>
                        <a:t>particella</a:t>
                      </a:r>
                    </a:p>
                  </a:txBody>
                  <a:tcPr marL="46696" marR="46696" marT="23348" marB="23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it-IT" sz="1800" dirty="0">
                          <a:effectLst/>
                        </a:rPr>
                        <a:t>Simbolo</a:t>
                      </a:r>
                    </a:p>
                  </a:txBody>
                  <a:tcPr marL="46696" marR="46696" marT="23348" marB="23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it-IT" sz="1800" dirty="0">
                          <a:effectLst/>
                        </a:rPr>
                        <a:t>Carica in C</a:t>
                      </a:r>
                    </a:p>
                  </a:txBody>
                  <a:tcPr marL="46696" marR="46696" marT="23348" marB="23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it-IT" sz="1800" dirty="0">
                          <a:effectLst/>
                        </a:rPr>
                        <a:t>Massa in Kg </a:t>
                      </a:r>
                    </a:p>
                  </a:txBody>
                  <a:tcPr marL="46696" marR="46696" marT="23348" marB="23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it-IT" sz="1800" dirty="0">
                          <a:effectLst/>
                        </a:rPr>
                        <a:t>Massa in u</a:t>
                      </a:r>
                    </a:p>
                  </a:txBody>
                  <a:tcPr marL="46696" marR="46696" marT="23348" marB="23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3264593179"/>
                  </a:ext>
                </a:extLst>
              </a:tr>
              <a:tr h="652623">
                <a:tc>
                  <a:txBody>
                    <a:bodyPr/>
                    <a:lstStyle/>
                    <a:p>
                      <a:r>
                        <a:rPr lang="it-IT" sz="1600" u="none" strike="noStrike" dirty="0">
                          <a:solidFill>
                            <a:srgbClr val="0B0080"/>
                          </a:solidFill>
                          <a:effectLst/>
                        </a:rPr>
                        <a:t>Elettrone</a:t>
                      </a:r>
                      <a:endParaRPr lang="it-IT" sz="1600" dirty="0">
                        <a:effectLst/>
                      </a:endParaRPr>
                    </a:p>
                  </a:txBody>
                  <a:tcPr marL="46696" marR="46696" marT="23348" marB="23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1600" i="1" dirty="0">
                          <a:effectLst/>
                        </a:rPr>
                        <a:t>e</a:t>
                      </a:r>
                      <a:r>
                        <a:rPr lang="it-IT" sz="1600" i="1" baseline="30000" dirty="0">
                          <a:effectLst/>
                        </a:rPr>
                        <a:t>-</a:t>
                      </a:r>
                      <a:endParaRPr lang="it-IT" sz="1600" dirty="0">
                        <a:effectLst/>
                      </a:endParaRPr>
                    </a:p>
                  </a:txBody>
                  <a:tcPr marL="46696" marR="46696" marT="23348" marB="23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1600" dirty="0">
                          <a:effectLst/>
                        </a:rPr>
                        <a:t>-1,6 × 10</a:t>
                      </a:r>
                      <a:r>
                        <a:rPr lang="it-IT" sz="1600" baseline="30000" dirty="0">
                          <a:effectLst/>
                        </a:rPr>
                        <a:t>−19</a:t>
                      </a:r>
                      <a:r>
                        <a:rPr lang="it-IT" sz="1600" u="none" strike="noStrike" dirty="0">
                          <a:solidFill>
                            <a:srgbClr val="0B0080"/>
                          </a:solidFill>
                          <a:effectLst/>
                        </a:rPr>
                        <a:t>C</a:t>
                      </a:r>
                      <a:endParaRPr lang="it-IT" sz="1600" dirty="0">
                        <a:effectLst/>
                      </a:endParaRPr>
                    </a:p>
                  </a:txBody>
                  <a:tcPr marL="46696" marR="46696" marT="23348" marB="23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1600" b="0" i="0" dirty="0">
                          <a:solidFill>
                            <a:srgbClr val="000000"/>
                          </a:solidFill>
                          <a:effectLst/>
                          <a:latin typeface="Droid Sans"/>
                        </a:rPr>
                        <a:t>9,109 · 10</a:t>
                      </a:r>
                      <a:r>
                        <a:rPr lang="it-IT" sz="1600" b="0" i="0" baseline="30000" dirty="0">
                          <a:solidFill>
                            <a:srgbClr val="000000"/>
                          </a:solidFill>
                          <a:effectLst/>
                          <a:latin typeface="Droid Sans"/>
                        </a:rPr>
                        <a:t>−31</a:t>
                      </a:r>
                      <a:endParaRPr lang="it-IT" sz="1600" dirty="0">
                        <a:effectLst/>
                      </a:endParaRPr>
                    </a:p>
                  </a:txBody>
                  <a:tcPr marL="46696" marR="46696" marT="23348" marB="23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0" i="0" dirty="0">
                          <a:solidFill>
                            <a:srgbClr val="000000"/>
                          </a:solidFill>
                          <a:effectLst/>
                          <a:latin typeface="Droid Sans"/>
                        </a:rPr>
                        <a:t>5,486 · 10</a:t>
                      </a:r>
                      <a:r>
                        <a:rPr lang="it-IT" sz="1600" b="0" i="0" baseline="30000" dirty="0">
                          <a:solidFill>
                            <a:srgbClr val="000000"/>
                          </a:solidFill>
                          <a:effectLst/>
                          <a:latin typeface="Droid Sans"/>
                        </a:rPr>
                        <a:t>−</a:t>
                      </a:r>
                      <a:endParaRPr lang="it-IT" sz="1600" dirty="0">
                        <a:effectLst/>
                      </a:endParaRPr>
                    </a:p>
                    <a:p>
                      <a:endParaRPr lang="it-IT" sz="1600" dirty="0">
                        <a:effectLst/>
                      </a:endParaRPr>
                    </a:p>
                  </a:txBody>
                  <a:tcPr marL="46696" marR="46696" marT="23348" marB="23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452438019"/>
                  </a:ext>
                </a:extLst>
              </a:tr>
              <a:tr h="354826">
                <a:tc>
                  <a:txBody>
                    <a:bodyPr/>
                    <a:lstStyle/>
                    <a:p>
                      <a:r>
                        <a:rPr lang="it-IT" sz="1600" u="none" strike="noStrike" dirty="0">
                          <a:solidFill>
                            <a:srgbClr val="0B0080"/>
                          </a:solidFill>
                          <a:effectLst/>
                        </a:rPr>
                        <a:t>Protone</a:t>
                      </a:r>
                      <a:endParaRPr lang="it-IT" sz="1600" dirty="0">
                        <a:effectLst/>
                      </a:endParaRPr>
                    </a:p>
                  </a:txBody>
                  <a:tcPr marL="46696" marR="46696" marT="23348" marB="23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1600" i="1" dirty="0">
                          <a:effectLst/>
                        </a:rPr>
                        <a:t>p</a:t>
                      </a:r>
                      <a:r>
                        <a:rPr lang="it-IT" sz="1600" dirty="0">
                          <a:effectLst/>
                        </a:rPr>
                        <a:t>+</a:t>
                      </a:r>
                    </a:p>
                  </a:txBody>
                  <a:tcPr marL="46696" marR="46696" marT="23348" marB="23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1600" dirty="0">
                          <a:effectLst/>
                        </a:rPr>
                        <a:t>1,6 × 10</a:t>
                      </a:r>
                      <a:r>
                        <a:rPr lang="it-IT" sz="1600" baseline="30000" dirty="0">
                          <a:effectLst/>
                        </a:rPr>
                        <a:t>−19</a:t>
                      </a:r>
                      <a:r>
                        <a:rPr lang="it-IT" sz="1600" u="none" strike="noStrike" dirty="0">
                          <a:solidFill>
                            <a:srgbClr val="0B0080"/>
                          </a:solidFill>
                          <a:effectLst/>
                        </a:rPr>
                        <a:t>C</a:t>
                      </a:r>
                      <a:endParaRPr lang="it-IT" sz="1600" dirty="0">
                        <a:effectLst/>
                      </a:endParaRPr>
                    </a:p>
                  </a:txBody>
                  <a:tcPr marL="46696" marR="46696" marT="23348" marB="23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1600" b="0" i="0" dirty="0">
                          <a:solidFill>
                            <a:srgbClr val="000000"/>
                          </a:solidFill>
                          <a:effectLst/>
                          <a:latin typeface="Droid Sans"/>
                        </a:rPr>
                        <a:t>1,672 · 10</a:t>
                      </a:r>
                      <a:r>
                        <a:rPr lang="it-IT" sz="1600" b="0" i="0" baseline="30000" dirty="0">
                          <a:solidFill>
                            <a:srgbClr val="000000"/>
                          </a:solidFill>
                          <a:effectLst/>
                          <a:latin typeface="Droid Sans"/>
                        </a:rPr>
                        <a:t>−27</a:t>
                      </a:r>
                      <a:endParaRPr lang="it-IT" sz="1600" dirty="0">
                        <a:effectLst/>
                      </a:endParaRPr>
                    </a:p>
                  </a:txBody>
                  <a:tcPr marL="46696" marR="46696" marT="23348" marB="23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1600" dirty="0">
                          <a:effectLst/>
                        </a:rPr>
                        <a:t>1,007 </a:t>
                      </a:r>
                    </a:p>
                  </a:txBody>
                  <a:tcPr marL="46696" marR="46696" marT="23348" marB="23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091492344"/>
                  </a:ext>
                </a:extLst>
              </a:tr>
              <a:tr h="354826">
                <a:tc>
                  <a:txBody>
                    <a:bodyPr/>
                    <a:lstStyle/>
                    <a:p>
                      <a:r>
                        <a:rPr lang="it-IT" sz="1600" u="none" strike="noStrike" dirty="0">
                          <a:solidFill>
                            <a:srgbClr val="0B0080"/>
                          </a:solidFill>
                          <a:effectLst/>
                        </a:rPr>
                        <a:t>Neutrone</a:t>
                      </a:r>
                      <a:endParaRPr lang="it-IT" sz="1600" dirty="0">
                        <a:effectLst/>
                      </a:endParaRPr>
                    </a:p>
                  </a:txBody>
                  <a:tcPr marL="46696" marR="46696" marT="23348" marB="23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1600" i="1" dirty="0">
                          <a:effectLst/>
                        </a:rPr>
                        <a:t>n</a:t>
                      </a:r>
                      <a:endParaRPr lang="it-IT" sz="1600" dirty="0">
                        <a:effectLst/>
                      </a:endParaRPr>
                    </a:p>
                  </a:txBody>
                  <a:tcPr marL="46696" marR="46696" marT="23348" marB="23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1600" dirty="0">
                          <a:effectLst/>
                        </a:rPr>
                        <a:t>0 </a:t>
                      </a:r>
                      <a:r>
                        <a:rPr lang="it-IT" sz="1600" u="none" strike="noStrike" dirty="0">
                          <a:solidFill>
                            <a:srgbClr val="0B0080"/>
                          </a:solidFill>
                          <a:effectLst/>
                        </a:rPr>
                        <a:t>C</a:t>
                      </a:r>
                      <a:endParaRPr lang="it-IT" sz="1600" dirty="0">
                        <a:effectLst/>
                      </a:endParaRPr>
                    </a:p>
                  </a:txBody>
                  <a:tcPr marL="46696" marR="46696" marT="23348" marB="23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1600" b="0" i="0" dirty="0">
                          <a:solidFill>
                            <a:srgbClr val="000000"/>
                          </a:solidFill>
                          <a:effectLst/>
                          <a:latin typeface="Droid Sans"/>
                        </a:rPr>
                        <a:t>1,675,· 10</a:t>
                      </a:r>
                      <a:r>
                        <a:rPr lang="it-IT" sz="1600" b="0" i="0" baseline="30000" dirty="0">
                          <a:solidFill>
                            <a:srgbClr val="000000"/>
                          </a:solidFill>
                          <a:effectLst/>
                          <a:latin typeface="Droid Sans"/>
                        </a:rPr>
                        <a:t>−27</a:t>
                      </a:r>
                      <a:endParaRPr lang="it-IT" sz="1600" dirty="0">
                        <a:effectLst/>
                      </a:endParaRPr>
                    </a:p>
                  </a:txBody>
                  <a:tcPr marL="46696" marR="46696" marT="23348" marB="23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1600" dirty="0">
                          <a:effectLst/>
                        </a:rPr>
                        <a:t>1,009 </a:t>
                      </a:r>
                    </a:p>
                  </a:txBody>
                  <a:tcPr marL="46696" marR="46696" marT="23348" marB="23348"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794638370"/>
                  </a:ext>
                </a:extLst>
              </a:tr>
            </a:tbl>
          </a:graphicData>
        </a:graphic>
      </p:graphicFrame>
      <p:sp>
        <p:nvSpPr>
          <p:cNvPr id="7" name="CasellaDiTesto 6">
            <a:extLst>
              <a:ext uri="{FF2B5EF4-FFF2-40B4-BE49-F238E27FC236}">
                <a16:creationId xmlns:a16="http://schemas.microsoft.com/office/drawing/2014/main" id="{95694C42-1D5B-4F12-A080-3A42CD450DA5}"/>
              </a:ext>
            </a:extLst>
          </p:cNvPr>
          <p:cNvSpPr txBox="1"/>
          <p:nvPr/>
        </p:nvSpPr>
        <p:spPr>
          <a:xfrm>
            <a:off x="733839" y="4451212"/>
            <a:ext cx="10724322" cy="2080698"/>
          </a:xfrm>
          <a:prstGeom prst="rect">
            <a:avLst/>
          </a:prstGeom>
          <a:noFill/>
        </p:spPr>
        <p:txBody>
          <a:bodyPr wrap="square" rtlCol="0">
            <a:spAutoFit/>
          </a:bodyPr>
          <a:lstStyle/>
          <a:p>
            <a:pPr>
              <a:lnSpc>
                <a:spcPct val="150000"/>
              </a:lnSpc>
            </a:pPr>
            <a:r>
              <a:rPr lang="it-IT" sz="1400" b="1" dirty="0">
                <a:solidFill>
                  <a:srgbClr val="222222"/>
                </a:solidFill>
                <a:latin typeface="Arial" panose="020B0604020202020204" pitchFamily="34" charset="0"/>
              </a:rPr>
              <a:t>Elettrone</a:t>
            </a:r>
            <a:r>
              <a:rPr lang="it-IT" sz="1400" dirty="0">
                <a:solidFill>
                  <a:srgbClr val="222222"/>
                </a:solidFill>
                <a:latin typeface="Arial" panose="020B0604020202020204" pitchFamily="34" charset="0"/>
              </a:rPr>
              <a:t> Scoperto nel 1985 da </a:t>
            </a:r>
            <a:r>
              <a:rPr lang="it-IT" sz="1400" dirty="0">
                <a:solidFill>
                  <a:srgbClr val="0B0080"/>
                </a:solidFill>
                <a:latin typeface="Arial" panose="020B0604020202020204" pitchFamily="34" charset="0"/>
              </a:rPr>
              <a:t>Thomson</a:t>
            </a:r>
            <a:r>
              <a:rPr lang="it-IT" sz="1400" dirty="0">
                <a:solidFill>
                  <a:srgbClr val="222222"/>
                </a:solidFill>
                <a:latin typeface="Arial" panose="020B0604020202020204" pitchFamily="34" charset="0"/>
              </a:rPr>
              <a:t> in base alle esperienze sui </a:t>
            </a:r>
            <a:r>
              <a:rPr lang="it-IT" sz="1400" dirty="0">
                <a:solidFill>
                  <a:srgbClr val="0B0080"/>
                </a:solidFill>
                <a:latin typeface="Arial" panose="020B0604020202020204" pitchFamily="34" charset="0"/>
                <a:hlinkClick r:id="rId2" tooltip="Raggi catodici">
                  <a:extLst>
                    <a:ext uri="{A12FA001-AC4F-418D-AE19-62706E023703}">
                      <ahyp:hlinkClr xmlns:ahyp="http://schemas.microsoft.com/office/drawing/2018/hyperlinkcolor" val="tx"/>
                    </a:ext>
                  </a:extLst>
                </a:hlinkClick>
              </a:rPr>
              <a:t>raggi catodici</a:t>
            </a:r>
            <a:r>
              <a:rPr lang="it-IT" sz="1400" dirty="0">
                <a:solidFill>
                  <a:srgbClr val="222222"/>
                </a:solidFill>
                <a:latin typeface="Arial" panose="020B0604020202020204" pitchFamily="34" charset="0"/>
              </a:rPr>
              <a:t> di </a:t>
            </a:r>
            <a:r>
              <a:rPr lang="it-IT" sz="1400" dirty="0">
                <a:solidFill>
                  <a:srgbClr val="0B0080"/>
                </a:solidFill>
                <a:latin typeface="Arial" panose="020B0604020202020204" pitchFamily="34" charset="0"/>
                <a:hlinkClick r:id="rId3" tooltip="William Crookes">
                  <a:extLst>
                    <a:ext uri="{A12FA001-AC4F-418D-AE19-62706E023703}">
                      <ahyp:hlinkClr xmlns:ahyp="http://schemas.microsoft.com/office/drawing/2018/hyperlinkcolor" val="tx"/>
                    </a:ext>
                  </a:extLst>
                </a:hlinkClick>
              </a:rPr>
              <a:t>William </a:t>
            </a:r>
            <a:r>
              <a:rPr lang="it-IT" sz="1400" dirty="0" err="1">
                <a:solidFill>
                  <a:srgbClr val="0B0080"/>
                </a:solidFill>
                <a:latin typeface="Arial" panose="020B0604020202020204" pitchFamily="34" charset="0"/>
                <a:hlinkClick r:id="rId3" tooltip="William Crookes">
                  <a:extLst>
                    <a:ext uri="{A12FA001-AC4F-418D-AE19-62706E023703}">
                      <ahyp:hlinkClr xmlns:ahyp="http://schemas.microsoft.com/office/drawing/2018/hyperlinkcolor" val="tx"/>
                    </a:ext>
                  </a:extLst>
                </a:hlinkClick>
              </a:rPr>
              <a:t>Crookes</a:t>
            </a:r>
            <a:r>
              <a:rPr lang="it-IT" sz="1400" dirty="0">
                <a:solidFill>
                  <a:srgbClr val="222222"/>
                </a:solidFill>
                <a:latin typeface="Arial" panose="020B0604020202020204" pitchFamily="34" charset="0"/>
              </a:rPr>
              <a:t>. Con l'</a:t>
            </a:r>
            <a:r>
              <a:rPr lang="it-IT" sz="1400" dirty="0">
                <a:solidFill>
                  <a:srgbClr val="0B0080"/>
                </a:solidFill>
                <a:latin typeface="Arial" panose="020B0604020202020204" pitchFamily="34" charset="0"/>
                <a:hlinkClick r:id="rId4" tooltip="Esperimento della goccia d'olio">
                  <a:extLst>
                    <a:ext uri="{A12FA001-AC4F-418D-AE19-62706E023703}">
                      <ahyp:hlinkClr xmlns:ahyp="http://schemas.microsoft.com/office/drawing/2018/hyperlinkcolor" val="tx"/>
                    </a:ext>
                  </a:extLst>
                </a:hlinkClick>
              </a:rPr>
              <a:t>esperimento della goccia d'olio</a:t>
            </a:r>
            <a:r>
              <a:rPr lang="it-IT" sz="1400" dirty="0">
                <a:solidFill>
                  <a:srgbClr val="222222"/>
                </a:solidFill>
                <a:latin typeface="Arial" panose="020B0604020202020204" pitchFamily="34" charset="0"/>
              </a:rPr>
              <a:t> </a:t>
            </a:r>
            <a:r>
              <a:rPr lang="it-IT" sz="1400" dirty="0" err="1">
                <a:solidFill>
                  <a:srgbClr val="0B0080"/>
                </a:solidFill>
                <a:latin typeface="Arial" panose="020B0604020202020204" pitchFamily="34" charset="0"/>
                <a:hlinkClick r:id="rId5" tooltip="Robert Millikan">
                  <a:extLst>
                    <a:ext uri="{A12FA001-AC4F-418D-AE19-62706E023703}">
                      <ahyp:hlinkClr xmlns:ahyp="http://schemas.microsoft.com/office/drawing/2018/hyperlinkcolor" val="tx"/>
                    </a:ext>
                  </a:extLst>
                </a:hlinkClick>
              </a:rPr>
              <a:t>Millikan</a:t>
            </a:r>
            <a:r>
              <a:rPr lang="it-IT" sz="1400" dirty="0">
                <a:solidFill>
                  <a:srgbClr val="222222"/>
                </a:solidFill>
                <a:latin typeface="Arial" panose="020B0604020202020204" pitchFamily="34" charset="0"/>
              </a:rPr>
              <a:t> ne determinò la carica</a:t>
            </a:r>
          </a:p>
          <a:p>
            <a:pPr>
              <a:lnSpc>
                <a:spcPct val="150000"/>
              </a:lnSpc>
            </a:pPr>
            <a:r>
              <a:rPr lang="it-IT" sz="1400" dirty="0"/>
              <a:t> </a:t>
            </a:r>
            <a:r>
              <a:rPr lang="it-IT" sz="1400" b="1" dirty="0"/>
              <a:t>Protone </a:t>
            </a:r>
            <a:r>
              <a:rPr lang="it-IT" sz="1400" dirty="0"/>
              <a:t> </a:t>
            </a:r>
            <a:r>
              <a:rPr lang="it-IT" sz="1400" dirty="0" err="1"/>
              <a:t>scopert</a:t>
            </a:r>
            <a:r>
              <a:rPr lang="it-IT" sz="1400" dirty="0"/>
              <a:t> nel 1985 da </a:t>
            </a:r>
            <a:r>
              <a:rPr lang="it-IT" sz="1400" dirty="0" err="1"/>
              <a:t>Eugen</a:t>
            </a:r>
            <a:r>
              <a:rPr lang="it-IT" sz="1400" dirty="0"/>
              <a:t> Goldstein , lavorando con i raggi catodici, fu  chiamato protone da Ernest Rutherford che comprese il ruolo con l'esperimento dei raggi alfa.</a:t>
            </a:r>
          </a:p>
          <a:p>
            <a:pPr>
              <a:lnSpc>
                <a:spcPct val="150000"/>
              </a:lnSpc>
            </a:pPr>
            <a:r>
              <a:rPr lang="it-IT" sz="1400" b="1" dirty="0"/>
              <a:t>Neutrone</a:t>
            </a:r>
            <a:r>
              <a:rPr lang="it-IT" sz="1400" dirty="0"/>
              <a:t> scoperto da James </a:t>
            </a:r>
            <a:r>
              <a:rPr lang="it-IT" sz="1400" dirty="0" err="1"/>
              <a:t>Chadwick</a:t>
            </a:r>
            <a:r>
              <a:rPr lang="it-IT" sz="1400" dirty="0"/>
              <a:t> nel 1932, la sua esistenza fu desunta a partire da contraddizioni studiate prima da Walther </a:t>
            </a:r>
            <a:r>
              <a:rPr lang="it-IT" sz="1400" dirty="0" err="1"/>
              <a:t>Bothe</a:t>
            </a:r>
            <a:r>
              <a:rPr lang="it-IT" sz="1400" dirty="0"/>
              <a:t>, poi da </a:t>
            </a:r>
            <a:r>
              <a:rPr lang="it-IT" sz="1400" dirty="0" err="1"/>
              <a:t>Irène</a:t>
            </a:r>
            <a:r>
              <a:rPr lang="it-IT" sz="1400" dirty="0"/>
              <a:t> </a:t>
            </a:r>
            <a:r>
              <a:rPr lang="it-IT" sz="1400" dirty="0" err="1"/>
              <a:t>Joliot</a:t>
            </a:r>
            <a:r>
              <a:rPr lang="it-IT" sz="1400" dirty="0"/>
              <a:t>-Curie e Frédéric </a:t>
            </a:r>
            <a:r>
              <a:rPr lang="it-IT" sz="1400" dirty="0" err="1"/>
              <a:t>Joliot</a:t>
            </a:r>
            <a:r>
              <a:rPr lang="it-IT" dirty="0"/>
              <a:t>.</a:t>
            </a:r>
          </a:p>
        </p:txBody>
      </p:sp>
    </p:spTree>
    <p:extLst>
      <p:ext uri="{BB962C8B-B14F-4D97-AF65-F5344CB8AC3E}">
        <p14:creationId xmlns:p14="http://schemas.microsoft.com/office/powerpoint/2010/main" val="23181183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15940</TotalTime>
  <Words>6890</Words>
  <Application>Microsoft Office PowerPoint</Application>
  <PresentationFormat>Widescreen</PresentationFormat>
  <Paragraphs>626</Paragraphs>
  <Slides>38</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38</vt:i4>
      </vt:variant>
    </vt:vector>
  </HeadingPairs>
  <TitlesOfParts>
    <vt:vector size="48" baseType="lpstr">
      <vt:lpstr>Arial</vt:lpstr>
      <vt:lpstr>Calibri</vt:lpstr>
      <vt:lpstr>Cambria Math</vt:lpstr>
      <vt:lpstr>Constantia</vt:lpstr>
      <vt:lpstr>Droid Sans</vt:lpstr>
      <vt:lpstr>inherit</vt:lpstr>
      <vt:lpstr>Lucida Grande</vt:lpstr>
      <vt:lpstr>Wingdings</vt:lpstr>
      <vt:lpstr>Wingdings 2</vt:lpstr>
      <vt:lpstr>Equinozio</vt:lpstr>
      <vt:lpstr>Teoria atomica</vt:lpstr>
      <vt:lpstr>               Teoria atomica</vt:lpstr>
      <vt:lpstr>               Atomi e molecole</vt:lpstr>
      <vt:lpstr>               Atomi e molecole</vt:lpstr>
      <vt:lpstr>Atomi e molecole </vt:lpstr>
      <vt:lpstr>Pesi atomici</vt:lpstr>
      <vt:lpstr>Molecola</vt:lpstr>
      <vt:lpstr>Molecola</vt:lpstr>
      <vt:lpstr>Particelle subatomiche</vt:lpstr>
      <vt:lpstr>Particelle subatomiche</vt:lpstr>
      <vt:lpstr>Particelle subatomiche</vt:lpstr>
      <vt:lpstr>Particelle subatomiche</vt:lpstr>
      <vt:lpstr>Particelle subatomiche</vt:lpstr>
      <vt:lpstr>Modelli atomici</vt:lpstr>
      <vt:lpstr>Modelli atomici</vt:lpstr>
      <vt:lpstr> radiazione elettromagnetica</vt:lpstr>
      <vt:lpstr>Corpo nero Quanti di energia</vt:lpstr>
      <vt:lpstr> Corpo nero</vt:lpstr>
      <vt:lpstr>Effetto fotoelettrico</vt:lpstr>
      <vt:lpstr>Teoria del fotone </vt:lpstr>
      <vt:lpstr>Spettri, spettri atomici </vt:lpstr>
      <vt:lpstr>Presentazione standard di PowerPoint</vt:lpstr>
      <vt:lpstr>      Spettro atomo di idrogeno</vt:lpstr>
      <vt:lpstr>Modelli atomici</vt:lpstr>
      <vt:lpstr>Modelli atomici</vt:lpstr>
      <vt:lpstr>Modello atomico quantistico di Bohr </vt:lpstr>
      <vt:lpstr>Modello atomico quantistico di Bohr </vt:lpstr>
      <vt:lpstr> Dualismo onda –corpuscolo</vt:lpstr>
      <vt:lpstr> Dualismo onda –corpuscolo</vt:lpstr>
      <vt:lpstr>Dualismo onda –corpuscolo</vt:lpstr>
      <vt:lpstr>  Meccanica quantistica -ondulatoria</vt:lpstr>
      <vt:lpstr> Principio di indeterminazione</vt:lpstr>
      <vt:lpstr>Struttura degli atomi multielettronici</vt:lpstr>
      <vt:lpstr>Struttura degli atomi multielettronici</vt:lpstr>
      <vt:lpstr>Struttura degli atomi multielettronici</vt:lpstr>
      <vt:lpstr>Costanti</vt:lpstr>
      <vt:lpstr>Indice</vt:lpstr>
      <vt:lpstr>Esercizi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Di lorenzo Di Lorenzo</dc:creator>
  <cp:lastModifiedBy>Di lorenzo Di Lorenzo</cp:lastModifiedBy>
  <cp:revision>268</cp:revision>
  <dcterms:created xsi:type="dcterms:W3CDTF">2019-03-29T09:36:51Z</dcterms:created>
  <dcterms:modified xsi:type="dcterms:W3CDTF">2020-04-20T10:06:14Z</dcterms:modified>
</cp:coreProperties>
</file>