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257" r:id="rId2"/>
    <p:sldId id="259" r:id="rId3"/>
    <p:sldId id="265" r:id="rId4"/>
    <p:sldId id="258" r:id="rId5"/>
    <p:sldId id="256" r:id="rId6"/>
    <p:sldId id="266" r:id="rId7"/>
    <p:sldId id="269" r:id="rId8"/>
    <p:sldId id="267" r:id="rId9"/>
    <p:sldId id="272" r:id="rId10"/>
    <p:sldId id="273" r:id="rId11"/>
    <p:sldId id="271" r:id="rId12"/>
    <p:sldId id="268" r:id="rId13"/>
    <p:sldId id="260" r:id="rId14"/>
    <p:sldId id="262" r:id="rId15"/>
    <p:sldId id="270" r:id="rId16"/>
    <p:sldId id="263" r:id="rId17"/>
    <p:sldId id="264" r:id="rId1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i lorenzo Di Lorenzo" initials="DlDL" lastIdx="1" clrIdx="0">
    <p:extLst>
      <p:ext uri="{19B8F6BF-5375-455C-9EA6-DF929625EA0E}">
        <p15:presenceInfo xmlns:p15="http://schemas.microsoft.com/office/powerpoint/2012/main" userId="8ee52bcd71eeb5f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68" autoAdjust="0"/>
    <p:restoredTop sz="94660"/>
  </p:normalViewPr>
  <p:slideViewPr>
    <p:cSldViewPr>
      <p:cViewPr varScale="1">
        <p:scale>
          <a:sx n="77" d="100"/>
          <a:sy n="77" d="100"/>
        </p:scale>
        <p:origin x="1104" y="1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0724F-2C5E-4F2D-9501-49A05D938848}" type="datetimeFigureOut">
              <a:rPr lang="it-IT" smtClean="0"/>
              <a:t>26/03/2020</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64F7B0-44F4-4178-BBF0-AF964805BE7F}" type="slidenum">
              <a:rPr lang="it-IT" smtClean="0"/>
              <a:t>‹N›</a:t>
            </a:fld>
            <a:endParaRPr lang="it-IT"/>
          </a:p>
        </p:txBody>
      </p:sp>
    </p:spTree>
    <p:extLst>
      <p:ext uri="{BB962C8B-B14F-4D97-AF65-F5344CB8AC3E}">
        <p14:creationId xmlns:p14="http://schemas.microsoft.com/office/powerpoint/2010/main" val="1833199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E964F7B0-44F4-4178-BBF0-AF964805BE7F}" type="slidenum">
              <a:rPr lang="it-IT" smtClean="0"/>
              <a:t>4</a:t>
            </a:fld>
            <a:endParaRPr lang="it-IT"/>
          </a:p>
        </p:txBody>
      </p:sp>
    </p:spTree>
    <p:extLst>
      <p:ext uri="{BB962C8B-B14F-4D97-AF65-F5344CB8AC3E}">
        <p14:creationId xmlns:p14="http://schemas.microsoft.com/office/powerpoint/2010/main" val="627352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30" name="Segnaposto data 29"/>
          <p:cNvSpPr>
            <a:spLocks noGrp="1"/>
          </p:cNvSpPr>
          <p:nvPr>
            <p:ph type="dt" sz="half" idx="10"/>
          </p:nvPr>
        </p:nvSpPr>
        <p:spPr/>
        <p:txBody>
          <a:bodyPr/>
          <a:lstStyle/>
          <a:p>
            <a:fld id="{56791670-82B1-4182-96AB-B3F244C61114}" type="datetimeFigureOut">
              <a:rPr lang="it-IT" smtClean="0"/>
              <a:t>25/03/2020</a:t>
            </a:fld>
            <a:endParaRPr lang="it-IT"/>
          </a:p>
        </p:txBody>
      </p:sp>
      <p:sp>
        <p:nvSpPr>
          <p:cNvPr id="19" name="Segnaposto piè di pagina 18"/>
          <p:cNvSpPr>
            <a:spLocks noGrp="1"/>
          </p:cNvSpPr>
          <p:nvPr>
            <p:ph type="ftr" sz="quarter" idx="11"/>
          </p:nvPr>
        </p:nvSpPr>
        <p:spPr/>
        <p:txBody>
          <a:bodyPr/>
          <a:lstStyle/>
          <a:p>
            <a:endParaRPr lang="it-IT"/>
          </a:p>
        </p:txBody>
      </p:sp>
      <p:sp>
        <p:nvSpPr>
          <p:cNvPr id="27" name="Segnaposto numero diapositiva 26"/>
          <p:cNvSpPr>
            <a:spLocks noGrp="1"/>
          </p:cNvSpPr>
          <p:nvPr>
            <p:ph type="sldNum" sz="quarter" idx="12"/>
          </p:nvPr>
        </p:nvSpPr>
        <p:spPr/>
        <p:txBody>
          <a:bodyPr/>
          <a:lstStyle/>
          <a:p>
            <a:fld id="{68839706-15C6-4DDE-A3C4-064046F5A287}"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56791670-82B1-4182-96AB-B3F244C61114}" type="datetimeFigureOut">
              <a:rPr lang="it-IT" smtClean="0"/>
              <a:t>25/03/2020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839706-15C6-4DDE-A3C4-064046F5A287}"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56791670-82B1-4182-96AB-B3F244C61114}" type="datetimeFigureOut">
              <a:rPr lang="it-IT" smtClean="0"/>
              <a:t>25/03/2020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839706-15C6-4DDE-A3C4-064046F5A287}"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data 3"/>
          <p:cNvSpPr>
            <a:spLocks noGrp="1"/>
          </p:cNvSpPr>
          <p:nvPr>
            <p:ph type="dt" sz="half" idx="10"/>
          </p:nvPr>
        </p:nvSpPr>
        <p:spPr/>
        <p:txBody>
          <a:bodyPr/>
          <a:lstStyle/>
          <a:p>
            <a:fld id="{56791670-82B1-4182-96AB-B3F244C61114}" type="datetimeFigureOut">
              <a:rPr lang="it-IT" smtClean="0"/>
              <a:t>25/03/2020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839706-15C6-4DDE-A3C4-064046F5A287}"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Segnaposto data 3"/>
          <p:cNvSpPr>
            <a:spLocks noGrp="1"/>
          </p:cNvSpPr>
          <p:nvPr>
            <p:ph type="dt" sz="half" idx="10"/>
          </p:nvPr>
        </p:nvSpPr>
        <p:spPr/>
        <p:txBody>
          <a:bodyPr/>
          <a:lstStyle/>
          <a:p>
            <a:fld id="{56791670-82B1-4182-96AB-B3F244C61114}" type="datetimeFigureOut">
              <a:rPr lang="it-IT" smtClean="0"/>
              <a:t>25/03/2020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8839706-15C6-4DDE-A3C4-064046F5A287}"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56791670-82B1-4182-96AB-B3F244C61114}" type="datetimeFigureOut">
              <a:rPr lang="it-IT" smtClean="0"/>
              <a:t>25/03/2020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8839706-15C6-4DDE-A3C4-064046F5A287}"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Segnaposto data 6"/>
          <p:cNvSpPr>
            <a:spLocks noGrp="1"/>
          </p:cNvSpPr>
          <p:nvPr>
            <p:ph type="dt" sz="half" idx="10"/>
          </p:nvPr>
        </p:nvSpPr>
        <p:spPr/>
        <p:txBody>
          <a:bodyPr/>
          <a:lstStyle/>
          <a:p>
            <a:fld id="{56791670-82B1-4182-96AB-B3F244C61114}" type="datetimeFigureOut">
              <a:rPr lang="it-IT" smtClean="0"/>
              <a:t>25/03/2020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8839706-15C6-4DDE-A3C4-064046F5A287}"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Segnaposto data 2"/>
          <p:cNvSpPr>
            <a:spLocks noGrp="1"/>
          </p:cNvSpPr>
          <p:nvPr>
            <p:ph type="dt" sz="half" idx="10"/>
          </p:nvPr>
        </p:nvSpPr>
        <p:spPr/>
        <p:txBody>
          <a:bodyPr/>
          <a:lstStyle/>
          <a:p>
            <a:fld id="{56791670-82B1-4182-96AB-B3F244C61114}" type="datetimeFigureOut">
              <a:rPr lang="it-IT" smtClean="0"/>
              <a:t>25/03/2020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8839706-15C6-4DDE-A3C4-064046F5A287}"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6791670-82B1-4182-96AB-B3F244C61114}" type="datetimeFigureOut">
              <a:rPr lang="it-IT" smtClean="0"/>
              <a:t>25/03/2020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8839706-15C6-4DDE-A3C4-064046F5A287}"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Segnaposto data 4"/>
          <p:cNvSpPr>
            <a:spLocks noGrp="1"/>
          </p:cNvSpPr>
          <p:nvPr>
            <p:ph type="dt" sz="half" idx="10"/>
          </p:nvPr>
        </p:nvSpPr>
        <p:spPr/>
        <p:txBody>
          <a:bodyPr/>
          <a:lstStyle/>
          <a:p>
            <a:fld id="{56791670-82B1-4182-96AB-B3F244C61114}" type="datetimeFigureOut">
              <a:rPr lang="it-IT" smtClean="0"/>
              <a:t>25/03/2020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8839706-15C6-4DDE-A3C4-064046F5A287}"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5" name="Segnaposto data 4"/>
          <p:cNvSpPr>
            <a:spLocks noGrp="1"/>
          </p:cNvSpPr>
          <p:nvPr>
            <p:ph type="dt" sz="half" idx="10"/>
          </p:nvPr>
        </p:nvSpPr>
        <p:spPr/>
        <p:txBody>
          <a:bodyPr/>
          <a:lstStyle/>
          <a:p>
            <a:fld id="{56791670-82B1-4182-96AB-B3F244C61114}" type="datetimeFigureOut">
              <a:rPr lang="it-IT" smtClean="0"/>
              <a:t>25/03/2020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68839706-15C6-4DDE-A3C4-064046F5A287}" type="slidenum">
              <a:rPr lang="it-IT" smtClean="0"/>
              <a:t>‹N›</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a:t>Fare clic per modificare lo stile del titolo</a:t>
            </a:r>
            <a:endParaRPr kumimoji="0" lang="en-US"/>
          </a:p>
        </p:txBody>
      </p:sp>
      <p:sp>
        <p:nvSpPr>
          <p:cNvPr id="30" name="Segnaposto tes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6791670-82B1-4182-96AB-B3F244C61114}" type="datetimeFigureOut">
              <a:rPr lang="it-IT" smtClean="0"/>
              <a:t>25/03/2020</a:t>
            </a:fld>
            <a:endParaRPr lang="it-IT"/>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8839706-15C6-4DDE-A3C4-064046F5A287}" type="slidenum">
              <a:rPr lang="it-IT" smtClean="0"/>
              <a:t>‹N›</a:t>
            </a:fld>
            <a:endParaRPr lang="it-IT"/>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sciencedirect.com/science/article/pii/S2213020915000221#bib0005"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it.wikipedia.org/wiki/Ossidoriduzione" TargetMode="External"/><Relationship Id="rId2" Type="http://schemas.openxmlformats.org/officeDocument/2006/relationships/hyperlink" Target="https://it.wikipedia.org/wiki/Energia_chimica" TargetMode="Externa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hyperlink" Target="https://www.sciencedirect.com/science/article/pii/S2213020915000221" TargetMode="External"/><Relationship Id="rId4" Type="http://schemas.openxmlformats.org/officeDocument/2006/relationships/hyperlink" Target="https://www.sciencedirect.com/science/article/pii/S2213020915000221#bib0010"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hyperlink" Target="https://www.sciencedirect.com/science/article/pii/S2213020915000221#tbl0005"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nparolechimiche.it/stechiometria/esercizi-soluzione-redox-ossidoriduzione/" TargetMode="External"/><Relationship Id="rId2" Type="http://schemas.openxmlformats.org/officeDocument/2006/relationships/hyperlink" Target="https://www.inparolechimiche.it/stechiometria/esercizi-con-soluzione-numero-di-ossidazione/"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hyperlink" Target="https://it.wikipedia.org/wiki/Ossidoriduzione" TargetMode="External"/><Relationship Id="rId2" Type="http://schemas.openxmlformats.org/officeDocument/2006/relationships/hyperlink" Target="https://it.wikipedia.org/wiki/Energia_chimica" TargetMode="Externa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9.xml.rels><?xml version="1.0" encoding="UTF-8" standalone="yes"?>
<Relationships xmlns="http://schemas.openxmlformats.org/package/2006/relationships"><Relationship Id="rId3" Type="http://schemas.openxmlformats.org/officeDocument/2006/relationships/hyperlink" Target="https://it.wikipedia.org/wiki/Ossidoriduzione" TargetMode="External"/><Relationship Id="rId2" Type="http://schemas.openxmlformats.org/officeDocument/2006/relationships/hyperlink" Target="https://it.wikipedia.org/wiki/Energia_chimica" TargetMode="External"/><Relationship Id="rId1" Type="http://schemas.openxmlformats.org/officeDocument/2006/relationships/slideLayout" Target="../slideLayouts/slideLayout2.xml"/><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428604"/>
            <a:ext cx="8229600" cy="642942"/>
          </a:xfrm>
        </p:spPr>
        <p:txBody>
          <a:bodyPr>
            <a:noAutofit/>
          </a:bodyPr>
          <a:lstStyle/>
          <a:p>
            <a:pPr algn="ctr"/>
            <a:r>
              <a:rPr lang="it-IT" sz="3600" dirty="0">
                <a:solidFill>
                  <a:srgbClr val="FF0000"/>
                </a:solidFill>
              </a:rPr>
              <a:t>Reazioni redox</a:t>
            </a:r>
          </a:p>
        </p:txBody>
      </p:sp>
      <p:sp>
        <p:nvSpPr>
          <p:cNvPr id="5" name="Segnaposto contenuto 4"/>
          <p:cNvSpPr>
            <a:spLocks noGrp="1"/>
          </p:cNvSpPr>
          <p:nvPr>
            <p:ph idx="1"/>
          </p:nvPr>
        </p:nvSpPr>
        <p:spPr>
          <a:xfrm>
            <a:off x="502862" y="1040714"/>
            <a:ext cx="8229600" cy="5286412"/>
          </a:xfrm>
        </p:spPr>
        <p:txBody>
          <a:bodyPr>
            <a:normAutofit fontScale="92500" lnSpcReduction="10000"/>
          </a:bodyPr>
          <a:lstStyle/>
          <a:p>
            <a:pPr marL="0">
              <a:buNone/>
            </a:pPr>
            <a:r>
              <a:rPr lang="it-IT" sz="1600" dirty="0"/>
              <a:t>Vi sono reazioni chimiche, definite redox, che avvengono con trasferimento di elettroni da una specie chimica all’altra </a:t>
            </a:r>
          </a:p>
          <a:p>
            <a:pPr>
              <a:buNone/>
            </a:pPr>
            <a:r>
              <a:rPr lang="it-IT" sz="1600" dirty="0"/>
              <a:t>                  Zn + Cu</a:t>
            </a:r>
            <a:r>
              <a:rPr lang="it-IT" sz="1600" baseline="30000" dirty="0"/>
              <a:t>++ </a:t>
            </a:r>
            <a:r>
              <a:rPr lang="it-IT" sz="1600" dirty="0">
                <a:latin typeface="Calibri" panose="020F0502020204030204" pitchFamily="34" charset="0"/>
                <a:cs typeface="Calibri" panose="020F0502020204030204" pitchFamily="34" charset="0"/>
              </a:rPr>
              <a:t>→</a:t>
            </a:r>
            <a:r>
              <a:rPr lang="it-IT" sz="1600" dirty="0"/>
              <a:t> Cu + Zn</a:t>
            </a:r>
            <a:r>
              <a:rPr lang="it-IT" sz="1600" baseline="30000" dirty="0"/>
              <a:t>++ </a:t>
            </a:r>
          </a:p>
          <a:p>
            <a:pPr marL="0">
              <a:buNone/>
            </a:pPr>
            <a:r>
              <a:rPr lang="it-IT" sz="1600" dirty="0"/>
              <a:t>lo zinco perde elettroni e il rame li acquista. La specie che perde si ossida e la specie che acquista si riduce </a:t>
            </a:r>
          </a:p>
          <a:p>
            <a:pPr>
              <a:buNone/>
            </a:pPr>
            <a:r>
              <a:rPr lang="it-IT" sz="1600" dirty="0"/>
              <a:t>Il termine ossidazione  deriva dalla reazione con ossigeno, ad esempio</a:t>
            </a:r>
          </a:p>
          <a:p>
            <a:pPr algn="ctr">
              <a:buNone/>
            </a:pPr>
            <a:r>
              <a:rPr lang="it-IT" sz="1600" dirty="0"/>
              <a:t>Zn + </a:t>
            </a:r>
            <a:r>
              <a:rPr lang="it-IT" sz="1800" dirty="0"/>
              <a:t>1/2</a:t>
            </a:r>
            <a:r>
              <a:rPr lang="it-IT" sz="1600" dirty="0"/>
              <a:t>O2</a:t>
            </a:r>
            <a:r>
              <a:rPr lang="it-IT" sz="1600" baseline="30000" dirty="0"/>
              <a:t> </a:t>
            </a:r>
            <a:r>
              <a:rPr lang="it-IT" sz="1600" dirty="0">
                <a:latin typeface="Calibri" panose="020F0502020204030204" pitchFamily="34" charset="0"/>
                <a:cs typeface="Calibri" panose="020F0502020204030204" pitchFamily="34" charset="0"/>
              </a:rPr>
              <a:t>→</a:t>
            </a:r>
            <a:r>
              <a:rPr lang="it-IT" sz="1600" dirty="0"/>
              <a:t> Cu + ZO</a:t>
            </a:r>
            <a:endParaRPr lang="it-IT" sz="1600" baseline="30000" dirty="0"/>
          </a:p>
          <a:p>
            <a:pPr algn="just">
              <a:buNone/>
            </a:pPr>
            <a:r>
              <a:rPr lang="it-IT" sz="1600" dirty="0"/>
              <a:t>Le reazioni redox, così definite, implicano legami ionici puri, Una più vasta classe di reazioni può essere inclusa nelle  redox,  le reazioni di  specie chimiche con legami covalenti polari definendo il concetto di </a:t>
            </a:r>
            <a:r>
              <a:rPr lang="it-IT" sz="1600" b="1" dirty="0"/>
              <a:t>numero di ossidazione</a:t>
            </a:r>
            <a:r>
              <a:rPr lang="it-IT" sz="1600" dirty="0"/>
              <a:t>(nei legami covalenti polari  gli elettroni di valenza non son equamente condivisi,. </a:t>
            </a:r>
            <a:r>
              <a:rPr lang="it-IT" altLang="it-IT" sz="1800" dirty="0">
                <a:solidFill>
                  <a:srgbClr val="2E2E2E"/>
                </a:solidFill>
                <a:latin typeface="NexusSerif"/>
              </a:rPr>
              <a:t> </a:t>
            </a:r>
            <a:r>
              <a:rPr lang="it-IT" altLang="it-IT" sz="1600" dirty="0">
                <a:latin typeface="NexusSerif"/>
              </a:rPr>
              <a:t>Wendell Mitchell </a:t>
            </a:r>
            <a:r>
              <a:rPr lang="it-IT" altLang="it-IT" sz="1600" dirty="0" err="1">
                <a:latin typeface="NexusSerif"/>
              </a:rPr>
              <a:t>Latimer</a:t>
            </a:r>
            <a:r>
              <a:rPr lang="it-IT" altLang="it-IT" sz="1600" dirty="0">
                <a:latin typeface="NexusSerif"/>
              </a:rPr>
              <a:t> (1893-1955) definì le regole di attribuzione dei </a:t>
            </a:r>
            <a:r>
              <a:rPr lang="it-IT" altLang="it-IT" sz="1600" dirty="0" err="1">
                <a:latin typeface="NexusSerif"/>
              </a:rPr>
              <a:t>n.o</a:t>
            </a:r>
            <a:r>
              <a:rPr lang="it-IT" altLang="it-IT" sz="1600" dirty="0">
                <a:latin typeface="NexusSerif"/>
              </a:rPr>
              <a:t>. partendo dall’assunto arbitrario che tutti i legami siano ionici puri (</a:t>
            </a:r>
            <a:r>
              <a:rPr lang="it-IT" altLang="it-IT" sz="1400" i="1" dirty="0">
                <a:latin typeface="NexusSerif"/>
                <a:hlinkClick r:id="rId2">
                  <a:extLst>
                    <a:ext uri="{A12FA001-AC4F-418D-AE19-62706E023703}">
                      <ahyp:hlinkClr xmlns:ahyp="http://schemas.microsoft.com/office/drawing/2018/hyperlinkcolor" val="tx"/>
                    </a:ext>
                  </a:extLst>
                </a:hlinkClick>
              </a:rPr>
              <a:t>T</a:t>
            </a:r>
            <a:r>
              <a:rPr lang="it-IT" altLang="it-IT" sz="1400" i="1" dirty="0" bmk="">
                <a:latin typeface="NexusSerif"/>
                <a:hlinkClick r:id="rId2">
                  <a:extLst>
                    <a:ext uri="{A12FA001-AC4F-418D-AE19-62706E023703}">
                      <ahyp:hlinkClr xmlns:ahyp="http://schemas.microsoft.com/office/drawing/2018/hyperlinkcolor" val="tx"/>
                    </a:ext>
                  </a:extLst>
                </a:hlinkClick>
              </a:rPr>
              <a:t>he </a:t>
            </a:r>
            <a:r>
              <a:rPr lang="it-IT" altLang="it-IT" sz="1400" i="1" dirty="0" err="1" bmk="">
                <a:latin typeface="NexusSerif"/>
                <a:hlinkClick r:id="rId2">
                  <a:extLst>
                    <a:ext uri="{A12FA001-AC4F-418D-AE19-62706E023703}">
                      <ahyp:hlinkClr xmlns:ahyp="http://schemas.microsoft.com/office/drawing/2018/hyperlinkcolor" val="tx"/>
                    </a:ext>
                  </a:extLst>
                </a:hlinkClick>
              </a:rPr>
              <a:t>Oxidation</a:t>
            </a:r>
            <a:r>
              <a:rPr lang="it-IT" altLang="it-IT" sz="1400" i="1" dirty="0" bmk="">
                <a:latin typeface="NexusSerif"/>
                <a:hlinkClick r:id="rId2">
                  <a:extLst>
                    <a:ext uri="{A12FA001-AC4F-418D-AE19-62706E023703}">
                      <ahyp:hlinkClr xmlns:ahyp="http://schemas.microsoft.com/office/drawing/2018/hyperlinkcolor" val="tx"/>
                    </a:ext>
                  </a:extLst>
                </a:hlinkClick>
              </a:rPr>
              <a:t> States of </a:t>
            </a:r>
            <a:r>
              <a:rPr lang="it-IT" altLang="it-IT" sz="1600" i="1" dirty="0" bmk="">
                <a:latin typeface="NexusSerif"/>
                <a:hlinkClick r:id="rId2">
                  <a:extLst>
                    <a:ext uri="{A12FA001-AC4F-418D-AE19-62706E023703}">
                      <ahyp:hlinkClr xmlns:ahyp="http://schemas.microsoft.com/office/drawing/2018/hyperlinkcolor" val="tx"/>
                    </a:ext>
                  </a:extLst>
                </a:hlinkClick>
              </a:rPr>
              <a:t>the </a:t>
            </a:r>
            <a:r>
              <a:rPr lang="it-IT" altLang="it-IT" sz="1600" i="1" dirty="0" err="1" bmk="">
                <a:latin typeface="NexusSerif"/>
                <a:hlinkClick r:id="rId2">
                  <a:extLst>
                    <a:ext uri="{A12FA001-AC4F-418D-AE19-62706E023703}">
                      <ahyp:hlinkClr xmlns:ahyp="http://schemas.microsoft.com/office/drawing/2018/hyperlinkcolor" val="tx"/>
                    </a:ext>
                  </a:extLst>
                </a:hlinkClick>
              </a:rPr>
              <a:t>Elements</a:t>
            </a:r>
            <a:r>
              <a:rPr lang="it-IT" altLang="it-IT" sz="1600" i="1" dirty="0" bmk="">
                <a:latin typeface="NexusSerif"/>
                <a:hlinkClick r:id="rId2">
                  <a:extLst>
                    <a:ext uri="{A12FA001-AC4F-418D-AE19-62706E023703}">
                      <ahyp:hlinkClr xmlns:ahyp="http://schemas.microsoft.com/office/drawing/2018/hyperlinkcolor" val="tx"/>
                    </a:ext>
                  </a:extLst>
                </a:hlinkClick>
              </a:rPr>
              <a:t> and </a:t>
            </a:r>
            <a:r>
              <a:rPr lang="it-IT" altLang="it-IT" sz="1600" i="1" dirty="0" err="1" bmk="">
                <a:latin typeface="NexusSerif"/>
                <a:hlinkClick r:id="rId2">
                  <a:extLst>
                    <a:ext uri="{A12FA001-AC4F-418D-AE19-62706E023703}">
                      <ahyp:hlinkClr xmlns:ahyp="http://schemas.microsoft.com/office/drawing/2018/hyperlinkcolor" val="tx"/>
                    </a:ext>
                  </a:extLst>
                </a:hlinkClick>
              </a:rPr>
              <a:t>their</a:t>
            </a:r>
            <a:r>
              <a:rPr lang="it-IT" altLang="it-IT" sz="1600" i="1" dirty="0" bmk="">
                <a:latin typeface="NexusSerif"/>
                <a:hlinkClick r:id="rId2">
                  <a:extLst>
                    <a:ext uri="{A12FA001-AC4F-418D-AE19-62706E023703}">
                      <ahyp:hlinkClr xmlns:ahyp="http://schemas.microsoft.com/office/drawing/2018/hyperlinkcolor" val="tx"/>
                    </a:ext>
                  </a:extLst>
                </a:hlinkClick>
              </a:rPr>
              <a:t> </a:t>
            </a:r>
            <a:r>
              <a:rPr lang="it-IT" altLang="it-IT" sz="1600" i="1" dirty="0" err="1" bmk="">
                <a:latin typeface="NexusSerif"/>
                <a:hlinkClick r:id="rId2">
                  <a:extLst>
                    <a:ext uri="{A12FA001-AC4F-418D-AE19-62706E023703}">
                      <ahyp:hlinkClr xmlns:ahyp="http://schemas.microsoft.com/office/drawing/2018/hyperlinkcolor" val="tx"/>
                    </a:ext>
                  </a:extLst>
                </a:hlinkClick>
              </a:rPr>
              <a:t>Potentials</a:t>
            </a:r>
            <a:r>
              <a:rPr lang="it-IT" altLang="it-IT" sz="1600" i="1" dirty="0" bmk="">
                <a:latin typeface="NexusSerif"/>
                <a:hlinkClick r:id="rId2">
                  <a:extLst>
                    <a:ext uri="{A12FA001-AC4F-418D-AE19-62706E023703}">
                      <ahyp:hlinkClr xmlns:ahyp="http://schemas.microsoft.com/office/drawing/2018/hyperlinkcolor" val="tx"/>
                    </a:ext>
                  </a:extLst>
                </a:hlinkClick>
              </a:rPr>
              <a:t> in </a:t>
            </a:r>
            <a:r>
              <a:rPr lang="it-IT" altLang="it-IT" sz="1600" i="1" dirty="0" err="1" bmk="">
                <a:latin typeface="NexusSerif"/>
                <a:hlinkClick r:id="rId2">
                  <a:extLst>
                    <a:ext uri="{A12FA001-AC4F-418D-AE19-62706E023703}">
                      <ahyp:hlinkClr xmlns:ahyp="http://schemas.microsoft.com/office/drawing/2018/hyperlinkcolor" val="tx"/>
                    </a:ext>
                  </a:extLst>
                </a:hlinkClick>
              </a:rPr>
              <a:t>Aqueous</a:t>
            </a:r>
            <a:r>
              <a:rPr lang="it-IT" altLang="it-IT" sz="1600" i="1" dirty="0" bmk="">
                <a:latin typeface="NexusSerif"/>
                <a:hlinkClick r:id="rId2">
                  <a:extLst>
                    <a:ext uri="{A12FA001-AC4F-418D-AE19-62706E023703}">
                      <ahyp:hlinkClr xmlns:ahyp="http://schemas.microsoft.com/office/drawing/2018/hyperlinkcolor" val="tx"/>
                    </a:ext>
                  </a:extLst>
                </a:hlinkClick>
              </a:rPr>
              <a:t> </a:t>
            </a:r>
            <a:r>
              <a:rPr lang="it-IT" altLang="it-IT" sz="1400" i="1" dirty="0" bmk="">
                <a:latin typeface="NexusSerif"/>
                <a:hlinkClick r:id="rId2">
                  <a:extLst>
                    <a:ext uri="{A12FA001-AC4F-418D-AE19-62706E023703}">
                      <ahyp:hlinkClr xmlns:ahyp="http://schemas.microsoft.com/office/drawing/2018/hyperlinkcolor" val="tx"/>
                    </a:ext>
                  </a:extLst>
                </a:hlinkClick>
              </a:rPr>
              <a:t>Solutions, 1938</a:t>
            </a:r>
            <a:r>
              <a:rPr lang="it-IT" altLang="it-IT" sz="1400" dirty="0">
                <a:latin typeface="NexusSerif"/>
              </a:rPr>
              <a:t>).</a:t>
            </a:r>
            <a:endParaRPr lang="it-IT" altLang="it-IT" sz="1600" dirty="0">
              <a:latin typeface="NexusSerif"/>
            </a:endParaRPr>
          </a:p>
          <a:p>
            <a:pPr>
              <a:buNone/>
            </a:pPr>
            <a:r>
              <a:rPr lang="it-IT" altLang="it-IT" sz="1600" b="1" dirty="0">
                <a:latin typeface="NexusSerif"/>
              </a:rPr>
              <a:t>Numero di ossidazione </a:t>
            </a:r>
            <a:endParaRPr lang="it-IT" altLang="it-IT" sz="700" b="1" dirty="0"/>
          </a:p>
          <a:p>
            <a:pPr marL="0" lvl="0" indent="0" eaLnBrk="0" fontAlgn="base" hangingPunct="0">
              <a:spcBef>
                <a:spcPct val="0"/>
              </a:spcBef>
              <a:spcAft>
                <a:spcPct val="0"/>
              </a:spcAft>
              <a:buClrTx/>
              <a:buSzTx/>
              <a:buNone/>
            </a:pPr>
            <a:r>
              <a:rPr lang="it-IT" altLang="it-IT" sz="1600" dirty="0">
                <a:solidFill>
                  <a:srgbClr val="2E2E2E"/>
                </a:solidFill>
                <a:latin typeface="NexusSerif"/>
              </a:rPr>
              <a:t>Il </a:t>
            </a:r>
            <a:r>
              <a:rPr lang="it-IT" altLang="it-IT" sz="1600" dirty="0" err="1">
                <a:solidFill>
                  <a:srgbClr val="2E2E2E"/>
                </a:solidFill>
                <a:latin typeface="NexusSerif"/>
              </a:rPr>
              <a:t>n.o</a:t>
            </a:r>
            <a:r>
              <a:rPr lang="it-IT" altLang="it-IT" sz="1600" dirty="0">
                <a:solidFill>
                  <a:srgbClr val="2E2E2E"/>
                </a:solidFill>
                <a:latin typeface="NexusSerif"/>
              </a:rPr>
              <a:t>. risulta essere la carica  che un atomo </a:t>
            </a:r>
            <a:r>
              <a:rPr lang="it-IT" altLang="it-IT" sz="1600" i="1" dirty="0">
                <a:solidFill>
                  <a:srgbClr val="2E2E2E"/>
                </a:solidFill>
                <a:latin typeface="NexusSerif"/>
              </a:rPr>
              <a:t>acquisirebbe</a:t>
            </a:r>
            <a:r>
              <a:rPr lang="it-IT" altLang="it-IT" sz="1600" dirty="0">
                <a:solidFill>
                  <a:srgbClr val="2E2E2E"/>
                </a:solidFill>
                <a:latin typeface="NexusSerif"/>
              </a:rPr>
              <a:t> se gli elettroni di legame fossero attribuiti secondo le seguenti regole:</a:t>
            </a:r>
            <a:endParaRPr lang="it-IT" altLang="it-IT" sz="600" dirty="0"/>
          </a:p>
          <a:p>
            <a:pPr marL="457200" lvl="1" indent="0" eaLnBrk="0" fontAlgn="base" hangingPunct="0">
              <a:spcBef>
                <a:spcPct val="0"/>
              </a:spcBef>
              <a:spcAft>
                <a:spcPct val="0"/>
              </a:spcAft>
              <a:buClrTx/>
              <a:buSzTx/>
              <a:buNone/>
            </a:pPr>
            <a:r>
              <a:rPr lang="it-IT" altLang="it-IT" sz="1400" dirty="0">
                <a:latin typeface="Arial" panose="020B0604020202020204" pitchFamily="34" charset="0"/>
              </a:rPr>
              <a:t>1 Per ogni legame, se i due atomi possiedono la stessa elettronegatività, gli elettroni di legame vengono attribuiti in parti uguali a entrambi.</a:t>
            </a:r>
          </a:p>
          <a:p>
            <a:pPr marL="0" lvl="0" indent="0" eaLnBrk="0" fontAlgn="base" hangingPunct="0">
              <a:spcBef>
                <a:spcPct val="0"/>
              </a:spcBef>
              <a:spcAft>
                <a:spcPct val="0"/>
              </a:spcAft>
              <a:buClrTx/>
              <a:buSzTx/>
              <a:buNone/>
            </a:pPr>
            <a:endParaRPr lang="it-IT" altLang="it-IT" sz="1400" dirty="0">
              <a:latin typeface="Arial" panose="020B0604020202020204" pitchFamily="34" charset="0"/>
            </a:endParaRPr>
          </a:p>
          <a:p>
            <a:pPr marL="457200" lvl="1" indent="0" eaLnBrk="0" fontAlgn="base" hangingPunct="0">
              <a:spcBef>
                <a:spcPct val="0"/>
              </a:spcBef>
              <a:spcAft>
                <a:spcPct val="0"/>
              </a:spcAft>
              <a:buClrTx/>
              <a:buSzTx/>
              <a:buNone/>
            </a:pPr>
            <a:r>
              <a:rPr lang="it-IT" altLang="it-IT" sz="1400" dirty="0">
                <a:latin typeface="Arial" panose="020B0604020202020204" pitchFamily="34" charset="0"/>
              </a:rPr>
              <a:t>2  Per ogni legame, se i due atomi possiedono diversa elettronegatività, tutti gli elettroni di legame vengono attribuiti all’atomo con la maggiore elettronegatività.</a:t>
            </a:r>
          </a:p>
          <a:p>
            <a:pPr>
              <a:buNone/>
            </a:pPr>
            <a:r>
              <a:rPr lang="it-IT" sz="1800" b="1" dirty="0"/>
              <a:t>Il </a:t>
            </a:r>
            <a:r>
              <a:rPr lang="it-IT" sz="1800" b="1" dirty="0" err="1"/>
              <a:t>n.o</a:t>
            </a:r>
            <a:r>
              <a:rPr lang="it-IT" sz="1800" b="1" dirty="0"/>
              <a:t> è convenzionale,  la carica è una carica formale attribuita per convenzione</a:t>
            </a:r>
            <a:r>
              <a:rPr lang="it-IT" sz="1800" dirty="0"/>
              <a:t>.</a:t>
            </a:r>
          </a:p>
          <a:p>
            <a:pPr>
              <a:buNone/>
            </a:pPr>
            <a:endParaRPr lang="it-IT" sz="2000" dirty="0"/>
          </a:p>
          <a:p>
            <a:pPr>
              <a:buNone/>
            </a:pPr>
            <a:endParaRPr lang="it-IT" sz="2000" dirty="0"/>
          </a:p>
        </p:txBody>
      </p:sp>
      <p:sp>
        <p:nvSpPr>
          <p:cNvPr id="8" name="CasellaDiTesto 7">
            <a:extLst>
              <a:ext uri="{FF2B5EF4-FFF2-40B4-BE49-F238E27FC236}">
                <a16:creationId xmlns:a16="http://schemas.microsoft.com/office/drawing/2014/main" id="{09CC524B-1DE2-4523-8289-76A5F5E5C86C}"/>
              </a:ext>
            </a:extLst>
          </p:cNvPr>
          <p:cNvSpPr txBox="1"/>
          <p:nvPr/>
        </p:nvSpPr>
        <p:spPr>
          <a:xfrm flipH="1">
            <a:off x="2231232" y="10666468"/>
            <a:ext cx="5328592" cy="1352167"/>
          </a:xfrm>
          <a:prstGeom prst="rect">
            <a:avLst/>
          </a:prstGeom>
          <a:noFill/>
        </p:spPr>
        <p:txBody>
          <a:bodyPr wrap="square" rtlCol="0">
            <a:spAutoFit/>
          </a:bodyPr>
          <a:lstStyle/>
          <a:p>
            <a:endParaRPr lang="it-IT" dirty="0"/>
          </a:p>
        </p:txBody>
      </p:sp>
      <p:sp>
        <p:nvSpPr>
          <p:cNvPr id="11" name="Rectangle 5">
            <a:extLst>
              <a:ext uri="{FF2B5EF4-FFF2-40B4-BE49-F238E27FC236}">
                <a16:creationId xmlns:a16="http://schemas.microsoft.com/office/drawing/2014/main" id="{948EDCCA-2410-49CE-99CD-B39810ED33C4}"/>
              </a:ext>
            </a:extLst>
          </p:cNvPr>
          <p:cNvSpPr>
            <a:spLocks noChangeArrowheads="1"/>
          </p:cNvSpPr>
          <p:nvPr/>
        </p:nvSpPr>
        <p:spPr bwMode="auto">
          <a:xfrm>
            <a:off x="-468560" y="7758771"/>
            <a:ext cx="23671320"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6482"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chemeClr val="tx1"/>
                </a:solidFill>
                <a:effectLst/>
                <a:latin typeface="Arial" panose="020B0604020202020204" pitchFamily="34" charset="0"/>
              </a:rPr>
              <a:t>1</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260648"/>
            <a:ext cx="8229600" cy="272752"/>
          </a:xfrm>
        </p:spPr>
        <p:txBody>
          <a:bodyPr>
            <a:noAutofit/>
          </a:bodyPr>
          <a:lstStyle/>
          <a:p>
            <a:pPr algn="ctr"/>
            <a:br>
              <a:rPr lang="it-IT" sz="3600" b="1" dirty="0">
                <a:solidFill>
                  <a:srgbClr val="FF0000"/>
                </a:solidFill>
              </a:rPr>
            </a:br>
            <a:r>
              <a:rPr lang="it-IT" sz="3600" b="1" dirty="0">
                <a:solidFill>
                  <a:srgbClr val="FF0000"/>
                </a:solidFill>
              </a:rPr>
              <a:t>Bilancio di una reazione redox</a:t>
            </a:r>
            <a:endParaRPr lang="it-IT" sz="3600" dirty="0">
              <a:solidFill>
                <a:srgbClr val="FF0000"/>
              </a:solidFill>
            </a:endParaRPr>
          </a:p>
        </p:txBody>
      </p:sp>
      <p:sp>
        <p:nvSpPr>
          <p:cNvPr id="17" name="CasellaDiTesto 16">
            <a:extLst>
              <a:ext uri="{FF2B5EF4-FFF2-40B4-BE49-F238E27FC236}">
                <a16:creationId xmlns:a16="http://schemas.microsoft.com/office/drawing/2014/main" id="{775B2EC7-52E6-4BE0-ABEE-7BDA4D446F1F}"/>
              </a:ext>
            </a:extLst>
          </p:cNvPr>
          <p:cNvSpPr txBox="1"/>
          <p:nvPr/>
        </p:nvSpPr>
        <p:spPr>
          <a:xfrm>
            <a:off x="4114800" y="2893512"/>
            <a:ext cx="914400" cy="914400"/>
          </a:xfrm>
          <a:prstGeom prst="rect">
            <a:avLst/>
          </a:prstGeom>
          <a:noFill/>
        </p:spPr>
        <p:txBody>
          <a:bodyPr wrap="square" rtlCol="0">
            <a:spAutoFit/>
          </a:bodyPr>
          <a:lstStyle/>
          <a:p>
            <a:endParaRPr lang="it-IT" dirty="0"/>
          </a:p>
        </p:txBody>
      </p:sp>
      <p:sp>
        <p:nvSpPr>
          <p:cNvPr id="19" name="CasellaDiTesto 18">
            <a:extLst>
              <a:ext uri="{FF2B5EF4-FFF2-40B4-BE49-F238E27FC236}">
                <a16:creationId xmlns:a16="http://schemas.microsoft.com/office/drawing/2014/main" id="{FAA27FB4-60ED-4FA9-979D-83FE4F828830}"/>
              </a:ext>
            </a:extLst>
          </p:cNvPr>
          <p:cNvSpPr txBox="1"/>
          <p:nvPr/>
        </p:nvSpPr>
        <p:spPr>
          <a:xfrm>
            <a:off x="4152378" y="2893512"/>
            <a:ext cx="914400" cy="914400"/>
          </a:xfrm>
          <a:prstGeom prst="rect">
            <a:avLst/>
          </a:prstGeom>
          <a:noFill/>
        </p:spPr>
        <p:txBody>
          <a:bodyPr wrap="square" rtlCol="0">
            <a:spAutoFit/>
          </a:bodyPr>
          <a:lstStyle/>
          <a:p>
            <a:endParaRPr lang="it-IT" dirty="0"/>
          </a:p>
        </p:txBody>
      </p:sp>
      <p:sp>
        <p:nvSpPr>
          <p:cNvPr id="23" name="CasellaDiTesto 22">
            <a:extLst>
              <a:ext uri="{FF2B5EF4-FFF2-40B4-BE49-F238E27FC236}">
                <a16:creationId xmlns:a16="http://schemas.microsoft.com/office/drawing/2014/main" id="{DFC80FAB-F702-4E03-90A0-7EB89617BA3F}"/>
              </a:ext>
            </a:extLst>
          </p:cNvPr>
          <p:cNvSpPr txBox="1"/>
          <p:nvPr/>
        </p:nvSpPr>
        <p:spPr>
          <a:xfrm>
            <a:off x="4152378" y="2893512"/>
            <a:ext cx="914400" cy="914400"/>
          </a:xfrm>
          <a:prstGeom prst="rect">
            <a:avLst/>
          </a:prstGeom>
          <a:noFill/>
        </p:spPr>
        <p:txBody>
          <a:bodyPr wrap="square" rtlCol="0">
            <a:spAutoFit/>
          </a:bodyPr>
          <a:lstStyle/>
          <a:p>
            <a:endParaRPr lang="it-IT" dirty="0"/>
          </a:p>
        </p:txBody>
      </p:sp>
      <p:sp>
        <p:nvSpPr>
          <p:cNvPr id="24" name="CasellaDiTesto 23">
            <a:extLst>
              <a:ext uri="{FF2B5EF4-FFF2-40B4-BE49-F238E27FC236}">
                <a16:creationId xmlns:a16="http://schemas.microsoft.com/office/drawing/2014/main" id="{499680D8-1390-4065-A2D6-E7ED5B52153C}"/>
              </a:ext>
            </a:extLst>
          </p:cNvPr>
          <p:cNvSpPr txBox="1"/>
          <p:nvPr/>
        </p:nvSpPr>
        <p:spPr>
          <a:xfrm flipH="1">
            <a:off x="4716015" y="4869159"/>
            <a:ext cx="1857515" cy="173361"/>
          </a:xfrm>
          <a:prstGeom prst="rect">
            <a:avLst/>
          </a:prstGeom>
          <a:noFill/>
        </p:spPr>
        <p:txBody>
          <a:bodyPr wrap="square" rtlCol="0">
            <a:spAutoFit/>
          </a:bodyPr>
          <a:lstStyle/>
          <a:p>
            <a:endParaRPr lang="it-IT" dirty="0"/>
          </a:p>
        </p:txBody>
      </p:sp>
      <p:sp>
        <p:nvSpPr>
          <p:cNvPr id="25" name="CasellaDiTesto 24">
            <a:extLst>
              <a:ext uri="{FF2B5EF4-FFF2-40B4-BE49-F238E27FC236}">
                <a16:creationId xmlns:a16="http://schemas.microsoft.com/office/drawing/2014/main" id="{2EFD6E80-4B66-43F5-8ED3-D1C8F21B8A3C}"/>
              </a:ext>
            </a:extLst>
          </p:cNvPr>
          <p:cNvSpPr txBox="1"/>
          <p:nvPr/>
        </p:nvSpPr>
        <p:spPr>
          <a:xfrm>
            <a:off x="4152378" y="2893512"/>
            <a:ext cx="914400" cy="914400"/>
          </a:xfrm>
          <a:prstGeom prst="rect">
            <a:avLst/>
          </a:prstGeom>
          <a:noFill/>
        </p:spPr>
        <p:txBody>
          <a:bodyPr wrap="square" rtlCol="0">
            <a:spAutoFit/>
          </a:bodyPr>
          <a:lstStyle/>
          <a:p>
            <a:endParaRPr lang="it-IT" dirty="0"/>
          </a:p>
        </p:txBody>
      </p:sp>
      <p:sp>
        <p:nvSpPr>
          <p:cNvPr id="26" name="CasellaDiTesto 25">
            <a:extLst>
              <a:ext uri="{FF2B5EF4-FFF2-40B4-BE49-F238E27FC236}">
                <a16:creationId xmlns:a16="http://schemas.microsoft.com/office/drawing/2014/main" id="{6F4C2F36-7AF1-4B7E-9793-037C154AE2F8}"/>
              </a:ext>
            </a:extLst>
          </p:cNvPr>
          <p:cNvSpPr txBox="1"/>
          <p:nvPr/>
        </p:nvSpPr>
        <p:spPr>
          <a:xfrm rot="8793536">
            <a:off x="4572000" y="2533474"/>
            <a:ext cx="144015" cy="895526"/>
          </a:xfrm>
          <a:prstGeom prst="rect">
            <a:avLst/>
          </a:prstGeom>
          <a:noFill/>
        </p:spPr>
        <p:txBody>
          <a:bodyPr wrap="square" rtlCol="0">
            <a:spAutoFit/>
          </a:bodyPr>
          <a:lstStyle/>
          <a:p>
            <a:endParaRPr lang="it-IT" dirty="0"/>
          </a:p>
        </p:txBody>
      </p:sp>
      <p:sp>
        <p:nvSpPr>
          <p:cNvPr id="2" name="CasellaDiTesto 1">
            <a:extLst>
              <a:ext uri="{FF2B5EF4-FFF2-40B4-BE49-F238E27FC236}">
                <a16:creationId xmlns:a16="http://schemas.microsoft.com/office/drawing/2014/main" id="{600036BF-B9E2-4435-91E3-FA8C5BCD0F33}"/>
              </a:ext>
            </a:extLst>
          </p:cNvPr>
          <p:cNvSpPr txBox="1"/>
          <p:nvPr/>
        </p:nvSpPr>
        <p:spPr>
          <a:xfrm>
            <a:off x="4152378" y="2893512"/>
            <a:ext cx="914400" cy="914400"/>
          </a:xfrm>
          <a:prstGeom prst="rect">
            <a:avLst/>
          </a:prstGeom>
          <a:noFill/>
        </p:spPr>
        <p:txBody>
          <a:bodyPr wrap="square" rtlCol="0">
            <a:spAutoFit/>
          </a:bodyPr>
          <a:lstStyle/>
          <a:p>
            <a:endParaRPr lang="it-IT" dirty="0"/>
          </a:p>
        </p:txBody>
      </p:sp>
      <p:pic>
        <p:nvPicPr>
          <p:cNvPr id="8194" name="Picture 2">
            <a:extLst>
              <a:ext uri="{FF2B5EF4-FFF2-40B4-BE49-F238E27FC236}">
                <a16:creationId xmlns:a16="http://schemas.microsoft.com/office/drawing/2014/main" id="{6E17FBB3-DCDD-4C49-BBC2-9DF76F115AA3}"/>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2560" y="1317700"/>
            <a:ext cx="1133633" cy="2076740"/>
          </a:xfrm>
          <a:prstGeom prst="rect">
            <a:avLst/>
          </a:prstGeom>
          <a:noFill/>
          <a:extLst>
            <a:ext uri="{909E8E84-426E-40DD-AFC4-6F175D3DCCD1}">
              <a14:hiddenFill xmlns:a14="http://schemas.microsoft.com/office/drawing/2010/main">
                <a:solidFill>
                  <a:srgbClr val="FFFFFF"/>
                </a:solidFill>
              </a14:hiddenFill>
            </a:ext>
          </a:extLst>
        </p:spPr>
      </p:pic>
      <p:sp>
        <p:nvSpPr>
          <p:cNvPr id="9" name="CasellaDiTesto 8">
            <a:extLst>
              <a:ext uri="{FF2B5EF4-FFF2-40B4-BE49-F238E27FC236}">
                <a16:creationId xmlns:a16="http://schemas.microsoft.com/office/drawing/2014/main" id="{DA6C545A-ABF9-4AC8-A3B7-0D70B40FFA60}"/>
              </a:ext>
            </a:extLst>
          </p:cNvPr>
          <p:cNvSpPr txBox="1"/>
          <p:nvPr/>
        </p:nvSpPr>
        <p:spPr>
          <a:xfrm>
            <a:off x="1115616" y="1317700"/>
            <a:ext cx="530577" cy="369332"/>
          </a:xfrm>
          <a:prstGeom prst="rect">
            <a:avLst/>
          </a:prstGeom>
          <a:noFill/>
        </p:spPr>
        <p:txBody>
          <a:bodyPr wrap="square" rtlCol="0">
            <a:spAutoFit/>
          </a:bodyPr>
          <a:lstStyle/>
          <a:p>
            <a:r>
              <a:rPr lang="it-IT" dirty="0"/>
              <a:t>Me </a:t>
            </a:r>
          </a:p>
        </p:txBody>
      </p:sp>
      <p:sp>
        <p:nvSpPr>
          <p:cNvPr id="11" name="CasellaDiTesto 10">
            <a:extLst>
              <a:ext uri="{FF2B5EF4-FFF2-40B4-BE49-F238E27FC236}">
                <a16:creationId xmlns:a16="http://schemas.microsoft.com/office/drawing/2014/main" id="{C73B089A-EF6E-4548-84AC-7B1D6ACBFF8E}"/>
              </a:ext>
            </a:extLst>
          </p:cNvPr>
          <p:cNvSpPr txBox="1"/>
          <p:nvPr/>
        </p:nvSpPr>
        <p:spPr>
          <a:xfrm>
            <a:off x="1475656" y="2517732"/>
            <a:ext cx="720080" cy="369332"/>
          </a:xfrm>
          <a:prstGeom prst="rect">
            <a:avLst/>
          </a:prstGeom>
          <a:noFill/>
        </p:spPr>
        <p:txBody>
          <a:bodyPr wrap="square" rtlCol="0">
            <a:spAutoFit/>
          </a:bodyPr>
          <a:lstStyle/>
          <a:p>
            <a:r>
              <a:rPr lang="it-IT" dirty="0"/>
              <a:t>ione</a:t>
            </a:r>
          </a:p>
        </p:txBody>
      </p:sp>
      <p:graphicFrame>
        <p:nvGraphicFramePr>
          <p:cNvPr id="12" name="Tabella 11">
            <a:extLst>
              <a:ext uri="{FF2B5EF4-FFF2-40B4-BE49-F238E27FC236}">
                <a16:creationId xmlns:a16="http://schemas.microsoft.com/office/drawing/2014/main" id="{66DFCB56-204B-4AF4-8ED5-011B472C6E2F}"/>
              </a:ext>
            </a:extLst>
          </p:cNvPr>
          <p:cNvGraphicFramePr>
            <a:graphicFrameLocks noGrp="1"/>
          </p:cNvGraphicFramePr>
          <p:nvPr>
            <p:extLst>
              <p:ext uri="{D42A27DB-BD31-4B8C-83A1-F6EECF244321}">
                <p14:modId xmlns:p14="http://schemas.microsoft.com/office/powerpoint/2010/main" val="1868062087"/>
              </p:ext>
            </p:extLst>
          </p:nvPr>
        </p:nvGraphicFramePr>
        <p:xfrm>
          <a:off x="2668044" y="1478071"/>
          <a:ext cx="4835046" cy="2229633"/>
        </p:xfrm>
        <a:graphic>
          <a:graphicData uri="http://schemas.openxmlformats.org/drawingml/2006/table">
            <a:tbl>
              <a:tblPr/>
              <a:tblGrid>
                <a:gridCol w="1111868">
                  <a:extLst>
                    <a:ext uri="{9D8B030D-6E8A-4147-A177-3AD203B41FA5}">
                      <a16:colId xmlns:a16="http://schemas.microsoft.com/office/drawing/2014/main" val="634562448"/>
                    </a:ext>
                  </a:extLst>
                </a:gridCol>
                <a:gridCol w="822150">
                  <a:extLst>
                    <a:ext uri="{9D8B030D-6E8A-4147-A177-3AD203B41FA5}">
                      <a16:colId xmlns:a16="http://schemas.microsoft.com/office/drawing/2014/main" val="2199264840"/>
                    </a:ext>
                  </a:extLst>
                </a:gridCol>
                <a:gridCol w="967010">
                  <a:extLst>
                    <a:ext uri="{9D8B030D-6E8A-4147-A177-3AD203B41FA5}">
                      <a16:colId xmlns:a16="http://schemas.microsoft.com/office/drawing/2014/main" val="2949077660"/>
                    </a:ext>
                  </a:extLst>
                </a:gridCol>
                <a:gridCol w="967009">
                  <a:extLst>
                    <a:ext uri="{9D8B030D-6E8A-4147-A177-3AD203B41FA5}">
                      <a16:colId xmlns:a16="http://schemas.microsoft.com/office/drawing/2014/main" val="1640933998"/>
                    </a:ext>
                  </a:extLst>
                </a:gridCol>
                <a:gridCol w="967009">
                  <a:extLst>
                    <a:ext uri="{9D8B030D-6E8A-4147-A177-3AD203B41FA5}">
                      <a16:colId xmlns:a16="http://schemas.microsoft.com/office/drawing/2014/main" val="1949084542"/>
                    </a:ext>
                  </a:extLst>
                </a:gridCol>
              </a:tblGrid>
              <a:tr h="445927">
                <a:tc>
                  <a:txBody>
                    <a:bodyPr/>
                    <a:lstStyle/>
                    <a:p>
                      <a:r>
                        <a:rPr lang="it-IT" dirty="0"/>
                        <a:t>Me +ione</a:t>
                      </a:r>
                    </a:p>
                  </a:txBody>
                  <a:tcP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tcPr>
                </a:tc>
                <a:tc>
                  <a:txBody>
                    <a:bodyPr/>
                    <a:lstStyle/>
                    <a:p>
                      <a:r>
                        <a:rPr lang="it-IT" dirty="0"/>
                        <a: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a:t>Cu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a:t>Pb</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it-IT" dirty="0"/>
                        <a:t>Zn</a:t>
                      </a:r>
                    </a:p>
                  </a:txBody>
                  <a:tcP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0661712"/>
                  </a:ext>
                </a:extLst>
              </a:tr>
              <a:tr h="445926">
                <a:tc>
                  <a:txBody>
                    <a:bodyPr/>
                    <a:lstStyle/>
                    <a:p>
                      <a:r>
                        <a:rPr lang="it-IT" dirty="0"/>
                        <a:t>Ag+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18334602"/>
                  </a:ext>
                </a:extLst>
              </a:tr>
              <a:tr h="445927">
                <a:tc>
                  <a:txBody>
                    <a:bodyPr/>
                    <a:lstStyle/>
                    <a:p>
                      <a:r>
                        <a:rPr lang="it-IT" dirty="0"/>
                        <a:t>Cu</a:t>
                      </a:r>
                      <a:r>
                        <a:rPr lang="it-IT" sz="2400" baseline="30000" dirty="0"/>
                        <a:t>2+</a:t>
                      </a:r>
                      <a:endParaRPr lang="it-IT" baseline="30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6090008"/>
                  </a:ext>
                </a:extLst>
              </a:tr>
              <a:tr h="445926">
                <a:tc>
                  <a:txBody>
                    <a:bodyPr/>
                    <a:lstStyle/>
                    <a:p>
                      <a:r>
                        <a:rPr lang="it-IT" dirty="0"/>
                        <a:t>Pb</a:t>
                      </a:r>
                      <a:r>
                        <a:rPr lang="it-IT" sz="1800" baseline="30000" dirty="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16319086"/>
                  </a:ext>
                </a:extLst>
              </a:tr>
              <a:tr h="445927">
                <a:tc>
                  <a:txBody>
                    <a:bodyPr/>
                    <a:lstStyle/>
                    <a:p>
                      <a:r>
                        <a:rPr lang="it-IT" dirty="0"/>
                        <a:t>Zn</a:t>
                      </a:r>
                      <a:r>
                        <a:rPr lang="it-IT" sz="1800" baseline="30000" dirty="0"/>
                        <a:t>2+</a:t>
                      </a:r>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solidFill>
                        <a:schemeClr val="tx1"/>
                      </a:solidFill>
                      <a:prstDash val="soli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it-IT"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66259216"/>
                  </a:ext>
                </a:extLst>
              </a:tr>
            </a:tbl>
          </a:graphicData>
        </a:graphic>
      </p:graphicFrame>
      <p:pic>
        <p:nvPicPr>
          <p:cNvPr id="8196" name="Picture 4" descr="Figura 1.2">
            <a:extLst>
              <a:ext uri="{FF2B5EF4-FFF2-40B4-BE49-F238E27FC236}">
                <a16:creationId xmlns:a16="http://schemas.microsoft.com/office/drawing/2014/main" id="{6FBC2EDD-7B7A-4512-9D19-59B302F0AB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0904" y="4339111"/>
            <a:ext cx="5800725" cy="4743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2251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0"/>
            <a:ext cx="8229600" cy="533400"/>
          </a:xfrm>
        </p:spPr>
        <p:txBody>
          <a:bodyPr>
            <a:noAutofit/>
          </a:bodyPr>
          <a:lstStyle/>
          <a:p>
            <a:pPr algn="ctr"/>
            <a:br>
              <a:rPr lang="it-IT" sz="3600" b="1" dirty="0">
                <a:solidFill>
                  <a:srgbClr val="FF0000"/>
                </a:solidFill>
              </a:rPr>
            </a:br>
            <a:r>
              <a:rPr lang="it-IT" sz="3600" b="1" dirty="0">
                <a:solidFill>
                  <a:srgbClr val="FF0000"/>
                </a:solidFill>
              </a:rPr>
              <a:t>Bilancio di una reazione redox</a:t>
            </a:r>
            <a:endParaRPr lang="it-IT" sz="3600" dirty="0">
              <a:solidFill>
                <a:srgbClr val="FF0000"/>
              </a:solidFill>
            </a:endParaRPr>
          </a:p>
        </p:txBody>
      </p:sp>
      <p:sp>
        <p:nvSpPr>
          <p:cNvPr id="5" name="Segnaposto contenuto 4"/>
          <p:cNvSpPr>
            <a:spLocks noGrp="1"/>
          </p:cNvSpPr>
          <p:nvPr>
            <p:ph idx="1"/>
          </p:nvPr>
        </p:nvSpPr>
        <p:spPr>
          <a:xfrm>
            <a:off x="457200" y="533400"/>
            <a:ext cx="8507288" cy="5791200"/>
          </a:xfrm>
        </p:spPr>
        <p:txBody>
          <a:bodyPr>
            <a:normAutofit/>
          </a:bodyPr>
          <a:lstStyle/>
          <a:p>
            <a:pPr algn="just">
              <a:buFont typeface="Wingdings 2" panose="05020102010507070707" pitchFamily="18" charset="2"/>
              <a:buNone/>
              <a:defRPr/>
            </a:pPr>
            <a:r>
              <a:rPr lang="it-IT" sz="1800" dirty="0">
                <a:cs typeface="Arial" panose="020B0604020202020204" pitchFamily="34" charset="0"/>
              </a:rPr>
              <a:t>Una reazione redox avviene con trasferimento di elettroni da una specie chimica ad un’altra, non è necessario il contatto dei reagenti, ma  un  conduttore che consente il trasferimento degli elettroni</a:t>
            </a:r>
            <a:r>
              <a:rPr lang="it-IT" sz="2000" dirty="0">
                <a:cs typeface="Arial" panose="020B0604020202020204" pitchFamily="34" charset="0"/>
              </a:rPr>
              <a:t>. In una reazione redox si ha un flusso di elettroni una corrente elettrica</a:t>
            </a:r>
            <a:r>
              <a:rPr lang="it-IT" sz="1800" dirty="0">
                <a:cs typeface="Arial" panose="020B0604020202020204" pitchFamily="34" charset="0"/>
              </a:rPr>
              <a:t>. La pila è un dispositivo </a:t>
            </a:r>
            <a:r>
              <a:rPr lang="it-IT" sz="1800" dirty="0"/>
              <a:t>che converte l'</a:t>
            </a:r>
            <a:r>
              <a:rPr lang="it-IT" sz="1800" dirty="0">
                <a:hlinkClick r:id="rId2" tooltip="Energia chimica">
                  <a:extLst>
                    <a:ext uri="{A12FA001-AC4F-418D-AE19-62706E023703}">
                      <ahyp:hlinkClr xmlns:ahyp="http://schemas.microsoft.com/office/drawing/2018/hyperlinkcolor" val="tx"/>
                    </a:ext>
                  </a:extLst>
                </a:hlinkClick>
              </a:rPr>
              <a:t>energia chimica</a:t>
            </a:r>
            <a:r>
              <a:rPr lang="it-IT" sz="1800" dirty="0"/>
              <a:t> in energia elettrica con una reazione di </a:t>
            </a:r>
          </a:p>
          <a:p>
            <a:pPr algn="just">
              <a:buFont typeface="Wingdings 2" panose="05020102010507070707" pitchFamily="18" charset="2"/>
              <a:buNone/>
              <a:defRPr/>
            </a:pPr>
            <a:r>
              <a:rPr lang="it-IT" sz="1800" dirty="0">
                <a:hlinkClick r:id="rId3" tooltip="Ossidoriduzione">
                  <a:extLst>
                    <a:ext uri="{A12FA001-AC4F-418D-AE19-62706E023703}">
                      <ahyp:hlinkClr xmlns:ahyp="http://schemas.microsoft.com/office/drawing/2018/hyperlinkcolor" val="tx"/>
                    </a:ext>
                  </a:extLst>
                </a:hlinkClick>
              </a:rPr>
              <a:t>ossidoriduzione</a:t>
            </a:r>
            <a:r>
              <a:rPr lang="it-IT" sz="1800" dirty="0"/>
              <a:t>.      </a:t>
            </a:r>
          </a:p>
          <a:p>
            <a:pPr algn="just">
              <a:buFont typeface="Wingdings 2" panose="05020102010507070707" pitchFamily="18" charset="2"/>
              <a:buNone/>
              <a:defRPr/>
            </a:pPr>
            <a:endParaRPr lang="it-IT" sz="2400" dirty="0"/>
          </a:p>
          <a:p>
            <a:pPr algn="just">
              <a:buFont typeface="Wingdings 2" panose="05020102010507070707" pitchFamily="18" charset="2"/>
              <a:buNone/>
              <a:defRPr/>
            </a:pPr>
            <a:r>
              <a:rPr lang="it-IT" sz="2400" dirty="0"/>
              <a:t> </a:t>
            </a:r>
            <a:endParaRPr lang="it-IT" sz="2000" dirty="0">
              <a:cs typeface="Arial" panose="020B0604020202020204" pitchFamily="34" charset="0"/>
            </a:endParaRPr>
          </a:p>
        </p:txBody>
      </p:sp>
      <p:pic>
        <p:nvPicPr>
          <p:cNvPr id="10" name="Immagine 9">
            <a:extLst>
              <a:ext uri="{FF2B5EF4-FFF2-40B4-BE49-F238E27FC236}">
                <a16:creationId xmlns:a16="http://schemas.microsoft.com/office/drawing/2014/main" id="{F6D768B4-0B1C-498D-8280-D7993D77EBCC}"/>
              </a:ext>
            </a:extLst>
          </p:cNvPr>
          <p:cNvPicPr>
            <a:picLocks noChangeAspect="1"/>
          </p:cNvPicPr>
          <p:nvPr/>
        </p:nvPicPr>
        <p:blipFill>
          <a:blip r:embed="rId4"/>
          <a:stretch>
            <a:fillRect/>
          </a:stretch>
        </p:blipFill>
        <p:spPr>
          <a:xfrm>
            <a:off x="683568" y="2780928"/>
            <a:ext cx="2095500" cy="2790825"/>
          </a:xfrm>
          <a:prstGeom prst="rect">
            <a:avLst/>
          </a:prstGeom>
        </p:spPr>
      </p:pic>
      <p:pic>
        <p:nvPicPr>
          <p:cNvPr id="5126" name="Picture 6">
            <a:extLst>
              <a:ext uri="{FF2B5EF4-FFF2-40B4-BE49-F238E27FC236}">
                <a16:creationId xmlns:a16="http://schemas.microsoft.com/office/drawing/2014/main" id="{AD3687AD-D2C7-4093-B074-01D650D4798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95625" y="3066677"/>
            <a:ext cx="2952750" cy="2219325"/>
          </a:xfrm>
          <a:prstGeom prst="rect">
            <a:avLst/>
          </a:prstGeom>
          <a:noFill/>
          <a:extLst>
            <a:ext uri="{909E8E84-426E-40DD-AFC4-6F175D3DCCD1}">
              <a14:hiddenFill xmlns:a14="http://schemas.microsoft.com/office/drawing/2010/main">
                <a:solidFill>
                  <a:srgbClr val="FFFFFF"/>
                </a:solidFill>
              </a14:hiddenFill>
            </a:ext>
          </a:extLst>
        </p:spPr>
      </p:pic>
      <p:sp>
        <p:nvSpPr>
          <p:cNvPr id="13" name="CasellaDiTesto 12">
            <a:extLst>
              <a:ext uri="{FF2B5EF4-FFF2-40B4-BE49-F238E27FC236}">
                <a16:creationId xmlns:a16="http://schemas.microsoft.com/office/drawing/2014/main" id="{C5B02486-DE3A-4962-9759-13D0F12B3F52}"/>
              </a:ext>
            </a:extLst>
          </p:cNvPr>
          <p:cNvSpPr txBox="1"/>
          <p:nvPr/>
        </p:nvSpPr>
        <p:spPr>
          <a:xfrm>
            <a:off x="658313" y="5491749"/>
            <a:ext cx="2095500" cy="369332"/>
          </a:xfrm>
          <a:prstGeom prst="rect">
            <a:avLst/>
          </a:prstGeom>
          <a:noFill/>
        </p:spPr>
        <p:txBody>
          <a:bodyPr wrap="square" rtlCol="0">
            <a:spAutoFit/>
          </a:bodyPr>
          <a:lstStyle/>
          <a:p>
            <a:r>
              <a:rPr lang="it-IT" dirty="0"/>
              <a:t>Pila di Volta</a:t>
            </a:r>
          </a:p>
        </p:txBody>
      </p:sp>
      <p:sp>
        <p:nvSpPr>
          <p:cNvPr id="14" name="CasellaDiTesto 13">
            <a:extLst>
              <a:ext uri="{FF2B5EF4-FFF2-40B4-BE49-F238E27FC236}">
                <a16:creationId xmlns:a16="http://schemas.microsoft.com/office/drawing/2014/main" id="{ABD12853-0CE7-4C36-8639-EE3295BCD319}"/>
              </a:ext>
            </a:extLst>
          </p:cNvPr>
          <p:cNvSpPr txBox="1"/>
          <p:nvPr/>
        </p:nvSpPr>
        <p:spPr>
          <a:xfrm>
            <a:off x="3786742" y="5402476"/>
            <a:ext cx="1656184" cy="338554"/>
          </a:xfrm>
          <a:prstGeom prst="rect">
            <a:avLst/>
          </a:prstGeom>
          <a:noFill/>
        </p:spPr>
        <p:txBody>
          <a:bodyPr wrap="square" rtlCol="0">
            <a:spAutoFit/>
          </a:bodyPr>
          <a:lstStyle/>
          <a:p>
            <a:r>
              <a:rPr lang="it-IT" sz="1600" dirty="0"/>
              <a:t>Pila Daniel</a:t>
            </a:r>
          </a:p>
        </p:txBody>
      </p:sp>
    </p:spTree>
    <p:extLst>
      <p:ext uri="{BB962C8B-B14F-4D97-AF65-F5344CB8AC3E}">
        <p14:creationId xmlns:p14="http://schemas.microsoft.com/office/powerpoint/2010/main" val="2460071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0"/>
            <a:ext cx="8229600" cy="533400"/>
          </a:xfrm>
        </p:spPr>
        <p:txBody>
          <a:bodyPr>
            <a:noAutofit/>
          </a:bodyPr>
          <a:lstStyle/>
          <a:p>
            <a:pPr algn="ctr"/>
            <a:br>
              <a:rPr lang="it-IT" sz="3600" b="1" dirty="0">
                <a:solidFill>
                  <a:srgbClr val="FF0000"/>
                </a:solidFill>
              </a:rPr>
            </a:br>
            <a:r>
              <a:rPr lang="it-IT" sz="3600" b="1" dirty="0">
                <a:solidFill>
                  <a:srgbClr val="FF0000"/>
                </a:solidFill>
              </a:rPr>
              <a:t>Numeri di ossidazione</a:t>
            </a:r>
            <a:endParaRPr lang="it-IT" sz="3600" dirty="0">
              <a:solidFill>
                <a:srgbClr val="FF0000"/>
              </a:solidFill>
            </a:endParaRPr>
          </a:p>
        </p:txBody>
      </p:sp>
      <p:pic>
        <p:nvPicPr>
          <p:cNvPr id="2" name="Segnaposto contenuto 1">
            <a:extLst>
              <a:ext uri="{FF2B5EF4-FFF2-40B4-BE49-F238E27FC236}">
                <a16:creationId xmlns:a16="http://schemas.microsoft.com/office/drawing/2014/main" id="{424C1E1B-39D4-42DC-865E-45A3BE7E527C}"/>
              </a:ext>
            </a:extLst>
          </p:cNvPr>
          <p:cNvPicPr>
            <a:picLocks noGrp="1" noChangeAspect="1"/>
          </p:cNvPicPr>
          <p:nvPr>
            <p:ph idx="1"/>
          </p:nvPr>
        </p:nvPicPr>
        <p:blipFill>
          <a:blip r:embed="rId2"/>
          <a:stretch>
            <a:fillRect/>
          </a:stretch>
        </p:blipFill>
        <p:spPr>
          <a:xfrm>
            <a:off x="900906" y="862012"/>
            <a:ext cx="7620000" cy="5133975"/>
          </a:xfrm>
          <a:prstGeom prst="rect">
            <a:avLst/>
          </a:prstGeom>
        </p:spPr>
      </p:pic>
      <p:sp>
        <p:nvSpPr>
          <p:cNvPr id="3" name="CasellaDiTesto 2">
            <a:extLst>
              <a:ext uri="{FF2B5EF4-FFF2-40B4-BE49-F238E27FC236}">
                <a16:creationId xmlns:a16="http://schemas.microsoft.com/office/drawing/2014/main" id="{03EEDBDE-4B61-4953-B1BD-7ED80CCBA2C7}"/>
              </a:ext>
            </a:extLst>
          </p:cNvPr>
          <p:cNvSpPr txBox="1"/>
          <p:nvPr/>
        </p:nvSpPr>
        <p:spPr>
          <a:xfrm>
            <a:off x="414366" y="6381328"/>
            <a:ext cx="1853378" cy="369332"/>
          </a:xfrm>
          <a:prstGeom prst="rect">
            <a:avLst/>
          </a:prstGeom>
          <a:noFill/>
        </p:spPr>
        <p:txBody>
          <a:bodyPr wrap="square" rtlCol="0">
            <a:spAutoFit/>
          </a:bodyPr>
          <a:lstStyle/>
          <a:p>
            <a:r>
              <a:rPr lang="it-IT" dirty="0"/>
              <a:t>Fonte </a:t>
            </a:r>
          </a:p>
        </p:txBody>
      </p:sp>
    </p:spTree>
    <p:extLst>
      <p:ext uri="{BB962C8B-B14F-4D97-AF65-F5344CB8AC3E}">
        <p14:creationId xmlns:p14="http://schemas.microsoft.com/office/powerpoint/2010/main" val="19907420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428604"/>
            <a:ext cx="8229600" cy="642942"/>
          </a:xfrm>
        </p:spPr>
        <p:txBody>
          <a:bodyPr>
            <a:noAutofit/>
          </a:bodyPr>
          <a:lstStyle/>
          <a:p>
            <a:pPr algn="ctr"/>
            <a:r>
              <a:rPr lang="it-IT" sz="3600">
                <a:solidFill>
                  <a:srgbClr val="FF0000"/>
                </a:solidFill>
              </a:rPr>
              <a:t>Elementi di Matematica per la Chimica</a:t>
            </a:r>
          </a:p>
        </p:txBody>
      </p:sp>
      <p:sp>
        <p:nvSpPr>
          <p:cNvPr id="5" name="Segnaposto contenuto 4"/>
          <p:cNvSpPr>
            <a:spLocks noGrp="1"/>
          </p:cNvSpPr>
          <p:nvPr>
            <p:ph idx="1"/>
          </p:nvPr>
        </p:nvSpPr>
        <p:spPr>
          <a:xfrm>
            <a:off x="457200" y="1071546"/>
            <a:ext cx="8229600" cy="6072230"/>
          </a:xfrm>
        </p:spPr>
        <p:txBody>
          <a:bodyPr>
            <a:normAutofit/>
          </a:bodyPr>
          <a:lstStyle/>
          <a:p>
            <a:pPr marL="0" lvl="0" indent="0" algn="ctr" fontAlgn="base">
              <a:spcBef>
                <a:spcPct val="0"/>
              </a:spcBef>
              <a:spcAft>
                <a:spcPct val="0"/>
              </a:spcAft>
              <a:buClrTx/>
              <a:buSzTx/>
              <a:buNone/>
            </a:pPr>
            <a:r>
              <a:rPr lang="it-IT" sz="1800" b="1"/>
              <a:t>Divisione</a:t>
            </a:r>
          </a:p>
          <a:p>
            <a:pPr marL="0" lvl="0" indent="0" fontAlgn="base">
              <a:spcBef>
                <a:spcPct val="0"/>
              </a:spcBef>
              <a:spcAft>
                <a:spcPct val="0"/>
              </a:spcAft>
              <a:buClrTx/>
              <a:buSzTx/>
              <a:buNone/>
            </a:pPr>
            <a:r>
              <a:rPr lang="it-IT" sz="1800"/>
              <a:t>La divisione nell’insieme N  non è </a:t>
            </a:r>
            <a:r>
              <a:rPr lang="it-IT" sz="1800" b="1"/>
              <a:t>un’operazione interna, </a:t>
            </a:r>
            <a:r>
              <a:rPr lang="it-IT" sz="1800"/>
              <a:t>e si ha la necessità di defenire un nuvo insieme : l’insieme dei numeri razionali  </a:t>
            </a:r>
            <a:r>
              <a:rPr lang="it-IT" sz="1800" b="1"/>
              <a:t>Q. </a:t>
            </a:r>
          </a:p>
          <a:p>
            <a:pPr marL="0" lvl="0" indent="0" fontAlgn="base">
              <a:spcBef>
                <a:spcPct val="0"/>
              </a:spcBef>
              <a:spcAft>
                <a:spcPct val="0"/>
              </a:spcAft>
              <a:buClrTx/>
              <a:buSzTx/>
              <a:buNone/>
            </a:pPr>
            <a:r>
              <a:rPr lang="it-IT" sz="1800" b="1"/>
              <a:t>Nota il S.I  è razionale</a:t>
            </a:r>
          </a:p>
          <a:p>
            <a:pPr marL="0" lvl="0" indent="0" fontAlgn="base">
              <a:spcBef>
                <a:spcPct val="0"/>
              </a:spcBef>
              <a:spcAft>
                <a:spcPct val="0"/>
              </a:spcAft>
              <a:buClrTx/>
              <a:buSzTx/>
              <a:buNone/>
            </a:pPr>
            <a:endParaRPr lang="it-IT" sz="1800" b="1"/>
          </a:p>
          <a:p>
            <a:pPr marL="0" lvl="0" indent="0" fontAlgn="base">
              <a:spcBef>
                <a:spcPct val="0"/>
              </a:spcBef>
              <a:spcAft>
                <a:spcPct val="0"/>
              </a:spcAft>
              <a:buClrTx/>
              <a:buSzTx/>
              <a:buNone/>
            </a:pPr>
            <a:r>
              <a:rPr lang="it-IT" sz="1800"/>
              <a:t>Le operazioni nell’insieme dei numeri razionali e reali godono delle stesse proprità </a:t>
            </a:r>
            <a:r>
              <a:rPr lang="it-IT" sz="1800" b="1"/>
              <a:t>: principio di estensione delle proprotà formali</a:t>
            </a:r>
          </a:p>
          <a:p>
            <a:pPr marL="0" lvl="0" indent="0" fontAlgn="base">
              <a:spcBef>
                <a:spcPct val="0"/>
              </a:spcBef>
              <a:spcAft>
                <a:spcPct val="0"/>
              </a:spcAft>
              <a:buClrTx/>
              <a:buSzTx/>
              <a:buNone/>
            </a:pPr>
            <a:endParaRPr lang="it-IT" sz="1800"/>
          </a:p>
          <a:p>
            <a:pPr marL="0" lvl="0" indent="0" fontAlgn="base">
              <a:spcBef>
                <a:spcPct val="0"/>
              </a:spcBef>
              <a:spcAft>
                <a:spcPct val="0"/>
              </a:spcAft>
              <a:buClrTx/>
              <a:buSzTx/>
              <a:buNone/>
            </a:pPr>
            <a:r>
              <a:rPr lang="it-IT" sz="1800" b="1"/>
              <a:t>Rapporri adimensionali e dimensionali</a:t>
            </a:r>
          </a:p>
          <a:p>
            <a:pPr marL="0" lvl="0" indent="0" algn="just" fontAlgn="base">
              <a:spcBef>
                <a:spcPct val="0"/>
              </a:spcBef>
              <a:spcAft>
                <a:spcPct val="0"/>
              </a:spcAft>
              <a:buClrTx/>
              <a:buSzTx/>
              <a:buNone/>
            </a:pPr>
            <a:r>
              <a:rPr lang="it-IT" sz="1800"/>
              <a:t> Il </a:t>
            </a:r>
            <a:r>
              <a:rPr lang="it-IT" sz="1800" b="1" i="1"/>
              <a:t>rapporto</a:t>
            </a:r>
            <a:r>
              <a:rPr lang="it-IT" sz="1800"/>
              <a:t> è un numero </a:t>
            </a:r>
            <a:r>
              <a:rPr lang="it-IT" sz="1800" i="1"/>
              <a:t>c</a:t>
            </a:r>
            <a:r>
              <a:rPr lang="it-IT" sz="1800"/>
              <a:t> definito da  due numeri </a:t>
            </a:r>
            <a:r>
              <a:rPr lang="it-IT" sz="1800" i="1"/>
              <a:t>a </a:t>
            </a:r>
            <a:r>
              <a:rPr lang="it-IT" sz="1800"/>
              <a:t>e </a:t>
            </a:r>
            <a:r>
              <a:rPr lang="it-IT" sz="1800" i="1"/>
              <a:t>b, </a:t>
            </a:r>
            <a:r>
              <a:rPr lang="it-IT" sz="1800"/>
              <a:t> e  se </a:t>
            </a:r>
            <a:r>
              <a:rPr lang="it-IT" sz="1800" i="1"/>
              <a:t>a </a:t>
            </a:r>
            <a:r>
              <a:rPr lang="it-IT" sz="1800"/>
              <a:t>e </a:t>
            </a:r>
            <a:r>
              <a:rPr lang="it-IT" sz="1800" i="1"/>
              <a:t>b sono le misure </a:t>
            </a:r>
            <a:r>
              <a:rPr lang="it-IT" sz="1800"/>
              <a:t>di due grandezze il rapporto ne indica la relazione. Nel caso di grandezze dello stesso tipo, esso non è altro che il risultato della </a:t>
            </a:r>
            <a:r>
              <a:rPr lang="it-IT" sz="1800" i="1"/>
              <a:t>divisione</a:t>
            </a:r>
            <a:r>
              <a:rPr lang="it-IT" sz="1800"/>
              <a:t> tra il numero che esprime la prima misura e il numero che esprime la seconda (a patto che esse siano espresse nella stessa unità di misura). È una generalizzazione del concetto di divisione per "contenenza“. Nel caso che </a:t>
            </a:r>
            <a:r>
              <a:rPr lang="it-IT" sz="1800" i="1"/>
              <a:t>a </a:t>
            </a:r>
            <a:r>
              <a:rPr lang="it-IT" sz="1800"/>
              <a:t>e </a:t>
            </a:r>
            <a:r>
              <a:rPr lang="it-IT" sz="1800" i="1"/>
              <a:t>b</a:t>
            </a:r>
            <a:r>
              <a:rPr lang="it-IT" sz="1800"/>
              <a:t> siano misure di due grandezze diverse il rapporto è definito un numero( misura) e unità di misura.</a:t>
            </a:r>
          </a:p>
          <a:p>
            <a:pPr marL="0" lvl="0" indent="0" algn="just" fontAlgn="base">
              <a:spcBef>
                <a:spcPct val="0"/>
              </a:spcBef>
              <a:spcAft>
                <a:spcPct val="0"/>
              </a:spcAft>
              <a:buClrTx/>
              <a:buSzTx/>
              <a:buNone/>
            </a:pPr>
            <a:r>
              <a:rPr lang="it-IT" sz="1600"/>
              <a:t>Esempio 1: quante banconote da 50 € servono per fare 200 €?», cioè quante </a:t>
            </a:r>
            <a:r>
              <a:rPr lang="it-IT" sz="1600" i="1"/>
              <a:t>volte</a:t>
            </a:r>
            <a:r>
              <a:rPr lang="it-IT" sz="1600"/>
              <a:t> 50 sta in 200?</a:t>
            </a:r>
          </a:p>
          <a:p>
            <a:pPr marL="0" lvl="0" indent="0" algn="just" fontAlgn="base">
              <a:spcBef>
                <a:spcPct val="0"/>
              </a:spcBef>
              <a:spcAft>
                <a:spcPct val="0"/>
              </a:spcAft>
              <a:buClrTx/>
              <a:buSzTx/>
              <a:buNone/>
            </a:pPr>
            <a:endParaRPr lang="it-IT" sz="1600" b="1"/>
          </a:p>
          <a:p>
            <a:pPr marL="0" lvl="0" indent="0" algn="just" fontAlgn="base">
              <a:spcBef>
                <a:spcPct val="0"/>
              </a:spcBef>
              <a:spcAft>
                <a:spcPct val="0"/>
              </a:spcAft>
              <a:buClrTx/>
              <a:buSzTx/>
              <a:buNone/>
            </a:pPr>
            <a:r>
              <a:rPr lang="it-IT" sz="1600"/>
              <a:t>Esempio 2:il rapporto tra la popolazione di una regione e l'estensione della stessa può essere espresso in </a:t>
            </a:r>
            <a:r>
              <a:rPr lang="it-IT" sz="1600" i="1"/>
              <a:t>abitanti/km</a:t>
            </a:r>
            <a:r>
              <a:rPr lang="it-IT" sz="1600" i="1" baseline="30000"/>
              <a:t>2</a:t>
            </a:r>
            <a:r>
              <a:rPr lang="it-IT" sz="1600"/>
              <a:t> o in </a:t>
            </a:r>
            <a:r>
              <a:rPr lang="it-IT" sz="1600" i="1"/>
              <a:t>abitanti/m</a:t>
            </a:r>
            <a:r>
              <a:rPr lang="it-IT" sz="1600" i="1" baseline="30000"/>
              <a:t>2</a:t>
            </a:r>
            <a:r>
              <a:rPr lang="it-IT" sz="1600"/>
              <a:t>("abitanti per km</a:t>
            </a:r>
            <a:r>
              <a:rPr lang="it-IT" sz="1600" baseline="30000"/>
              <a:t>2</a:t>
            </a:r>
            <a:r>
              <a:rPr lang="it-IT" sz="1600"/>
              <a:t>", "abitanti per m</a:t>
            </a:r>
            <a:r>
              <a:rPr lang="it-IT" sz="1600" baseline="30000"/>
              <a:t>2</a:t>
            </a:r>
            <a:r>
              <a:rPr lang="it-IT" sz="1600"/>
              <a:t>")</a:t>
            </a:r>
            <a:endParaRPr lang="it-IT" sz="1600" b="1"/>
          </a:p>
        </p:txBody>
      </p:sp>
      <p:pic>
        <p:nvPicPr>
          <p:cNvPr id="1027" name="Picture 3" descr="\{ a, b, c\}"/>
          <p:cNvPicPr>
            <a:picLocks noChangeAspect="1" noChangeArrowheads="1"/>
          </p:cNvPicPr>
          <p:nvPr/>
        </p:nvPicPr>
        <p:blipFill>
          <a:blip r:embed="rId2"/>
          <a:srcRect/>
          <a:stretch>
            <a:fillRect/>
          </a:stretch>
        </p:blipFill>
        <p:spPr bwMode="auto">
          <a:xfrm>
            <a:off x="5835650" y="60325"/>
            <a:ext cx="590550" cy="190500"/>
          </a:xfrm>
          <a:prstGeom prst="rect">
            <a:avLst/>
          </a:prstGeom>
          <a:noFill/>
        </p:spPr>
      </p:pic>
      <p:pic>
        <p:nvPicPr>
          <p:cNvPr id="1028" name="Picture 4" descr="\mathbb{N}"/>
          <p:cNvPicPr>
            <a:picLocks noChangeAspect="1" noChangeArrowheads="1"/>
          </p:cNvPicPr>
          <p:nvPr/>
        </p:nvPicPr>
        <p:blipFill>
          <a:blip r:embed="rId3"/>
          <a:srcRect/>
          <a:stretch>
            <a:fillRect/>
          </a:stretch>
        </p:blipFill>
        <p:spPr bwMode="auto">
          <a:xfrm>
            <a:off x="11588750" y="60325"/>
            <a:ext cx="133350" cy="133350"/>
          </a:xfrm>
          <a:prstGeom prst="rect">
            <a:avLst/>
          </a:prstGeom>
          <a:noFill/>
        </p:spPr>
      </p:pic>
      <p:pic>
        <p:nvPicPr>
          <p:cNvPr id="1029" name="Picture 5" descr="\aleph_0"/>
          <p:cNvPicPr>
            <a:picLocks noChangeAspect="1" noChangeArrowheads="1"/>
          </p:cNvPicPr>
          <p:nvPr/>
        </p:nvPicPr>
        <p:blipFill>
          <a:blip r:embed="rId4"/>
          <a:srcRect/>
          <a:stretch>
            <a:fillRect/>
          </a:stretch>
        </p:blipFill>
        <p:spPr bwMode="auto">
          <a:xfrm>
            <a:off x="12873038" y="60325"/>
            <a:ext cx="171450" cy="1619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428604"/>
            <a:ext cx="8229600" cy="642942"/>
          </a:xfrm>
        </p:spPr>
        <p:txBody>
          <a:bodyPr>
            <a:noAutofit/>
          </a:bodyPr>
          <a:lstStyle/>
          <a:p>
            <a:pPr algn="ctr"/>
            <a:r>
              <a:rPr lang="it-IT" sz="3600" dirty="0" err="1">
                <a:solidFill>
                  <a:srgbClr val="FF0000"/>
                </a:solidFill>
              </a:rPr>
              <a:t>Semireazioni</a:t>
            </a:r>
            <a:endParaRPr lang="it-IT" sz="3600" dirty="0">
              <a:solidFill>
                <a:srgbClr val="FF0000"/>
              </a:solidFill>
            </a:endParaRPr>
          </a:p>
        </p:txBody>
      </p:sp>
      <p:sp>
        <p:nvSpPr>
          <p:cNvPr id="5" name="Segnaposto contenuto 4"/>
          <p:cNvSpPr>
            <a:spLocks noGrp="1"/>
          </p:cNvSpPr>
          <p:nvPr>
            <p:ph idx="1"/>
          </p:nvPr>
        </p:nvSpPr>
        <p:spPr>
          <a:xfrm>
            <a:off x="457200" y="1071546"/>
            <a:ext cx="8229600" cy="6072230"/>
          </a:xfrm>
        </p:spPr>
        <p:txBody>
          <a:bodyPr>
            <a:normAutofit/>
          </a:bodyPr>
          <a:lstStyle/>
          <a:p>
            <a:pPr marL="0" lvl="0" indent="0" fontAlgn="base">
              <a:spcBef>
                <a:spcPct val="0"/>
              </a:spcBef>
              <a:spcAft>
                <a:spcPct val="0"/>
              </a:spcAft>
              <a:buClrTx/>
              <a:buSzTx/>
              <a:buNone/>
            </a:pPr>
            <a:r>
              <a:rPr lang="it-IT" sz="1800" dirty="0"/>
              <a:t>pile</a:t>
            </a:r>
          </a:p>
        </p:txBody>
      </p:sp>
      <p:pic>
        <p:nvPicPr>
          <p:cNvPr id="1028" name="Picture 4" descr="\mathbb{N}"/>
          <p:cNvPicPr>
            <a:picLocks noChangeAspect="1" noChangeArrowheads="1"/>
          </p:cNvPicPr>
          <p:nvPr/>
        </p:nvPicPr>
        <p:blipFill>
          <a:blip r:embed="rId2"/>
          <a:srcRect/>
          <a:stretch>
            <a:fillRect/>
          </a:stretch>
        </p:blipFill>
        <p:spPr bwMode="auto">
          <a:xfrm>
            <a:off x="11588750" y="60325"/>
            <a:ext cx="133350" cy="133350"/>
          </a:xfrm>
          <a:prstGeom prst="rect">
            <a:avLst/>
          </a:prstGeom>
          <a:noFill/>
        </p:spPr>
      </p:pic>
      <p:pic>
        <p:nvPicPr>
          <p:cNvPr id="1029" name="Picture 5" descr="\aleph_0"/>
          <p:cNvPicPr>
            <a:picLocks noChangeAspect="1" noChangeArrowheads="1"/>
          </p:cNvPicPr>
          <p:nvPr/>
        </p:nvPicPr>
        <p:blipFill>
          <a:blip r:embed="rId3"/>
          <a:srcRect/>
          <a:stretch>
            <a:fillRect/>
          </a:stretch>
        </p:blipFill>
        <p:spPr bwMode="auto">
          <a:xfrm>
            <a:off x="12873038" y="60325"/>
            <a:ext cx="171450" cy="161925"/>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428604"/>
            <a:ext cx="8229600" cy="642942"/>
          </a:xfrm>
        </p:spPr>
        <p:txBody>
          <a:bodyPr>
            <a:noAutofit/>
          </a:bodyPr>
          <a:lstStyle/>
          <a:p>
            <a:pPr algn="ctr"/>
            <a:r>
              <a:rPr lang="it-IT" sz="3600" dirty="0" err="1">
                <a:solidFill>
                  <a:srgbClr val="FF0000"/>
                </a:solidFill>
              </a:rPr>
              <a:t>Semireazioni</a:t>
            </a:r>
            <a:endParaRPr lang="it-IT" sz="3600" dirty="0">
              <a:solidFill>
                <a:srgbClr val="FF0000"/>
              </a:solidFill>
            </a:endParaRPr>
          </a:p>
        </p:txBody>
      </p:sp>
      <p:sp>
        <p:nvSpPr>
          <p:cNvPr id="5" name="Segnaposto contenuto 4"/>
          <p:cNvSpPr>
            <a:spLocks noGrp="1"/>
          </p:cNvSpPr>
          <p:nvPr>
            <p:ph idx="1"/>
          </p:nvPr>
        </p:nvSpPr>
        <p:spPr>
          <a:xfrm>
            <a:off x="457200" y="1071546"/>
            <a:ext cx="8229600" cy="6072230"/>
          </a:xfrm>
        </p:spPr>
        <p:txBody>
          <a:bodyPr>
            <a:normAutofit/>
          </a:bodyPr>
          <a:lstStyle/>
          <a:p>
            <a:pPr marL="0" lvl="0" indent="0" fontAlgn="base">
              <a:spcBef>
                <a:spcPct val="0"/>
              </a:spcBef>
              <a:spcAft>
                <a:spcPct val="0"/>
              </a:spcAft>
              <a:buClrTx/>
              <a:buSzTx/>
              <a:buNone/>
            </a:pPr>
            <a:r>
              <a:rPr lang="it-IT" sz="1800" dirty="0"/>
              <a:t>Tabella potenziali redox</a:t>
            </a:r>
          </a:p>
        </p:txBody>
      </p:sp>
      <p:pic>
        <p:nvPicPr>
          <p:cNvPr id="1028" name="Picture 4" descr="\mathbb{N}"/>
          <p:cNvPicPr>
            <a:picLocks noChangeAspect="1" noChangeArrowheads="1"/>
          </p:cNvPicPr>
          <p:nvPr/>
        </p:nvPicPr>
        <p:blipFill>
          <a:blip r:embed="rId2"/>
          <a:srcRect/>
          <a:stretch>
            <a:fillRect/>
          </a:stretch>
        </p:blipFill>
        <p:spPr bwMode="auto">
          <a:xfrm>
            <a:off x="11588750" y="60325"/>
            <a:ext cx="133350" cy="133350"/>
          </a:xfrm>
          <a:prstGeom prst="rect">
            <a:avLst/>
          </a:prstGeom>
          <a:noFill/>
        </p:spPr>
      </p:pic>
      <p:pic>
        <p:nvPicPr>
          <p:cNvPr id="1029" name="Picture 5" descr="\aleph_0"/>
          <p:cNvPicPr>
            <a:picLocks noChangeAspect="1" noChangeArrowheads="1"/>
          </p:cNvPicPr>
          <p:nvPr/>
        </p:nvPicPr>
        <p:blipFill>
          <a:blip r:embed="rId3"/>
          <a:srcRect/>
          <a:stretch>
            <a:fillRect/>
          </a:stretch>
        </p:blipFill>
        <p:spPr bwMode="auto">
          <a:xfrm>
            <a:off x="12873038" y="60325"/>
            <a:ext cx="171450" cy="161925"/>
          </a:xfrm>
          <a:prstGeom prst="rect">
            <a:avLst/>
          </a:prstGeom>
          <a:noFill/>
        </p:spPr>
      </p:pic>
    </p:spTree>
    <p:extLst>
      <p:ext uri="{BB962C8B-B14F-4D97-AF65-F5344CB8AC3E}">
        <p14:creationId xmlns:p14="http://schemas.microsoft.com/office/powerpoint/2010/main" val="2368590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428604"/>
            <a:ext cx="8229600" cy="642942"/>
          </a:xfrm>
        </p:spPr>
        <p:txBody>
          <a:bodyPr>
            <a:noAutofit/>
          </a:bodyPr>
          <a:lstStyle/>
          <a:p>
            <a:pPr algn="ctr"/>
            <a:r>
              <a:rPr lang="it-IT" sz="3600">
                <a:solidFill>
                  <a:srgbClr val="FF0000"/>
                </a:solidFill>
              </a:rPr>
              <a:t>Elementi di Matematica per la Chimica</a:t>
            </a:r>
          </a:p>
        </p:txBody>
      </p:sp>
      <p:sp>
        <p:nvSpPr>
          <p:cNvPr id="5" name="Segnaposto contenuto 4"/>
          <p:cNvSpPr>
            <a:spLocks noGrp="1"/>
          </p:cNvSpPr>
          <p:nvPr>
            <p:ph idx="1"/>
          </p:nvPr>
        </p:nvSpPr>
        <p:spPr>
          <a:xfrm>
            <a:off x="457200" y="1071546"/>
            <a:ext cx="8229600" cy="6072230"/>
          </a:xfrm>
        </p:spPr>
        <p:txBody>
          <a:bodyPr>
            <a:normAutofit fontScale="62500" lnSpcReduction="20000"/>
          </a:bodyPr>
          <a:lstStyle/>
          <a:p>
            <a:pPr>
              <a:buNone/>
            </a:pPr>
            <a:r>
              <a:rPr lang="it-IT" sz="2200" b="1"/>
              <a:t>Proponiamo una versione abbreviata e adattata alla scuola primaria dello schema di Polya </a:t>
            </a:r>
          </a:p>
          <a:p>
            <a:pPr>
              <a:buNone/>
            </a:pPr>
            <a:r>
              <a:rPr lang="it-IT" sz="1800"/>
              <a:t>LE QUATTRO FASI NELLA RISOLUZIONE DEI PROBLEMI</a:t>
            </a:r>
          </a:p>
          <a:p>
            <a:pPr>
              <a:buNone/>
            </a:pPr>
            <a:endParaRPr lang="it-IT" sz="1800"/>
          </a:p>
          <a:p>
            <a:pPr>
              <a:buNone/>
            </a:pPr>
            <a:r>
              <a:rPr lang="it-IT" sz="1800" b="1"/>
              <a:t>Prima fase: </a:t>
            </a:r>
            <a:r>
              <a:rPr lang="it-IT" sz="1800"/>
              <a:t>Capire il problema (Understanding the problem)</a:t>
            </a:r>
          </a:p>
          <a:p>
            <a:pPr>
              <a:buNone/>
            </a:pPr>
            <a:r>
              <a:rPr lang="it-IT" sz="1800"/>
              <a:t>Cosa si deve trovare?</a:t>
            </a:r>
          </a:p>
          <a:p>
            <a:pPr>
              <a:buNone/>
            </a:pPr>
            <a:r>
              <a:rPr lang="it-IT" sz="1800"/>
              <a:t>Quali sono i dati? Alcune volte bisogna reperire i dati in immagini o tabelle.</a:t>
            </a:r>
          </a:p>
          <a:p>
            <a:pPr>
              <a:buNone/>
            </a:pPr>
            <a:r>
              <a:rPr lang="it-IT" sz="1800"/>
              <a:t>Quali sono le condizioni?</a:t>
            </a:r>
          </a:p>
          <a:p>
            <a:pPr>
              <a:buNone/>
            </a:pPr>
            <a:r>
              <a:rPr lang="it-IT" sz="1800"/>
              <a:t>Sapresti porre il problema con le tue parole?</a:t>
            </a:r>
          </a:p>
          <a:p>
            <a:pPr>
              <a:buNone/>
            </a:pPr>
            <a:r>
              <a:rPr lang="it-IT" sz="1800"/>
              <a:t>È possibile soddisfare le condizioni?</a:t>
            </a:r>
          </a:p>
          <a:p>
            <a:pPr>
              <a:buNone/>
            </a:pPr>
            <a:r>
              <a:rPr lang="it-IT" sz="1800"/>
              <a:t>Prova a dare una stima del risultato</a:t>
            </a:r>
          </a:p>
          <a:p>
            <a:pPr>
              <a:buNone/>
            </a:pPr>
            <a:r>
              <a:rPr lang="it-IT" sz="1800"/>
              <a:t>Disegna una figura. Prepara uno schema o diagramma.</a:t>
            </a:r>
          </a:p>
          <a:p>
            <a:pPr>
              <a:buNone/>
            </a:pPr>
            <a:r>
              <a:rPr lang="it-IT" sz="1800"/>
              <a:t>Introduci una notazione appropriata.</a:t>
            </a:r>
          </a:p>
          <a:p>
            <a:pPr>
              <a:buNone/>
            </a:pPr>
            <a:r>
              <a:rPr lang="it-IT" sz="1800" b="1"/>
              <a:t>Seconda fase: </a:t>
            </a:r>
            <a:r>
              <a:rPr lang="it-IT" sz="1800"/>
              <a:t>Elaborare un piano (Devising a plan)</a:t>
            </a:r>
          </a:p>
          <a:p>
            <a:pPr>
              <a:buNone/>
            </a:pPr>
            <a:r>
              <a:rPr lang="it-IT" sz="1800"/>
              <a:t>Esiste un problema analogo al tuo e già risolto in precedenza?</a:t>
            </a:r>
          </a:p>
          <a:p>
            <a:pPr>
              <a:buNone/>
            </a:pPr>
            <a:r>
              <a:rPr lang="it-IT" sz="1800"/>
              <a:t>Puoi formulare il problema in un modo diverso?</a:t>
            </a:r>
          </a:p>
          <a:p>
            <a:pPr>
              <a:buNone/>
            </a:pPr>
            <a:r>
              <a:rPr lang="it-IT" sz="1800"/>
              <a:t>Puoi risolvere un problema più semplice connesso con questo?</a:t>
            </a:r>
          </a:p>
          <a:p>
            <a:pPr>
              <a:buNone/>
            </a:pPr>
            <a:r>
              <a:rPr lang="it-IT" sz="1800"/>
              <a:t>Puoi risolvere una parte del problema?</a:t>
            </a:r>
          </a:p>
          <a:p>
            <a:pPr>
              <a:buNone/>
            </a:pPr>
            <a:r>
              <a:rPr lang="it-IT" sz="1800"/>
              <a:t>Puoi suddividere il problema in parti, preparando alcune domande intermedie?</a:t>
            </a:r>
          </a:p>
          <a:p>
            <a:pPr>
              <a:buNone/>
            </a:pPr>
            <a:r>
              <a:rPr lang="it-IT" sz="1800"/>
              <a:t>Riflette alle operazioni che risolvono alcune delle domande intermedie.</a:t>
            </a:r>
          </a:p>
          <a:p>
            <a:pPr>
              <a:buNone/>
            </a:pPr>
            <a:r>
              <a:rPr lang="it-IT" sz="1800"/>
              <a:t>Hai usato tutti i dati?</a:t>
            </a:r>
          </a:p>
          <a:p>
            <a:pPr>
              <a:buNone/>
            </a:pPr>
            <a:r>
              <a:rPr lang="it-IT" sz="1800" b="1"/>
              <a:t>Terza fase: </a:t>
            </a:r>
            <a:r>
              <a:rPr lang="it-IT" sz="1800"/>
              <a:t>Mettere in pratica il piano (Carrying out the plan)</a:t>
            </a:r>
          </a:p>
          <a:p>
            <a:pPr>
              <a:buNone/>
            </a:pPr>
            <a:r>
              <a:rPr lang="it-IT" sz="1800"/>
              <a:t>Procedi con pazienza e precisione: il piano fornisce un abbozzo generale; ci si deve</a:t>
            </a:r>
          </a:p>
          <a:p>
            <a:pPr>
              <a:buNone/>
            </a:pPr>
            <a:r>
              <a:rPr lang="it-IT" sz="1800"/>
              <a:t>convincere che i dettagli rientrano necessariamente in tale traccia, in modo tale che</a:t>
            </a:r>
          </a:p>
          <a:p>
            <a:pPr>
              <a:buNone/>
            </a:pPr>
            <a:r>
              <a:rPr lang="it-IT" sz="1800"/>
              <a:t>non resti nessun punto oscuro dove possa celarsi qualche errore.</a:t>
            </a:r>
          </a:p>
          <a:p>
            <a:pPr>
              <a:buNone/>
            </a:pPr>
            <a:r>
              <a:rPr lang="it-IT" sz="1800"/>
              <a:t>Sei capace di spiegare il tuo piano e come lo hai attuato?</a:t>
            </a:r>
          </a:p>
          <a:p>
            <a:pPr>
              <a:buNone/>
            </a:pPr>
            <a:r>
              <a:rPr lang="it-IT" sz="1800"/>
              <a:t>Elenca tutte le soluzioni possibili</a:t>
            </a:r>
          </a:p>
          <a:p>
            <a:pPr>
              <a:buNone/>
            </a:pPr>
            <a:r>
              <a:rPr lang="it-IT" sz="1800" b="1"/>
              <a:t>Quarta fase: </a:t>
            </a:r>
            <a:r>
              <a:rPr lang="it-IT" sz="1800"/>
              <a:t>Verificare (Looking back)</a:t>
            </a:r>
          </a:p>
          <a:p>
            <a:pPr>
              <a:buNone/>
            </a:pPr>
            <a:r>
              <a:rPr lang="it-IT" sz="1800"/>
              <a:t>Puoi pensare a un piano alternativo? Se ottieni una soluzione diversa forse vi è</a:t>
            </a:r>
          </a:p>
          <a:p>
            <a:pPr>
              <a:buNone/>
            </a:pPr>
            <a:r>
              <a:rPr lang="it-IT" sz="1800"/>
              <a:t>qualche errore nel piano, oppure nell’esecuzione del piano.</a:t>
            </a:r>
          </a:p>
          <a:p>
            <a:pPr>
              <a:buNone/>
            </a:pPr>
            <a:r>
              <a:rPr lang="it-IT" sz="1800"/>
              <a:t>Puoi confrontare il tuo piano con quello di altri colleghi?</a:t>
            </a:r>
          </a:p>
          <a:p>
            <a:pPr>
              <a:buNone/>
            </a:pPr>
            <a:r>
              <a:rPr lang="it-IT" sz="1800"/>
              <a:t>Valuta il risultato: se non è verosimile forse hai fatto qualche errore</a:t>
            </a:r>
          </a:p>
        </p:txBody>
      </p:sp>
      <p:pic>
        <p:nvPicPr>
          <p:cNvPr id="1027" name="Picture 3" descr="\{ a, b, c\}"/>
          <p:cNvPicPr>
            <a:picLocks noChangeAspect="1" noChangeArrowheads="1"/>
          </p:cNvPicPr>
          <p:nvPr/>
        </p:nvPicPr>
        <p:blipFill>
          <a:blip r:embed="rId2"/>
          <a:srcRect/>
          <a:stretch>
            <a:fillRect/>
          </a:stretch>
        </p:blipFill>
        <p:spPr bwMode="auto">
          <a:xfrm>
            <a:off x="5835650" y="60325"/>
            <a:ext cx="590550" cy="190500"/>
          </a:xfrm>
          <a:prstGeom prst="rect">
            <a:avLst/>
          </a:prstGeom>
          <a:noFill/>
        </p:spPr>
      </p:pic>
      <p:pic>
        <p:nvPicPr>
          <p:cNvPr id="1028" name="Picture 4" descr="\mathbb{N}"/>
          <p:cNvPicPr>
            <a:picLocks noChangeAspect="1" noChangeArrowheads="1"/>
          </p:cNvPicPr>
          <p:nvPr/>
        </p:nvPicPr>
        <p:blipFill>
          <a:blip r:embed="rId3"/>
          <a:srcRect/>
          <a:stretch>
            <a:fillRect/>
          </a:stretch>
        </p:blipFill>
        <p:spPr bwMode="auto">
          <a:xfrm>
            <a:off x="11588750" y="60325"/>
            <a:ext cx="133350" cy="133350"/>
          </a:xfrm>
          <a:prstGeom prst="rect">
            <a:avLst/>
          </a:prstGeom>
          <a:noFill/>
        </p:spPr>
      </p:pic>
      <p:pic>
        <p:nvPicPr>
          <p:cNvPr id="1029" name="Picture 5" descr="\aleph_0"/>
          <p:cNvPicPr>
            <a:picLocks noChangeAspect="1" noChangeArrowheads="1"/>
          </p:cNvPicPr>
          <p:nvPr/>
        </p:nvPicPr>
        <p:blipFill>
          <a:blip r:embed="rId4"/>
          <a:srcRect/>
          <a:stretch>
            <a:fillRect/>
          </a:stretch>
        </p:blipFill>
        <p:spPr bwMode="auto">
          <a:xfrm>
            <a:off x="12873038" y="60325"/>
            <a:ext cx="171450" cy="16192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428604"/>
            <a:ext cx="8229600" cy="642942"/>
          </a:xfrm>
        </p:spPr>
        <p:txBody>
          <a:bodyPr>
            <a:noAutofit/>
          </a:bodyPr>
          <a:lstStyle/>
          <a:p>
            <a:pPr algn="ctr"/>
            <a:r>
              <a:rPr lang="it-IT" sz="3600">
                <a:solidFill>
                  <a:srgbClr val="FF0000"/>
                </a:solidFill>
              </a:rPr>
              <a:t>Elementi di Matematica per la Chimica</a:t>
            </a:r>
          </a:p>
        </p:txBody>
      </p:sp>
      <p:sp>
        <p:nvSpPr>
          <p:cNvPr id="5" name="Segnaposto contenuto 4"/>
          <p:cNvSpPr>
            <a:spLocks noGrp="1"/>
          </p:cNvSpPr>
          <p:nvPr>
            <p:ph idx="1"/>
          </p:nvPr>
        </p:nvSpPr>
        <p:spPr>
          <a:xfrm>
            <a:off x="457200" y="1071546"/>
            <a:ext cx="8229600" cy="6072230"/>
          </a:xfrm>
        </p:spPr>
        <p:txBody>
          <a:bodyPr>
            <a:normAutofit/>
          </a:bodyPr>
          <a:lstStyle/>
          <a:p>
            <a:pPr marL="0" lvl="0" indent="0" fontAlgn="base">
              <a:spcBef>
                <a:spcPct val="0"/>
              </a:spcBef>
              <a:spcAft>
                <a:spcPct val="0"/>
              </a:spcAft>
              <a:buClrTx/>
              <a:buSzTx/>
              <a:buNone/>
            </a:pPr>
            <a:r>
              <a:rPr lang="it-IT" sz="1800"/>
              <a:t>Traccia </a:t>
            </a:r>
          </a:p>
          <a:p>
            <a:pPr marL="0" lvl="0" indent="0" fontAlgn="base">
              <a:spcBef>
                <a:spcPct val="0"/>
              </a:spcBef>
              <a:spcAft>
                <a:spcPct val="0"/>
              </a:spcAft>
              <a:buClrTx/>
              <a:buSzTx/>
              <a:buNone/>
            </a:pPr>
            <a:r>
              <a:rPr lang="it-IT" sz="1800"/>
              <a:t>…………………………………………………………………………………………………………………….</a:t>
            </a:r>
          </a:p>
          <a:p>
            <a:pPr marL="0" lvl="0" indent="0" fontAlgn="base">
              <a:spcBef>
                <a:spcPct val="0"/>
              </a:spcBef>
              <a:spcAft>
                <a:spcPct val="0"/>
              </a:spcAft>
              <a:buClrTx/>
              <a:buSzTx/>
              <a:buNone/>
            </a:pPr>
            <a:r>
              <a:rPr lang="it-IT" sz="1800"/>
              <a:t>…………………………………………………………………………………………………………………..</a:t>
            </a:r>
          </a:p>
          <a:p>
            <a:pPr marL="0" lvl="0" indent="0" fontAlgn="base">
              <a:spcBef>
                <a:spcPct val="0"/>
              </a:spcBef>
              <a:spcAft>
                <a:spcPct val="0"/>
              </a:spcAft>
              <a:buClrTx/>
              <a:buSzTx/>
              <a:buNone/>
            </a:pPr>
            <a:r>
              <a:rPr lang="it-IT" sz="1800"/>
              <a:t>…………………………………………………………………………………………………………………..</a:t>
            </a:r>
          </a:p>
          <a:p>
            <a:pPr marL="0" lvl="0" indent="0" fontAlgn="base">
              <a:spcBef>
                <a:spcPct val="0"/>
              </a:spcBef>
              <a:spcAft>
                <a:spcPct val="0"/>
              </a:spcAft>
              <a:buClrTx/>
              <a:buSzTx/>
              <a:buNone/>
            </a:pPr>
            <a:endParaRPr lang="it-IT" sz="1800"/>
          </a:p>
          <a:p>
            <a:pPr marL="0" lvl="0" indent="0" fontAlgn="base">
              <a:spcBef>
                <a:spcPct val="0"/>
              </a:spcBef>
              <a:spcAft>
                <a:spcPct val="0"/>
              </a:spcAft>
              <a:buClrTx/>
              <a:buSzTx/>
              <a:buNone/>
            </a:pPr>
            <a:r>
              <a:rPr lang="it-IT" sz="1800"/>
              <a:t>                                                                                                         Dati</a:t>
            </a:r>
          </a:p>
          <a:p>
            <a:pPr marL="0" lvl="0" indent="0" fontAlgn="base">
              <a:spcBef>
                <a:spcPct val="0"/>
              </a:spcBef>
              <a:spcAft>
                <a:spcPct val="0"/>
              </a:spcAft>
              <a:buClrTx/>
              <a:buSzTx/>
              <a:buNone/>
            </a:pPr>
            <a:r>
              <a:rPr lang="it-IT" sz="1800"/>
              <a:t>  schema / disegno</a:t>
            </a:r>
          </a:p>
          <a:p>
            <a:pPr marL="0" lvl="0" indent="0" fontAlgn="base">
              <a:spcBef>
                <a:spcPct val="0"/>
              </a:spcBef>
              <a:spcAft>
                <a:spcPct val="0"/>
              </a:spcAft>
              <a:buClrTx/>
              <a:buSzTx/>
              <a:buNone/>
            </a:pPr>
            <a:endParaRPr lang="it-IT" sz="1800"/>
          </a:p>
          <a:p>
            <a:pPr marL="0" lvl="0" indent="0" fontAlgn="base">
              <a:spcBef>
                <a:spcPct val="0"/>
              </a:spcBef>
              <a:spcAft>
                <a:spcPct val="0"/>
              </a:spcAft>
              <a:buClrTx/>
              <a:buSzTx/>
              <a:buNone/>
            </a:pPr>
            <a:r>
              <a:rPr lang="it-IT" sz="1800"/>
              <a:t>  diagramma risolutivo</a:t>
            </a:r>
          </a:p>
          <a:p>
            <a:pPr marL="0" lvl="0" indent="0" fontAlgn="base">
              <a:spcBef>
                <a:spcPct val="0"/>
              </a:spcBef>
              <a:spcAft>
                <a:spcPct val="0"/>
              </a:spcAft>
              <a:buClrTx/>
              <a:buSzTx/>
              <a:buNone/>
            </a:pPr>
            <a:endParaRPr lang="it-IT" sz="1800"/>
          </a:p>
          <a:p>
            <a:pPr marL="0" lvl="0" indent="0" fontAlgn="base">
              <a:spcBef>
                <a:spcPct val="0"/>
              </a:spcBef>
              <a:spcAft>
                <a:spcPct val="0"/>
              </a:spcAft>
              <a:buClrTx/>
              <a:buSzTx/>
              <a:buNone/>
            </a:pPr>
            <a:r>
              <a:rPr lang="it-IT" sz="1800"/>
              <a:t>  calcoli</a:t>
            </a:r>
          </a:p>
          <a:p>
            <a:pPr marL="0" lvl="0" indent="0" fontAlgn="base">
              <a:spcBef>
                <a:spcPct val="0"/>
              </a:spcBef>
              <a:spcAft>
                <a:spcPct val="0"/>
              </a:spcAft>
              <a:buClrTx/>
              <a:buSzTx/>
              <a:buNone/>
            </a:pPr>
            <a:endParaRPr lang="it-IT" sz="1800"/>
          </a:p>
          <a:p>
            <a:pPr marL="0" lvl="0" indent="0" fontAlgn="base">
              <a:spcBef>
                <a:spcPct val="0"/>
              </a:spcBef>
              <a:spcAft>
                <a:spcPct val="0"/>
              </a:spcAft>
              <a:buClrTx/>
              <a:buSzTx/>
              <a:buNone/>
            </a:pPr>
            <a:r>
              <a:rPr lang="it-IT" sz="1800"/>
              <a:t> valutazione </a:t>
            </a:r>
          </a:p>
          <a:p>
            <a:pPr marL="0" lvl="0" indent="0" fontAlgn="base">
              <a:spcBef>
                <a:spcPct val="0"/>
              </a:spcBef>
              <a:spcAft>
                <a:spcPct val="0"/>
              </a:spcAft>
              <a:buClrTx/>
              <a:buSzTx/>
              <a:buNone/>
            </a:pPr>
            <a:endParaRPr lang="it-IT" sz="1800"/>
          </a:p>
          <a:p>
            <a:pPr marL="0" lvl="0" indent="0" fontAlgn="base">
              <a:spcBef>
                <a:spcPct val="0"/>
              </a:spcBef>
              <a:spcAft>
                <a:spcPct val="0"/>
              </a:spcAft>
              <a:buClrTx/>
              <a:buSzTx/>
              <a:buNone/>
            </a:pPr>
            <a:r>
              <a:rPr lang="it-IT" sz="1800"/>
              <a:t>  note </a:t>
            </a:r>
          </a:p>
          <a:p>
            <a:pPr marL="0" lvl="0" indent="0" fontAlgn="base">
              <a:spcBef>
                <a:spcPct val="0"/>
              </a:spcBef>
              <a:spcAft>
                <a:spcPct val="0"/>
              </a:spcAft>
              <a:buClrTx/>
              <a:buSzTx/>
              <a:buNone/>
            </a:pPr>
            <a:endParaRPr lang="it-IT" sz="1800"/>
          </a:p>
          <a:p>
            <a:pPr marL="0" lvl="0" indent="0" fontAlgn="base">
              <a:spcBef>
                <a:spcPct val="0"/>
              </a:spcBef>
              <a:spcAft>
                <a:spcPct val="0"/>
              </a:spcAft>
              <a:buClrTx/>
              <a:buSzTx/>
              <a:buNone/>
            </a:pPr>
            <a:r>
              <a:rPr lang="it-IT" sz="1800"/>
              <a:t> </a:t>
            </a:r>
          </a:p>
          <a:p>
            <a:pPr marL="0" lvl="0" indent="0" fontAlgn="base">
              <a:spcBef>
                <a:spcPct val="0"/>
              </a:spcBef>
              <a:spcAft>
                <a:spcPct val="0"/>
              </a:spcAft>
              <a:buClrTx/>
              <a:buSzTx/>
              <a:buNone/>
            </a:pPr>
            <a:endParaRPr lang="it-IT" sz="1800"/>
          </a:p>
        </p:txBody>
      </p:sp>
      <p:pic>
        <p:nvPicPr>
          <p:cNvPr id="1027" name="Picture 3" descr="\{ a, b, c\}"/>
          <p:cNvPicPr>
            <a:picLocks noChangeAspect="1" noChangeArrowheads="1"/>
          </p:cNvPicPr>
          <p:nvPr/>
        </p:nvPicPr>
        <p:blipFill>
          <a:blip r:embed="rId2"/>
          <a:srcRect/>
          <a:stretch>
            <a:fillRect/>
          </a:stretch>
        </p:blipFill>
        <p:spPr bwMode="auto">
          <a:xfrm>
            <a:off x="5835650" y="60325"/>
            <a:ext cx="590550" cy="190500"/>
          </a:xfrm>
          <a:prstGeom prst="rect">
            <a:avLst/>
          </a:prstGeom>
          <a:noFill/>
        </p:spPr>
      </p:pic>
      <p:pic>
        <p:nvPicPr>
          <p:cNvPr id="1028" name="Picture 4" descr="\mathbb{N}"/>
          <p:cNvPicPr>
            <a:picLocks noChangeAspect="1" noChangeArrowheads="1"/>
          </p:cNvPicPr>
          <p:nvPr/>
        </p:nvPicPr>
        <p:blipFill>
          <a:blip r:embed="rId3"/>
          <a:srcRect/>
          <a:stretch>
            <a:fillRect/>
          </a:stretch>
        </p:blipFill>
        <p:spPr bwMode="auto">
          <a:xfrm>
            <a:off x="11588750" y="60325"/>
            <a:ext cx="133350" cy="133350"/>
          </a:xfrm>
          <a:prstGeom prst="rect">
            <a:avLst/>
          </a:prstGeom>
          <a:noFill/>
        </p:spPr>
      </p:pic>
      <p:pic>
        <p:nvPicPr>
          <p:cNvPr id="1029" name="Picture 5" descr="\aleph_0"/>
          <p:cNvPicPr>
            <a:picLocks noChangeAspect="1" noChangeArrowheads="1"/>
          </p:cNvPicPr>
          <p:nvPr/>
        </p:nvPicPr>
        <p:blipFill>
          <a:blip r:embed="rId4"/>
          <a:srcRect/>
          <a:stretch>
            <a:fillRect/>
          </a:stretch>
        </p:blipFill>
        <p:spPr bwMode="auto">
          <a:xfrm>
            <a:off x="12873038" y="60325"/>
            <a:ext cx="171450" cy="161925"/>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428604"/>
            <a:ext cx="8229600" cy="642942"/>
          </a:xfrm>
        </p:spPr>
        <p:txBody>
          <a:bodyPr>
            <a:noAutofit/>
          </a:bodyPr>
          <a:lstStyle/>
          <a:p>
            <a:pPr algn="ctr"/>
            <a:r>
              <a:rPr lang="it-IT" sz="3600" dirty="0">
                <a:solidFill>
                  <a:srgbClr val="FF0000"/>
                </a:solidFill>
              </a:rPr>
              <a:t>Reazioni di ossidazione </a:t>
            </a:r>
          </a:p>
        </p:txBody>
      </p:sp>
      <p:pic>
        <p:nvPicPr>
          <p:cNvPr id="1028" name="Picture 4" descr="\mathbb{N}"/>
          <p:cNvPicPr>
            <a:picLocks noChangeAspect="1" noChangeArrowheads="1"/>
          </p:cNvPicPr>
          <p:nvPr/>
        </p:nvPicPr>
        <p:blipFill>
          <a:blip r:embed="rId2"/>
          <a:srcRect/>
          <a:stretch>
            <a:fillRect/>
          </a:stretch>
        </p:blipFill>
        <p:spPr bwMode="auto">
          <a:xfrm>
            <a:off x="11588750" y="60325"/>
            <a:ext cx="133350" cy="133350"/>
          </a:xfrm>
          <a:prstGeom prst="rect">
            <a:avLst/>
          </a:prstGeom>
          <a:noFill/>
        </p:spPr>
      </p:pic>
      <p:pic>
        <p:nvPicPr>
          <p:cNvPr id="1029" name="Picture 5" descr="\aleph_0"/>
          <p:cNvPicPr>
            <a:picLocks noChangeAspect="1" noChangeArrowheads="1"/>
          </p:cNvPicPr>
          <p:nvPr/>
        </p:nvPicPr>
        <p:blipFill>
          <a:blip r:embed="rId3"/>
          <a:srcRect/>
          <a:stretch>
            <a:fillRect/>
          </a:stretch>
        </p:blipFill>
        <p:spPr bwMode="auto">
          <a:xfrm>
            <a:off x="12873038" y="60325"/>
            <a:ext cx="171450" cy="161925"/>
          </a:xfrm>
          <a:prstGeom prst="rect">
            <a:avLst/>
          </a:prstGeom>
          <a:noFill/>
        </p:spPr>
      </p:pic>
      <p:sp>
        <p:nvSpPr>
          <p:cNvPr id="2" name="Rectangle 1">
            <a:extLst>
              <a:ext uri="{FF2B5EF4-FFF2-40B4-BE49-F238E27FC236}">
                <a16:creationId xmlns:a16="http://schemas.microsoft.com/office/drawing/2014/main" id="{7396E0D8-02AD-4166-871D-2E0C653E2449}"/>
              </a:ext>
            </a:extLst>
          </p:cNvPr>
          <p:cNvSpPr>
            <a:spLocks noGrp="1" noChangeArrowheads="1"/>
          </p:cNvSpPr>
          <p:nvPr>
            <p:ph idx="1"/>
          </p:nvPr>
        </p:nvSpPr>
        <p:spPr bwMode="auto">
          <a:xfrm>
            <a:off x="611560" y="1087311"/>
            <a:ext cx="8118074"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6482"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400" b="1" i="0" u="none" strike="noStrike" cap="none" normalizeH="0" baseline="0" dirty="0">
                <a:ln>
                  <a:noFill/>
                </a:ln>
                <a:solidFill>
                  <a:srgbClr val="2E2E2E"/>
                </a:solidFill>
                <a:effectLst/>
                <a:latin typeface="NexusSerif"/>
              </a:rPr>
              <a:t>Ossidazione</a:t>
            </a:r>
          </a:p>
          <a:p>
            <a:pPr marL="0" marR="0" lvl="0" indent="0" algn="l" defTabSz="914400" rtl="0" eaLnBrk="0" fontAlgn="base" latinLnBrk="0" hangingPunct="0">
              <a:lnSpc>
                <a:spcPct val="100000"/>
              </a:lnSpc>
              <a:spcBef>
                <a:spcPct val="0"/>
              </a:spcBef>
              <a:spcAft>
                <a:spcPct val="0"/>
              </a:spcAft>
              <a:buClrTx/>
              <a:buSzTx/>
              <a:buFontTx/>
              <a:buNone/>
              <a:tabLst/>
            </a:pPr>
            <a:r>
              <a:rPr lang="it-IT" altLang="it-IT" sz="2000" dirty="0">
                <a:latin typeface="NexusSerif"/>
              </a:rPr>
              <a:t>Le reazioni di ossidazione includono diversi classi di reazioni</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2000" i="0" u="none" strike="noStrike" cap="none" normalizeH="0" baseline="0" dirty="0">
              <a:ln>
                <a:noFill/>
              </a:ln>
              <a:solidFill>
                <a:srgbClr val="2E2E2E"/>
              </a:solidFill>
              <a:effectLst/>
              <a:latin typeface="NexusSerif"/>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2E2E2E"/>
                </a:solidFill>
                <a:effectLst/>
                <a:latin typeface="NexusSerif"/>
              </a:rPr>
              <a:t>Lo dimostrano le tre distinte definizioni di ossidazione proposte dalla IUPAC (</a:t>
            </a:r>
            <a:r>
              <a:rPr kumimoji="0" lang="it-IT" altLang="it-IT" sz="2000" b="1" i="0" u="none" strike="noStrike" cap="none" normalizeH="0" baseline="0" dirty="0">
                <a:ln>
                  <a:noFill/>
                </a:ln>
                <a:effectLst/>
                <a:latin typeface="NexusSerif"/>
                <a:hlinkClick r:id="rId4">
                  <a:extLst>
                    <a:ext uri="{A12FA001-AC4F-418D-AE19-62706E023703}">
                      <ahyp:hlinkClr xmlns:ahyp="http://schemas.microsoft.com/office/drawing/2018/hyperlinkcolor" val="tx"/>
                    </a:ext>
                  </a:extLst>
                </a:hlinkClick>
              </a:rPr>
              <a:t>I</a:t>
            </a:r>
            <a:r>
              <a:rPr kumimoji="0" lang="it-IT" altLang="it-IT" sz="2000" b="1" i="0" u="none" strike="noStrike" cap="none" normalizeH="0" baseline="0" dirty="0" bmk="">
                <a:ln>
                  <a:noFill/>
                </a:ln>
                <a:effectLst/>
                <a:latin typeface="NexusSerif"/>
                <a:hlinkClick r:id="rId4">
                  <a:extLst>
                    <a:ext uri="{A12FA001-AC4F-418D-AE19-62706E023703}">
                      <ahyp:hlinkClr xmlns:ahyp="http://schemas.microsoft.com/office/drawing/2018/hyperlinkcolor" val="tx"/>
                    </a:ext>
                  </a:extLst>
                </a:hlinkClick>
              </a:rPr>
              <a:t>UPAC. </a:t>
            </a:r>
            <a:r>
              <a:rPr kumimoji="0" lang="it-IT" altLang="it-IT" sz="2000" b="1" i="0" u="none" strike="noStrike" cap="none" normalizeH="0" baseline="0" dirty="0" err="1" bmk="">
                <a:ln>
                  <a:noFill/>
                </a:ln>
                <a:effectLst/>
                <a:latin typeface="NexusSerif"/>
                <a:hlinkClick r:id="rId4">
                  <a:extLst>
                    <a:ext uri="{A12FA001-AC4F-418D-AE19-62706E023703}">
                      <ahyp:hlinkClr xmlns:ahyp="http://schemas.microsoft.com/office/drawing/2018/hyperlinkcolor" val="tx"/>
                    </a:ext>
                  </a:extLst>
                </a:hlinkClick>
              </a:rPr>
              <a:t>Compendium</a:t>
            </a:r>
            <a:r>
              <a:rPr kumimoji="0" lang="it-IT" altLang="it-IT" sz="2000" b="1" i="0" u="none" strike="noStrike" cap="none" normalizeH="0" baseline="0" dirty="0" bmk="">
                <a:ln>
                  <a:noFill/>
                </a:ln>
                <a:effectLst/>
                <a:latin typeface="NexusSerif"/>
                <a:hlinkClick r:id="rId4">
                  <a:extLst>
                    <a:ext uri="{A12FA001-AC4F-418D-AE19-62706E023703}">
                      <ahyp:hlinkClr xmlns:ahyp="http://schemas.microsoft.com/office/drawing/2018/hyperlinkcolor" val="tx"/>
                    </a:ext>
                  </a:extLst>
                </a:hlinkClick>
              </a:rPr>
              <a:t> of Chemical </a:t>
            </a:r>
            <a:r>
              <a:rPr kumimoji="0" lang="it-IT" altLang="it-IT" sz="2000" b="1" i="0" u="none" strike="noStrike" cap="none" normalizeH="0" baseline="0" dirty="0" err="1" bmk="">
                <a:ln>
                  <a:noFill/>
                </a:ln>
                <a:effectLst/>
                <a:latin typeface="NexusSerif"/>
                <a:hlinkClick r:id="rId4">
                  <a:extLst>
                    <a:ext uri="{A12FA001-AC4F-418D-AE19-62706E023703}">
                      <ahyp:hlinkClr xmlns:ahyp="http://schemas.microsoft.com/office/drawing/2018/hyperlinkcolor" val="tx"/>
                    </a:ext>
                  </a:extLst>
                </a:hlinkClick>
              </a:rPr>
              <a:t>Terminology</a:t>
            </a:r>
            <a:r>
              <a:rPr kumimoji="0" lang="it-IT" altLang="it-IT" sz="2000" b="1" i="0" u="none" strike="noStrike" cap="none" normalizeH="0" baseline="0" dirty="0" bmk="">
                <a:ln>
                  <a:noFill/>
                </a:ln>
                <a:effectLst/>
                <a:latin typeface="NexusSerif"/>
                <a:hlinkClick r:id="rId4">
                  <a:extLst>
                    <a:ext uri="{A12FA001-AC4F-418D-AE19-62706E023703}">
                      <ahyp:hlinkClr xmlns:ahyp="http://schemas.microsoft.com/office/drawing/2018/hyperlinkcolor" val="tx"/>
                    </a:ext>
                  </a:extLst>
                </a:hlinkClick>
              </a:rPr>
              <a:t>, 1997</a:t>
            </a:r>
            <a:r>
              <a:rPr kumimoji="0" lang="it-IT" altLang="it-IT" sz="2000" b="1" i="0" u="none" strike="noStrike" cap="none" normalizeH="0" baseline="0" dirty="0">
                <a:ln>
                  <a:noFill/>
                </a:ln>
                <a:effectLst/>
                <a:latin typeface="NexusSerif"/>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0" i="0" u="none" strike="noStrike" cap="none" normalizeH="0" baseline="0" dirty="0">
                <a:ln>
                  <a:noFill/>
                </a:ln>
                <a:solidFill>
                  <a:srgbClr val="2E2E2E"/>
                </a:solidFill>
                <a:effectLst/>
                <a:latin typeface="NexusSerif"/>
              </a:rPr>
              <a:t>* dalle quali è</a:t>
            </a:r>
            <a:r>
              <a:rPr kumimoji="0" lang="it-IT" altLang="it-IT" sz="2000" b="0" i="0" u="none" strike="noStrike" cap="none" normalizeH="0" dirty="0">
                <a:ln>
                  <a:noFill/>
                </a:ln>
                <a:solidFill>
                  <a:srgbClr val="2E2E2E"/>
                </a:solidFill>
                <a:effectLst/>
                <a:latin typeface="NexusSerif"/>
              </a:rPr>
              <a:t>  </a:t>
            </a:r>
            <a:r>
              <a:rPr kumimoji="0" lang="it-IT" altLang="it-IT" sz="2000" b="0" i="0" u="none" strike="noStrike" cap="none" normalizeH="0" baseline="0" dirty="0">
                <a:ln>
                  <a:noFill/>
                </a:ln>
                <a:solidFill>
                  <a:srgbClr val="2E2E2E"/>
                </a:solidFill>
                <a:effectLst/>
                <a:latin typeface="NexusSerif"/>
              </a:rPr>
              <a:t>pure evidente il permanere di una distinzione tra processi redox in ambito inorganico e organico, dal momento che il trattamento teorico di queste ultime pone problemi peculiari. Secondo la IUPAC, una ossidazione è:</a:t>
            </a:r>
            <a:endParaRPr kumimoji="0" lang="it-IT" altLang="it-IT" sz="105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1" i="0" u="none" strike="noStrike" cap="none" normalizeH="0" baseline="0" dirty="0">
                <a:ln>
                  <a:noFill/>
                </a:ln>
                <a:solidFill>
                  <a:srgbClr val="2E2E2E"/>
                </a:solidFill>
                <a:effectLst/>
                <a:latin typeface="NexusSerif"/>
              </a:rPr>
              <a:t>1</a:t>
            </a:r>
            <a:r>
              <a:rPr kumimoji="0" lang="it-IT" altLang="it-IT" sz="2000" b="1" i="0" u="none" strike="noStrike" cap="none" normalizeH="0" dirty="0">
                <a:ln>
                  <a:noFill/>
                </a:ln>
                <a:solidFill>
                  <a:srgbClr val="2E2E2E"/>
                </a:solidFill>
                <a:effectLst/>
                <a:latin typeface="NexusSerif"/>
              </a:rPr>
              <a:t> </a:t>
            </a:r>
            <a:r>
              <a:rPr kumimoji="0" lang="it-IT" altLang="it-IT" sz="2000" b="0" i="0" u="none" strike="noStrike" cap="none" normalizeH="0" dirty="0">
                <a:ln>
                  <a:noFill/>
                </a:ln>
                <a:solidFill>
                  <a:srgbClr val="2E2E2E"/>
                </a:solidFill>
                <a:effectLst/>
                <a:latin typeface="NexusSerif"/>
              </a:rPr>
              <a:t> </a:t>
            </a:r>
            <a:r>
              <a:rPr kumimoji="0" lang="it-IT" altLang="it-IT" sz="2000" b="0" i="0" u="none" strike="noStrike" cap="none" normalizeH="0" baseline="0" dirty="0">
                <a:ln>
                  <a:noFill/>
                </a:ln>
                <a:solidFill>
                  <a:srgbClr val="2E2E2E"/>
                </a:solidFill>
                <a:effectLst/>
                <a:latin typeface="NexusSerif"/>
              </a:rPr>
              <a:t>La rimozione completa e netta di uno o più elettroni da una entità molecolare (detta anche ‘</a:t>
            </a:r>
            <a:r>
              <a:rPr kumimoji="0" lang="it-IT" altLang="it-IT" sz="2000" b="0" i="0" u="sng" strike="noStrike" cap="none" normalizeH="0" baseline="0" dirty="0">
                <a:ln>
                  <a:noFill/>
                </a:ln>
                <a:solidFill>
                  <a:srgbClr val="2E2E2E"/>
                </a:solidFill>
                <a:effectLst/>
                <a:latin typeface="NexusSerif"/>
              </a:rPr>
              <a:t>de-</a:t>
            </a:r>
            <a:r>
              <a:rPr kumimoji="0" lang="it-IT" altLang="it-IT" sz="2000" b="0" i="0" u="sng" strike="noStrike" cap="none" normalizeH="0" baseline="0" dirty="0" err="1">
                <a:ln>
                  <a:noFill/>
                </a:ln>
                <a:solidFill>
                  <a:srgbClr val="2E2E2E"/>
                </a:solidFill>
                <a:effectLst/>
                <a:latin typeface="NexusSerif"/>
              </a:rPr>
              <a:t>elettronazione</a:t>
            </a:r>
            <a:r>
              <a:rPr kumimoji="0" lang="it-IT" altLang="it-IT" sz="2000" b="0" i="0" u="none" strike="noStrike" cap="none" normalizeH="0" baseline="0" dirty="0">
                <a:ln>
                  <a:noFill/>
                </a:ln>
                <a:solidFill>
                  <a:srgbClr val="2E2E2E"/>
                </a:solidFill>
                <a:effectLst/>
                <a:latin typeface="NexusSerif"/>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1" i="0" u="none" strike="noStrike" cap="none" normalizeH="0" baseline="0" dirty="0">
                <a:ln>
                  <a:noFill/>
                </a:ln>
                <a:solidFill>
                  <a:srgbClr val="2E2E2E"/>
                </a:solidFill>
                <a:effectLst/>
                <a:latin typeface="NexusSerif"/>
              </a:rPr>
              <a:t>2</a:t>
            </a:r>
            <a:r>
              <a:rPr kumimoji="0" lang="it-IT" altLang="it-IT" sz="2000" b="1" i="0" u="none" strike="noStrike" cap="none" normalizeH="0" dirty="0">
                <a:ln>
                  <a:noFill/>
                </a:ln>
                <a:solidFill>
                  <a:srgbClr val="2E2E2E"/>
                </a:solidFill>
                <a:effectLst/>
                <a:latin typeface="NexusSerif"/>
              </a:rPr>
              <a:t> </a:t>
            </a:r>
            <a:r>
              <a:rPr kumimoji="0" lang="it-IT" altLang="it-IT" sz="2000" b="0" i="0" u="none" strike="noStrike" cap="none" normalizeH="0" baseline="0" dirty="0">
                <a:ln>
                  <a:noFill/>
                </a:ln>
                <a:solidFill>
                  <a:srgbClr val="2E2E2E"/>
                </a:solidFill>
                <a:effectLst/>
                <a:latin typeface="NexusSerif"/>
              </a:rPr>
              <a:t>Un incremento del </a:t>
            </a:r>
            <a:r>
              <a:rPr kumimoji="0" lang="it-IT" altLang="it-IT" sz="2000" b="0" i="0" u="none" strike="noStrike" cap="none" normalizeH="0" baseline="0" dirty="0" err="1">
                <a:ln>
                  <a:noFill/>
                </a:ln>
                <a:solidFill>
                  <a:srgbClr val="2E2E2E"/>
                </a:solidFill>
                <a:effectLst/>
                <a:latin typeface="NexusSerif"/>
              </a:rPr>
              <a:t>n.o</a:t>
            </a:r>
            <a:r>
              <a:rPr kumimoji="0" lang="it-IT" altLang="it-IT" sz="2000" b="0" i="0" u="none" strike="noStrike" cap="none" normalizeH="0" baseline="0" dirty="0">
                <a:ln>
                  <a:noFill/>
                </a:ln>
                <a:solidFill>
                  <a:srgbClr val="2E2E2E"/>
                </a:solidFill>
                <a:effectLst/>
                <a:latin typeface="NexusSerif"/>
              </a:rPr>
              <a:t>. di qualsiasi atomo entro qualsiasi substrato.</a:t>
            </a:r>
          </a:p>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2000" b="1" i="0" u="none" strike="noStrike" cap="none" normalizeH="0" baseline="0" dirty="0">
                <a:ln>
                  <a:noFill/>
                </a:ln>
                <a:solidFill>
                  <a:srgbClr val="2E2E2E"/>
                </a:solidFill>
                <a:effectLst/>
                <a:latin typeface="NexusSerif"/>
              </a:rPr>
              <a:t>3</a:t>
            </a:r>
            <a:r>
              <a:rPr kumimoji="0" lang="it-IT" altLang="it-IT" sz="2000" b="0" i="0" u="none" strike="noStrike" cap="none" normalizeH="0" dirty="0">
                <a:ln>
                  <a:noFill/>
                </a:ln>
                <a:solidFill>
                  <a:srgbClr val="2E2E2E"/>
                </a:solidFill>
                <a:effectLst/>
                <a:latin typeface="NexusSerif"/>
              </a:rPr>
              <a:t> </a:t>
            </a:r>
            <a:r>
              <a:rPr kumimoji="0" lang="it-IT" altLang="it-IT" sz="2000" b="0" i="0" u="none" strike="noStrike" cap="none" normalizeH="0" baseline="0" dirty="0">
                <a:ln>
                  <a:noFill/>
                </a:ln>
                <a:solidFill>
                  <a:srgbClr val="2E2E2E"/>
                </a:solidFill>
                <a:effectLst/>
                <a:latin typeface="NexusSerif"/>
              </a:rPr>
              <a:t>L’acquisto di ossigeno e/o la perdita di idrogeno da parte di un substrato organico</a:t>
            </a:r>
            <a:r>
              <a:rPr kumimoji="0" lang="it-IT" altLang="it-IT" sz="1800" b="0" i="0" u="none" strike="noStrike" cap="none" normalizeH="0" baseline="0" dirty="0">
                <a:ln>
                  <a:noFill/>
                </a:ln>
                <a:solidFill>
                  <a:srgbClr val="2E2E2E"/>
                </a:solidFill>
                <a:effectLst/>
                <a:latin typeface="NexusSerif"/>
              </a:rPr>
              <a:t>.</a:t>
            </a:r>
          </a:p>
          <a:p>
            <a:pPr marL="0" marR="0" lvl="0" indent="0" defTabSz="914400" rtl="0" eaLnBrk="0" fontAlgn="base" latinLnBrk="0" hangingPunct="0">
              <a:lnSpc>
                <a:spcPct val="100000"/>
              </a:lnSpc>
              <a:spcBef>
                <a:spcPct val="0"/>
              </a:spcBef>
              <a:spcAft>
                <a:spcPct val="0"/>
              </a:spcAft>
              <a:buClrTx/>
              <a:buSzTx/>
              <a:buFontTx/>
              <a:buNone/>
              <a:tabLst/>
            </a:pPr>
            <a:r>
              <a:rPr kumimoji="0" lang="it-IT" altLang="it-IT" sz="1800" b="0" i="0" u="none" strike="noStrike" cap="none" normalizeH="0" baseline="0" dirty="0">
                <a:ln>
                  <a:noFill/>
                </a:ln>
                <a:solidFill>
                  <a:schemeClr val="tx1"/>
                </a:solidFill>
                <a:effectLst/>
                <a:latin typeface="Arial" panose="020B0604020202020204" pitchFamily="34" charset="0"/>
              </a:rPr>
              <a:t>* </a:t>
            </a:r>
            <a:r>
              <a:rPr kumimoji="0" lang="it-IT" altLang="it-IT" sz="1800" b="0" i="0" u="none" strike="noStrike" cap="none" normalizeH="0" baseline="0" dirty="0">
                <a:ln>
                  <a:noFill/>
                </a:ln>
                <a:solidFill>
                  <a:srgbClr val="002060"/>
                </a:solidFill>
                <a:effectLst/>
                <a:latin typeface="Arial" panose="020B0604020202020204" pitchFamily="34" charset="0"/>
                <a:hlinkClick r:id="rId5">
                  <a:extLst>
                    <a:ext uri="{A12FA001-AC4F-418D-AE19-62706E023703}">
                      <ahyp:hlinkClr xmlns:ahyp="http://schemas.microsoft.com/office/drawing/2018/hyperlinkcolor" val="tx"/>
                    </a:ext>
                  </a:extLst>
                </a:hlinkClick>
              </a:rPr>
              <a:t>Approfondimento</a:t>
            </a:r>
            <a:r>
              <a:rPr kumimoji="0" lang="it-IT" altLang="it-IT" sz="1800" b="0" i="0" u="none" strike="noStrike" cap="none" normalizeH="0" dirty="0">
                <a:ln>
                  <a:noFill/>
                </a:ln>
                <a:solidFill>
                  <a:srgbClr val="002060"/>
                </a:solidFill>
                <a:effectLst/>
                <a:latin typeface="Arial" panose="020B0604020202020204" pitchFamily="34" charset="0"/>
              </a:rPr>
              <a:t> </a:t>
            </a:r>
            <a:endParaRPr kumimoji="0" lang="it-IT" altLang="it-IT" sz="1800" b="0" i="0" u="none" strike="noStrike" cap="none" normalizeH="0" baseline="0" dirty="0">
              <a:ln>
                <a:noFill/>
              </a:ln>
              <a:solidFill>
                <a:srgbClr val="002060"/>
              </a:solidFill>
              <a:effectLst/>
              <a:latin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428604"/>
            <a:ext cx="8229600" cy="642942"/>
          </a:xfrm>
        </p:spPr>
        <p:txBody>
          <a:bodyPr>
            <a:noAutofit/>
          </a:bodyPr>
          <a:lstStyle/>
          <a:p>
            <a:pPr algn="ctr"/>
            <a:r>
              <a:rPr lang="it-IT" sz="3600" dirty="0">
                <a:solidFill>
                  <a:srgbClr val="FF0000"/>
                </a:solidFill>
              </a:rPr>
              <a:t>Reazioni di ossidazione </a:t>
            </a:r>
          </a:p>
        </p:txBody>
      </p:sp>
      <p:pic>
        <p:nvPicPr>
          <p:cNvPr id="1028" name="Picture 4" descr="\mathbb{N}"/>
          <p:cNvPicPr>
            <a:picLocks noChangeAspect="1" noChangeArrowheads="1"/>
          </p:cNvPicPr>
          <p:nvPr/>
        </p:nvPicPr>
        <p:blipFill>
          <a:blip r:embed="rId2"/>
          <a:srcRect/>
          <a:stretch>
            <a:fillRect/>
          </a:stretch>
        </p:blipFill>
        <p:spPr bwMode="auto">
          <a:xfrm>
            <a:off x="11588750" y="60325"/>
            <a:ext cx="133350" cy="133350"/>
          </a:xfrm>
          <a:prstGeom prst="rect">
            <a:avLst/>
          </a:prstGeom>
          <a:noFill/>
        </p:spPr>
      </p:pic>
      <p:pic>
        <p:nvPicPr>
          <p:cNvPr id="1029" name="Picture 5" descr="\aleph_0"/>
          <p:cNvPicPr>
            <a:picLocks noChangeAspect="1" noChangeArrowheads="1"/>
          </p:cNvPicPr>
          <p:nvPr/>
        </p:nvPicPr>
        <p:blipFill>
          <a:blip r:embed="rId3"/>
          <a:srcRect/>
          <a:stretch>
            <a:fillRect/>
          </a:stretch>
        </p:blipFill>
        <p:spPr bwMode="auto">
          <a:xfrm>
            <a:off x="12873038" y="60325"/>
            <a:ext cx="171450" cy="161925"/>
          </a:xfrm>
          <a:prstGeom prst="rect">
            <a:avLst/>
          </a:prstGeom>
          <a:noFill/>
        </p:spPr>
      </p:pic>
      <p:sp>
        <p:nvSpPr>
          <p:cNvPr id="2" name="Rectangle 1">
            <a:extLst>
              <a:ext uri="{FF2B5EF4-FFF2-40B4-BE49-F238E27FC236}">
                <a16:creationId xmlns:a16="http://schemas.microsoft.com/office/drawing/2014/main" id="{7396E0D8-02AD-4166-871D-2E0C653E2449}"/>
              </a:ext>
            </a:extLst>
          </p:cNvPr>
          <p:cNvSpPr>
            <a:spLocks noGrp="1" noChangeArrowheads="1"/>
          </p:cNvSpPr>
          <p:nvPr>
            <p:ph idx="1"/>
          </p:nvPr>
        </p:nvSpPr>
        <p:spPr bwMode="auto">
          <a:xfrm>
            <a:off x="611560" y="2857027"/>
            <a:ext cx="8118074"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36482"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it-IT" altLang="it-IT" sz="1800" baseline="0" dirty="0">
              <a:solidFill>
                <a:srgbClr val="002060"/>
              </a:solidFill>
            </a:endParaRPr>
          </a:p>
          <a:p>
            <a:pPr marR="0" lvl="0"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it-IT" altLang="it-IT" sz="1800" b="0" i="0" u="none" strike="noStrike" cap="none" normalizeH="0" dirty="0">
              <a:ln>
                <a:noFill/>
              </a:ln>
              <a:solidFill>
                <a:srgbClr val="002060"/>
              </a:solidFill>
              <a:effectLst/>
              <a:latin typeface="Arial" panose="020B0604020202020204" pitchFamily="34" charset="0"/>
            </a:endParaRPr>
          </a:p>
          <a:p>
            <a:pPr marR="0" lvl="0"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lang="it-IT" altLang="it-IT" sz="1800" baseline="0" dirty="0">
              <a:solidFill>
                <a:srgbClr val="002060"/>
              </a:solidFill>
            </a:endParaRPr>
          </a:p>
          <a:p>
            <a:pPr marR="0" lvl="0"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it-IT" altLang="it-IT" sz="1800" b="0" i="0" u="none" strike="noStrike" cap="none" normalizeH="0" baseline="0" dirty="0">
              <a:ln>
                <a:noFill/>
              </a:ln>
              <a:solidFill>
                <a:srgbClr val="002060"/>
              </a:solidFill>
              <a:effectLst/>
              <a:latin typeface="Arial" panose="020B0604020202020204" pitchFamily="34" charset="0"/>
            </a:endParaRPr>
          </a:p>
        </p:txBody>
      </p:sp>
      <p:graphicFrame>
        <p:nvGraphicFramePr>
          <p:cNvPr id="3" name="Tabella 2">
            <a:extLst>
              <a:ext uri="{FF2B5EF4-FFF2-40B4-BE49-F238E27FC236}">
                <a16:creationId xmlns:a16="http://schemas.microsoft.com/office/drawing/2014/main" id="{CE468080-7C1E-4A17-9C3B-9E6D77A658AC}"/>
              </a:ext>
            </a:extLst>
          </p:cNvPr>
          <p:cNvGraphicFramePr>
            <a:graphicFrameLocks noGrp="1"/>
          </p:cNvGraphicFramePr>
          <p:nvPr>
            <p:extLst>
              <p:ext uri="{D42A27DB-BD31-4B8C-83A1-F6EECF244321}">
                <p14:modId xmlns:p14="http://schemas.microsoft.com/office/powerpoint/2010/main" val="3469093486"/>
              </p:ext>
            </p:extLst>
          </p:nvPr>
        </p:nvGraphicFramePr>
        <p:xfrm>
          <a:off x="1259630" y="1268760"/>
          <a:ext cx="7272810" cy="4946531"/>
        </p:xfrm>
        <a:graphic>
          <a:graphicData uri="http://schemas.openxmlformats.org/drawingml/2006/table">
            <a:tbl>
              <a:tblPr/>
              <a:tblGrid>
                <a:gridCol w="2424270">
                  <a:extLst>
                    <a:ext uri="{9D8B030D-6E8A-4147-A177-3AD203B41FA5}">
                      <a16:colId xmlns:a16="http://schemas.microsoft.com/office/drawing/2014/main" val="977157453"/>
                    </a:ext>
                  </a:extLst>
                </a:gridCol>
                <a:gridCol w="2424270">
                  <a:extLst>
                    <a:ext uri="{9D8B030D-6E8A-4147-A177-3AD203B41FA5}">
                      <a16:colId xmlns:a16="http://schemas.microsoft.com/office/drawing/2014/main" val="2479201698"/>
                    </a:ext>
                  </a:extLst>
                </a:gridCol>
                <a:gridCol w="2424270">
                  <a:extLst>
                    <a:ext uri="{9D8B030D-6E8A-4147-A177-3AD203B41FA5}">
                      <a16:colId xmlns:a16="http://schemas.microsoft.com/office/drawing/2014/main" val="2794054474"/>
                    </a:ext>
                  </a:extLst>
                </a:gridCol>
              </a:tblGrid>
              <a:tr h="188853">
                <a:tc>
                  <a:txBody>
                    <a:bodyPr/>
                    <a:lstStyle/>
                    <a:p>
                      <a:pPr algn="l"/>
                      <a:r>
                        <a:rPr lang="it-IT" sz="1200" b="1" dirty="0">
                          <a:effectLst/>
                        </a:rPr>
                        <a:t>Modello</a:t>
                      </a: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gridSpan="2">
                  <a:txBody>
                    <a:bodyPr/>
                    <a:lstStyle/>
                    <a:p>
                      <a:pPr algn="l"/>
                      <a:r>
                        <a:rPr lang="it-IT" sz="1200" b="1">
                          <a:effectLst/>
                        </a:rPr>
                        <a:t>Forma</a:t>
                      </a: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hMerge="1">
                  <a:txBody>
                    <a:bodyPr/>
                    <a:lstStyle/>
                    <a:p>
                      <a:endParaRPr lang="it-IT"/>
                    </a:p>
                  </a:txBody>
                  <a:tcPr/>
                </a:tc>
                <a:extLst>
                  <a:ext uri="{0D108BD9-81ED-4DB2-BD59-A6C34878D82A}">
                    <a16:rowId xmlns:a16="http://schemas.microsoft.com/office/drawing/2014/main" val="4140114425"/>
                  </a:ext>
                </a:extLst>
              </a:tr>
              <a:tr h="188853">
                <a:tc>
                  <a:txBody>
                    <a:bodyPr/>
                    <a:lstStyle/>
                    <a:p>
                      <a:endParaRPr lang="it-IT" sz="1200" b="1">
                        <a:effectLst/>
                      </a:endParaRP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a:r>
                        <a:rPr lang="it-IT" sz="1200" b="1">
                          <a:effectLst/>
                        </a:rPr>
                        <a:t>Verbale</a:t>
                      </a: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a:r>
                        <a:rPr lang="it-IT" sz="1200" b="1">
                          <a:effectLst/>
                        </a:rPr>
                        <a:t>Simbolica</a:t>
                      </a: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3093595003"/>
                  </a:ext>
                </a:extLst>
              </a:tr>
              <a:tr h="730551">
                <a:tc>
                  <a:txBody>
                    <a:bodyPr/>
                    <a:lstStyle/>
                    <a:p>
                      <a:pPr algn="l"/>
                      <a:r>
                        <a:rPr lang="it-IT" sz="1200">
                          <a:effectLst/>
                        </a:rPr>
                        <a:t>Trasferimento di ossigeno</a:t>
                      </a:r>
                      <a:br>
                        <a:rPr lang="it-IT" sz="1200">
                          <a:effectLst/>
                        </a:rPr>
                      </a:br>
                      <a:r>
                        <a:rPr lang="it-IT" sz="1200">
                          <a:effectLst/>
                        </a:rPr>
                        <a:t>Modello </a:t>
                      </a:r>
                      <a:r>
                        <a:rPr lang="it-IT" sz="1200" b="1">
                          <a:effectLst/>
                        </a:rPr>
                        <a:t>O</a:t>
                      </a:r>
                      <a:endParaRPr lang="it-IT" sz="1200">
                        <a:effectLst/>
                      </a:endParaRP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a:r>
                        <a:rPr lang="it-IT" sz="1200">
                          <a:effectLst/>
                        </a:rPr>
                        <a:t>Qualsiasi processo in cui si produce un trasferimento di ossigeno è un processo redox</a:t>
                      </a: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a:r>
                        <a:rPr lang="it-IT" sz="1200">
                          <a:effectLst/>
                        </a:rPr>
                        <a:t>C + O</a:t>
                      </a:r>
                      <a:r>
                        <a:rPr lang="it-IT" sz="1200" baseline="-25000">
                          <a:effectLst/>
                        </a:rPr>
                        <a:t>2</a:t>
                      </a:r>
                      <a:r>
                        <a:rPr lang="it-IT" sz="1200">
                          <a:effectLst/>
                        </a:rPr>
                        <a:t> → CO</a:t>
                      </a:r>
                      <a:r>
                        <a:rPr lang="it-IT" sz="1200" baseline="-25000">
                          <a:effectLst/>
                        </a:rPr>
                        <a:t>2</a:t>
                      </a:r>
                      <a:br>
                        <a:rPr lang="it-IT" sz="1200">
                          <a:effectLst/>
                        </a:rPr>
                      </a:br>
                      <a:r>
                        <a:rPr lang="it-IT" sz="1200">
                          <a:effectLst/>
                        </a:rPr>
                        <a:t>2Al + Fe</a:t>
                      </a:r>
                      <a:r>
                        <a:rPr lang="it-IT" sz="1200" baseline="-25000">
                          <a:effectLst/>
                        </a:rPr>
                        <a:t>2</a:t>
                      </a:r>
                      <a:r>
                        <a:rPr lang="it-IT" sz="1200">
                          <a:effectLst/>
                        </a:rPr>
                        <a:t>O</a:t>
                      </a:r>
                      <a:r>
                        <a:rPr lang="it-IT" sz="1200" baseline="-25000">
                          <a:effectLst/>
                        </a:rPr>
                        <a:t>3</a:t>
                      </a:r>
                      <a:r>
                        <a:rPr lang="it-IT" sz="1200">
                          <a:effectLst/>
                        </a:rPr>
                        <a:t> → Al</a:t>
                      </a:r>
                      <a:r>
                        <a:rPr lang="it-IT" sz="1200" baseline="-25000">
                          <a:effectLst/>
                        </a:rPr>
                        <a:t>2</a:t>
                      </a:r>
                      <a:r>
                        <a:rPr lang="it-IT" sz="1200">
                          <a:effectLst/>
                        </a:rPr>
                        <a:t>O</a:t>
                      </a:r>
                      <a:r>
                        <a:rPr lang="it-IT" sz="1200" baseline="-25000">
                          <a:effectLst/>
                        </a:rPr>
                        <a:t>3</a:t>
                      </a:r>
                      <a:r>
                        <a:rPr lang="it-IT" sz="1200">
                          <a:effectLst/>
                        </a:rPr>
                        <a:t> + 2Fe</a:t>
                      </a: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3594486946"/>
                  </a:ext>
                </a:extLst>
              </a:tr>
              <a:tr h="330268">
                <a:tc gridSpan="3">
                  <a:txBody>
                    <a:bodyPr/>
                    <a:lstStyle/>
                    <a:p>
                      <a:pPr algn="l"/>
                      <a:br>
                        <a:rPr lang="it-IT" sz="1200" dirty="0">
                          <a:effectLst/>
                        </a:rPr>
                      </a:br>
                      <a:endParaRPr lang="it-IT" sz="1200" dirty="0">
                        <a:effectLst/>
                      </a:endParaRP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544102521"/>
                  </a:ext>
                </a:extLst>
              </a:tr>
              <a:tr h="730551">
                <a:tc>
                  <a:txBody>
                    <a:bodyPr/>
                    <a:lstStyle/>
                    <a:p>
                      <a:pPr algn="l"/>
                      <a:r>
                        <a:rPr lang="it-IT" sz="1200">
                          <a:effectLst/>
                        </a:rPr>
                        <a:t>Trasferimento d’idrogeno</a:t>
                      </a:r>
                      <a:br>
                        <a:rPr lang="it-IT" sz="1200">
                          <a:effectLst/>
                        </a:rPr>
                      </a:br>
                      <a:r>
                        <a:rPr lang="it-IT" sz="1200">
                          <a:effectLst/>
                        </a:rPr>
                        <a:t>Modello </a:t>
                      </a:r>
                      <a:r>
                        <a:rPr lang="it-IT" sz="1200" b="1">
                          <a:effectLst/>
                        </a:rPr>
                        <a:t>H</a:t>
                      </a:r>
                      <a:endParaRPr lang="it-IT" sz="1200">
                        <a:effectLst/>
                      </a:endParaRP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a:r>
                        <a:rPr lang="it-IT" sz="1200">
                          <a:effectLst/>
                        </a:rPr>
                        <a:t>Qualsiasi processo in cui si produce un trasferimento d’idrogeno è un processo redox</a:t>
                      </a: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a:r>
                        <a:rPr lang="it-IT" sz="1200">
                          <a:effectLst/>
                        </a:rPr>
                        <a:t>H</a:t>
                      </a:r>
                      <a:r>
                        <a:rPr lang="it-IT" sz="1200" baseline="-25000">
                          <a:effectLst/>
                        </a:rPr>
                        <a:t>2</a:t>
                      </a:r>
                      <a:r>
                        <a:rPr lang="it-IT" sz="1200">
                          <a:effectLst/>
                        </a:rPr>
                        <a:t> + Cl</a:t>
                      </a:r>
                      <a:r>
                        <a:rPr lang="it-IT" sz="1200" baseline="-25000">
                          <a:effectLst/>
                        </a:rPr>
                        <a:t>2</a:t>
                      </a:r>
                      <a:r>
                        <a:rPr lang="it-IT" sz="1200">
                          <a:effectLst/>
                        </a:rPr>
                        <a:t> → 2HCl</a:t>
                      </a:r>
                      <a:br>
                        <a:rPr lang="it-IT" sz="1200">
                          <a:effectLst/>
                        </a:rPr>
                      </a:br>
                      <a:r>
                        <a:rPr lang="it-IT" sz="1200">
                          <a:effectLst/>
                        </a:rPr>
                        <a:t>CH</a:t>
                      </a:r>
                      <a:r>
                        <a:rPr lang="it-IT" sz="1200" baseline="-25000">
                          <a:effectLst/>
                        </a:rPr>
                        <a:t>4</a:t>
                      </a:r>
                      <a:r>
                        <a:rPr lang="it-IT" sz="1200">
                          <a:effectLst/>
                        </a:rPr>
                        <a:t> + Cl</a:t>
                      </a:r>
                      <a:r>
                        <a:rPr lang="it-IT" sz="1200" baseline="-25000">
                          <a:effectLst/>
                        </a:rPr>
                        <a:t>2</a:t>
                      </a:r>
                      <a:r>
                        <a:rPr lang="it-IT" sz="1200">
                          <a:effectLst/>
                        </a:rPr>
                        <a:t> → CH</a:t>
                      </a:r>
                      <a:r>
                        <a:rPr lang="it-IT" sz="1200" baseline="-25000">
                          <a:effectLst/>
                        </a:rPr>
                        <a:t>3</a:t>
                      </a:r>
                      <a:r>
                        <a:rPr lang="it-IT" sz="1200">
                          <a:effectLst/>
                        </a:rPr>
                        <a:t>Cl + HCl</a:t>
                      </a: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2654974706"/>
                  </a:ext>
                </a:extLst>
              </a:tr>
              <a:tr h="330268">
                <a:tc gridSpan="3">
                  <a:txBody>
                    <a:bodyPr/>
                    <a:lstStyle/>
                    <a:p>
                      <a:pPr algn="l"/>
                      <a:br>
                        <a:rPr lang="it-IT" sz="1200">
                          <a:effectLst/>
                        </a:rPr>
                      </a:br>
                      <a:endParaRPr lang="it-IT" sz="1200">
                        <a:effectLst/>
                      </a:endParaRP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2624070131"/>
                  </a:ext>
                </a:extLst>
              </a:tr>
              <a:tr h="730551">
                <a:tc>
                  <a:txBody>
                    <a:bodyPr/>
                    <a:lstStyle/>
                    <a:p>
                      <a:pPr algn="l"/>
                      <a:r>
                        <a:rPr lang="it-IT" sz="1200">
                          <a:effectLst/>
                        </a:rPr>
                        <a:t>Trasferimento di elettroni</a:t>
                      </a:r>
                      <a:br>
                        <a:rPr lang="it-IT" sz="1200">
                          <a:effectLst/>
                        </a:rPr>
                      </a:br>
                      <a:r>
                        <a:rPr lang="it-IT" sz="1200">
                          <a:effectLst/>
                        </a:rPr>
                        <a:t>Modello </a:t>
                      </a:r>
                      <a:r>
                        <a:rPr lang="it-IT" sz="1200" b="1">
                          <a:effectLst/>
                        </a:rPr>
                        <a:t>E</a:t>
                      </a:r>
                      <a:endParaRPr lang="it-IT" sz="1200">
                        <a:effectLst/>
                      </a:endParaRP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a:r>
                        <a:rPr lang="it-IT" sz="1200">
                          <a:effectLst/>
                        </a:rPr>
                        <a:t>Qualsiasi processo in cui si produce un trasferimento di elettroni è un processo redox</a:t>
                      </a: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a:r>
                        <a:rPr lang="it-IT" sz="1200">
                          <a:effectLst/>
                        </a:rPr>
                        <a:t>Zn + Cu</a:t>
                      </a:r>
                      <a:r>
                        <a:rPr lang="it-IT" sz="1200" baseline="30000">
                          <a:effectLst/>
                        </a:rPr>
                        <a:t>2+</a:t>
                      </a:r>
                      <a:r>
                        <a:rPr lang="it-IT" sz="1200">
                          <a:effectLst/>
                        </a:rPr>
                        <a:t> → Zn</a:t>
                      </a:r>
                      <a:r>
                        <a:rPr lang="it-IT" sz="1200" baseline="30000">
                          <a:effectLst/>
                        </a:rPr>
                        <a:t>2+</a:t>
                      </a:r>
                      <a:r>
                        <a:rPr lang="it-IT" sz="1200">
                          <a:effectLst/>
                        </a:rPr>
                        <a:t> + Cu</a:t>
                      </a: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3193928779"/>
                  </a:ext>
                </a:extLst>
              </a:tr>
              <a:tr h="330268">
                <a:tc gridSpan="3">
                  <a:txBody>
                    <a:bodyPr/>
                    <a:lstStyle/>
                    <a:p>
                      <a:pPr algn="l"/>
                      <a:endParaRPr lang="it-IT" sz="1200" dirty="0">
                        <a:effectLst/>
                      </a:endParaRP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hMerge="1">
                  <a:txBody>
                    <a:bodyPr/>
                    <a:lstStyle/>
                    <a:p>
                      <a:endParaRPr lang="it-IT"/>
                    </a:p>
                  </a:txBody>
                  <a:tcPr/>
                </a:tc>
                <a:tc hMerge="1">
                  <a:txBody>
                    <a:bodyPr/>
                    <a:lstStyle/>
                    <a:p>
                      <a:endParaRPr lang="it-IT"/>
                    </a:p>
                  </a:txBody>
                  <a:tcPr/>
                </a:tc>
                <a:extLst>
                  <a:ext uri="{0D108BD9-81ED-4DB2-BD59-A6C34878D82A}">
                    <a16:rowId xmlns:a16="http://schemas.microsoft.com/office/drawing/2014/main" val="3795208381"/>
                  </a:ext>
                </a:extLst>
              </a:tr>
              <a:tr h="1003796">
                <a:tc>
                  <a:txBody>
                    <a:bodyPr/>
                    <a:lstStyle/>
                    <a:p>
                      <a:pPr algn="l"/>
                      <a:r>
                        <a:rPr lang="it-IT" sz="1200" dirty="0">
                          <a:effectLst/>
                        </a:rPr>
                        <a:t>Variazione del numero di ossidazione</a:t>
                      </a:r>
                      <a:br>
                        <a:rPr lang="it-IT" sz="1200" dirty="0">
                          <a:effectLst/>
                        </a:rPr>
                      </a:br>
                      <a:r>
                        <a:rPr lang="it-IT" sz="1200" dirty="0">
                          <a:effectLst/>
                        </a:rPr>
                        <a:t>Modello </a:t>
                      </a:r>
                      <a:r>
                        <a:rPr lang="it-IT" sz="1200" b="1" dirty="0">
                          <a:effectLst/>
                        </a:rPr>
                        <a:t>NO</a:t>
                      </a:r>
                      <a:endParaRPr lang="it-IT" sz="1200" dirty="0">
                        <a:effectLst/>
                      </a:endParaRP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a:r>
                        <a:rPr lang="it-IT" sz="1200" dirty="0">
                          <a:effectLst/>
                        </a:rPr>
                        <a:t>Qualsiasi processo in cui si abbia variazione del numero di ossidazione di uno o più elementi è un processo redox</a:t>
                      </a:r>
                    </a:p>
                    <a:p>
                      <a:pPr algn="l"/>
                      <a:endParaRPr lang="it-IT" sz="1200" dirty="0">
                        <a:effectLst/>
                      </a:endParaRPr>
                    </a:p>
                    <a:p>
                      <a:pPr algn="l"/>
                      <a:endParaRPr lang="it-IT" sz="1200" dirty="0">
                        <a:effectLst/>
                      </a:endParaRP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tc>
                  <a:txBody>
                    <a:bodyPr/>
                    <a:lstStyle/>
                    <a:p>
                      <a:pPr algn="l"/>
                      <a:r>
                        <a:rPr lang="it-IT" sz="1200" dirty="0">
                          <a:effectLst/>
                        </a:rPr>
                        <a:t>Tutte le tipologie precedenti e molte trasformazioni organiche</a:t>
                      </a:r>
                    </a:p>
                    <a:p>
                      <a:pPr algn="l"/>
                      <a:endParaRPr lang="it-IT" sz="1200" dirty="0">
                        <a:effectLst/>
                      </a:endParaRPr>
                    </a:p>
                  </a:txBody>
                  <a:tcPr marL="23005" marR="23005" marT="23005" marB="23005" anchor="ctr">
                    <a:lnL>
                      <a:noFill/>
                    </a:lnL>
                    <a:lnR>
                      <a:noFill/>
                    </a:lnR>
                    <a:lnT w="9525" cap="flat" cmpd="sng" algn="ctr">
                      <a:solidFill>
                        <a:srgbClr val="EBEBEB"/>
                      </a:solidFill>
                      <a:prstDash val="solid"/>
                      <a:round/>
                      <a:headEnd type="none" w="med" len="med"/>
                      <a:tailEnd type="none" w="med" len="med"/>
                    </a:lnT>
                    <a:lnB w="9525" cap="flat" cmpd="sng" algn="ctr">
                      <a:solidFill>
                        <a:srgbClr val="EBEBEB"/>
                      </a:solidFill>
                      <a:prstDash val="solid"/>
                      <a:round/>
                      <a:headEnd type="none" w="med" len="med"/>
                      <a:tailEnd type="none" w="med" len="med"/>
                    </a:lnB>
                  </a:tcPr>
                </a:tc>
                <a:extLst>
                  <a:ext uri="{0D108BD9-81ED-4DB2-BD59-A6C34878D82A}">
                    <a16:rowId xmlns:a16="http://schemas.microsoft.com/office/drawing/2014/main" val="756611781"/>
                  </a:ext>
                </a:extLst>
              </a:tr>
            </a:tbl>
          </a:graphicData>
        </a:graphic>
      </p:graphicFrame>
      <p:sp>
        <p:nvSpPr>
          <p:cNvPr id="5" name="CasellaDiTesto 4">
            <a:extLst>
              <a:ext uri="{FF2B5EF4-FFF2-40B4-BE49-F238E27FC236}">
                <a16:creationId xmlns:a16="http://schemas.microsoft.com/office/drawing/2014/main" id="{BE3FB45E-3AFA-401C-BF53-93E83CBD59FB}"/>
              </a:ext>
            </a:extLst>
          </p:cNvPr>
          <p:cNvSpPr txBox="1"/>
          <p:nvPr/>
        </p:nvSpPr>
        <p:spPr>
          <a:xfrm>
            <a:off x="1259632" y="6429396"/>
            <a:ext cx="1296144" cy="369332"/>
          </a:xfrm>
          <a:prstGeom prst="rect">
            <a:avLst/>
          </a:prstGeom>
          <a:noFill/>
        </p:spPr>
        <p:txBody>
          <a:bodyPr wrap="square" rtlCol="0">
            <a:spAutoFit/>
          </a:bodyPr>
          <a:lstStyle/>
          <a:p>
            <a:r>
              <a:rPr lang="it-IT" b="1" dirty="0">
                <a:solidFill>
                  <a:srgbClr val="0070C0"/>
                </a:solidFill>
                <a:hlinkClick r:id="rId4">
                  <a:extLst>
                    <a:ext uri="{A12FA001-AC4F-418D-AE19-62706E023703}">
                      <ahyp:hlinkClr xmlns:ahyp="http://schemas.microsoft.com/office/drawing/2018/hyperlinkcolor" val="tx"/>
                    </a:ext>
                  </a:extLst>
                </a:hlinkClick>
              </a:rPr>
              <a:t>fonte</a:t>
            </a:r>
            <a:endParaRPr lang="it-IT" b="1" dirty="0">
              <a:solidFill>
                <a:srgbClr val="0070C0"/>
              </a:solidFill>
            </a:endParaRPr>
          </a:p>
        </p:txBody>
      </p:sp>
    </p:spTree>
    <p:extLst>
      <p:ext uri="{BB962C8B-B14F-4D97-AF65-F5344CB8AC3E}">
        <p14:creationId xmlns:p14="http://schemas.microsoft.com/office/powerpoint/2010/main" val="2227348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4" name="Titolo 3"/>
          <p:cNvSpPr>
            <a:spLocks noGrp="1"/>
          </p:cNvSpPr>
          <p:nvPr>
            <p:ph type="title"/>
          </p:nvPr>
        </p:nvSpPr>
        <p:spPr>
          <a:xfrm>
            <a:off x="500034" y="0"/>
            <a:ext cx="8229600" cy="692696"/>
          </a:xfrm>
        </p:spPr>
        <p:txBody>
          <a:bodyPr>
            <a:noAutofit/>
          </a:bodyPr>
          <a:lstStyle/>
          <a:p>
            <a:pPr algn="ctr"/>
            <a:r>
              <a:rPr lang="it-IT" sz="3600" dirty="0">
                <a:solidFill>
                  <a:srgbClr val="FF0000"/>
                </a:solidFill>
              </a:rPr>
              <a:t>Numero di ossidazione </a:t>
            </a:r>
          </a:p>
        </p:txBody>
      </p:sp>
      <p:sp>
        <p:nvSpPr>
          <p:cNvPr id="5" name="Segnaposto contenuto 4"/>
          <p:cNvSpPr>
            <a:spLocks noGrp="1"/>
          </p:cNvSpPr>
          <p:nvPr>
            <p:ph idx="1"/>
          </p:nvPr>
        </p:nvSpPr>
        <p:spPr>
          <a:xfrm>
            <a:off x="457200" y="692696"/>
            <a:ext cx="8229600" cy="5760640"/>
          </a:xfrm>
        </p:spPr>
        <p:txBody>
          <a:bodyPr>
            <a:normAutofit/>
          </a:bodyPr>
          <a:lstStyle/>
          <a:p>
            <a:pPr marL="0" lvl="0" indent="0" fontAlgn="base">
              <a:spcBef>
                <a:spcPct val="0"/>
              </a:spcBef>
              <a:spcAft>
                <a:spcPct val="0"/>
              </a:spcAft>
              <a:buClrTx/>
              <a:buSzTx/>
              <a:buNone/>
            </a:pPr>
            <a:r>
              <a:rPr lang="it-IT" sz="2100" b="1" dirty="0"/>
              <a:t>Definizion</a:t>
            </a:r>
            <a:r>
              <a:rPr lang="it-IT" sz="2100" dirty="0"/>
              <a:t>i</a:t>
            </a:r>
          </a:p>
          <a:p>
            <a:pPr marL="0" lvl="0" indent="0" fontAlgn="base">
              <a:spcBef>
                <a:spcPct val="0"/>
              </a:spcBef>
              <a:spcAft>
                <a:spcPct val="0"/>
              </a:spcAft>
              <a:buClrTx/>
              <a:buSzTx/>
              <a:buNone/>
            </a:pPr>
            <a:r>
              <a:rPr lang="it-IT" sz="1600" b="1" dirty="0">
                <a:solidFill>
                  <a:srgbClr val="FF0000"/>
                </a:solidFill>
              </a:rPr>
              <a:t>Reazione redox</a:t>
            </a:r>
            <a:r>
              <a:rPr lang="it-IT" sz="1600" dirty="0"/>
              <a:t>: in una reazione redox una o più specie chimiche aumentano il loro </a:t>
            </a:r>
            <a:r>
              <a:rPr lang="it-IT" sz="1600" dirty="0" err="1"/>
              <a:t>n.o</a:t>
            </a:r>
            <a:r>
              <a:rPr lang="it-IT" sz="1600" dirty="0"/>
              <a:t> e una o più specie chimiche diminuiscono il loro </a:t>
            </a:r>
            <a:r>
              <a:rPr lang="it-IT" sz="1600" dirty="0" err="1"/>
              <a:t>n.o</a:t>
            </a:r>
            <a:endParaRPr lang="it-IT" sz="1600" dirty="0"/>
          </a:p>
          <a:p>
            <a:pPr marL="0" lvl="0" indent="0" fontAlgn="base">
              <a:spcBef>
                <a:spcPct val="0"/>
              </a:spcBef>
              <a:spcAft>
                <a:spcPct val="0"/>
              </a:spcAft>
              <a:buClrTx/>
              <a:buSzTx/>
              <a:buNone/>
            </a:pPr>
            <a:r>
              <a:rPr lang="it-IT" sz="1600" b="1" dirty="0">
                <a:solidFill>
                  <a:srgbClr val="FF0000"/>
                </a:solidFill>
              </a:rPr>
              <a:t>Ossidazione</a:t>
            </a:r>
            <a:r>
              <a:rPr lang="it-IT" sz="1600" dirty="0">
                <a:solidFill>
                  <a:srgbClr val="FF0000"/>
                </a:solidFill>
              </a:rPr>
              <a:t>      </a:t>
            </a:r>
            <a:r>
              <a:rPr lang="it-IT" sz="1600" dirty="0"/>
              <a:t>aumento</a:t>
            </a:r>
            <a:r>
              <a:rPr lang="it-IT" sz="1600" dirty="0">
                <a:solidFill>
                  <a:srgbClr val="FF0000"/>
                </a:solidFill>
              </a:rPr>
              <a:t> </a:t>
            </a:r>
            <a:r>
              <a:rPr lang="it-IT" sz="1600" dirty="0"/>
              <a:t>del </a:t>
            </a:r>
            <a:r>
              <a:rPr lang="it-IT" sz="1600" dirty="0" err="1"/>
              <a:t>n.o</a:t>
            </a:r>
            <a:r>
              <a:rPr lang="it-IT" sz="1600" dirty="0"/>
              <a:t> , </a:t>
            </a:r>
          </a:p>
          <a:p>
            <a:pPr marL="0" lvl="0" indent="0" fontAlgn="base">
              <a:spcBef>
                <a:spcPct val="0"/>
              </a:spcBef>
              <a:spcAft>
                <a:spcPct val="0"/>
              </a:spcAft>
              <a:buClrTx/>
              <a:buSzTx/>
              <a:buNone/>
            </a:pPr>
            <a:r>
              <a:rPr lang="it-IT" sz="1600" b="1" dirty="0">
                <a:solidFill>
                  <a:srgbClr val="FF0000"/>
                </a:solidFill>
              </a:rPr>
              <a:t>Riduzione</a:t>
            </a:r>
            <a:r>
              <a:rPr lang="it-IT" sz="1600" dirty="0">
                <a:solidFill>
                  <a:srgbClr val="FF0000"/>
                </a:solidFill>
              </a:rPr>
              <a:t>         </a:t>
            </a:r>
            <a:r>
              <a:rPr lang="it-IT" sz="1600" dirty="0"/>
              <a:t>diminuzione del </a:t>
            </a:r>
            <a:r>
              <a:rPr lang="it-IT" sz="1600" dirty="0" err="1"/>
              <a:t>n.o</a:t>
            </a:r>
            <a:endParaRPr lang="it-IT" sz="1600" dirty="0"/>
          </a:p>
          <a:p>
            <a:pPr marL="0" lvl="0" indent="0" fontAlgn="base">
              <a:spcBef>
                <a:spcPct val="0"/>
              </a:spcBef>
              <a:spcAft>
                <a:spcPct val="0"/>
              </a:spcAft>
              <a:buClrTx/>
              <a:buSzTx/>
              <a:buNone/>
            </a:pPr>
            <a:r>
              <a:rPr lang="it-IT" sz="1600" b="1" dirty="0">
                <a:solidFill>
                  <a:srgbClr val="FF0000"/>
                </a:solidFill>
              </a:rPr>
              <a:t>Riducente         </a:t>
            </a:r>
            <a:r>
              <a:rPr lang="it-IT" sz="1600" dirty="0"/>
              <a:t> specie chimica che si ossida e riduce </a:t>
            </a:r>
          </a:p>
          <a:p>
            <a:pPr marL="0" lvl="0" indent="0" fontAlgn="base">
              <a:spcBef>
                <a:spcPct val="0"/>
              </a:spcBef>
              <a:spcAft>
                <a:spcPct val="0"/>
              </a:spcAft>
              <a:buClrTx/>
              <a:buSzTx/>
              <a:buNone/>
            </a:pPr>
            <a:r>
              <a:rPr lang="it-IT" sz="1600" b="1" dirty="0">
                <a:solidFill>
                  <a:srgbClr val="FF0000"/>
                </a:solidFill>
              </a:rPr>
              <a:t>Ossidante          </a:t>
            </a:r>
            <a:r>
              <a:rPr lang="it-IT" sz="1600" dirty="0">
                <a:solidFill>
                  <a:srgbClr val="FF0000"/>
                </a:solidFill>
              </a:rPr>
              <a:t> </a:t>
            </a:r>
            <a:r>
              <a:rPr lang="it-IT" sz="1600" dirty="0"/>
              <a:t>specie chimica che si riduce  e ossida  </a:t>
            </a:r>
            <a:endParaRPr lang="it-IT" sz="1800" b="1" dirty="0"/>
          </a:p>
          <a:p>
            <a:pPr marL="0" indent="0">
              <a:buNone/>
            </a:pPr>
            <a:r>
              <a:rPr lang="it-IT" sz="2100" b="1" dirty="0"/>
              <a:t> Regole  per il calcolo del </a:t>
            </a:r>
            <a:r>
              <a:rPr lang="it-IT" sz="2100" b="1" dirty="0" err="1"/>
              <a:t>n.o</a:t>
            </a:r>
            <a:r>
              <a:rPr lang="it-IT" sz="2100" b="1" dirty="0"/>
              <a:t>.</a:t>
            </a:r>
          </a:p>
          <a:p>
            <a:pPr>
              <a:buFont typeface="Wingdings" panose="05000000000000000000" pitchFamily="2" charset="2"/>
              <a:buChar char="Ø"/>
            </a:pPr>
            <a:r>
              <a:rPr lang="it-IT" sz="1600" dirty="0"/>
              <a:t>il numero di ossidazione di un elemento chimico allo stato elementare è sempre zero </a:t>
            </a:r>
          </a:p>
          <a:p>
            <a:pPr>
              <a:buFont typeface="Wingdings" panose="05000000000000000000" pitchFamily="2" charset="2"/>
              <a:buChar char="Ø"/>
            </a:pPr>
            <a:r>
              <a:rPr lang="it-IT" sz="1600" dirty="0"/>
              <a:t>il </a:t>
            </a:r>
            <a:r>
              <a:rPr lang="it-IT" sz="1600" dirty="0" err="1"/>
              <a:t>n.o</a:t>
            </a:r>
            <a:r>
              <a:rPr lang="it-IT" sz="1600" dirty="0"/>
              <a:t> dell’ossigeno nei composti è </a:t>
            </a:r>
            <a:r>
              <a:rPr lang="it-IT" sz="2000" dirty="0"/>
              <a:t>-2, </a:t>
            </a:r>
            <a:r>
              <a:rPr lang="it-IT" sz="1600" dirty="0"/>
              <a:t>eccezione nei composti con il fluoro  n.o</a:t>
            </a:r>
            <a:r>
              <a:rPr lang="it-IT" sz="2000" dirty="0"/>
              <a:t>+2</a:t>
            </a:r>
            <a:r>
              <a:rPr lang="it-IT" sz="1600" dirty="0"/>
              <a:t>,   nei perossidi  </a:t>
            </a:r>
            <a:r>
              <a:rPr lang="it-IT" sz="2000" b="1" dirty="0"/>
              <a:t>-1</a:t>
            </a:r>
            <a:r>
              <a:rPr lang="it-IT" sz="1600" dirty="0"/>
              <a:t> </a:t>
            </a:r>
          </a:p>
          <a:p>
            <a:pPr>
              <a:buFont typeface="Wingdings" panose="05000000000000000000" pitchFamily="2" charset="2"/>
              <a:buChar char="Ø"/>
            </a:pPr>
            <a:r>
              <a:rPr lang="it-IT" sz="1600" dirty="0"/>
              <a:t>il </a:t>
            </a:r>
            <a:r>
              <a:rPr lang="it-IT" sz="1600" dirty="0" err="1"/>
              <a:t>n.o</a:t>
            </a:r>
            <a:r>
              <a:rPr lang="it-IT" sz="1600" dirty="0"/>
              <a:t> dell’idrogeno  nei composti è </a:t>
            </a:r>
            <a:r>
              <a:rPr lang="it-IT" sz="2000" dirty="0"/>
              <a:t>+1, </a:t>
            </a:r>
            <a:r>
              <a:rPr lang="it-IT" sz="1600" dirty="0"/>
              <a:t>eccezione negli idruri   </a:t>
            </a:r>
            <a:r>
              <a:rPr lang="it-IT" sz="1600" dirty="0" err="1"/>
              <a:t>n.o</a:t>
            </a:r>
            <a:r>
              <a:rPr lang="it-IT" sz="1600" dirty="0"/>
              <a:t> </a:t>
            </a:r>
            <a:r>
              <a:rPr lang="it-IT" sz="2000" dirty="0"/>
              <a:t>-1</a:t>
            </a:r>
            <a:r>
              <a:rPr lang="it-IT" sz="1600" dirty="0"/>
              <a:t>,.</a:t>
            </a:r>
          </a:p>
          <a:p>
            <a:pPr>
              <a:buFont typeface="Wingdings" panose="05000000000000000000" pitchFamily="2" charset="2"/>
              <a:buChar char="Ø"/>
            </a:pPr>
            <a:r>
              <a:rPr lang="it-IT" sz="1600" dirty="0"/>
              <a:t>in una specie chimica , molecola o ione ,  la somma dei numeri di ossidazione di tutti gli atomi è sempre uguale alla carica della specie </a:t>
            </a:r>
            <a:r>
              <a:rPr lang="it-IT" sz="1800" dirty="0"/>
              <a:t>.</a:t>
            </a:r>
          </a:p>
          <a:p>
            <a:pPr marL="0" indent="0">
              <a:buNone/>
            </a:pPr>
            <a:endParaRPr lang="it-IT" sz="1600" dirty="0"/>
          </a:p>
          <a:p>
            <a:pPr marL="0" indent="0">
              <a:buNone/>
            </a:pPr>
            <a:r>
              <a:rPr lang="it-IT" sz="1600" dirty="0">
                <a:latin typeface="Arial" panose="020B0604020202020204" pitchFamily="34" charset="0"/>
                <a:cs typeface="Arial" panose="020B0604020202020204" pitchFamily="34" charset="0"/>
              </a:rPr>
              <a:t>Es H</a:t>
            </a:r>
            <a:r>
              <a:rPr lang="it-IT" sz="1600" baseline="-25000" dirty="0">
                <a:latin typeface="Arial" panose="020B0604020202020204" pitchFamily="34" charset="0"/>
                <a:cs typeface="Arial" panose="020B0604020202020204" pitchFamily="34" charset="0"/>
              </a:rPr>
              <a:t>2</a:t>
            </a:r>
            <a:r>
              <a:rPr lang="it-IT" sz="1600" dirty="0">
                <a:latin typeface="Arial" panose="020B0604020202020204" pitchFamily="34" charset="0"/>
                <a:cs typeface="Arial" panose="020B0604020202020204" pitchFamily="34" charset="0"/>
              </a:rPr>
              <a:t>   </a:t>
            </a:r>
            <a:r>
              <a:rPr lang="it-IT" sz="1600" dirty="0" err="1">
                <a:latin typeface="Arial" panose="020B0604020202020204" pitchFamily="34" charset="0"/>
                <a:cs typeface="Arial" panose="020B0604020202020204" pitchFamily="34" charset="0"/>
              </a:rPr>
              <a:t>n.o</a:t>
            </a:r>
            <a:r>
              <a:rPr lang="it-IT" sz="1600" dirty="0">
                <a:latin typeface="Arial" panose="020B0604020202020204" pitchFamily="34" charset="0"/>
                <a:cs typeface="Arial" panose="020B0604020202020204" pitchFamily="34" charset="0"/>
              </a:rPr>
              <a:t>  H = 0;       </a:t>
            </a:r>
            <a:r>
              <a:rPr lang="it-IT" sz="1600" dirty="0" err="1">
                <a:latin typeface="Arial" panose="020B0604020202020204" pitchFamily="34" charset="0"/>
                <a:cs typeface="Arial" panose="020B0604020202020204" pitchFamily="34" charset="0"/>
              </a:rPr>
              <a:t>HCl</a:t>
            </a:r>
            <a:r>
              <a:rPr lang="it-IT" sz="1600" dirty="0">
                <a:latin typeface="Arial" panose="020B0604020202020204" pitchFamily="34" charset="0"/>
                <a:cs typeface="Arial" panose="020B0604020202020204" pitchFamily="34" charset="0"/>
              </a:rPr>
              <a:t> </a:t>
            </a:r>
            <a:r>
              <a:rPr lang="it-IT" sz="1600" dirty="0" err="1">
                <a:latin typeface="Arial" panose="020B0604020202020204" pitchFamily="34" charset="0"/>
                <a:cs typeface="Arial" panose="020B0604020202020204" pitchFamily="34" charset="0"/>
              </a:rPr>
              <a:t>n.o</a:t>
            </a:r>
            <a:r>
              <a:rPr lang="it-IT" sz="1600" dirty="0">
                <a:latin typeface="Arial" panose="020B0604020202020204" pitchFamily="34" charset="0"/>
                <a:cs typeface="Arial" panose="020B0604020202020204" pitchFamily="34" charset="0"/>
              </a:rPr>
              <a:t> H =+1 , Cl = -1    </a:t>
            </a:r>
            <a:r>
              <a:rPr lang="it-IT" sz="1600" dirty="0" err="1">
                <a:latin typeface="Arial" panose="020B0604020202020204" pitchFamily="34" charset="0"/>
                <a:cs typeface="Arial" panose="020B0604020202020204" pitchFamily="34" charset="0"/>
              </a:rPr>
              <a:t>CaO</a:t>
            </a:r>
            <a:r>
              <a:rPr lang="it-IT" sz="1600" dirty="0">
                <a:latin typeface="Arial" panose="020B0604020202020204" pitchFamily="34" charset="0"/>
                <a:cs typeface="Arial" panose="020B0604020202020204" pitchFamily="34" charset="0"/>
              </a:rPr>
              <a:t> </a:t>
            </a:r>
            <a:r>
              <a:rPr lang="it-IT" sz="1600" dirty="0" err="1">
                <a:latin typeface="Arial" panose="020B0604020202020204" pitchFamily="34" charset="0"/>
                <a:cs typeface="Arial" panose="020B0604020202020204" pitchFamily="34" charset="0"/>
              </a:rPr>
              <a:t>n.o</a:t>
            </a:r>
            <a:r>
              <a:rPr lang="it-IT" sz="1600" dirty="0">
                <a:latin typeface="Arial" panose="020B0604020202020204" pitchFamily="34" charset="0"/>
                <a:cs typeface="Arial" panose="020B0604020202020204" pitchFamily="34" charset="0"/>
              </a:rPr>
              <a:t> O = -2, Ca =+2</a:t>
            </a:r>
          </a:p>
          <a:p>
            <a:pPr marL="0" indent="0">
              <a:buNone/>
            </a:pPr>
            <a:r>
              <a:rPr lang="it-IT" sz="1600" dirty="0">
                <a:latin typeface="Arial" panose="020B0604020202020204" pitchFamily="34" charset="0"/>
                <a:cs typeface="Arial" panose="020B0604020202020204" pitchFamily="34" charset="0"/>
              </a:rPr>
              <a:t> </a:t>
            </a:r>
            <a:r>
              <a:rPr lang="it-IT" sz="1600" b="1" dirty="0" err="1">
                <a:latin typeface="Arial" panose="020B0604020202020204" pitchFamily="34" charset="0"/>
                <a:cs typeface="Arial" panose="020B0604020202020204" pitchFamily="34" charset="0"/>
              </a:rPr>
              <a:t>n.o</a:t>
            </a:r>
            <a:r>
              <a:rPr lang="it-IT" sz="1600" b="1" dirty="0">
                <a:latin typeface="Arial" panose="020B0604020202020204" pitchFamily="34" charset="0"/>
                <a:cs typeface="Arial" panose="020B0604020202020204" pitchFamily="34" charset="0"/>
              </a:rPr>
              <a:t> di S </a:t>
            </a:r>
            <a:r>
              <a:rPr lang="it-IT" sz="1600" dirty="0">
                <a:latin typeface="Arial" panose="020B0604020202020204" pitchFamily="34" charset="0"/>
                <a:cs typeface="Arial" panose="020B0604020202020204" pitchFamily="34" charset="0"/>
              </a:rPr>
              <a:t>in H</a:t>
            </a:r>
            <a:r>
              <a:rPr lang="it-IT" sz="1600" baseline="-25000" dirty="0">
                <a:latin typeface="Arial" panose="020B0604020202020204" pitchFamily="34" charset="0"/>
                <a:cs typeface="Arial" panose="020B0604020202020204" pitchFamily="34" charset="0"/>
              </a:rPr>
              <a:t>2</a:t>
            </a:r>
            <a:r>
              <a:rPr lang="it-IT" sz="1600" dirty="0">
                <a:latin typeface="Arial" panose="020B0604020202020204" pitchFamily="34" charset="0"/>
                <a:cs typeface="Arial" panose="020B0604020202020204" pitchFamily="34" charset="0"/>
              </a:rPr>
              <a:t> SO</a:t>
            </a:r>
            <a:r>
              <a:rPr lang="it-IT" sz="1600" baseline="-25000" dirty="0">
                <a:latin typeface="Arial" panose="020B0604020202020204" pitchFamily="34" charset="0"/>
                <a:cs typeface="Arial" panose="020B0604020202020204" pitchFamily="34" charset="0"/>
              </a:rPr>
              <a:t>4    </a:t>
            </a:r>
            <a:r>
              <a:rPr lang="it-IT" sz="1600" dirty="0">
                <a:latin typeface="Arial" panose="020B0604020202020204" pitchFamily="34" charset="0"/>
                <a:cs typeface="Arial" panose="020B0604020202020204" pitchFamily="34" charset="0"/>
              </a:rPr>
              <a:t>2 </a:t>
            </a:r>
            <a:r>
              <a:rPr lang="it-IT" sz="1600" dirty="0" err="1">
                <a:latin typeface="Arial" panose="020B0604020202020204" pitchFamily="34" charset="0"/>
                <a:cs typeface="Arial" panose="020B0604020202020204" pitchFamily="34" charset="0"/>
              </a:rPr>
              <a:t>n.o</a:t>
            </a:r>
            <a:r>
              <a:rPr lang="it-IT" sz="1600" dirty="0">
                <a:latin typeface="Arial" panose="020B0604020202020204" pitchFamily="34" charset="0"/>
                <a:cs typeface="Arial" panose="020B0604020202020204" pitchFamily="34" charset="0"/>
              </a:rPr>
              <a:t> H + 4 </a:t>
            </a:r>
            <a:r>
              <a:rPr lang="it-IT" sz="1600" dirty="0" err="1">
                <a:latin typeface="Arial" panose="020B0604020202020204" pitchFamily="34" charset="0"/>
                <a:cs typeface="Arial" panose="020B0604020202020204" pitchFamily="34" charset="0"/>
              </a:rPr>
              <a:t>n.o</a:t>
            </a:r>
            <a:r>
              <a:rPr lang="it-IT" sz="1600" dirty="0">
                <a:latin typeface="Arial" panose="020B0604020202020204" pitchFamily="34" charset="0"/>
                <a:cs typeface="Arial" panose="020B0604020202020204" pitchFamily="34" charset="0"/>
              </a:rPr>
              <a:t> O + </a:t>
            </a:r>
            <a:r>
              <a:rPr lang="it-IT" sz="1600" dirty="0" err="1">
                <a:latin typeface="Arial" panose="020B0604020202020204" pitchFamily="34" charset="0"/>
                <a:cs typeface="Arial" panose="020B0604020202020204" pitchFamily="34" charset="0"/>
              </a:rPr>
              <a:t>n.o</a:t>
            </a:r>
            <a:r>
              <a:rPr lang="it-IT" sz="1600" dirty="0">
                <a:latin typeface="Arial" panose="020B0604020202020204" pitchFamily="34" charset="0"/>
                <a:cs typeface="Arial" panose="020B0604020202020204" pitchFamily="34" charset="0"/>
              </a:rPr>
              <a:t> S= 0  ; 2</a:t>
            </a:r>
            <a:r>
              <a:rPr lang="it-IT" sz="1600" baseline="30000" dirty="0">
                <a:latin typeface="Arial" panose="020B0604020202020204" pitchFamily="34" charset="0"/>
                <a:cs typeface="Arial" panose="020B0604020202020204" pitchFamily="34" charset="0"/>
              </a:rPr>
              <a:t>.</a:t>
            </a:r>
            <a:r>
              <a:rPr lang="it-IT" sz="1600" dirty="0">
                <a:latin typeface="Arial" panose="020B0604020202020204" pitchFamily="34" charset="0"/>
                <a:cs typeface="Arial" panose="020B0604020202020204" pitchFamily="34" charset="0"/>
              </a:rPr>
              <a:t>(+1) + 4</a:t>
            </a:r>
            <a:r>
              <a:rPr lang="it-IT" sz="1600" baseline="30000" dirty="0">
                <a:latin typeface="Arial" panose="020B0604020202020204" pitchFamily="34" charset="0"/>
                <a:cs typeface="Arial" panose="020B0604020202020204" pitchFamily="34" charset="0"/>
              </a:rPr>
              <a:t>.</a:t>
            </a:r>
            <a:r>
              <a:rPr lang="it-IT" sz="1600" dirty="0">
                <a:latin typeface="Arial" panose="020B0604020202020204" pitchFamily="34" charset="0"/>
                <a:cs typeface="Arial" panose="020B0604020202020204" pitchFamily="34" charset="0"/>
              </a:rPr>
              <a:t>(-2) + </a:t>
            </a:r>
            <a:r>
              <a:rPr lang="it-IT" sz="1600" dirty="0" err="1">
                <a:latin typeface="Arial" panose="020B0604020202020204" pitchFamily="34" charset="0"/>
                <a:cs typeface="Arial" panose="020B0604020202020204" pitchFamily="34" charset="0"/>
              </a:rPr>
              <a:t>n.o</a:t>
            </a:r>
            <a:r>
              <a:rPr lang="it-IT" sz="1600" dirty="0">
                <a:latin typeface="Arial" panose="020B0604020202020204" pitchFamily="34" charset="0"/>
                <a:cs typeface="Arial" panose="020B0604020202020204" pitchFamily="34" charset="0"/>
              </a:rPr>
              <a:t> S =0 ; </a:t>
            </a:r>
            <a:r>
              <a:rPr lang="it-IT" sz="1600" b="1" dirty="0" err="1">
                <a:latin typeface="Arial" panose="020B0604020202020204" pitchFamily="34" charset="0"/>
                <a:cs typeface="Arial" panose="020B0604020202020204" pitchFamily="34" charset="0"/>
              </a:rPr>
              <a:t>n.o</a:t>
            </a:r>
            <a:r>
              <a:rPr lang="it-IT" sz="1600" b="1" dirty="0">
                <a:latin typeface="Arial" panose="020B0604020202020204" pitchFamily="34" charset="0"/>
                <a:cs typeface="Arial" panose="020B0604020202020204" pitchFamily="34" charset="0"/>
              </a:rPr>
              <a:t> S = +6</a:t>
            </a:r>
          </a:p>
          <a:p>
            <a:pPr marL="0" indent="0">
              <a:buNone/>
            </a:pPr>
            <a:r>
              <a:rPr lang="it-IT" sz="1600" b="1" dirty="0"/>
              <a:t> </a:t>
            </a:r>
            <a:r>
              <a:rPr lang="it-IT" sz="1600" b="1" dirty="0" err="1"/>
              <a:t>n.o</a:t>
            </a:r>
            <a:r>
              <a:rPr lang="it-IT" sz="1600" b="1" dirty="0"/>
              <a:t> di N in </a:t>
            </a:r>
            <a:r>
              <a:rPr lang="it-IT" sz="1600" dirty="0">
                <a:latin typeface="Arial" panose="020B0604020202020204" pitchFamily="34" charset="0"/>
                <a:cs typeface="Arial" panose="020B0604020202020204" pitchFamily="34" charset="0"/>
              </a:rPr>
              <a:t>HNO</a:t>
            </a:r>
            <a:r>
              <a:rPr lang="it-IT" sz="1600" baseline="-25000" dirty="0">
                <a:latin typeface="Arial" panose="020B0604020202020204" pitchFamily="34" charset="0"/>
                <a:cs typeface="Arial" panose="020B0604020202020204" pitchFamily="34" charset="0"/>
              </a:rPr>
              <a:t>3  ………</a:t>
            </a:r>
            <a:r>
              <a:rPr lang="it-IT" sz="1600" b="1" dirty="0" err="1">
                <a:latin typeface="Arial" panose="020B0604020202020204" pitchFamily="34" charset="0"/>
                <a:cs typeface="Arial" panose="020B0604020202020204" pitchFamily="34" charset="0"/>
              </a:rPr>
              <a:t>n.o</a:t>
            </a:r>
            <a:r>
              <a:rPr lang="it-IT" sz="1600" b="1" dirty="0">
                <a:latin typeface="Arial" panose="020B0604020202020204" pitchFamily="34" charset="0"/>
                <a:cs typeface="Arial" panose="020B0604020202020204" pitchFamily="34" charset="0"/>
              </a:rPr>
              <a:t> di P </a:t>
            </a:r>
            <a:r>
              <a:rPr lang="it-IT" sz="1600" dirty="0">
                <a:latin typeface="Arial" panose="020B0604020202020204" pitchFamily="34" charset="0"/>
                <a:cs typeface="Arial" panose="020B0604020202020204" pitchFamily="34" charset="0"/>
              </a:rPr>
              <a:t>H</a:t>
            </a:r>
            <a:r>
              <a:rPr lang="it-IT" sz="1600" baseline="-25000" dirty="0">
                <a:latin typeface="Arial" panose="020B0604020202020204" pitchFamily="34" charset="0"/>
                <a:cs typeface="Arial" panose="020B0604020202020204" pitchFamily="34" charset="0"/>
              </a:rPr>
              <a:t>3</a:t>
            </a:r>
            <a:r>
              <a:rPr lang="it-IT" sz="1600" dirty="0">
                <a:latin typeface="Arial" panose="020B0604020202020204" pitchFamily="34" charset="0"/>
                <a:cs typeface="Arial" panose="020B0604020202020204" pitchFamily="34" charset="0"/>
              </a:rPr>
              <a:t> PO</a:t>
            </a:r>
            <a:r>
              <a:rPr lang="it-IT" sz="1600" baseline="-25000" dirty="0">
                <a:latin typeface="Arial" panose="020B0604020202020204" pitchFamily="34" charset="0"/>
                <a:cs typeface="Arial" panose="020B0604020202020204" pitchFamily="34" charset="0"/>
              </a:rPr>
              <a:t>4….............</a:t>
            </a:r>
            <a:r>
              <a:rPr lang="it-IT" sz="1600" b="1" dirty="0">
                <a:solidFill>
                  <a:prstClr val="black"/>
                </a:solidFill>
                <a:latin typeface="Arial" panose="020B0604020202020204" pitchFamily="34" charset="0"/>
                <a:cs typeface="Arial" panose="020B0604020202020204" pitchFamily="34" charset="0"/>
              </a:rPr>
              <a:t> </a:t>
            </a:r>
            <a:r>
              <a:rPr lang="it-IT" sz="1600" b="1" dirty="0" err="1">
                <a:solidFill>
                  <a:prstClr val="black"/>
                </a:solidFill>
                <a:latin typeface="Arial" panose="020B0604020202020204" pitchFamily="34" charset="0"/>
                <a:cs typeface="Arial" panose="020B0604020202020204" pitchFamily="34" charset="0"/>
              </a:rPr>
              <a:t>n.o</a:t>
            </a:r>
            <a:r>
              <a:rPr lang="it-IT" sz="1600" b="1" dirty="0">
                <a:solidFill>
                  <a:prstClr val="black"/>
                </a:solidFill>
                <a:latin typeface="Arial" panose="020B0604020202020204" pitchFamily="34" charset="0"/>
                <a:cs typeface="Arial" panose="020B0604020202020204" pitchFamily="34" charset="0"/>
              </a:rPr>
              <a:t> di C   </a:t>
            </a:r>
            <a:r>
              <a:rPr lang="it-IT" sz="1600" dirty="0">
                <a:solidFill>
                  <a:prstClr val="black"/>
                </a:solidFill>
                <a:latin typeface="Arial" panose="020B0604020202020204" pitchFamily="34" charset="0"/>
                <a:cs typeface="Arial" panose="020B0604020202020204" pitchFamily="34" charset="0"/>
              </a:rPr>
              <a:t>CH</a:t>
            </a:r>
            <a:r>
              <a:rPr lang="it-IT" sz="1600" baseline="-25000" dirty="0">
                <a:solidFill>
                  <a:prstClr val="black"/>
                </a:solidFill>
                <a:latin typeface="Arial" panose="020B0604020202020204" pitchFamily="34" charset="0"/>
                <a:cs typeface="Arial" panose="020B0604020202020204" pitchFamily="34" charset="0"/>
              </a:rPr>
              <a:t>4 ……………….</a:t>
            </a:r>
            <a:endParaRPr lang="it-IT" sz="1800" b="1" dirty="0"/>
          </a:p>
          <a:p>
            <a:pPr marL="0" indent="0">
              <a:buNone/>
            </a:pPr>
            <a:r>
              <a:rPr lang="it-IT" sz="1600" b="1" dirty="0" err="1">
                <a:latin typeface="Arial" panose="020B0604020202020204" pitchFamily="34" charset="0"/>
                <a:cs typeface="Arial" panose="020B0604020202020204" pitchFamily="34" charset="0"/>
              </a:rPr>
              <a:t>n..o</a:t>
            </a:r>
            <a:r>
              <a:rPr lang="it-IT" sz="1600" b="1" dirty="0">
                <a:latin typeface="Arial" panose="020B0604020202020204" pitchFamily="34" charset="0"/>
                <a:cs typeface="Arial" panose="020B0604020202020204" pitchFamily="34" charset="0"/>
              </a:rPr>
              <a:t> d C </a:t>
            </a:r>
            <a:r>
              <a:rPr lang="it-IT" sz="1600" dirty="0">
                <a:latin typeface="Arial" panose="020B0604020202020204" pitchFamily="34" charset="0"/>
                <a:cs typeface="Arial" panose="020B0604020202020204" pitchFamily="34" charset="0"/>
              </a:rPr>
              <a:t>in CH</a:t>
            </a:r>
            <a:r>
              <a:rPr lang="it-IT" sz="1600" baseline="-25000" dirty="0">
                <a:latin typeface="Arial" panose="020B0604020202020204" pitchFamily="34" charset="0"/>
                <a:cs typeface="Arial" panose="020B0604020202020204" pitchFamily="34" charset="0"/>
              </a:rPr>
              <a:t>3</a:t>
            </a:r>
            <a:r>
              <a:rPr lang="it-IT" sz="1600" dirty="0">
                <a:latin typeface="Arial" panose="020B0604020202020204" pitchFamily="34" charset="0"/>
                <a:cs typeface="Arial" panose="020B0604020202020204" pitchFamily="34" charset="0"/>
              </a:rPr>
              <a:t>OH ……  </a:t>
            </a:r>
            <a:r>
              <a:rPr lang="it-IT" sz="1600" b="1" dirty="0" err="1">
                <a:latin typeface="Arial" panose="020B0604020202020204" pitchFamily="34" charset="0"/>
                <a:cs typeface="Arial" panose="020B0604020202020204" pitchFamily="34" charset="0"/>
              </a:rPr>
              <a:t>n.o</a:t>
            </a:r>
            <a:r>
              <a:rPr lang="it-IT" sz="1600" b="1" dirty="0">
                <a:latin typeface="Arial" panose="020B0604020202020204" pitchFamily="34" charset="0"/>
                <a:cs typeface="Arial" panose="020B0604020202020204" pitchFamily="34" charset="0"/>
              </a:rPr>
              <a:t> di C  </a:t>
            </a:r>
            <a:r>
              <a:rPr lang="it-IT" sz="1600" dirty="0">
                <a:latin typeface="Arial" panose="020B0604020202020204" pitchFamily="34" charset="0"/>
                <a:cs typeface="Arial" panose="020B0604020202020204" pitchFamily="34" charset="0"/>
              </a:rPr>
              <a:t>in CH</a:t>
            </a:r>
            <a:r>
              <a:rPr lang="it-IT" sz="1600" baseline="-25000" dirty="0">
                <a:latin typeface="Arial" panose="020B0604020202020204" pitchFamily="34" charset="0"/>
                <a:cs typeface="Arial" panose="020B0604020202020204" pitchFamily="34" charset="0"/>
              </a:rPr>
              <a:t>2</a:t>
            </a:r>
            <a:r>
              <a:rPr lang="it-IT" sz="1600" dirty="0">
                <a:latin typeface="Arial" panose="020B0604020202020204" pitchFamily="34" charset="0"/>
                <a:cs typeface="Arial" panose="020B0604020202020204" pitchFamily="34" charset="0"/>
              </a:rPr>
              <a:t>O  ……………HCOOH</a:t>
            </a:r>
            <a:endParaRPr lang="it-IT" sz="1600" b="1" dirty="0"/>
          </a:p>
          <a:p>
            <a:pPr marL="0" indent="0">
              <a:buNone/>
            </a:pPr>
            <a:endParaRPr lang="it-IT" sz="1600" b="1" dirty="0"/>
          </a:p>
        </p:txBody>
      </p:sp>
      <p:pic>
        <p:nvPicPr>
          <p:cNvPr id="1028" name="Picture 4" descr="\mathbb{N}"/>
          <p:cNvPicPr>
            <a:picLocks noChangeAspect="1" noChangeArrowheads="1"/>
          </p:cNvPicPr>
          <p:nvPr/>
        </p:nvPicPr>
        <p:blipFill>
          <a:blip r:embed="rId3"/>
          <a:srcRect/>
          <a:stretch>
            <a:fillRect/>
          </a:stretch>
        </p:blipFill>
        <p:spPr bwMode="auto">
          <a:xfrm>
            <a:off x="11588750" y="60325"/>
            <a:ext cx="133350" cy="133350"/>
          </a:xfrm>
          <a:prstGeom prst="rect">
            <a:avLst/>
          </a:prstGeom>
          <a:noFill/>
        </p:spPr>
      </p:pic>
      <p:pic>
        <p:nvPicPr>
          <p:cNvPr id="1029" name="Picture 5" descr="\aleph_0"/>
          <p:cNvPicPr>
            <a:picLocks noChangeAspect="1" noChangeArrowheads="1"/>
          </p:cNvPicPr>
          <p:nvPr/>
        </p:nvPicPr>
        <p:blipFill>
          <a:blip r:embed="rId4"/>
          <a:srcRect/>
          <a:stretch>
            <a:fillRect/>
          </a:stretch>
        </p:blipFill>
        <p:spPr bwMode="auto">
          <a:xfrm>
            <a:off x="12873038" y="60325"/>
            <a:ext cx="171450" cy="16192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428604"/>
            <a:ext cx="8229600" cy="642942"/>
          </a:xfrm>
        </p:spPr>
        <p:txBody>
          <a:bodyPr>
            <a:noAutofit/>
          </a:bodyPr>
          <a:lstStyle/>
          <a:p>
            <a:pPr algn="ctr"/>
            <a:br>
              <a:rPr lang="it-IT" sz="3600" b="1" dirty="0">
                <a:solidFill>
                  <a:srgbClr val="FF0000"/>
                </a:solidFill>
              </a:rPr>
            </a:br>
            <a:r>
              <a:rPr lang="it-IT" sz="3600" b="1" dirty="0">
                <a:solidFill>
                  <a:srgbClr val="FF0000"/>
                </a:solidFill>
              </a:rPr>
              <a:t>Bilancio di una reazione redox</a:t>
            </a:r>
            <a:endParaRPr lang="it-IT" sz="3600" dirty="0">
              <a:solidFill>
                <a:srgbClr val="FF0000"/>
              </a:solidFill>
            </a:endParaRPr>
          </a:p>
        </p:txBody>
      </p:sp>
      <p:sp>
        <p:nvSpPr>
          <p:cNvPr id="5" name="Segnaposto contenuto 4"/>
          <p:cNvSpPr>
            <a:spLocks noGrp="1"/>
          </p:cNvSpPr>
          <p:nvPr>
            <p:ph idx="1"/>
          </p:nvPr>
        </p:nvSpPr>
        <p:spPr>
          <a:xfrm>
            <a:off x="457200" y="1071546"/>
            <a:ext cx="8229600" cy="5253054"/>
          </a:xfrm>
        </p:spPr>
        <p:txBody>
          <a:bodyPr>
            <a:normAutofit/>
          </a:bodyPr>
          <a:lstStyle/>
          <a:p>
            <a:pPr>
              <a:buFont typeface="Wingdings 2" panose="05020102010507070707" pitchFamily="18" charset="2"/>
              <a:buNone/>
              <a:defRPr/>
            </a:pPr>
            <a:r>
              <a:rPr lang="it-IT" sz="1800" dirty="0"/>
              <a:t>Una reazione di ossido riduzione può essere scritta in forma molecolare, ionica,  o come somma di </a:t>
            </a:r>
            <a:r>
              <a:rPr lang="it-IT" sz="1800" dirty="0" err="1"/>
              <a:t>semireazioni</a:t>
            </a:r>
            <a:r>
              <a:rPr lang="it-IT" sz="1800" dirty="0"/>
              <a:t>.  Per bilanciare :</a:t>
            </a:r>
          </a:p>
          <a:p>
            <a:pPr marL="342900" indent="-342900">
              <a:buFont typeface="Wingdings 2" panose="05020102010507070707" pitchFamily="18" charset="2"/>
              <a:buAutoNum type="arabicPlain"/>
              <a:defRPr/>
            </a:pPr>
            <a:r>
              <a:rPr lang="it-IT" sz="1800" dirty="0"/>
              <a:t>si individuano  le specie che si ossidano e si riducono dai rispettivi numeri di ossidazione</a:t>
            </a:r>
          </a:p>
          <a:p>
            <a:pPr marL="342900" indent="-342900">
              <a:buFont typeface="Wingdings 2" panose="05020102010507070707" pitchFamily="18" charset="2"/>
              <a:buAutoNum type="arabicPlain"/>
              <a:defRPr/>
            </a:pPr>
            <a:r>
              <a:rPr lang="it-IT" sz="1800" dirty="0"/>
              <a:t>bilancio degli elettroni ceduti e acquistati</a:t>
            </a:r>
          </a:p>
          <a:p>
            <a:pPr marL="342900" indent="-342900">
              <a:buFont typeface="Wingdings 2" panose="05020102010507070707" pitchFamily="18" charset="2"/>
              <a:buAutoNum type="arabicPlain"/>
              <a:defRPr/>
            </a:pPr>
            <a:r>
              <a:rPr lang="it-IT" sz="1800" dirty="0"/>
              <a:t>bilancio di carica (reazioni ioniche e </a:t>
            </a:r>
            <a:r>
              <a:rPr lang="it-IT" sz="1800" dirty="0" err="1"/>
              <a:t>semireazioni</a:t>
            </a:r>
            <a:r>
              <a:rPr lang="it-IT" sz="1800" dirty="0"/>
              <a:t>)aggiungendo cariche positive H</a:t>
            </a:r>
            <a:r>
              <a:rPr lang="it-IT" sz="1800" baseline="30000" dirty="0"/>
              <a:t>+</a:t>
            </a:r>
            <a:r>
              <a:rPr lang="it-IT" sz="1800" dirty="0"/>
              <a:t> o negative OH</a:t>
            </a:r>
            <a:r>
              <a:rPr lang="it-IT" sz="1800" b="1" baseline="30000" dirty="0"/>
              <a:t>-</a:t>
            </a:r>
            <a:endParaRPr lang="it-IT" sz="1800" b="1" dirty="0"/>
          </a:p>
          <a:p>
            <a:pPr marL="342900" indent="-342900">
              <a:buFont typeface="Wingdings 2" panose="05020102010507070707" pitchFamily="18" charset="2"/>
              <a:buAutoNum type="arabicPlain"/>
              <a:defRPr/>
            </a:pPr>
            <a:r>
              <a:rPr lang="it-IT" sz="1800" dirty="0"/>
              <a:t>bilancio di massa aggiunta di molecole d’acqua</a:t>
            </a:r>
            <a:r>
              <a:rPr lang="pt-BR" sz="1600" b="1" dirty="0"/>
              <a:t>       </a:t>
            </a:r>
          </a:p>
          <a:p>
            <a:pPr marL="0" indent="0">
              <a:buNone/>
              <a:defRPr/>
            </a:pPr>
            <a:r>
              <a:rPr lang="pt-BR" sz="1600" b="1" dirty="0"/>
              <a:t>Es  KMnO</a:t>
            </a:r>
            <a:r>
              <a:rPr lang="pt-BR" sz="1600" b="1" baseline="-25000" dirty="0"/>
              <a:t>4</a:t>
            </a:r>
            <a:r>
              <a:rPr lang="pt-BR" sz="1600" b="1" dirty="0"/>
              <a:t> + H</a:t>
            </a:r>
            <a:r>
              <a:rPr lang="pt-BR" sz="1600" b="1" baseline="-25000" dirty="0"/>
              <a:t>2</a:t>
            </a:r>
            <a:r>
              <a:rPr lang="pt-BR" sz="1600" b="1" dirty="0"/>
              <a:t>S + H</a:t>
            </a:r>
            <a:r>
              <a:rPr lang="pt-BR" sz="1600" b="1" baseline="-25000" dirty="0"/>
              <a:t>2</a:t>
            </a:r>
            <a:r>
              <a:rPr lang="pt-BR" sz="1600" b="1" dirty="0"/>
              <a:t>SO</a:t>
            </a:r>
            <a:r>
              <a:rPr lang="pt-BR" sz="1600" b="1" baseline="-25000" dirty="0"/>
              <a:t>4 </a:t>
            </a:r>
            <a:r>
              <a:rPr lang="pt-BR" sz="1600" b="1" dirty="0"/>
              <a:t>→ K</a:t>
            </a:r>
            <a:r>
              <a:rPr lang="pt-BR" sz="1600" b="1" baseline="-25000" dirty="0"/>
              <a:t>2</a:t>
            </a:r>
            <a:r>
              <a:rPr lang="pt-BR" sz="1600" b="1" dirty="0"/>
              <a:t>SO</a:t>
            </a:r>
            <a:r>
              <a:rPr lang="pt-BR" sz="1600" b="1" baseline="-25000" dirty="0"/>
              <a:t>4</a:t>
            </a:r>
            <a:r>
              <a:rPr lang="pt-BR" sz="1600" b="1" dirty="0"/>
              <a:t> + MnSO</a:t>
            </a:r>
            <a:r>
              <a:rPr lang="pt-BR" sz="1600" b="1" baseline="-25000" dirty="0"/>
              <a:t>4</a:t>
            </a:r>
            <a:r>
              <a:rPr lang="pt-BR" sz="1600" b="1" dirty="0"/>
              <a:t> + S + H</a:t>
            </a:r>
            <a:r>
              <a:rPr lang="pt-BR" sz="1600" b="1" baseline="-25000" dirty="0"/>
              <a:t>2</a:t>
            </a:r>
            <a:r>
              <a:rPr lang="pt-BR" sz="1600" b="1" dirty="0"/>
              <a:t>O</a:t>
            </a:r>
          </a:p>
          <a:p>
            <a:pPr marL="0" indent="0">
              <a:buNone/>
              <a:defRPr/>
            </a:pPr>
            <a:r>
              <a:rPr lang="pt-BR" sz="1600" b="1" dirty="0"/>
              <a:t>1   ............................</a:t>
            </a:r>
          </a:p>
          <a:p>
            <a:pPr marL="0" indent="0">
              <a:buNone/>
              <a:defRPr/>
            </a:pPr>
            <a:r>
              <a:rPr lang="pt-BR" sz="1600" b="1" dirty="0"/>
              <a:t>2 ....................................</a:t>
            </a:r>
          </a:p>
          <a:p>
            <a:pPr marL="0" indent="0">
              <a:buNone/>
              <a:defRPr/>
            </a:pPr>
            <a:r>
              <a:rPr lang="pt-BR" sz="1200" b="1" dirty="0">
                <a:latin typeface="Arial" panose="020B0604020202020204" pitchFamily="34" charset="0"/>
                <a:cs typeface="Arial" panose="020B0604020202020204" pitchFamily="34" charset="0"/>
              </a:rPr>
              <a:t>2KMnO</a:t>
            </a:r>
            <a:r>
              <a:rPr lang="pt-BR" sz="1200" b="1" baseline="-25000" dirty="0">
                <a:latin typeface="Arial" panose="020B0604020202020204" pitchFamily="34" charset="0"/>
                <a:cs typeface="Arial" panose="020B0604020202020204" pitchFamily="34" charset="0"/>
              </a:rPr>
              <a:t>4</a:t>
            </a:r>
            <a:r>
              <a:rPr lang="pt-BR" sz="1200" b="1" dirty="0">
                <a:latin typeface="Arial" panose="020B0604020202020204" pitchFamily="34" charset="0"/>
                <a:cs typeface="Arial" panose="020B0604020202020204" pitchFamily="34" charset="0"/>
              </a:rPr>
              <a:t> + 5H</a:t>
            </a:r>
            <a:r>
              <a:rPr lang="pt-BR" sz="1200" b="1" baseline="-25000" dirty="0">
                <a:latin typeface="Arial" panose="020B0604020202020204" pitchFamily="34" charset="0"/>
                <a:cs typeface="Arial" panose="020B0604020202020204" pitchFamily="34" charset="0"/>
              </a:rPr>
              <a:t>2</a:t>
            </a:r>
            <a:r>
              <a:rPr lang="pt-BR" sz="1200" b="1" dirty="0">
                <a:latin typeface="Arial" panose="020B0604020202020204" pitchFamily="34" charset="0"/>
                <a:cs typeface="Arial" panose="020B0604020202020204" pitchFamily="34" charset="0"/>
              </a:rPr>
              <a:t>S + 3H</a:t>
            </a:r>
            <a:r>
              <a:rPr lang="pt-BR" sz="1200" b="1" baseline="-25000" dirty="0">
                <a:latin typeface="Arial" panose="020B0604020202020204" pitchFamily="34" charset="0"/>
                <a:cs typeface="Arial" panose="020B0604020202020204" pitchFamily="34" charset="0"/>
              </a:rPr>
              <a:t>2</a:t>
            </a:r>
            <a:r>
              <a:rPr lang="pt-BR" sz="1200" b="1" dirty="0">
                <a:latin typeface="Arial" panose="020B0604020202020204" pitchFamily="34" charset="0"/>
                <a:cs typeface="Arial" panose="020B0604020202020204" pitchFamily="34" charset="0"/>
              </a:rPr>
              <a:t>SO</a:t>
            </a:r>
            <a:r>
              <a:rPr lang="pt-BR" sz="1200" b="1" baseline="-25000" dirty="0">
                <a:latin typeface="Arial" panose="020B0604020202020204" pitchFamily="34" charset="0"/>
                <a:cs typeface="Arial" panose="020B0604020202020204" pitchFamily="34" charset="0"/>
              </a:rPr>
              <a:t>4 </a:t>
            </a:r>
            <a:r>
              <a:rPr lang="pt-BR" sz="1200" b="1" dirty="0">
                <a:latin typeface="Arial" panose="020B0604020202020204" pitchFamily="34" charset="0"/>
                <a:cs typeface="Arial" panose="020B0604020202020204" pitchFamily="34" charset="0"/>
              </a:rPr>
              <a:t>→ K</a:t>
            </a:r>
            <a:r>
              <a:rPr lang="pt-BR" sz="1200" b="1" baseline="-25000" dirty="0">
                <a:latin typeface="Arial" panose="020B0604020202020204" pitchFamily="34" charset="0"/>
                <a:cs typeface="Arial" panose="020B0604020202020204" pitchFamily="34" charset="0"/>
              </a:rPr>
              <a:t>2</a:t>
            </a:r>
            <a:r>
              <a:rPr lang="pt-BR" sz="1200" b="1" dirty="0">
                <a:latin typeface="Arial" panose="020B0604020202020204" pitchFamily="34" charset="0"/>
                <a:cs typeface="Arial" panose="020B0604020202020204" pitchFamily="34" charset="0"/>
              </a:rPr>
              <a:t>SO</a:t>
            </a:r>
            <a:r>
              <a:rPr lang="pt-BR" sz="1200" b="1" baseline="-25000" dirty="0">
                <a:latin typeface="Arial" panose="020B0604020202020204" pitchFamily="34" charset="0"/>
                <a:cs typeface="Arial" panose="020B0604020202020204" pitchFamily="34" charset="0"/>
              </a:rPr>
              <a:t>4</a:t>
            </a:r>
            <a:r>
              <a:rPr lang="pt-BR" sz="1200" b="1" dirty="0">
                <a:latin typeface="Arial" panose="020B0604020202020204" pitchFamily="34" charset="0"/>
                <a:cs typeface="Arial" panose="020B0604020202020204" pitchFamily="34" charset="0"/>
              </a:rPr>
              <a:t> + 2MnSO</a:t>
            </a:r>
            <a:r>
              <a:rPr lang="pt-BR" sz="1200" b="1" baseline="-25000" dirty="0">
                <a:latin typeface="Arial" panose="020B0604020202020204" pitchFamily="34" charset="0"/>
                <a:cs typeface="Arial" panose="020B0604020202020204" pitchFamily="34" charset="0"/>
              </a:rPr>
              <a:t>4</a:t>
            </a:r>
            <a:r>
              <a:rPr lang="pt-BR" sz="1200" b="1" dirty="0">
                <a:latin typeface="Arial" panose="020B0604020202020204" pitchFamily="34" charset="0"/>
                <a:cs typeface="Arial" panose="020B0604020202020204" pitchFamily="34" charset="0"/>
              </a:rPr>
              <a:t> + 5S + 8H</a:t>
            </a:r>
            <a:r>
              <a:rPr lang="pt-BR" sz="1200" b="1" baseline="-25000" dirty="0">
                <a:latin typeface="Arial" panose="020B0604020202020204" pitchFamily="34" charset="0"/>
                <a:cs typeface="Arial" panose="020B0604020202020204" pitchFamily="34" charset="0"/>
              </a:rPr>
              <a:t>2</a:t>
            </a:r>
            <a:r>
              <a:rPr lang="pt-BR" sz="1200" b="1" dirty="0">
                <a:latin typeface="Arial" panose="020B0604020202020204" pitchFamily="34" charset="0"/>
                <a:cs typeface="Arial" panose="020B0604020202020204" pitchFamily="34" charset="0"/>
              </a:rPr>
              <a:t>O</a:t>
            </a:r>
          </a:p>
          <a:p>
            <a:pPr marL="0" indent="0">
              <a:buNone/>
              <a:defRPr/>
            </a:pPr>
            <a:endParaRPr lang="pt-BR" sz="1400" b="1" dirty="0">
              <a:latin typeface="Arial" panose="020B0604020202020204" pitchFamily="34" charset="0"/>
              <a:cs typeface="Arial" panose="020B0604020202020204" pitchFamily="34" charset="0"/>
            </a:endParaRPr>
          </a:p>
          <a:p>
            <a:pPr marL="0" indent="0">
              <a:buNone/>
              <a:defRPr/>
            </a:pPr>
            <a:r>
              <a:rPr lang="pt-BR" sz="1400" b="1" dirty="0">
                <a:latin typeface="Arial" panose="020B0604020202020204" pitchFamily="34" charset="0"/>
                <a:cs typeface="Arial" panose="020B0604020202020204" pitchFamily="34" charset="0"/>
              </a:rPr>
              <a:t>Es2       KMnO</a:t>
            </a:r>
            <a:r>
              <a:rPr lang="pt-BR" sz="1400" b="1" baseline="-25000" dirty="0">
                <a:latin typeface="Arial" panose="020B0604020202020204" pitchFamily="34" charset="0"/>
                <a:cs typeface="Arial" panose="020B0604020202020204" pitchFamily="34" charset="0"/>
              </a:rPr>
              <a:t>4</a:t>
            </a:r>
            <a:r>
              <a:rPr lang="pt-BR" sz="1400" b="1" dirty="0">
                <a:latin typeface="Arial" panose="020B0604020202020204" pitchFamily="34" charset="0"/>
                <a:cs typeface="Arial" panose="020B0604020202020204" pitchFamily="34" charset="0"/>
              </a:rPr>
              <a:t> +  FeSO</a:t>
            </a:r>
            <a:r>
              <a:rPr lang="pt-BR" sz="1400" b="1" baseline="-25000" dirty="0">
                <a:latin typeface="Arial" panose="020B0604020202020204" pitchFamily="34" charset="0"/>
                <a:cs typeface="Arial" panose="020B0604020202020204" pitchFamily="34" charset="0"/>
              </a:rPr>
              <a:t>4</a:t>
            </a:r>
            <a:r>
              <a:rPr lang="pt-BR" sz="1400" b="1" dirty="0">
                <a:latin typeface="Arial" panose="020B0604020202020204" pitchFamily="34" charset="0"/>
                <a:cs typeface="Arial" panose="020B0604020202020204" pitchFamily="34" charset="0"/>
              </a:rPr>
              <a:t> + H</a:t>
            </a:r>
            <a:r>
              <a:rPr lang="pt-BR" sz="1400" b="1" baseline="-25000" dirty="0">
                <a:latin typeface="Arial" panose="020B0604020202020204" pitchFamily="34" charset="0"/>
                <a:cs typeface="Arial" panose="020B0604020202020204" pitchFamily="34" charset="0"/>
              </a:rPr>
              <a:t>2</a:t>
            </a:r>
            <a:r>
              <a:rPr lang="pt-BR" sz="1400" b="1" dirty="0">
                <a:latin typeface="Arial" panose="020B0604020202020204" pitchFamily="34" charset="0"/>
                <a:cs typeface="Arial" panose="020B0604020202020204" pitchFamily="34" charset="0"/>
              </a:rPr>
              <a:t>SO</a:t>
            </a:r>
            <a:r>
              <a:rPr lang="pt-BR" sz="1400" b="1" baseline="-25000" dirty="0">
                <a:latin typeface="Arial" panose="020B0604020202020204" pitchFamily="34" charset="0"/>
                <a:cs typeface="Arial" panose="020B0604020202020204" pitchFamily="34" charset="0"/>
              </a:rPr>
              <a:t>4 </a:t>
            </a:r>
            <a:r>
              <a:rPr lang="pt-BR" sz="1400" b="1" dirty="0">
                <a:latin typeface="Arial" panose="020B0604020202020204" pitchFamily="34" charset="0"/>
                <a:cs typeface="Arial" panose="020B0604020202020204" pitchFamily="34" charset="0"/>
              </a:rPr>
              <a:t>→ K</a:t>
            </a:r>
            <a:r>
              <a:rPr lang="pt-BR" sz="1400" b="1" baseline="-25000" dirty="0">
                <a:latin typeface="Arial" panose="020B0604020202020204" pitchFamily="34" charset="0"/>
                <a:cs typeface="Arial" panose="020B0604020202020204" pitchFamily="34" charset="0"/>
              </a:rPr>
              <a:t>2</a:t>
            </a:r>
            <a:r>
              <a:rPr lang="pt-BR" sz="1400" b="1" dirty="0">
                <a:latin typeface="Arial" panose="020B0604020202020204" pitchFamily="34" charset="0"/>
                <a:cs typeface="Arial" panose="020B0604020202020204" pitchFamily="34" charset="0"/>
              </a:rPr>
              <a:t>SO</a:t>
            </a:r>
            <a:r>
              <a:rPr lang="pt-BR" sz="1400" b="1" baseline="-25000" dirty="0">
                <a:latin typeface="Arial" panose="020B0604020202020204" pitchFamily="34" charset="0"/>
                <a:cs typeface="Arial" panose="020B0604020202020204" pitchFamily="34" charset="0"/>
              </a:rPr>
              <a:t>4</a:t>
            </a:r>
            <a:r>
              <a:rPr lang="pt-BR" sz="1400" b="1" dirty="0">
                <a:latin typeface="Arial" panose="020B0604020202020204" pitchFamily="34" charset="0"/>
                <a:cs typeface="Arial" panose="020B0604020202020204" pitchFamily="34" charset="0"/>
              </a:rPr>
              <a:t> + MnSO</a:t>
            </a:r>
            <a:r>
              <a:rPr lang="pt-BR" sz="1400" b="1" baseline="-25000" dirty="0">
                <a:latin typeface="Arial" panose="020B0604020202020204" pitchFamily="34" charset="0"/>
                <a:cs typeface="Arial" panose="020B0604020202020204" pitchFamily="34" charset="0"/>
              </a:rPr>
              <a:t>4</a:t>
            </a:r>
            <a:r>
              <a:rPr lang="pt-BR" sz="1400" b="1" dirty="0">
                <a:latin typeface="Arial" panose="020B0604020202020204" pitchFamily="34" charset="0"/>
                <a:cs typeface="Arial" panose="020B0604020202020204" pitchFamily="34" charset="0"/>
              </a:rPr>
              <a:t> +Fe</a:t>
            </a:r>
            <a:r>
              <a:rPr lang="pt-BR" sz="1400" b="1" baseline="-25000" dirty="0">
                <a:latin typeface="Arial" panose="020B0604020202020204" pitchFamily="34" charset="0"/>
                <a:cs typeface="Arial" panose="020B0604020202020204" pitchFamily="34" charset="0"/>
              </a:rPr>
              <a:t>2</a:t>
            </a:r>
            <a:r>
              <a:rPr lang="pt-BR" sz="1400" b="1" dirty="0">
                <a:latin typeface="Arial" panose="020B0604020202020204" pitchFamily="34" charset="0"/>
                <a:cs typeface="Arial" panose="020B0604020202020204" pitchFamily="34" charset="0"/>
              </a:rPr>
              <a:t>(SO</a:t>
            </a:r>
            <a:r>
              <a:rPr lang="pt-BR" sz="1400" b="1" baseline="-25000" dirty="0">
                <a:latin typeface="Arial" panose="020B0604020202020204" pitchFamily="34" charset="0"/>
                <a:cs typeface="Arial" panose="020B0604020202020204" pitchFamily="34" charset="0"/>
              </a:rPr>
              <a:t>4</a:t>
            </a:r>
            <a:r>
              <a:rPr lang="pt-BR" sz="1400" b="1" dirty="0">
                <a:latin typeface="Arial" panose="020B0604020202020204" pitchFamily="34" charset="0"/>
                <a:cs typeface="Arial" panose="020B0604020202020204" pitchFamily="34" charset="0"/>
              </a:rPr>
              <a:t> )</a:t>
            </a:r>
            <a:r>
              <a:rPr lang="pt-BR" sz="1400" b="1" baseline="-25000" dirty="0">
                <a:latin typeface="Arial" panose="020B0604020202020204" pitchFamily="34" charset="0"/>
                <a:cs typeface="Arial" panose="020B0604020202020204" pitchFamily="34" charset="0"/>
              </a:rPr>
              <a:t>3</a:t>
            </a:r>
            <a:r>
              <a:rPr lang="pt-BR" sz="1400" b="1" dirty="0">
                <a:latin typeface="Arial" panose="020B0604020202020204" pitchFamily="34" charset="0"/>
                <a:cs typeface="Arial" panose="020B0604020202020204" pitchFamily="34" charset="0"/>
              </a:rPr>
              <a:t> + H</a:t>
            </a:r>
            <a:r>
              <a:rPr lang="pt-BR" sz="1400" b="1" baseline="-25000" dirty="0">
                <a:latin typeface="Arial" panose="020B0604020202020204" pitchFamily="34" charset="0"/>
                <a:cs typeface="Arial" panose="020B0604020202020204" pitchFamily="34" charset="0"/>
              </a:rPr>
              <a:t>2</a:t>
            </a:r>
            <a:r>
              <a:rPr lang="pt-BR" sz="1400" b="1" dirty="0">
                <a:latin typeface="Arial" panose="020B0604020202020204" pitchFamily="34" charset="0"/>
                <a:cs typeface="Arial" panose="020B0604020202020204" pitchFamily="34" charset="0"/>
              </a:rPr>
              <a:t>O forma molecolare</a:t>
            </a:r>
          </a:p>
          <a:p>
            <a:pPr marL="0" indent="0">
              <a:buNone/>
              <a:defRPr/>
            </a:pPr>
            <a:r>
              <a:rPr lang="pt-BR" sz="1400" b="1" dirty="0">
                <a:latin typeface="Arial" panose="020B0604020202020204" pitchFamily="34" charset="0"/>
                <a:cs typeface="Arial" panose="020B0604020202020204" pitchFamily="34" charset="0"/>
              </a:rPr>
              <a:t>                 MnO</a:t>
            </a:r>
            <a:r>
              <a:rPr lang="pt-BR" sz="1400" b="1" baseline="-25000" dirty="0">
                <a:latin typeface="Arial" panose="020B0604020202020204" pitchFamily="34" charset="0"/>
                <a:cs typeface="Arial" panose="020B0604020202020204" pitchFamily="34" charset="0"/>
              </a:rPr>
              <a:t>4</a:t>
            </a:r>
            <a:r>
              <a:rPr lang="pt-BR" sz="2000" b="1" baseline="30000" dirty="0">
                <a:latin typeface="Arial" panose="020B0604020202020204" pitchFamily="34" charset="0"/>
                <a:cs typeface="Arial" panose="020B0604020202020204" pitchFamily="34" charset="0"/>
              </a:rPr>
              <a:t>-</a:t>
            </a:r>
            <a:r>
              <a:rPr lang="pt-BR" sz="1400" b="1" dirty="0">
                <a:latin typeface="Arial" panose="020B0604020202020204" pitchFamily="34" charset="0"/>
                <a:cs typeface="Arial" panose="020B0604020202020204" pitchFamily="34" charset="0"/>
              </a:rPr>
              <a:t> +  Fe</a:t>
            </a:r>
            <a:r>
              <a:rPr lang="pt-BR" sz="1600" b="1" baseline="30000" dirty="0">
                <a:latin typeface="Arial" panose="020B0604020202020204" pitchFamily="34" charset="0"/>
                <a:cs typeface="Arial" panose="020B0604020202020204" pitchFamily="34" charset="0"/>
              </a:rPr>
              <a:t>+2</a:t>
            </a:r>
            <a:r>
              <a:rPr lang="pt-BR" sz="1400" b="1" dirty="0">
                <a:latin typeface="Arial" panose="020B0604020202020204" pitchFamily="34" charset="0"/>
                <a:cs typeface="Arial" panose="020B0604020202020204" pitchFamily="34" charset="0"/>
              </a:rPr>
              <a:t> + H</a:t>
            </a:r>
            <a:r>
              <a:rPr lang="pt-BR" sz="1600" b="1" baseline="30000" dirty="0">
                <a:latin typeface="Arial" panose="020B0604020202020204" pitchFamily="34" charset="0"/>
                <a:cs typeface="Arial" panose="020B0604020202020204" pitchFamily="34" charset="0"/>
              </a:rPr>
              <a:t>+</a:t>
            </a:r>
            <a:r>
              <a:rPr lang="pt-BR" sz="1400" b="1" baseline="-25000" dirty="0">
                <a:latin typeface="Arial" panose="020B0604020202020204" pitchFamily="34" charset="0"/>
                <a:cs typeface="Arial" panose="020B0604020202020204" pitchFamily="34" charset="0"/>
              </a:rPr>
              <a:t> </a:t>
            </a:r>
            <a:r>
              <a:rPr lang="pt-BR" sz="1400" b="1" dirty="0">
                <a:latin typeface="Arial" panose="020B0604020202020204" pitchFamily="34" charset="0"/>
                <a:cs typeface="Arial" panose="020B0604020202020204" pitchFamily="34" charset="0"/>
              </a:rPr>
              <a:t>→  Mn</a:t>
            </a:r>
            <a:r>
              <a:rPr lang="pt-BR" sz="1400" b="1" baseline="30000" dirty="0">
                <a:latin typeface="Arial" panose="020B0604020202020204" pitchFamily="34" charset="0"/>
                <a:cs typeface="Arial" panose="020B0604020202020204" pitchFamily="34" charset="0"/>
              </a:rPr>
              <a:t>+2</a:t>
            </a:r>
            <a:r>
              <a:rPr lang="pt-BR" sz="1400" b="1" dirty="0">
                <a:latin typeface="Arial" panose="020B0604020202020204" pitchFamily="34" charset="0"/>
                <a:cs typeface="Arial" panose="020B0604020202020204" pitchFamily="34" charset="0"/>
              </a:rPr>
              <a:t> +Fe</a:t>
            </a:r>
            <a:r>
              <a:rPr lang="pt-BR" sz="1400" b="1" baseline="30000" dirty="0">
                <a:latin typeface="Arial" panose="020B0604020202020204" pitchFamily="34" charset="0"/>
                <a:cs typeface="Arial" panose="020B0604020202020204" pitchFamily="34" charset="0"/>
              </a:rPr>
              <a:t>+3</a:t>
            </a:r>
            <a:r>
              <a:rPr lang="pt-BR" sz="1400" b="1" dirty="0">
                <a:latin typeface="Arial" panose="020B0604020202020204" pitchFamily="34" charset="0"/>
                <a:cs typeface="Arial" panose="020B0604020202020204" pitchFamily="34" charset="0"/>
              </a:rPr>
              <a:t>                                                forma ionica </a:t>
            </a:r>
          </a:p>
          <a:p>
            <a:pPr marL="0" indent="0">
              <a:buNone/>
              <a:defRPr/>
            </a:pPr>
            <a:r>
              <a:rPr lang="pt-BR" sz="1400" b="1" dirty="0">
                <a:latin typeface="Arial" panose="020B0604020202020204" pitchFamily="34" charset="0"/>
                <a:cs typeface="Arial" panose="020B0604020202020204" pitchFamily="34" charset="0"/>
              </a:rPr>
              <a:t>bilancio </a:t>
            </a:r>
            <a:endParaRPr lang="it-IT" sz="1400" b="1" dirty="0">
              <a:latin typeface="Arial" panose="020B0604020202020204" pitchFamily="34" charset="0"/>
              <a:cs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0"/>
            <a:ext cx="8229600" cy="533400"/>
          </a:xfrm>
        </p:spPr>
        <p:txBody>
          <a:bodyPr>
            <a:noAutofit/>
          </a:bodyPr>
          <a:lstStyle/>
          <a:p>
            <a:pPr algn="ctr"/>
            <a:br>
              <a:rPr lang="it-IT" sz="3600" b="1" dirty="0">
                <a:solidFill>
                  <a:srgbClr val="FF0000"/>
                </a:solidFill>
              </a:rPr>
            </a:br>
            <a:r>
              <a:rPr lang="it-IT" sz="3600" b="1" dirty="0">
                <a:solidFill>
                  <a:srgbClr val="FF0000"/>
                </a:solidFill>
              </a:rPr>
              <a:t>Bilancio di una reazione redox</a:t>
            </a:r>
            <a:endParaRPr lang="it-IT" sz="3600" dirty="0">
              <a:solidFill>
                <a:srgbClr val="FF0000"/>
              </a:solidFill>
            </a:endParaRPr>
          </a:p>
        </p:txBody>
      </p:sp>
      <p:sp>
        <p:nvSpPr>
          <p:cNvPr id="5" name="Segnaposto contenuto 4"/>
          <p:cNvSpPr>
            <a:spLocks noGrp="1"/>
          </p:cNvSpPr>
          <p:nvPr>
            <p:ph idx="1"/>
          </p:nvPr>
        </p:nvSpPr>
        <p:spPr>
          <a:xfrm>
            <a:off x="457200" y="533400"/>
            <a:ext cx="8507288" cy="5791200"/>
          </a:xfrm>
        </p:spPr>
        <p:txBody>
          <a:bodyPr>
            <a:normAutofit/>
          </a:bodyPr>
          <a:lstStyle/>
          <a:p>
            <a:pPr>
              <a:buFont typeface="Wingdings 2" panose="05020102010507070707" pitchFamily="18" charset="2"/>
              <a:buNone/>
              <a:defRPr/>
            </a:pPr>
            <a:r>
              <a:rPr lang="it-IT" sz="1800" dirty="0">
                <a:cs typeface="Arial" panose="020B0604020202020204" pitchFamily="34" charset="0"/>
              </a:rPr>
              <a:t>Una reazione redox può essere scritta come somma di due </a:t>
            </a:r>
            <a:r>
              <a:rPr lang="it-IT" sz="1800" dirty="0" err="1">
                <a:cs typeface="Arial" panose="020B0604020202020204" pitchFamily="34" charset="0"/>
              </a:rPr>
              <a:t>semireazione</a:t>
            </a:r>
            <a:r>
              <a:rPr lang="it-IT" sz="1800" dirty="0">
                <a:cs typeface="Arial" panose="020B0604020202020204" pitchFamily="34" charset="0"/>
              </a:rPr>
              <a:t> :  </a:t>
            </a:r>
          </a:p>
          <a:p>
            <a:pPr>
              <a:buFont typeface="Wingdings 2" panose="05020102010507070707" pitchFamily="18" charset="2"/>
              <a:buNone/>
              <a:defRPr/>
            </a:pPr>
            <a:r>
              <a:rPr lang="it-IT" sz="1800" dirty="0">
                <a:cs typeface="Arial" panose="020B0604020202020204" pitchFamily="34" charset="0"/>
              </a:rPr>
              <a:t> </a:t>
            </a:r>
            <a:r>
              <a:rPr lang="it-IT" sz="2000" dirty="0">
                <a:cs typeface="Arial" panose="020B0604020202020204" pitchFamily="34" charset="0"/>
              </a:rPr>
              <a:t>una </a:t>
            </a:r>
            <a:r>
              <a:rPr lang="it-IT" sz="2000" dirty="0" err="1">
                <a:cs typeface="Arial" panose="020B0604020202020204" pitchFamily="34" charset="0"/>
              </a:rPr>
              <a:t>semireazione</a:t>
            </a:r>
            <a:r>
              <a:rPr lang="it-IT" sz="2000" dirty="0">
                <a:cs typeface="Arial" panose="020B0604020202020204" pitchFamily="34" charset="0"/>
              </a:rPr>
              <a:t> di riduzione e una </a:t>
            </a:r>
            <a:r>
              <a:rPr lang="it-IT" sz="2000" dirty="0" err="1">
                <a:cs typeface="Arial" panose="020B0604020202020204" pitchFamily="34" charset="0"/>
              </a:rPr>
              <a:t>semireazione</a:t>
            </a:r>
            <a:r>
              <a:rPr lang="it-IT" sz="2000" dirty="0">
                <a:cs typeface="Arial" panose="020B0604020202020204" pitchFamily="34" charset="0"/>
              </a:rPr>
              <a:t> di ossidazione</a:t>
            </a:r>
          </a:p>
          <a:p>
            <a:pPr>
              <a:buFont typeface="Wingdings 2" panose="05020102010507070707" pitchFamily="18" charset="2"/>
              <a:buNone/>
              <a:defRPr/>
            </a:pPr>
            <a:r>
              <a:rPr lang="it-IT" sz="2000" dirty="0">
                <a:cs typeface="Arial" panose="020B0604020202020204" pitchFamily="34" charset="0"/>
              </a:rPr>
              <a:t>                   </a:t>
            </a:r>
            <a:r>
              <a:rPr lang="pt-BR" sz="1800" dirty="0">
                <a:latin typeface="Arial" panose="020B0604020202020204" pitchFamily="34" charset="0"/>
                <a:cs typeface="Arial" panose="020B0604020202020204" pitchFamily="34" charset="0"/>
              </a:rPr>
              <a:t>MnO</a:t>
            </a:r>
            <a:r>
              <a:rPr lang="pt-BR" sz="1800" baseline="-25000" dirty="0">
                <a:latin typeface="Arial" panose="020B0604020202020204" pitchFamily="34" charset="0"/>
                <a:cs typeface="Arial" panose="020B0604020202020204" pitchFamily="34" charset="0"/>
              </a:rPr>
              <a:t>4</a:t>
            </a:r>
            <a:r>
              <a:rPr lang="pt-BR" sz="2800" baseline="30000" dirty="0">
                <a:latin typeface="Arial" panose="020B0604020202020204" pitchFamily="34" charset="0"/>
                <a:cs typeface="Arial" panose="020B0604020202020204" pitchFamily="34" charset="0"/>
              </a:rPr>
              <a:t>-</a:t>
            </a:r>
            <a:r>
              <a:rPr lang="pt-BR" sz="1800" dirty="0">
                <a:latin typeface="Arial" panose="020B0604020202020204" pitchFamily="34" charset="0"/>
                <a:cs typeface="Arial" panose="020B0604020202020204" pitchFamily="34" charset="0"/>
              </a:rPr>
              <a:t> +  Fe</a:t>
            </a:r>
            <a:r>
              <a:rPr lang="pt-BR" sz="2000" baseline="30000" dirty="0">
                <a:latin typeface="Arial" panose="020B0604020202020204" pitchFamily="34" charset="0"/>
                <a:cs typeface="Arial" panose="020B0604020202020204" pitchFamily="34" charset="0"/>
              </a:rPr>
              <a:t>+2</a:t>
            </a:r>
            <a:r>
              <a:rPr lang="pt-BR" sz="1800" dirty="0">
                <a:latin typeface="Arial" panose="020B0604020202020204" pitchFamily="34" charset="0"/>
                <a:cs typeface="Arial" panose="020B0604020202020204" pitchFamily="34" charset="0"/>
              </a:rPr>
              <a:t> + H</a:t>
            </a:r>
            <a:r>
              <a:rPr lang="pt-BR" sz="2000" baseline="30000" dirty="0">
                <a:latin typeface="Arial" panose="020B0604020202020204" pitchFamily="34" charset="0"/>
                <a:cs typeface="Arial" panose="020B0604020202020204" pitchFamily="34" charset="0"/>
              </a:rPr>
              <a:t>+</a:t>
            </a:r>
            <a:r>
              <a:rPr lang="pt-BR" sz="1800" baseline="-25000" dirty="0">
                <a:latin typeface="Arial" panose="020B0604020202020204" pitchFamily="34" charset="0"/>
                <a:cs typeface="Arial" panose="020B0604020202020204" pitchFamily="34" charset="0"/>
              </a:rPr>
              <a:t> </a:t>
            </a:r>
            <a:r>
              <a:rPr lang="pt-BR" sz="1800" dirty="0">
                <a:latin typeface="Arial" panose="020B0604020202020204" pitchFamily="34" charset="0"/>
                <a:cs typeface="Arial" panose="020B0604020202020204" pitchFamily="34" charset="0"/>
              </a:rPr>
              <a:t>→  Mn</a:t>
            </a:r>
            <a:r>
              <a:rPr lang="pt-BR" sz="1800" baseline="30000" dirty="0">
                <a:latin typeface="Arial" panose="020B0604020202020204" pitchFamily="34" charset="0"/>
                <a:cs typeface="Arial" panose="020B0604020202020204" pitchFamily="34" charset="0"/>
              </a:rPr>
              <a:t>+2</a:t>
            </a:r>
            <a:r>
              <a:rPr lang="pt-BR" sz="1800" dirty="0">
                <a:latin typeface="Arial" panose="020B0604020202020204" pitchFamily="34" charset="0"/>
                <a:cs typeface="Arial" panose="020B0604020202020204" pitchFamily="34" charset="0"/>
              </a:rPr>
              <a:t> +Fe</a:t>
            </a:r>
            <a:r>
              <a:rPr lang="pt-BR" sz="1800" baseline="30000" dirty="0">
                <a:latin typeface="Arial" panose="020B0604020202020204" pitchFamily="34" charset="0"/>
                <a:cs typeface="Arial" panose="020B0604020202020204" pitchFamily="34" charset="0"/>
              </a:rPr>
              <a:t>+3</a:t>
            </a:r>
          </a:p>
          <a:p>
            <a:pPr>
              <a:buFont typeface="Wingdings 2" panose="05020102010507070707" pitchFamily="18" charset="2"/>
              <a:buNone/>
              <a:defRPr/>
            </a:pPr>
            <a:r>
              <a:rPr lang="it-IT" sz="1400" dirty="0">
                <a:cs typeface="Arial" panose="020B0604020202020204" pitchFamily="34" charset="0"/>
              </a:rPr>
              <a:t>Coppie redox  riduzione e ossidazione </a:t>
            </a:r>
          </a:p>
          <a:p>
            <a:pPr>
              <a:buNone/>
              <a:defRPr/>
            </a:pPr>
            <a:r>
              <a:rPr lang="pt-BR" sz="1400" dirty="0">
                <a:latin typeface="Arial" panose="020B0604020202020204" pitchFamily="34" charset="0"/>
                <a:cs typeface="Arial" panose="020B0604020202020204" pitchFamily="34" charset="0"/>
              </a:rPr>
              <a:t>MnO</a:t>
            </a:r>
            <a:r>
              <a:rPr lang="pt-BR" sz="1400" baseline="-25000" dirty="0">
                <a:latin typeface="Arial" panose="020B0604020202020204" pitchFamily="34" charset="0"/>
                <a:cs typeface="Arial" panose="020B0604020202020204" pitchFamily="34" charset="0"/>
              </a:rPr>
              <a:t>4</a:t>
            </a:r>
            <a:r>
              <a:rPr lang="pt-BR" sz="2000" baseline="30000" dirty="0">
                <a:latin typeface="Arial" panose="020B0604020202020204" pitchFamily="34" charset="0"/>
                <a:cs typeface="Arial" panose="020B0604020202020204" pitchFamily="34" charset="0"/>
              </a:rPr>
              <a:t>-</a:t>
            </a:r>
            <a:r>
              <a:rPr lang="pt-BR" sz="1400" dirty="0">
                <a:latin typeface="Arial" panose="020B0604020202020204" pitchFamily="34" charset="0"/>
                <a:cs typeface="Arial" panose="020B0604020202020204" pitchFamily="34" charset="0"/>
              </a:rPr>
              <a:t> →  Mn</a:t>
            </a:r>
            <a:r>
              <a:rPr lang="pt-BR" sz="1400" baseline="30000" dirty="0">
                <a:latin typeface="Arial" panose="020B0604020202020204" pitchFamily="34" charset="0"/>
                <a:cs typeface="Arial" panose="020B0604020202020204" pitchFamily="34" charset="0"/>
              </a:rPr>
              <a:t>+2</a:t>
            </a:r>
            <a:r>
              <a:rPr lang="pt-BR" sz="1400" dirty="0">
                <a:latin typeface="Arial" panose="020B0604020202020204" pitchFamily="34" charset="0"/>
                <a:cs typeface="Arial" panose="020B0604020202020204" pitchFamily="34" charset="0"/>
              </a:rPr>
              <a:t>  </a:t>
            </a:r>
            <a:endParaRPr lang="pt-BR" sz="1400" baseline="30000" dirty="0">
              <a:latin typeface="Arial" panose="020B0604020202020204" pitchFamily="34" charset="0"/>
              <a:cs typeface="Arial" panose="020B0604020202020204" pitchFamily="34" charset="0"/>
            </a:endParaRPr>
          </a:p>
          <a:p>
            <a:pPr>
              <a:buNone/>
              <a:defRPr/>
            </a:pPr>
            <a:r>
              <a:rPr lang="pt-BR" sz="1400" dirty="0">
                <a:latin typeface="Arial" panose="020B0604020202020204" pitchFamily="34" charset="0"/>
                <a:cs typeface="Arial" panose="020B0604020202020204" pitchFamily="34" charset="0"/>
              </a:rPr>
              <a:t> Fe</a:t>
            </a:r>
            <a:r>
              <a:rPr lang="pt-BR" sz="1600" baseline="30000" dirty="0">
                <a:latin typeface="Arial" panose="020B0604020202020204" pitchFamily="34" charset="0"/>
                <a:cs typeface="Arial" panose="020B0604020202020204" pitchFamily="34" charset="0"/>
              </a:rPr>
              <a:t>+2</a:t>
            </a:r>
            <a:r>
              <a:rPr lang="pt-BR" sz="1400" dirty="0">
                <a:latin typeface="Arial" panose="020B0604020202020204" pitchFamily="34" charset="0"/>
                <a:cs typeface="Arial" panose="020B0604020202020204" pitchFamily="34" charset="0"/>
              </a:rPr>
              <a:t> → Fe</a:t>
            </a:r>
            <a:r>
              <a:rPr lang="pt-BR" sz="1400" baseline="30000" dirty="0">
                <a:latin typeface="Arial" panose="020B0604020202020204" pitchFamily="34" charset="0"/>
                <a:cs typeface="Arial" panose="020B0604020202020204" pitchFamily="34" charset="0"/>
              </a:rPr>
              <a:t>+3</a:t>
            </a:r>
          </a:p>
          <a:p>
            <a:pPr>
              <a:buNone/>
              <a:defRPr/>
            </a:pPr>
            <a:r>
              <a:rPr lang="it-IT" sz="1400" dirty="0">
                <a:cs typeface="Arial" panose="020B0604020202020204" pitchFamily="34" charset="0"/>
              </a:rPr>
              <a:t>Bilancio </a:t>
            </a:r>
          </a:p>
          <a:p>
            <a:pPr>
              <a:buNone/>
              <a:defRPr/>
            </a:pPr>
            <a:r>
              <a:rPr lang="it-IT" sz="1400" dirty="0" err="1">
                <a:cs typeface="Arial" panose="020B0604020202020204" pitchFamily="34" charset="0"/>
              </a:rPr>
              <a:t>semireazione</a:t>
            </a:r>
            <a:r>
              <a:rPr lang="it-IT" sz="1400" dirty="0">
                <a:cs typeface="Arial" panose="020B0604020202020204" pitchFamily="34" charset="0"/>
              </a:rPr>
              <a:t> di riduzione</a:t>
            </a:r>
          </a:p>
          <a:p>
            <a:pPr>
              <a:buNone/>
              <a:defRPr/>
            </a:pPr>
            <a:r>
              <a:rPr lang="it-IT" sz="1400" dirty="0">
                <a:cs typeface="Arial" panose="020B0604020202020204" pitchFamily="34" charset="0"/>
              </a:rPr>
              <a:t>1 elettroni  acquistati (variazione del </a:t>
            </a:r>
            <a:r>
              <a:rPr lang="it-IT" sz="1400" dirty="0" err="1">
                <a:cs typeface="Arial" panose="020B0604020202020204" pitchFamily="34" charset="0"/>
              </a:rPr>
              <a:t>n.o</a:t>
            </a:r>
            <a:r>
              <a:rPr lang="it-IT" sz="1400" dirty="0">
                <a:cs typeface="Arial" panose="020B0604020202020204" pitchFamily="34" charset="0"/>
              </a:rPr>
              <a:t>  reagente –prodotto) </a:t>
            </a:r>
          </a:p>
          <a:p>
            <a:pPr>
              <a:buNone/>
              <a:defRPr/>
            </a:pPr>
            <a:r>
              <a:rPr lang="it-IT" sz="1400" dirty="0">
                <a:cs typeface="Arial" panose="020B0604020202020204" pitchFamily="34" charset="0"/>
              </a:rPr>
              <a:t> </a:t>
            </a:r>
            <a:r>
              <a:rPr lang="pt-BR" sz="1200" dirty="0">
                <a:latin typeface="Arial" panose="020B0604020202020204" pitchFamily="34" charset="0"/>
                <a:cs typeface="Arial" panose="020B0604020202020204" pitchFamily="34" charset="0"/>
              </a:rPr>
              <a:t>MnO</a:t>
            </a:r>
            <a:r>
              <a:rPr lang="pt-BR" sz="1200" baseline="-25000" dirty="0">
                <a:latin typeface="Arial" panose="020B0604020202020204" pitchFamily="34" charset="0"/>
                <a:cs typeface="Arial" panose="020B0604020202020204" pitchFamily="34" charset="0"/>
              </a:rPr>
              <a:t>4</a:t>
            </a:r>
            <a:r>
              <a:rPr lang="pt-BR" sz="1800" baseline="30000" dirty="0">
                <a:latin typeface="Arial" panose="020B0604020202020204" pitchFamily="34" charset="0"/>
                <a:cs typeface="Arial" panose="020B0604020202020204" pitchFamily="34" charset="0"/>
              </a:rPr>
              <a:t>-</a:t>
            </a:r>
            <a:r>
              <a:rPr lang="pt-BR" sz="1200" dirty="0">
                <a:latin typeface="Arial" panose="020B0604020202020204" pitchFamily="34" charset="0"/>
                <a:cs typeface="Arial" panose="020B0604020202020204" pitchFamily="34" charset="0"/>
              </a:rPr>
              <a:t> + 5e →  Mn</a:t>
            </a:r>
            <a:r>
              <a:rPr lang="pt-BR" sz="1200" baseline="30000" dirty="0">
                <a:latin typeface="Arial" panose="020B0604020202020204" pitchFamily="34" charset="0"/>
                <a:cs typeface="Arial" panose="020B0604020202020204" pitchFamily="34" charset="0"/>
              </a:rPr>
              <a:t>+2</a:t>
            </a:r>
            <a:r>
              <a:rPr lang="pt-BR" sz="1200" dirty="0">
                <a:latin typeface="Arial" panose="020B0604020202020204" pitchFamily="34" charset="0"/>
                <a:cs typeface="Arial" panose="020B0604020202020204" pitchFamily="34" charset="0"/>
              </a:rPr>
              <a:t>   </a:t>
            </a:r>
            <a:endParaRPr lang="pt-BR" sz="1400" baseline="30000" dirty="0">
              <a:latin typeface="Arial" panose="020B0604020202020204" pitchFamily="34" charset="0"/>
              <a:cs typeface="Arial" panose="020B0604020202020204" pitchFamily="34" charset="0"/>
            </a:endParaRPr>
          </a:p>
          <a:p>
            <a:pPr>
              <a:buFont typeface="Wingdings 2" panose="05020102010507070707" pitchFamily="18" charset="2"/>
              <a:buNone/>
              <a:defRPr/>
            </a:pPr>
            <a:r>
              <a:rPr lang="it-IT" sz="1400" dirty="0">
                <a:cs typeface="Arial" panose="020B0604020202020204" pitchFamily="34" charset="0"/>
              </a:rPr>
              <a:t>2 bilancio cariche </a:t>
            </a:r>
            <a:r>
              <a:rPr lang="pt-BR" sz="1200" dirty="0">
                <a:latin typeface="Arial" panose="020B0604020202020204" pitchFamily="34" charset="0"/>
                <a:cs typeface="Arial" panose="020B0604020202020204" pitchFamily="34" charset="0"/>
              </a:rPr>
              <a:t>MnO</a:t>
            </a:r>
            <a:r>
              <a:rPr lang="pt-BR" sz="1200" baseline="-25000" dirty="0">
                <a:latin typeface="Arial" panose="020B0604020202020204" pitchFamily="34" charset="0"/>
                <a:cs typeface="Arial" panose="020B0604020202020204" pitchFamily="34" charset="0"/>
              </a:rPr>
              <a:t>4</a:t>
            </a:r>
            <a:r>
              <a:rPr lang="pt-BR" sz="1800" baseline="30000" dirty="0">
                <a:latin typeface="Arial" panose="020B0604020202020204" pitchFamily="34" charset="0"/>
                <a:cs typeface="Arial" panose="020B0604020202020204" pitchFamily="34" charset="0"/>
              </a:rPr>
              <a:t>-</a:t>
            </a:r>
            <a:r>
              <a:rPr lang="pt-BR" sz="1200" dirty="0">
                <a:latin typeface="Arial" panose="020B0604020202020204" pitchFamily="34" charset="0"/>
                <a:cs typeface="Arial" panose="020B0604020202020204" pitchFamily="34" charset="0"/>
              </a:rPr>
              <a:t> + 5e  + 8H</a:t>
            </a:r>
            <a:r>
              <a:rPr lang="pt-BR" sz="1200" baseline="30000" dirty="0">
                <a:latin typeface="Arial" panose="020B0604020202020204" pitchFamily="34" charset="0"/>
                <a:cs typeface="Arial" panose="020B0604020202020204" pitchFamily="34" charset="0"/>
              </a:rPr>
              <a:t>+</a:t>
            </a:r>
            <a:r>
              <a:rPr lang="pt-BR" sz="1200" dirty="0">
                <a:latin typeface="Arial" panose="020B0604020202020204" pitchFamily="34" charset="0"/>
                <a:cs typeface="Arial" panose="020B0604020202020204" pitchFamily="34" charset="0"/>
              </a:rPr>
              <a:t> →  Mn</a:t>
            </a:r>
            <a:r>
              <a:rPr lang="pt-BR" sz="1200" baseline="30000" dirty="0">
                <a:latin typeface="Arial" panose="020B0604020202020204" pitchFamily="34" charset="0"/>
                <a:cs typeface="Arial" panose="020B0604020202020204" pitchFamily="34" charset="0"/>
              </a:rPr>
              <a:t>+2</a:t>
            </a:r>
            <a:r>
              <a:rPr lang="pt-BR" sz="1200" dirty="0">
                <a:latin typeface="Arial" panose="020B0604020202020204" pitchFamily="34" charset="0"/>
                <a:cs typeface="Arial" panose="020B0604020202020204" pitchFamily="34" charset="0"/>
              </a:rPr>
              <a:t>           </a:t>
            </a:r>
            <a:r>
              <a:rPr lang="pt-BR" sz="1400" dirty="0">
                <a:latin typeface="Arial" panose="020B0604020202020204" pitchFamily="34" charset="0"/>
                <a:cs typeface="Arial" panose="020B0604020202020204" pitchFamily="34" charset="0"/>
              </a:rPr>
              <a:t>con H</a:t>
            </a:r>
            <a:r>
              <a:rPr lang="pt-BR" sz="1400" baseline="30000" dirty="0">
                <a:latin typeface="Arial" panose="020B0604020202020204" pitchFamily="34" charset="0"/>
                <a:cs typeface="Arial" panose="020B0604020202020204" pitchFamily="34" charset="0"/>
              </a:rPr>
              <a:t>+</a:t>
            </a:r>
            <a:endParaRPr lang="pt-BR" sz="1400" dirty="0">
              <a:latin typeface="Arial" panose="020B0604020202020204" pitchFamily="34" charset="0"/>
              <a:cs typeface="Arial" panose="020B0604020202020204" pitchFamily="34" charset="0"/>
            </a:endParaRPr>
          </a:p>
          <a:p>
            <a:pPr>
              <a:buFont typeface="Wingdings 2" panose="05020102010507070707" pitchFamily="18" charset="2"/>
              <a:buNone/>
              <a:defRPr/>
            </a:pPr>
            <a:r>
              <a:rPr lang="it-IT" sz="1400" dirty="0">
                <a:cs typeface="Arial" panose="020B0604020202020204" pitchFamily="34" charset="0"/>
              </a:rPr>
              <a:t>3 </a:t>
            </a:r>
            <a:r>
              <a:rPr lang="pt-BR" sz="1200" dirty="0">
                <a:latin typeface="Arial" panose="020B0604020202020204" pitchFamily="34" charset="0"/>
                <a:cs typeface="Arial" panose="020B0604020202020204" pitchFamily="34" charset="0"/>
              </a:rPr>
              <a:t>bilancio di massa </a:t>
            </a:r>
            <a:r>
              <a:rPr lang="pt-BR" sz="1200" b="1" dirty="0">
                <a:latin typeface="Arial" panose="020B0604020202020204" pitchFamily="34" charset="0"/>
                <a:cs typeface="Arial" panose="020B0604020202020204" pitchFamily="34" charset="0"/>
              </a:rPr>
              <a:t>MnO</a:t>
            </a:r>
            <a:r>
              <a:rPr lang="pt-BR" sz="1200" b="1" baseline="-25000" dirty="0">
                <a:latin typeface="Arial" panose="020B0604020202020204" pitchFamily="34" charset="0"/>
                <a:cs typeface="Arial" panose="020B0604020202020204" pitchFamily="34" charset="0"/>
              </a:rPr>
              <a:t>4</a:t>
            </a:r>
            <a:r>
              <a:rPr lang="pt-BR" sz="1800" b="1" baseline="30000" dirty="0">
                <a:latin typeface="Arial" panose="020B0604020202020204" pitchFamily="34" charset="0"/>
                <a:cs typeface="Arial" panose="020B0604020202020204" pitchFamily="34" charset="0"/>
              </a:rPr>
              <a:t>-</a:t>
            </a:r>
            <a:r>
              <a:rPr lang="pt-BR" sz="1200" b="1" dirty="0">
                <a:latin typeface="Arial" panose="020B0604020202020204" pitchFamily="34" charset="0"/>
                <a:cs typeface="Arial" panose="020B0604020202020204" pitchFamily="34" charset="0"/>
              </a:rPr>
              <a:t> + 5e  +8 H</a:t>
            </a:r>
            <a:r>
              <a:rPr lang="pt-BR" sz="1200" b="1" baseline="30000" dirty="0">
                <a:latin typeface="Arial" panose="020B0604020202020204" pitchFamily="34" charset="0"/>
                <a:cs typeface="Arial" panose="020B0604020202020204" pitchFamily="34" charset="0"/>
              </a:rPr>
              <a:t>+</a:t>
            </a:r>
            <a:r>
              <a:rPr lang="pt-BR" sz="1200" b="1" dirty="0">
                <a:latin typeface="Arial" panose="020B0604020202020204" pitchFamily="34" charset="0"/>
                <a:cs typeface="Arial" panose="020B0604020202020204" pitchFamily="34" charset="0"/>
              </a:rPr>
              <a:t> →  Mn</a:t>
            </a:r>
            <a:r>
              <a:rPr lang="pt-BR" sz="1200" b="1" baseline="30000" dirty="0">
                <a:latin typeface="Arial" panose="020B0604020202020204" pitchFamily="34" charset="0"/>
                <a:cs typeface="Arial" panose="020B0604020202020204" pitchFamily="34" charset="0"/>
              </a:rPr>
              <a:t>+2</a:t>
            </a:r>
            <a:r>
              <a:rPr lang="pt-BR" sz="1200" b="1" dirty="0">
                <a:latin typeface="Arial" panose="020B0604020202020204" pitchFamily="34" charset="0"/>
                <a:cs typeface="Arial" panose="020B0604020202020204" pitchFamily="34" charset="0"/>
              </a:rPr>
              <a:t>  +4H</a:t>
            </a:r>
            <a:r>
              <a:rPr lang="pt-BR" sz="1200" b="1" baseline="-25000" dirty="0">
                <a:latin typeface="Arial" panose="020B0604020202020204" pitchFamily="34" charset="0"/>
                <a:cs typeface="Arial" panose="020B0604020202020204" pitchFamily="34" charset="0"/>
              </a:rPr>
              <a:t>2</a:t>
            </a:r>
            <a:r>
              <a:rPr lang="pt-BR" sz="1200" b="1" dirty="0">
                <a:latin typeface="Arial" panose="020B0604020202020204" pitchFamily="34" charset="0"/>
                <a:cs typeface="Arial" panose="020B0604020202020204" pitchFamily="34" charset="0"/>
              </a:rPr>
              <a:t>O </a:t>
            </a:r>
            <a:r>
              <a:rPr lang="pt-BR" sz="1200" dirty="0">
                <a:latin typeface="Arial" panose="020B0604020202020204" pitchFamily="34" charset="0"/>
                <a:cs typeface="Arial" panose="020B0604020202020204" pitchFamily="34" charset="0"/>
              </a:rPr>
              <a:t>aggiunta di acqua </a:t>
            </a:r>
          </a:p>
          <a:p>
            <a:pPr>
              <a:buFont typeface="Wingdings 2" panose="05020102010507070707" pitchFamily="18" charset="2"/>
              <a:buNone/>
              <a:defRPr/>
            </a:pPr>
            <a:r>
              <a:rPr lang="pt-BR" sz="1200" dirty="0">
                <a:latin typeface="Arial" panose="020B0604020202020204" pitchFamily="34" charset="0"/>
                <a:cs typeface="Arial" panose="020B0604020202020204" pitchFamily="34" charset="0"/>
              </a:rPr>
              <a:t>semireazione di ossidazione</a:t>
            </a:r>
          </a:p>
          <a:p>
            <a:pPr>
              <a:buNone/>
              <a:defRPr/>
            </a:pPr>
            <a:r>
              <a:rPr lang="it-IT" sz="1200" dirty="0">
                <a:cs typeface="Arial" panose="020B0604020202020204" pitchFamily="34" charset="0"/>
              </a:rPr>
              <a:t>1 elettroni  acquistati (variazione del </a:t>
            </a:r>
            <a:r>
              <a:rPr lang="it-IT" sz="1200" dirty="0" err="1">
                <a:cs typeface="Arial" panose="020B0604020202020204" pitchFamily="34" charset="0"/>
              </a:rPr>
              <a:t>n.o</a:t>
            </a:r>
            <a:r>
              <a:rPr lang="it-IT" sz="1200" dirty="0">
                <a:cs typeface="Arial" panose="020B0604020202020204" pitchFamily="34" charset="0"/>
              </a:rPr>
              <a:t>  reagente –prodotto) </a:t>
            </a:r>
            <a:endParaRPr lang="pt-BR" sz="1200" dirty="0">
              <a:latin typeface="Arial" panose="020B0604020202020204" pitchFamily="34" charset="0"/>
              <a:cs typeface="Arial" panose="020B0604020202020204" pitchFamily="34" charset="0"/>
            </a:endParaRPr>
          </a:p>
          <a:p>
            <a:pPr>
              <a:buNone/>
              <a:defRPr/>
            </a:pPr>
            <a:r>
              <a:rPr lang="pt-BR" sz="1400" b="1" dirty="0">
                <a:latin typeface="Arial" panose="020B0604020202020204" pitchFamily="34" charset="0"/>
                <a:cs typeface="Arial" panose="020B0604020202020204" pitchFamily="34" charset="0"/>
              </a:rPr>
              <a:t>Fe</a:t>
            </a:r>
            <a:r>
              <a:rPr lang="pt-BR" sz="1600" b="1" baseline="30000" dirty="0">
                <a:latin typeface="Arial" panose="020B0604020202020204" pitchFamily="34" charset="0"/>
                <a:cs typeface="Arial" panose="020B0604020202020204" pitchFamily="34" charset="0"/>
              </a:rPr>
              <a:t>+2</a:t>
            </a:r>
            <a:r>
              <a:rPr lang="pt-BR" sz="1400" b="1" dirty="0">
                <a:latin typeface="Arial" panose="020B0604020202020204" pitchFamily="34" charset="0"/>
                <a:cs typeface="Arial" panose="020B0604020202020204" pitchFamily="34" charset="0"/>
              </a:rPr>
              <a:t> → Fe</a:t>
            </a:r>
            <a:r>
              <a:rPr lang="pt-BR" sz="1400" b="1" baseline="30000" dirty="0">
                <a:latin typeface="Arial" panose="020B0604020202020204" pitchFamily="34" charset="0"/>
                <a:cs typeface="Arial" panose="020B0604020202020204" pitchFamily="34" charset="0"/>
              </a:rPr>
              <a:t>+3 + </a:t>
            </a:r>
            <a:r>
              <a:rPr lang="pt-BR" sz="1400" b="1" dirty="0">
                <a:latin typeface="Arial" panose="020B0604020202020204" pitchFamily="34" charset="0"/>
                <a:cs typeface="Arial" panose="020B0604020202020204" pitchFamily="34" charset="0"/>
              </a:rPr>
              <a:t>1e</a:t>
            </a:r>
            <a:endParaRPr lang="it-IT" sz="1400" b="1" dirty="0">
              <a:latin typeface="Arial" panose="020B0604020202020204" pitchFamily="34" charset="0"/>
              <a:cs typeface="Arial" panose="020B0604020202020204" pitchFamily="34" charset="0"/>
            </a:endParaRPr>
          </a:p>
          <a:p>
            <a:pPr>
              <a:buNone/>
              <a:defRPr/>
            </a:pPr>
            <a:r>
              <a:rPr lang="it-IT" sz="1200" dirty="0">
                <a:latin typeface="Arial" panose="020B0604020202020204" pitchFamily="34" charset="0"/>
                <a:cs typeface="Arial" panose="020B0604020202020204" pitchFamily="34" charset="0"/>
              </a:rPr>
              <a:t>La </a:t>
            </a:r>
            <a:r>
              <a:rPr lang="it-IT" sz="1200" dirty="0" err="1">
                <a:latin typeface="Arial" panose="020B0604020202020204" pitchFamily="34" charset="0"/>
                <a:cs typeface="Arial" panose="020B0604020202020204" pitchFamily="34" charset="0"/>
              </a:rPr>
              <a:t>semireazione</a:t>
            </a:r>
            <a:r>
              <a:rPr lang="it-IT" sz="1200" dirty="0">
                <a:latin typeface="Arial" panose="020B0604020202020204" pitchFamily="34" charset="0"/>
                <a:cs typeface="Arial" panose="020B0604020202020204" pitchFamily="34" charset="0"/>
              </a:rPr>
              <a:t> è bilanciata per carica e massa </a:t>
            </a:r>
          </a:p>
          <a:p>
            <a:pPr>
              <a:buNone/>
              <a:defRPr/>
            </a:pPr>
            <a:r>
              <a:rPr lang="it-IT" sz="1200" dirty="0">
                <a:latin typeface="Arial" panose="020B0604020202020204" pitchFamily="34" charset="0"/>
                <a:cs typeface="Arial" panose="020B0604020202020204" pitchFamily="34" charset="0"/>
              </a:rPr>
              <a:t>Bilancio reazione  Il numero di elettroni persi deve essere uguale a quelli acquistati s</a:t>
            </a:r>
            <a:r>
              <a:rPr lang="it-IT" sz="1200" dirty="0"/>
              <a:t>i calcola il m.c.m. ( minimo comune multiplo ) dei due valori e lo si divide per il numero di elettroni in ogni </a:t>
            </a:r>
            <a:r>
              <a:rPr lang="it-IT" sz="1200" dirty="0" err="1"/>
              <a:t>semireazione</a:t>
            </a:r>
            <a:r>
              <a:rPr lang="it-IT" sz="1200" dirty="0"/>
              <a:t>.</a:t>
            </a:r>
          </a:p>
          <a:p>
            <a:pPr>
              <a:buNone/>
              <a:defRPr/>
            </a:pPr>
            <a:r>
              <a:rPr lang="pt-BR" sz="1400" b="1" dirty="0">
                <a:latin typeface="Arial" panose="020B0604020202020204" pitchFamily="34" charset="0"/>
                <a:cs typeface="Arial" panose="020B0604020202020204" pitchFamily="34" charset="0"/>
              </a:rPr>
              <a:t> </a:t>
            </a:r>
            <a:r>
              <a:rPr lang="pt-BR" sz="1400" dirty="0">
                <a:latin typeface="Arial" panose="020B0604020202020204" pitchFamily="34" charset="0"/>
                <a:cs typeface="Arial" panose="020B0604020202020204" pitchFamily="34" charset="0"/>
              </a:rPr>
              <a:t>1 x MnO</a:t>
            </a:r>
            <a:r>
              <a:rPr lang="pt-BR" sz="1400" baseline="-25000" dirty="0">
                <a:latin typeface="Arial" panose="020B0604020202020204" pitchFamily="34" charset="0"/>
                <a:cs typeface="Arial" panose="020B0604020202020204" pitchFamily="34" charset="0"/>
              </a:rPr>
              <a:t>4</a:t>
            </a:r>
            <a:r>
              <a:rPr lang="pt-BR" sz="2000" baseline="30000" dirty="0">
                <a:latin typeface="Arial" panose="020B0604020202020204" pitchFamily="34" charset="0"/>
                <a:cs typeface="Arial" panose="020B0604020202020204" pitchFamily="34" charset="0"/>
              </a:rPr>
              <a:t>-</a:t>
            </a:r>
            <a:r>
              <a:rPr lang="pt-BR" sz="1400" dirty="0">
                <a:latin typeface="Arial" panose="020B0604020202020204" pitchFamily="34" charset="0"/>
                <a:cs typeface="Arial" panose="020B0604020202020204" pitchFamily="34" charset="0"/>
              </a:rPr>
              <a:t> + 5e  +8 H</a:t>
            </a:r>
            <a:r>
              <a:rPr lang="pt-BR" sz="1400" baseline="30000" dirty="0">
                <a:latin typeface="Arial" panose="020B0604020202020204" pitchFamily="34" charset="0"/>
                <a:cs typeface="Arial" panose="020B0604020202020204" pitchFamily="34" charset="0"/>
              </a:rPr>
              <a:t>+</a:t>
            </a:r>
            <a:r>
              <a:rPr lang="pt-BR" sz="1400" dirty="0">
                <a:latin typeface="Arial" panose="020B0604020202020204" pitchFamily="34" charset="0"/>
                <a:cs typeface="Arial" panose="020B0604020202020204" pitchFamily="34" charset="0"/>
              </a:rPr>
              <a:t> →  Mn</a:t>
            </a:r>
            <a:r>
              <a:rPr lang="pt-BR" sz="1400" baseline="30000" dirty="0">
                <a:latin typeface="Arial" panose="020B0604020202020204" pitchFamily="34" charset="0"/>
                <a:cs typeface="Arial" panose="020B0604020202020204" pitchFamily="34" charset="0"/>
              </a:rPr>
              <a:t>+2</a:t>
            </a:r>
            <a:r>
              <a:rPr lang="pt-BR" sz="1400" dirty="0">
                <a:latin typeface="Arial" panose="020B0604020202020204" pitchFamily="34" charset="0"/>
                <a:cs typeface="Arial" panose="020B0604020202020204" pitchFamily="34" charset="0"/>
              </a:rPr>
              <a:t>  +4H</a:t>
            </a:r>
            <a:r>
              <a:rPr lang="pt-BR" sz="1400" baseline="-25000" dirty="0">
                <a:latin typeface="Arial" panose="020B0604020202020204" pitchFamily="34" charset="0"/>
                <a:cs typeface="Arial" panose="020B0604020202020204" pitchFamily="34" charset="0"/>
              </a:rPr>
              <a:t>2</a:t>
            </a:r>
            <a:r>
              <a:rPr lang="pt-BR" sz="1400" dirty="0">
                <a:latin typeface="Arial" panose="020B0604020202020204" pitchFamily="34" charset="0"/>
                <a:cs typeface="Arial" panose="020B0604020202020204" pitchFamily="34" charset="0"/>
              </a:rPr>
              <a:t>O</a:t>
            </a:r>
          </a:p>
          <a:p>
            <a:pPr>
              <a:buNone/>
              <a:defRPr/>
            </a:pPr>
            <a:r>
              <a:rPr lang="pt-BR" sz="1400" dirty="0">
                <a:latin typeface="Arial" panose="020B0604020202020204" pitchFamily="34" charset="0"/>
                <a:cs typeface="Arial" panose="020B0604020202020204" pitchFamily="34" charset="0"/>
              </a:rPr>
              <a:t> 5  5 Fe</a:t>
            </a:r>
            <a:r>
              <a:rPr lang="pt-BR" sz="1600" baseline="30000" dirty="0">
                <a:latin typeface="Arial" panose="020B0604020202020204" pitchFamily="34" charset="0"/>
                <a:cs typeface="Arial" panose="020B0604020202020204" pitchFamily="34" charset="0"/>
              </a:rPr>
              <a:t>+2</a:t>
            </a:r>
            <a:r>
              <a:rPr lang="pt-BR" sz="1400" dirty="0">
                <a:latin typeface="Arial" panose="020B0604020202020204" pitchFamily="34" charset="0"/>
                <a:cs typeface="Arial" panose="020B0604020202020204" pitchFamily="34" charset="0"/>
              </a:rPr>
              <a:t> → 5 Fe</a:t>
            </a:r>
            <a:r>
              <a:rPr lang="pt-BR" sz="1400" baseline="30000" dirty="0">
                <a:latin typeface="Arial" panose="020B0604020202020204" pitchFamily="34" charset="0"/>
                <a:cs typeface="Arial" panose="020B0604020202020204" pitchFamily="34" charset="0"/>
              </a:rPr>
              <a:t>+3 </a:t>
            </a:r>
            <a:r>
              <a:rPr lang="pt-BR" sz="1400" dirty="0">
                <a:latin typeface="Arial" panose="020B0604020202020204" pitchFamily="34" charset="0"/>
                <a:cs typeface="Arial" panose="020B0604020202020204" pitchFamily="34" charset="0"/>
              </a:rPr>
              <a:t>+ 5e</a:t>
            </a:r>
            <a:endParaRPr lang="it-IT" sz="1400" dirty="0">
              <a:latin typeface="Arial" panose="020B0604020202020204" pitchFamily="34" charset="0"/>
              <a:cs typeface="Arial" panose="020B0604020202020204" pitchFamily="34" charset="0"/>
            </a:endParaRPr>
          </a:p>
          <a:p>
            <a:pPr>
              <a:buNone/>
              <a:defRPr/>
            </a:pPr>
            <a:r>
              <a:rPr lang="pt-BR" sz="1400" dirty="0">
                <a:latin typeface="Arial" panose="020B0604020202020204" pitchFamily="34" charset="0"/>
                <a:cs typeface="Arial" panose="020B0604020202020204" pitchFamily="34" charset="0"/>
              </a:rPr>
              <a:t>Si sommano le due semireazionie si semplificano </a:t>
            </a:r>
          </a:p>
          <a:p>
            <a:pPr>
              <a:buNone/>
              <a:defRPr/>
            </a:pPr>
            <a:r>
              <a:rPr lang="pt-BR" sz="1400" b="1" dirty="0">
                <a:latin typeface="Arial" panose="020B0604020202020204" pitchFamily="34" charset="0"/>
                <a:cs typeface="Arial" panose="020B0604020202020204" pitchFamily="34" charset="0"/>
              </a:rPr>
              <a:t>                                          MnO</a:t>
            </a:r>
            <a:r>
              <a:rPr lang="pt-BR" sz="1400" b="1" baseline="-25000" dirty="0">
                <a:latin typeface="Arial" panose="020B0604020202020204" pitchFamily="34" charset="0"/>
                <a:cs typeface="Arial" panose="020B0604020202020204" pitchFamily="34" charset="0"/>
              </a:rPr>
              <a:t>4</a:t>
            </a:r>
            <a:r>
              <a:rPr lang="pt-BR" sz="2000" b="1" baseline="30000" dirty="0">
                <a:latin typeface="Arial" panose="020B0604020202020204" pitchFamily="34" charset="0"/>
                <a:cs typeface="Arial" panose="020B0604020202020204" pitchFamily="34" charset="0"/>
              </a:rPr>
              <a:t>-</a:t>
            </a:r>
            <a:r>
              <a:rPr lang="pt-BR" sz="1400" b="1" dirty="0">
                <a:latin typeface="Arial" panose="020B0604020202020204" pitchFamily="34" charset="0"/>
                <a:cs typeface="Arial" panose="020B0604020202020204" pitchFamily="34" charset="0"/>
              </a:rPr>
              <a:t> + 5 Fe</a:t>
            </a:r>
            <a:r>
              <a:rPr lang="pt-BR" sz="1600" b="1" baseline="30000" dirty="0">
                <a:latin typeface="Arial" panose="020B0604020202020204" pitchFamily="34" charset="0"/>
                <a:cs typeface="Arial" panose="020B0604020202020204" pitchFamily="34" charset="0"/>
              </a:rPr>
              <a:t>+2</a:t>
            </a:r>
            <a:r>
              <a:rPr lang="pt-BR" sz="1400" b="1" dirty="0">
                <a:latin typeface="Arial" panose="020B0604020202020204" pitchFamily="34" charset="0"/>
                <a:cs typeface="Arial" panose="020B0604020202020204" pitchFamily="34" charset="0"/>
              </a:rPr>
              <a:t> +8 H</a:t>
            </a:r>
            <a:r>
              <a:rPr lang="pt-BR" sz="1400" b="1" baseline="30000" dirty="0">
                <a:latin typeface="Arial" panose="020B0604020202020204" pitchFamily="34" charset="0"/>
                <a:cs typeface="Arial" panose="020B0604020202020204" pitchFamily="34" charset="0"/>
              </a:rPr>
              <a:t>+</a:t>
            </a:r>
            <a:r>
              <a:rPr lang="pt-BR" sz="1400" b="1" dirty="0">
                <a:latin typeface="Arial" panose="020B0604020202020204" pitchFamily="34" charset="0"/>
                <a:cs typeface="Arial" panose="020B0604020202020204" pitchFamily="34" charset="0"/>
              </a:rPr>
              <a:t> →  Mn</a:t>
            </a:r>
            <a:r>
              <a:rPr lang="pt-BR" sz="1400" b="1" baseline="30000" dirty="0">
                <a:latin typeface="Arial" panose="020B0604020202020204" pitchFamily="34" charset="0"/>
                <a:cs typeface="Arial" panose="020B0604020202020204" pitchFamily="34" charset="0"/>
              </a:rPr>
              <a:t>+2</a:t>
            </a:r>
            <a:r>
              <a:rPr lang="pt-BR" sz="1400" b="1" dirty="0">
                <a:latin typeface="Arial" panose="020B0604020202020204" pitchFamily="34" charset="0"/>
                <a:cs typeface="Arial" panose="020B0604020202020204" pitchFamily="34" charset="0"/>
              </a:rPr>
              <a:t>  + 5 Fe</a:t>
            </a:r>
            <a:r>
              <a:rPr lang="pt-BR" sz="1400" b="1" baseline="30000" dirty="0">
                <a:latin typeface="Arial" panose="020B0604020202020204" pitchFamily="34" charset="0"/>
                <a:cs typeface="Arial" panose="020B0604020202020204" pitchFamily="34" charset="0"/>
              </a:rPr>
              <a:t>+3 </a:t>
            </a:r>
            <a:r>
              <a:rPr lang="pt-BR" sz="1400" b="1" dirty="0">
                <a:latin typeface="Arial" panose="020B0604020202020204" pitchFamily="34" charset="0"/>
                <a:cs typeface="Arial" panose="020B0604020202020204" pitchFamily="34" charset="0"/>
              </a:rPr>
              <a:t>+4H</a:t>
            </a:r>
            <a:r>
              <a:rPr lang="pt-BR" sz="1400" b="1" baseline="-25000" dirty="0">
                <a:latin typeface="Arial" panose="020B0604020202020204" pitchFamily="34" charset="0"/>
                <a:cs typeface="Arial" panose="020B0604020202020204" pitchFamily="34" charset="0"/>
              </a:rPr>
              <a:t>2</a:t>
            </a:r>
            <a:r>
              <a:rPr lang="pt-BR" sz="1400" b="1" dirty="0">
                <a:latin typeface="Arial" panose="020B0604020202020204" pitchFamily="34" charset="0"/>
                <a:cs typeface="Arial" panose="020B0604020202020204" pitchFamily="34" charset="0"/>
              </a:rPr>
              <a:t>O</a:t>
            </a:r>
            <a:endParaRPr lang="pt-BR"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09947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0"/>
            <a:ext cx="8229600" cy="533400"/>
          </a:xfrm>
        </p:spPr>
        <p:txBody>
          <a:bodyPr>
            <a:noAutofit/>
          </a:bodyPr>
          <a:lstStyle/>
          <a:p>
            <a:pPr algn="ctr"/>
            <a:br>
              <a:rPr lang="it-IT" sz="3600" b="1" dirty="0">
                <a:solidFill>
                  <a:srgbClr val="FF0000"/>
                </a:solidFill>
              </a:rPr>
            </a:br>
            <a:r>
              <a:rPr lang="it-IT" sz="3600" b="1" dirty="0">
                <a:solidFill>
                  <a:srgbClr val="FF0000"/>
                </a:solidFill>
              </a:rPr>
              <a:t>Bilancio di una reazione redox</a:t>
            </a:r>
            <a:endParaRPr lang="it-IT" sz="3600" dirty="0">
              <a:solidFill>
                <a:srgbClr val="FF0000"/>
              </a:solidFill>
            </a:endParaRPr>
          </a:p>
        </p:txBody>
      </p:sp>
      <p:sp>
        <p:nvSpPr>
          <p:cNvPr id="5" name="Segnaposto contenuto 4"/>
          <p:cNvSpPr>
            <a:spLocks noGrp="1"/>
          </p:cNvSpPr>
          <p:nvPr>
            <p:ph idx="1"/>
          </p:nvPr>
        </p:nvSpPr>
        <p:spPr>
          <a:xfrm>
            <a:off x="457200" y="592128"/>
            <a:ext cx="8507288" cy="5732472"/>
          </a:xfrm>
        </p:spPr>
        <p:txBody>
          <a:bodyPr>
            <a:normAutofit fontScale="25000" lnSpcReduction="20000"/>
          </a:bodyPr>
          <a:lstStyle/>
          <a:p>
            <a:pPr>
              <a:buFont typeface="Wingdings 2" panose="05020102010507070707" pitchFamily="18" charset="2"/>
              <a:buNone/>
              <a:defRPr/>
            </a:pPr>
            <a:r>
              <a:rPr lang="pt-BR" sz="3800" b="1" dirty="0">
                <a:solidFill>
                  <a:srgbClr val="C00000"/>
                </a:solidFill>
                <a:latin typeface="Arial" panose="020B0604020202020204" pitchFamily="34" charset="0"/>
                <a:cs typeface="Arial" panose="020B0604020202020204" pitchFamily="34" charset="0"/>
              </a:rPr>
              <a:t>Calcolo n.o</a:t>
            </a:r>
            <a:r>
              <a:rPr lang="pt-BR" sz="4200" dirty="0">
                <a:solidFill>
                  <a:srgbClr val="C00000"/>
                </a:solidFill>
                <a:latin typeface="Arial" panose="020B0604020202020204" pitchFamily="34" charset="0"/>
                <a:cs typeface="Arial" panose="020B0604020202020204" pitchFamily="34" charset="0"/>
              </a:rPr>
              <a:t> </a:t>
            </a:r>
          </a:p>
          <a:p>
            <a:r>
              <a:rPr lang="pt-BR" sz="4800" dirty="0"/>
              <a:t>1 – FeSO</a:t>
            </a:r>
            <a:r>
              <a:rPr lang="pt-BR" sz="4800" baseline="-25000" dirty="0"/>
              <a:t>4</a:t>
            </a:r>
            <a:endParaRPr lang="pt-BR" sz="4800" dirty="0"/>
          </a:p>
          <a:p>
            <a:r>
              <a:rPr lang="pt-BR" sz="4800" dirty="0"/>
              <a:t>2 – P</a:t>
            </a:r>
            <a:r>
              <a:rPr lang="pt-BR" sz="4800" baseline="-25000" dirty="0"/>
              <a:t>2</a:t>
            </a:r>
            <a:r>
              <a:rPr lang="pt-BR" sz="4800" dirty="0"/>
              <a:t>O</a:t>
            </a:r>
            <a:r>
              <a:rPr lang="pt-BR" sz="4800" baseline="-25000" dirty="0"/>
              <a:t>3</a:t>
            </a:r>
            <a:endParaRPr lang="pt-BR" sz="4800" dirty="0"/>
          </a:p>
          <a:p>
            <a:r>
              <a:rPr lang="pt-BR" sz="4800" dirty="0"/>
              <a:t>3 – NO</a:t>
            </a:r>
            <a:r>
              <a:rPr lang="pt-BR" sz="4800" baseline="-25000" dirty="0"/>
              <a:t>3</a:t>
            </a:r>
            <a:r>
              <a:rPr lang="pt-BR" sz="4800" baseline="30000" dirty="0"/>
              <a:t>–</a:t>
            </a:r>
            <a:endParaRPr lang="pt-BR" sz="4800" dirty="0"/>
          </a:p>
          <a:p>
            <a:r>
              <a:rPr lang="pt-BR" sz="4800" dirty="0"/>
              <a:t>4 – NaHSO</a:t>
            </a:r>
            <a:r>
              <a:rPr lang="pt-BR" sz="4800" baseline="-25000" dirty="0"/>
              <a:t>4</a:t>
            </a:r>
            <a:endParaRPr lang="pt-BR" sz="4800" dirty="0"/>
          </a:p>
          <a:p>
            <a:r>
              <a:rPr lang="pt-BR" sz="4800" dirty="0"/>
              <a:t>5 – LiH</a:t>
            </a:r>
          </a:p>
          <a:p>
            <a:r>
              <a:rPr lang="pt-BR" sz="4800" dirty="0"/>
              <a:t>6 – AsO</a:t>
            </a:r>
            <a:r>
              <a:rPr lang="pt-BR" sz="4800" baseline="-25000" dirty="0"/>
              <a:t>4</a:t>
            </a:r>
            <a:r>
              <a:rPr lang="pt-BR" sz="4800" baseline="30000" dirty="0"/>
              <a:t>3-</a:t>
            </a:r>
            <a:endParaRPr lang="pt-BR" sz="4800" dirty="0"/>
          </a:p>
          <a:p>
            <a:r>
              <a:rPr lang="pt-BR" sz="4800" dirty="0"/>
              <a:t>7 – Mg</a:t>
            </a:r>
            <a:r>
              <a:rPr lang="pt-BR" sz="4800" baseline="-25000" dirty="0"/>
              <a:t>2</a:t>
            </a:r>
            <a:endParaRPr lang="pt-BR" sz="4800" dirty="0"/>
          </a:p>
          <a:p>
            <a:r>
              <a:rPr lang="pt-BR" sz="4800" dirty="0"/>
              <a:t>8 – PbBr</a:t>
            </a:r>
            <a:r>
              <a:rPr lang="pt-BR" sz="4800" baseline="-25000" dirty="0"/>
              <a:t>2</a:t>
            </a:r>
            <a:endParaRPr lang="pt-BR" sz="4800" dirty="0"/>
          </a:p>
          <a:p>
            <a:r>
              <a:rPr lang="pt-BR" sz="4800" dirty="0"/>
              <a:t>9 – KNO</a:t>
            </a:r>
            <a:r>
              <a:rPr lang="pt-BR" sz="4800" baseline="-25000" dirty="0"/>
              <a:t>2</a:t>
            </a:r>
            <a:endParaRPr lang="pt-BR" sz="4800" dirty="0"/>
          </a:p>
          <a:p>
            <a:r>
              <a:rPr lang="pt-BR" sz="4800" dirty="0"/>
              <a:t>10 – H</a:t>
            </a:r>
            <a:r>
              <a:rPr lang="pt-BR" sz="4800" baseline="-25000" dirty="0"/>
              <a:t>2</a:t>
            </a:r>
            <a:r>
              <a:rPr lang="pt-BR" sz="4800" dirty="0"/>
              <a:t>O</a:t>
            </a:r>
            <a:r>
              <a:rPr lang="pt-BR" sz="4800" baseline="-25000" dirty="0"/>
              <a:t>2</a:t>
            </a:r>
            <a:endParaRPr lang="pt-BR" sz="4800" dirty="0"/>
          </a:p>
          <a:p>
            <a:r>
              <a:rPr lang="pt-BR" sz="4800" dirty="0"/>
              <a:t>11 – H</a:t>
            </a:r>
            <a:r>
              <a:rPr lang="pt-BR" sz="4800" baseline="-25000" dirty="0"/>
              <a:t>2</a:t>
            </a:r>
            <a:r>
              <a:rPr lang="pt-BR" sz="4800" dirty="0"/>
              <a:t>S</a:t>
            </a:r>
          </a:p>
          <a:p>
            <a:r>
              <a:rPr lang="pt-BR" sz="4800" dirty="0"/>
              <a:t>12 – Cr</a:t>
            </a:r>
            <a:r>
              <a:rPr lang="pt-BR" sz="4800" baseline="30000" dirty="0"/>
              <a:t>3+</a:t>
            </a:r>
            <a:endParaRPr lang="pt-BR" sz="4800" dirty="0"/>
          </a:p>
          <a:p>
            <a:r>
              <a:rPr lang="pt-BR" sz="4800" dirty="0"/>
              <a:t>13 – LiClO</a:t>
            </a:r>
            <a:r>
              <a:rPr lang="pt-BR" sz="4800" baseline="-25000" dirty="0"/>
              <a:t>3</a:t>
            </a:r>
            <a:endParaRPr lang="pt-BR" sz="4800" dirty="0"/>
          </a:p>
          <a:p>
            <a:r>
              <a:rPr lang="pt-BR" sz="4800" dirty="0"/>
              <a:t>14 – FeCl</a:t>
            </a:r>
            <a:r>
              <a:rPr lang="pt-BR" sz="4800" baseline="-25000" dirty="0"/>
              <a:t>3</a:t>
            </a:r>
            <a:endParaRPr lang="pt-BR" sz="4800" dirty="0"/>
          </a:p>
          <a:p>
            <a:r>
              <a:rPr lang="pt-BR" sz="4800" dirty="0"/>
              <a:t>15 – Cr</a:t>
            </a:r>
            <a:r>
              <a:rPr lang="pt-BR" sz="4800" baseline="-25000" dirty="0"/>
              <a:t>2</a:t>
            </a:r>
            <a:r>
              <a:rPr lang="pt-BR" sz="4800" dirty="0"/>
              <a:t>(SO</a:t>
            </a:r>
            <a:r>
              <a:rPr lang="pt-BR" sz="4800" baseline="-25000" dirty="0"/>
              <a:t>4</a:t>
            </a:r>
            <a:r>
              <a:rPr lang="pt-BR" sz="4800" dirty="0"/>
              <a:t>)</a:t>
            </a:r>
            <a:r>
              <a:rPr lang="pt-BR" sz="4800" baseline="-25000" dirty="0"/>
              <a:t>3</a:t>
            </a:r>
            <a:endParaRPr lang="pt-BR" sz="4800" dirty="0"/>
          </a:p>
          <a:p>
            <a:r>
              <a:rPr lang="pt-BR" sz="4800" dirty="0"/>
              <a:t>16 – S</a:t>
            </a:r>
            <a:r>
              <a:rPr lang="pt-BR" sz="4800" baseline="-25000" dirty="0"/>
              <a:t>2</a:t>
            </a:r>
            <a:r>
              <a:rPr lang="pt-BR" sz="4800" dirty="0"/>
              <a:t>O</a:t>
            </a:r>
            <a:r>
              <a:rPr lang="pt-BR" sz="4800" baseline="-25000" dirty="0"/>
              <a:t>8</a:t>
            </a:r>
            <a:r>
              <a:rPr lang="pt-BR" sz="4800" baseline="30000" dirty="0"/>
              <a:t>2-</a:t>
            </a:r>
            <a:endParaRPr lang="pt-BR" sz="4800" dirty="0"/>
          </a:p>
          <a:p>
            <a:r>
              <a:rPr lang="pt-BR" sz="4800" dirty="0"/>
              <a:t>17 – Ba(ClO</a:t>
            </a:r>
            <a:r>
              <a:rPr lang="pt-BR" sz="4800" baseline="-25000" dirty="0"/>
              <a:t>4</a:t>
            </a:r>
            <a:r>
              <a:rPr lang="pt-BR" sz="4800" dirty="0"/>
              <a:t>)</a:t>
            </a:r>
            <a:r>
              <a:rPr lang="pt-BR" sz="4800" baseline="-25000" dirty="0"/>
              <a:t>2</a:t>
            </a:r>
            <a:endParaRPr lang="pt-BR" sz="4800" dirty="0"/>
          </a:p>
          <a:p>
            <a:r>
              <a:rPr lang="pt-BR" sz="4800" dirty="0"/>
              <a:t>18 – Cr</a:t>
            </a:r>
            <a:r>
              <a:rPr lang="pt-BR" sz="4800" baseline="-25000" dirty="0"/>
              <a:t>2</a:t>
            </a:r>
            <a:r>
              <a:rPr lang="pt-BR" sz="4800" dirty="0"/>
              <a:t>O</a:t>
            </a:r>
            <a:r>
              <a:rPr lang="pt-BR" sz="4800" baseline="-25000" dirty="0"/>
              <a:t>7</a:t>
            </a:r>
            <a:r>
              <a:rPr lang="pt-BR" sz="4800" baseline="30000" dirty="0"/>
              <a:t>2-</a:t>
            </a:r>
            <a:endParaRPr lang="pt-BR" sz="4800" dirty="0"/>
          </a:p>
          <a:p>
            <a:r>
              <a:rPr lang="pt-BR" sz="4800" dirty="0"/>
              <a:t>19 – AlPO</a:t>
            </a:r>
            <a:r>
              <a:rPr lang="pt-BR" sz="4800" baseline="-25000" dirty="0"/>
              <a:t>3</a:t>
            </a:r>
            <a:endParaRPr lang="pt-BR" sz="4800" dirty="0"/>
          </a:p>
          <a:p>
            <a:r>
              <a:rPr lang="pt-BR" sz="4800" dirty="0"/>
              <a:t>20 – H</a:t>
            </a:r>
            <a:r>
              <a:rPr lang="pt-BR" sz="4800" baseline="-25000" dirty="0"/>
              <a:t>2</a:t>
            </a:r>
            <a:r>
              <a:rPr lang="pt-BR" sz="4800" dirty="0"/>
              <a:t>ScO</a:t>
            </a:r>
            <a:r>
              <a:rPr lang="pt-BR" sz="4800" baseline="-25000" dirty="0"/>
              <a:t>4</a:t>
            </a:r>
            <a:endParaRPr lang="pt-BR" sz="4800" dirty="0"/>
          </a:p>
          <a:p>
            <a:r>
              <a:rPr lang="pt-BR" sz="4800" dirty="0"/>
              <a:t>21 – Ca(IO</a:t>
            </a:r>
            <a:r>
              <a:rPr lang="pt-BR" sz="4800" baseline="-25000" dirty="0"/>
              <a:t>4</a:t>
            </a:r>
            <a:r>
              <a:rPr lang="pt-BR" sz="4800" dirty="0"/>
              <a:t>)</a:t>
            </a:r>
            <a:r>
              <a:rPr lang="pt-BR" sz="4800" baseline="-25000" dirty="0"/>
              <a:t>2</a:t>
            </a:r>
            <a:endParaRPr lang="pt-BR" sz="4800" dirty="0"/>
          </a:p>
          <a:p>
            <a:r>
              <a:rPr lang="pt-BR" sz="4800" dirty="0"/>
              <a:t>22 – [Fe(CN)</a:t>
            </a:r>
            <a:r>
              <a:rPr lang="pt-BR" sz="4800" baseline="-25000" dirty="0"/>
              <a:t>6</a:t>
            </a:r>
            <a:r>
              <a:rPr lang="pt-BR" sz="4800" dirty="0"/>
              <a:t>]</a:t>
            </a:r>
            <a:r>
              <a:rPr lang="pt-BR" sz="4800" baseline="30000" dirty="0"/>
              <a:t>4−</a:t>
            </a:r>
            <a:endParaRPr lang="pt-BR" sz="4800" dirty="0"/>
          </a:p>
          <a:p>
            <a:r>
              <a:rPr lang="pt-BR" sz="4800" dirty="0"/>
              <a:t>23 – OF</a:t>
            </a:r>
            <a:r>
              <a:rPr lang="pt-BR" sz="4800" baseline="-25000" dirty="0"/>
              <a:t>2</a:t>
            </a:r>
            <a:endParaRPr lang="pt-BR" sz="4800" dirty="0"/>
          </a:p>
          <a:p>
            <a:r>
              <a:rPr lang="pt-BR" sz="4800" dirty="0"/>
              <a:t>24 – Fe</a:t>
            </a:r>
            <a:r>
              <a:rPr lang="pt-BR" sz="4800" baseline="-25000" dirty="0"/>
              <a:t>3</a:t>
            </a:r>
            <a:r>
              <a:rPr lang="pt-BR" sz="4800" dirty="0"/>
              <a:t>(PO</a:t>
            </a:r>
            <a:r>
              <a:rPr lang="pt-BR" sz="4800" baseline="-25000" dirty="0"/>
              <a:t>4</a:t>
            </a:r>
            <a:r>
              <a:rPr lang="pt-BR" sz="4800" dirty="0"/>
              <a:t>)</a:t>
            </a:r>
            <a:r>
              <a:rPr lang="pt-BR" sz="4800" baseline="-25000" dirty="0"/>
              <a:t>2</a:t>
            </a:r>
          </a:p>
          <a:p>
            <a:endParaRPr lang="pt-BR" baseline="-25000" dirty="0"/>
          </a:p>
          <a:p>
            <a:pPr marL="0" indent="0">
              <a:buNone/>
            </a:pPr>
            <a:r>
              <a:rPr lang="pt-BR" sz="5600" b="1" dirty="0"/>
              <a:t>n.Ossidazione                                              bilancio </a:t>
            </a:r>
            <a:endParaRPr lang="pt-BR" sz="5600" b="1" dirty="0">
              <a:hlinkClick r:id="rId2">
                <a:extLst>
                  <a:ext uri="{A12FA001-AC4F-418D-AE19-62706E023703}">
                    <ahyp:hlinkClr xmlns:ahyp="http://schemas.microsoft.com/office/drawing/2018/hyperlinkcolor" val="tx"/>
                  </a:ext>
                </a:extLst>
              </a:hlinkClick>
            </a:endParaRPr>
          </a:p>
          <a:p>
            <a:pPr>
              <a:buFont typeface="Wingdings 2" panose="05020102010507070707" pitchFamily="18" charset="2"/>
              <a:buNone/>
              <a:defRPr/>
            </a:pPr>
            <a:r>
              <a:rPr lang="pt-BR" sz="6400" dirty="0">
                <a:solidFill>
                  <a:srgbClr val="FF000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Soluzioni</a:t>
            </a:r>
            <a:r>
              <a:rPr lang="pt-BR" sz="6400" dirty="0">
                <a:solidFill>
                  <a:srgbClr val="FF0000"/>
                </a:solidFill>
                <a:latin typeface="Arial" panose="020B0604020202020204" pitchFamily="34" charset="0"/>
                <a:cs typeface="Arial" panose="020B0604020202020204" pitchFamily="34" charset="0"/>
              </a:rPr>
              <a:t>                                      </a:t>
            </a:r>
            <a:r>
              <a:rPr lang="pt-BR" sz="6400" dirty="0">
                <a:solidFill>
                  <a:srgbClr val="FF000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Soluzioni</a:t>
            </a:r>
            <a:r>
              <a:rPr lang="pt-BR" sz="6400" dirty="0">
                <a:solidFill>
                  <a:srgbClr val="FF0000"/>
                </a:solidFill>
                <a:latin typeface="Arial" panose="020B0604020202020204" pitchFamily="34" charset="0"/>
                <a:cs typeface="Arial" panose="020B0604020202020204" pitchFamily="34" charset="0"/>
              </a:rPr>
              <a:t>                </a:t>
            </a:r>
          </a:p>
          <a:p>
            <a:pPr>
              <a:buFont typeface="Wingdings 2" panose="05020102010507070707" pitchFamily="18" charset="2"/>
              <a:buNone/>
              <a:defRPr/>
            </a:pPr>
            <a:endParaRPr lang="pt-BR" sz="5100" dirty="0">
              <a:latin typeface="Arial" panose="020B0604020202020204" pitchFamily="34" charset="0"/>
              <a:cs typeface="Arial" panose="020B0604020202020204" pitchFamily="34" charset="0"/>
            </a:endParaRPr>
          </a:p>
        </p:txBody>
      </p:sp>
      <p:graphicFrame>
        <p:nvGraphicFramePr>
          <p:cNvPr id="12" name="Tabella 12">
            <a:extLst>
              <a:ext uri="{FF2B5EF4-FFF2-40B4-BE49-F238E27FC236}">
                <a16:creationId xmlns:a16="http://schemas.microsoft.com/office/drawing/2014/main" id="{AE8164F7-4F6F-41D4-93C9-5A164AAA2B6B}"/>
              </a:ext>
            </a:extLst>
          </p:cNvPr>
          <p:cNvGraphicFramePr>
            <a:graphicFrameLocks noGrp="1"/>
          </p:cNvGraphicFramePr>
          <p:nvPr>
            <p:extLst>
              <p:ext uri="{D42A27DB-BD31-4B8C-83A1-F6EECF244321}">
                <p14:modId xmlns:p14="http://schemas.microsoft.com/office/powerpoint/2010/main" val="2042523610"/>
              </p:ext>
            </p:extLst>
          </p:nvPr>
        </p:nvGraphicFramePr>
        <p:xfrm>
          <a:off x="1524000" y="43693448"/>
          <a:ext cx="7440488" cy="8869680"/>
        </p:xfrm>
        <a:graphic>
          <a:graphicData uri="http://schemas.openxmlformats.org/drawingml/2006/table">
            <a:tbl>
              <a:tblPr firstRow="1" bandRow="1">
                <a:tableStyleId>{5C22544A-7EE6-4342-B048-85BDC9FD1C3A}</a:tableStyleId>
              </a:tblPr>
              <a:tblGrid>
                <a:gridCol w="2471936">
                  <a:extLst>
                    <a:ext uri="{9D8B030D-6E8A-4147-A177-3AD203B41FA5}">
                      <a16:colId xmlns:a16="http://schemas.microsoft.com/office/drawing/2014/main" val="4267339463"/>
                    </a:ext>
                  </a:extLst>
                </a:gridCol>
                <a:gridCol w="4968552">
                  <a:extLst>
                    <a:ext uri="{9D8B030D-6E8A-4147-A177-3AD203B41FA5}">
                      <a16:colId xmlns:a16="http://schemas.microsoft.com/office/drawing/2014/main" val="3312062540"/>
                    </a:ext>
                  </a:extLst>
                </a:gridCol>
              </a:tblGrid>
              <a:tr h="370840">
                <a:tc>
                  <a:txBody>
                    <a:bodyPr/>
                    <a:lstStyle/>
                    <a:p>
                      <a:endParaRPr lang="it-IT" dirty="0"/>
                    </a:p>
                  </a:txBody>
                  <a:tcPr/>
                </a:tc>
                <a:tc>
                  <a:txBody>
                    <a:bodyPr/>
                    <a:lstStyle/>
                    <a:p>
                      <a:pPr algn="l"/>
                      <a:r>
                        <a:rPr lang="it-IT" b="1" i="0" dirty="0">
                          <a:solidFill>
                            <a:srgbClr val="800000"/>
                          </a:solidFill>
                          <a:effectLst/>
                          <a:latin typeface="PT Sans Narrow"/>
                        </a:rPr>
                        <a:t>Eseguire il bilanciamento redox delle seguenti reazioni calcolandone i coefficienti stechiometrici.</a:t>
                      </a:r>
                      <a:endParaRPr lang="it-IT" b="0" i="0" dirty="0">
                        <a:solidFill>
                          <a:srgbClr val="333333"/>
                        </a:solidFill>
                        <a:effectLst/>
                        <a:latin typeface="PT Sans Narrow"/>
                      </a:endParaRPr>
                    </a:p>
                    <a:p>
                      <a:pPr algn="l"/>
                      <a:r>
                        <a:rPr lang="it-IT" b="0" i="0" dirty="0">
                          <a:solidFill>
                            <a:srgbClr val="FF0000"/>
                          </a:solidFill>
                          <a:effectLst/>
                          <a:latin typeface="Roboto"/>
                        </a:rPr>
                        <a:t>1</a:t>
                      </a:r>
                      <a:r>
                        <a:rPr lang="it-IT" b="0" i="0" dirty="0">
                          <a:solidFill>
                            <a:srgbClr val="020202"/>
                          </a:solidFill>
                          <a:effectLst/>
                          <a:latin typeface="Roboto"/>
                        </a:rPr>
                        <a:t> – Zn + </a:t>
                      </a:r>
                      <a:r>
                        <a:rPr lang="it-IT" b="0" i="0" dirty="0" err="1">
                          <a:solidFill>
                            <a:srgbClr val="020202"/>
                          </a:solidFill>
                          <a:effectLst/>
                          <a:latin typeface="Roboto"/>
                        </a:rPr>
                        <a:t>HCl</a:t>
                      </a:r>
                      <a:r>
                        <a:rPr lang="it-IT" b="0" i="0" dirty="0">
                          <a:solidFill>
                            <a:srgbClr val="020202"/>
                          </a:solidFill>
                          <a:effectLst/>
                          <a:latin typeface="Roboto"/>
                        </a:rPr>
                        <a:t> → ZnCl</a:t>
                      </a:r>
                      <a:r>
                        <a:rPr lang="it-IT" b="0" i="0" baseline="-25000" dirty="0">
                          <a:solidFill>
                            <a:srgbClr val="020202"/>
                          </a:solidFill>
                          <a:effectLst/>
                          <a:latin typeface="Roboto"/>
                        </a:rPr>
                        <a:t>2</a:t>
                      </a:r>
                      <a:r>
                        <a:rPr lang="it-IT" b="0" i="0" dirty="0">
                          <a:solidFill>
                            <a:srgbClr val="020202"/>
                          </a:solidFill>
                          <a:effectLst/>
                          <a:latin typeface="Roboto"/>
                        </a:rPr>
                        <a:t> + H</a:t>
                      </a:r>
                      <a:r>
                        <a:rPr lang="it-IT" b="0" i="0" baseline="-25000" dirty="0">
                          <a:solidFill>
                            <a:srgbClr val="020202"/>
                          </a:solidFill>
                          <a:effectLst/>
                          <a:latin typeface="Roboto"/>
                        </a:rPr>
                        <a:t>2</a:t>
                      </a:r>
                      <a:endParaRPr lang="it-IT" b="0" i="0" dirty="0">
                        <a:solidFill>
                          <a:srgbClr val="020202"/>
                        </a:solidFill>
                        <a:effectLst/>
                        <a:latin typeface="Roboto"/>
                      </a:endParaRPr>
                    </a:p>
                    <a:p>
                      <a:pPr algn="l"/>
                      <a:r>
                        <a:rPr lang="it-IT" b="0" i="0" dirty="0">
                          <a:solidFill>
                            <a:srgbClr val="FF0000"/>
                          </a:solidFill>
                          <a:effectLst/>
                          <a:latin typeface="Roboto"/>
                        </a:rPr>
                        <a:t>2</a:t>
                      </a:r>
                      <a:r>
                        <a:rPr lang="it-IT" b="0" i="0" dirty="0">
                          <a:solidFill>
                            <a:srgbClr val="020202"/>
                          </a:solidFill>
                          <a:effectLst/>
                          <a:latin typeface="Roboto"/>
                        </a:rPr>
                        <a:t> – CH</a:t>
                      </a:r>
                      <a:r>
                        <a:rPr lang="it-IT" b="0" i="0" baseline="-25000" dirty="0">
                          <a:solidFill>
                            <a:srgbClr val="020202"/>
                          </a:solidFill>
                          <a:effectLst/>
                          <a:latin typeface="Roboto"/>
                        </a:rPr>
                        <a:t>4 </a:t>
                      </a:r>
                      <a:r>
                        <a:rPr lang="it-IT" b="0" i="0" dirty="0">
                          <a:solidFill>
                            <a:srgbClr val="020202"/>
                          </a:solidFill>
                          <a:effectLst/>
                          <a:latin typeface="Roboto"/>
                        </a:rPr>
                        <a:t>+ O</a:t>
                      </a:r>
                      <a:r>
                        <a:rPr lang="it-IT" b="0" i="0" baseline="-25000" dirty="0">
                          <a:solidFill>
                            <a:srgbClr val="020202"/>
                          </a:solidFill>
                          <a:effectLst/>
                          <a:latin typeface="Roboto"/>
                        </a:rPr>
                        <a:t>2</a:t>
                      </a:r>
                      <a:r>
                        <a:rPr lang="it-IT" b="0" i="0" dirty="0">
                          <a:solidFill>
                            <a:srgbClr val="020202"/>
                          </a:solidFill>
                          <a:effectLst/>
                          <a:latin typeface="Roboto"/>
                        </a:rPr>
                        <a:t> → CO</a:t>
                      </a:r>
                      <a:r>
                        <a:rPr lang="it-IT" b="0" i="0" baseline="-25000" dirty="0">
                          <a:solidFill>
                            <a:srgbClr val="020202"/>
                          </a:solidFill>
                          <a:effectLst/>
                          <a:latin typeface="Roboto"/>
                        </a:rPr>
                        <a:t>2</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a:t>
                      </a:r>
                    </a:p>
                    <a:p>
                      <a:pPr algn="l"/>
                      <a:r>
                        <a:rPr lang="it-IT" b="0" i="0" dirty="0">
                          <a:solidFill>
                            <a:srgbClr val="FF0000"/>
                          </a:solidFill>
                          <a:effectLst/>
                          <a:latin typeface="Roboto"/>
                        </a:rPr>
                        <a:t>3</a:t>
                      </a:r>
                      <a:r>
                        <a:rPr lang="it-IT" b="0" i="0" dirty="0">
                          <a:solidFill>
                            <a:srgbClr val="020202"/>
                          </a:solidFill>
                          <a:effectLst/>
                          <a:latin typeface="Roboto"/>
                        </a:rPr>
                        <a:t> – BaCl</a:t>
                      </a:r>
                      <a:r>
                        <a:rPr lang="it-IT" b="0" i="0" baseline="-25000" dirty="0">
                          <a:solidFill>
                            <a:srgbClr val="020202"/>
                          </a:solidFill>
                          <a:effectLst/>
                          <a:latin typeface="Roboto"/>
                        </a:rPr>
                        <a:t>2</a:t>
                      </a:r>
                      <a:r>
                        <a:rPr lang="it-IT" b="0" i="0" dirty="0">
                          <a:solidFill>
                            <a:srgbClr val="020202"/>
                          </a:solidFill>
                          <a:effectLst/>
                          <a:latin typeface="Roboto"/>
                        </a:rPr>
                        <a:t> + AgNO</a:t>
                      </a:r>
                      <a:r>
                        <a:rPr lang="it-IT" b="0" i="0" baseline="-25000" dirty="0">
                          <a:solidFill>
                            <a:srgbClr val="020202"/>
                          </a:solidFill>
                          <a:effectLst/>
                          <a:latin typeface="Roboto"/>
                        </a:rPr>
                        <a:t>3</a:t>
                      </a:r>
                      <a:r>
                        <a:rPr lang="it-IT" b="0" i="0" dirty="0">
                          <a:solidFill>
                            <a:srgbClr val="020202"/>
                          </a:solidFill>
                          <a:effectLst/>
                          <a:latin typeface="Roboto"/>
                        </a:rPr>
                        <a:t> → </a:t>
                      </a:r>
                      <a:r>
                        <a:rPr lang="it-IT" b="0" i="0" dirty="0" err="1">
                          <a:solidFill>
                            <a:srgbClr val="020202"/>
                          </a:solidFill>
                          <a:effectLst/>
                          <a:latin typeface="Roboto"/>
                        </a:rPr>
                        <a:t>AgCl</a:t>
                      </a:r>
                      <a:r>
                        <a:rPr lang="it-IT" b="0" i="0" dirty="0">
                          <a:solidFill>
                            <a:srgbClr val="020202"/>
                          </a:solidFill>
                          <a:effectLst/>
                          <a:latin typeface="Roboto"/>
                        </a:rPr>
                        <a:t> + </a:t>
                      </a:r>
                      <a:r>
                        <a:rPr lang="it-IT" b="0" i="0" dirty="0" err="1">
                          <a:solidFill>
                            <a:srgbClr val="020202"/>
                          </a:solidFill>
                          <a:effectLst/>
                          <a:latin typeface="Roboto"/>
                        </a:rPr>
                        <a:t>Ba</a:t>
                      </a:r>
                      <a:r>
                        <a:rPr lang="it-IT" b="0" i="0" dirty="0">
                          <a:solidFill>
                            <a:srgbClr val="020202"/>
                          </a:solidFill>
                          <a:effectLst/>
                          <a:latin typeface="Roboto"/>
                        </a:rPr>
                        <a:t>(NO</a:t>
                      </a:r>
                      <a:r>
                        <a:rPr lang="it-IT" b="0" i="0" baseline="-25000" dirty="0">
                          <a:solidFill>
                            <a:srgbClr val="020202"/>
                          </a:solidFill>
                          <a:effectLst/>
                          <a:latin typeface="Roboto"/>
                        </a:rPr>
                        <a:t>3</a:t>
                      </a:r>
                      <a:r>
                        <a:rPr lang="it-IT" b="0" i="0" dirty="0">
                          <a:solidFill>
                            <a:srgbClr val="020202"/>
                          </a:solidFill>
                          <a:effectLst/>
                          <a:latin typeface="Roboto"/>
                        </a:rPr>
                        <a:t>)</a:t>
                      </a:r>
                      <a:r>
                        <a:rPr lang="it-IT" b="0" i="0" baseline="-25000" dirty="0">
                          <a:solidFill>
                            <a:srgbClr val="020202"/>
                          </a:solidFill>
                          <a:effectLst/>
                          <a:latin typeface="Roboto"/>
                        </a:rPr>
                        <a:t>2</a:t>
                      </a:r>
                      <a:endParaRPr lang="it-IT" b="0" i="0" dirty="0">
                        <a:solidFill>
                          <a:srgbClr val="020202"/>
                        </a:solidFill>
                        <a:effectLst/>
                        <a:latin typeface="Roboto"/>
                      </a:endParaRPr>
                    </a:p>
                    <a:p>
                      <a:pPr algn="l"/>
                      <a:r>
                        <a:rPr lang="it-IT" b="0" i="0" dirty="0">
                          <a:solidFill>
                            <a:srgbClr val="FF0000"/>
                          </a:solidFill>
                          <a:effectLst/>
                          <a:latin typeface="Roboto"/>
                        </a:rPr>
                        <a:t>4</a:t>
                      </a:r>
                      <a:r>
                        <a:rPr lang="it-IT" b="0" i="0" dirty="0">
                          <a:solidFill>
                            <a:srgbClr val="020202"/>
                          </a:solidFill>
                          <a:effectLst/>
                          <a:latin typeface="Roboto"/>
                        </a:rPr>
                        <a:t> – H</a:t>
                      </a:r>
                      <a:r>
                        <a:rPr lang="it-IT" b="0" i="0" baseline="-25000" dirty="0">
                          <a:solidFill>
                            <a:srgbClr val="020202"/>
                          </a:solidFill>
                          <a:effectLst/>
                          <a:latin typeface="Roboto"/>
                        </a:rPr>
                        <a:t>3</a:t>
                      </a:r>
                      <a:r>
                        <a:rPr lang="it-IT" b="0" i="0" dirty="0">
                          <a:solidFill>
                            <a:srgbClr val="020202"/>
                          </a:solidFill>
                          <a:effectLst/>
                          <a:latin typeface="Roboto"/>
                        </a:rPr>
                        <a:t>AsO</a:t>
                      </a:r>
                      <a:r>
                        <a:rPr lang="it-IT" b="0" i="0" baseline="-25000" dirty="0">
                          <a:solidFill>
                            <a:srgbClr val="020202"/>
                          </a:solidFill>
                          <a:effectLst/>
                          <a:latin typeface="Roboto"/>
                        </a:rPr>
                        <a:t>3 </a:t>
                      </a:r>
                      <a:r>
                        <a:rPr lang="it-IT" b="0" i="0" dirty="0">
                          <a:solidFill>
                            <a:srgbClr val="020202"/>
                          </a:solidFill>
                          <a:effectLst/>
                          <a:latin typeface="Roboto"/>
                        </a:rPr>
                        <a:t>+ Si(OH)</a:t>
                      </a:r>
                      <a:r>
                        <a:rPr lang="it-IT" b="0" i="0" baseline="-25000" dirty="0">
                          <a:solidFill>
                            <a:srgbClr val="020202"/>
                          </a:solidFill>
                          <a:effectLst/>
                          <a:latin typeface="Roboto"/>
                        </a:rPr>
                        <a:t>4 </a:t>
                      </a:r>
                      <a:r>
                        <a:rPr lang="it-IT" b="0" i="0" dirty="0">
                          <a:solidFill>
                            <a:srgbClr val="020202"/>
                          </a:solidFill>
                          <a:effectLst/>
                          <a:latin typeface="Roboto"/>
                        </a:rPr>
                        <a:t>→ Si</a:t>
                      </a:r>
                      <a:r>
                        <a:rPr lang="it-IT" b="0" i="0" baseline="-25000" dirty="0">
                          <a:solidFill>
                            <a:srgbClr val="020202"/>
                          </a:solidFill>
                          <a:effectLst/>
                          <a:latin typeface="Roboto"/>
                        </a:rPr>
                        <a:t>3</a:t>
                      </a:r>
                      <a:r>
                        <a:rPr lang="it-IT" b="0" i="0" dirty="0">
                          <a:solidFill>
                            <a:srgbClr val="020202"/>
                          </a:solidFill>
                          <a:effectLst/>
                          <a:latin typeface="Roboto"/>
                        </a:rPr>
                        <a:t>(AsO</a:t>
                      </a:r>
                      <a:r>
                        <a:rPr lang="it-IT" b="0" i="0" baseline="-25000" dirty="0">
                          <a:solidFill>
                            <a:srgbClr val="020202"/>
                          </a:solidFill>
                          <a:effectLst/>
                          <a:latin typeface="Roboto"/>
                        </a:rPr>
                        <a:t>3</a:t>
                      </a:r>
                      <a:r>
                        <a:rPr lang="it-IT" b="0" i="0" dirty="0">
                          <a:solidFill>
                            <a:srgbClr val="020202"/>
                          </a:solidFill>
                          <a:effectLst/>
                          <a:latin typeface="Roboto"/>
                        </a:rPr>
                        <a:t>)</a:t>
                      </a:r>
                      <a:r>
                        <a:rPr lang="it-IT" b="0" i="0" baseline="-25000" dirty="0">
                          <a:solidFill>
                            <a:srgbClr val="020202"/>
                          </a:solidFill>
                          <a:effectLst/>
                          <a:latin typeface="Roboto"/>
                        </a:rPr>
                        <a:t>4 </a:t>
                      </a:r>
                      <a:r>
                        <a:rPr lang="it-IT" b="0" i="0" dirty="0">
                          <a:solidFill>
                            <a:srgbClr val="020202"/>
                          </a:solidFill>
                          <a:effectLst/>
                          <a:latin typeface="Roboto"/>
                        </a:rPr>
                        <a:t>+ H</a:t>
                      </a:r>
                      <a:r>
                        <a:rPr lang="it-IT" b="0" i="0" baseline="-25000" dirty="0">
                          <a:solidFill>
                            <a:srgbClr val="020202"/>
                          </a:solidFill>
                          <a:effectLst/>
                          <a:latin typeface="Roboto"/>
                        </a:rPr>
                        <a:t>2</a:t>
                      </a:r>
                      <a:r>
                        <a:rPr lang="it-IT" b="0" i="0" dirty="0">
                          <a:solidFill>
                            <a:srgbClr val="020202"/>
                          </a:solidFill>
                          <a:effectLst/>
                          <a:latin typeface="Roboto"/>
                        </a:rPr>
                        <a:t>O</a:t>
                      </a:r>
                    </a:p>
                    <a:p>
                      <a:pPr algn="l"/>
                      <a:r>
                        <a:rPr lang="it-IT" b="0" i="0" dirty="0">
                          <a:solidFill>
                            <a:srgbClr val="FF0000"/>
                          </a:solidFill>
                          <a:effectLst/>
                          <a:latin typeface="Roboto"/>
                        </a:rPr>
                        <a:t>5</a:t>
                      </a:r>
                      <a:r>
                        <a:rPr lang="it-IT" b="0" i="0" dirty="0">
                          <a:solidFill>
                            <a:srgbClr val="020202"/>
                          </a:solidFill>
                          <a:effectLst/>
                          <a:latin typeface="Roboto"/>
                        </a:rPr>
                        <a:t> – FeCl</a:t>
                      </a:r>
                      <a:r>
                        <a:rPr lang="it-IT" b="0" i="0" baseline="-25000" dirty="0">
                          <a:solidFill>
                            <a:srgbClr val="020202"/>
                          </a:solidFill>
                          <a:effectLst/>
                          <a:latin typeface="Roboto"/>
                        </a:rPr>
                        <a:t>2</a:t>
                      </a:r>
                      <a:r>
                        <a:rPr lang="it-IT" b="0" i="0" dirty="0">
                          <a:solidFill>
                            <a:srgbClr val="020202"/>
                          </a:solidFill>
                          <a:effectLst/>
                          <a:latin typeface="Roboto"/>
                        </a:rPr>
                        <a:t> + O</a:t>
                      </a:r>
                      <a:r>
                        <a:rPr lang="it-IT" b="0" i="0" baseline="-25000" dirty="0">
                          <a:solidFill>
                            <a:srgbClr val="020202"/>
                          </a:solidFill>
                          <a:effectLst/>
                          <a:latin typeface="Roboto"/>
                        </a:rPr>
                        <a:t>2</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 → Fe</a:t>
                      </a:r>
                      <a:r>
                        <a:rPr lang="it-IT" b="0" i="0" baseline="-25000" dirty="0">
                          <a:solidFill>
                            <a:srgbClr val="020202"/>
                          </a:solidFill>
                          <a:effectLst/>
                          <a:latin typeface="Roboto"/>
                        </a:rPr>
                        <a:t>2</a:t>
                      </a:r>
                      <a:r>
                        <a:rPr lang="it-IT" b="0" i="0" dirty="0">
                          <a:solidFill>
                            <a:srgbClr val="020202"/>
                          </a:solidFill>
                          <a:effectLst/>
                          <a:latin typeface="Roboto"/>
                        </a:rPr>
                        <a:t>O</a:t>
                      </a:r>
                      <a:r>
                        <a:rPr lang="it-IT" b="0" i="0" baseline="-25000" dirty="0">
                          <a:solidFill>
                            <a:srgbClr val="020202"/>
                          </a:solidFill>
                          <a:effectLst/>
                          <a:latin typeface="Roboto"/>
                        </a:rPr>
                        <a:t>3</a:t>
                      </a:r>
                      <a:r>
                        <a:rPr lang="it-IT" b="0" i="0" dirty="0">
                          <a:solidFill>
                            <a:srgbClr val="020202"/>
                          </a:solidFill>
                          <a:effectLst/>
                          <a:latin typeface="Roboto"/>
                        </a:rPr>
                        <a:t> + </a:t>
                      </a:r>
                      <a:r>
                        <a:rPr lang="it-IT" b="0" i="0" dirty="0" err="1">
                          <a:solidFill>
                            <a:srgbClr val="020202"/>
                          </a:solidFill>
                          <a:effectLst/>
                          <a:latin typeface="Roboto"/>
                        </a:rPr>
                        <a:t>HCl</a:t>
                      </a:r>
                      <a:endParaRPr lang="it-IT" b="0" i="0" dirty="0">
                        <a:solidFill>
                          <a:srgbClr val="020202"/>
                        </a:solidFill>
                        <a:effectLst/>
                        <a:latin typeface="Roboto"/>
                      </a:endParaRPr>
                    </a:p>
                    <a:p>
                      <a:pPr algn="l"/>
                      <a:r>
                        <a:rPr lang="it-IT" b="0" i="0" dirty="0">
                          <a:solidFill>
                            <a:srgbClr val="FF0000"/>
                          </a:solidFill>
                          <a:effectLst/>
                          <a:latin typeface="Roboto"/>
                        </a:rPr>
                        <a:t>6</a:t>
                      </a:r>
                      <a:r>
                        <a:rPr lang="it-IT" b="0" i="0" dirty="0">
                          <a:solidFill>
                            <a:srgbClr val="020202"/>
                          </a:solidFill>
                          <a:effectLst/>
                          <a:latin typeface="Roboto"/>
                        </a:rPr>
                        <a:t> – K</a:t>
                      </a:r>
                      <a:r>
                        <a:rPr lang="it-IT" b="0" i="0" baseline="-25000" dirty="0">
                          <a:solidFill>
                            <a:srgbClr val="020202"/>
                          </a:solidFill>
                          <a:effectLst/>
                          <a:latin typeface="Roboto"/>
                        </a:rPr>
                        <a:t>2</a:t>
                      </a:r>
                      <a:r>
                        <a:rPr lang="it-IT" b="0" i="0" dirty="0">
                          <a:solidFill>
                            <a:srgbClr val="020202"/>
                          </a:solidFill>
                          <a:effectLst/>
                          <a:latin typeface="Roboto"/>
                        </a:rPr>
                        <a:t>Cr</a:t>
                      </a:r>
                      <a:r>
                        <a:rPr lang="it-IT" b="0" i="0" baseline="-25000" dirty="0">
                          <a:solidFill>
                            <a:srgbClr val="020202"/>
                          </a:solidFill>
                          <a:effectLst/>
                          <a:latin typeface="Roboto"/>
                        </a:rPr>
                        <a:t>2</a:t>
                      </a:r>
                      <a:r>
                        <a:rPr lang="it-IT" b="0" i="0" dirty="0">
                          <a:solidFill>
                            <a:srgbClr val="020202"/>
                          </a:solidFill>
                          <a:effectLst/>
                          <a:latin typeface="Roboto"/>
                        </a:rPr>
                        <a:t>O</a:t>
                      </a:r>
                      <a:r>
                        <a:rPr lang="it-IT" b="0" i="0" baseline="-25000" dirty="0">
                          <a:solidFill>
                            <a:srgbClr val="020202"/>
                          </a:solidFill>
                          <a:effectLst/>
                          <a:latin typeface="Roboto"/>
                        </a:rPr>
                        <a:t>7</a:t>
                      </a:r>
                      <a:r>
                        <a:rPr lang="it-IT" b="0" i="0" dirty="0">
                          <a:solidFill>
                            <a:srgbClr val="020202"/>
                          </a:solidFill>
                          <a:effectLst/>
                          <a:latin typeface="Roboto"/>
                        </a:rPr>
                        <a:t> + KI + HNO</a:t>
                      </a:r>
                      <a:r>
                        <a:rPr lang="it-IT" b="0" i="0" baseline="-25000" dirty="0">
                          <a:solidFill>
                            <a:srgbClr val="020202"/>
                          </a:solidFill>
                          <a:effectLst/>
                          <a:latin typeface="Roboto"/>
                        </a:rPr>
                        <a:t>3</a:t>
                      </a:r>
                      <a:r>
                        <a:rPr lang="it-IT" b="0" i="0" dirty="0">
                          <a:solidFill>
                            <a:srgbClr val="020202"/>
                          </a:solidFill>
                          <a:effectLst/>
                          <a:latin typeface="Roboto"/>
                        </a:rPr>
                        <a:t> → KNO</a:t>
                      </a:r>
                      <a:r>
                        <a:rPr lang="it-IT" b="0" i="0" baseline="-25000" dirty="0">
                          <a:solidFill>
                            <a:srgbClr val="020202"/>
                          </a:solidFill>
                          <a:effectLst/>
                          <a:latin typeface="Roboto"/>
                        </a:rPr>
                        <a:t>3</a:t>
                      </a:r>
                      <a:r>
                        <a:rPr lang="it-IT" b="0" i="0" dirty="0">
                          <a:solidFill>
                            <a:srgbClr val="020202"/>
                          </a:solidFill>
                          <a:effectLst/>
                          <a:latin typeface="Roboto"/>
                        </a:rPr>
                        <a:t> + Cr(NO</a:t>
                      </a:r>
                      <a:r>
                        <a:rPr lang="it-IT" b="0" i="0" baseline="-25000" dirty="0">
                          <a:solidFill>
                            <a:srgbClr val="020202"/>
                          </a:solidFill>
                          <a:effectLst/>
                          <a:latin typeface="Roboto"/>
                        </a:rPr>
                        <a:t>3</a:t>
                      </a:r>
                      <a:r>
                        <a:rPr lang="it-IT" b="0" i="0" dirty="0">
                          <a:solidFill>
                            <a:srgbClr val="020202"/>
                          </a:solidFill>
                          <a:effectLst/>
                          <a:latin typeface="Roboto"/>
                        </a:rPr>
                        <a:t>)</a:t>
                      </a:r>
                      <a:r>
                        <a:rPr lang="it-IT" b="0" i="0" baseline="-25000" dirty="0">
                          <a:solidFill>
                            <a:srgbClr val="020202"/>
                          </a:solidFill>
                          <a:effectLst/>
                          <a:latin typeface="Roboto"/>
                        </a:rPr>
                        <a:t>3</a:t>
                      </a:r>
                      <a:r>
                        <a:rPr lang="it-IT" b="0" i="0" dirty="0">
                          <a:solidFill>
                            <a:srgbClr val="020202"/>
                          </a:solidFill>
                          <a:effectLst/>
                          <a:latin typeface="Roboto"/>
                        </a:rPr>
                        <a:t> + I</a:t>
                      </a:r>
                      <a:r>
                        <a:rPr lang="it-IT" b="0" i="0" baseline="-25000" dirty="0">
                          <a:solidFill>
                            <a:srgbClr val="020202"/>
                          </a:solidFill>
                          <a:effectLst/>
                          <a:latin typeface="Roboto"/>
                        </a:rPr>
                        <a:t>2</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a:t>
                      </a:r>
                    </a:p>
                    <a:p>
                      <a:pPr algn="l"/>
                      <a:r>
                        <a:rPr lang="it-IT" b="0" i="0" dirty="0">
                          <a:solidFill>
                            <a:srgbClr val="FF0000"/>
                          </a:solidFill>
                          <a:effectLst/>
                          <a:latin typeface="Roboto"/>
                        </a:rPr>
                        <a:t>7</a:t>
                      </a:r>
                      <a:r>
                        <a:rPr lang="it-IT" b="0" i="0" dirty="0">
                          <a:solidFill>
                            <a:srgbClr val="020202"/>
                          </a:solidFill>
                          <a:effectLst/>
                          <a:latin typeface="Roboto"/>
                        </a:rPr>
                        <a:t> – K</a:t>
                      </a:r>
                      <a:r>
                        <a:rPr lang="it-IT" b="0" i="0" baseline="-25000" dirty="0">
                          <a:solidFill>
                            <a:srgbClr val="020202"/>
                          </a:solidFill>
                          <a:effectLst/>
                          <a:latin typeface="Roboto"/>
                        </a:rPr>
                        <a:t>2</a:t>
                      </a:r>
                      <a:r>
                        <a:rPr lang="it-IT" b="0" i="0" dirty="0">
                          <a:solidFill>
                            <a:srgbClr val="020202"/>
                          </a:solidFill>
                          <a:effectLst/>
                          <a:latin typeface="Roboto"/>
                        </a:rPr>
                        <a:t>Cr</a:t>
                      </a:r>
                      <a:r>
                        <a:rPr lang="it-IT" b="0" i="0" baseline="-25000" dirty="0">
                          <a:solidFill>
                            <a:srgbClr val="020202"/>
                          </a:solidFill>
                          <a:effectLst/>
                          <a:latin typeface="Roboto"/>
                        </a:rPr>
                        <a:t>2</a:t>
                      </a:r>
                      <a:r>
                        <a:rPr lang="it-IT" b="0" i="0" dirty="0">
                          <a:solidFill>
                            <a:srgbClr val="020202"/>
                          </a:solidFill>
                          <a:effectLst/>
                          <a:latin typeface="Roboto"/>
                        </a:rPr>
                        <a:t>O</a:t>
                      </a:r>
                      <a:r>
                        <a:rPr lang="it-IT" b="0" i="0" baseline="-25000" dirty="0">
                          <a:solidFill>
                            <a:srgbClr val="020202"/>
                          </a:solidFill>
                          <a:effectLst/>
                          <a:latin typeface="Roboto"/>
                        </a:rPr>
                        <a:t>7</a:t>
                      </a:r>
                      <a:r>
                        <a:rPr lang="it-IT" b="0" i="0" dirty="0">
                          <a:solidFill>
                            <a:srgbClr val="020202"/>
                          </a:solidFill>
                          <a:effectLst/>
                          <a:latin typeface="Roboto"/>
                        </a:rPr>
                        <a:t> + FeSO</a:t>
                      </a:r>
                      <a:r>
                        <a:rPr lang="it-IT" b="0" i="0" baseline="-25000" dirty="0">
                          <a:solidFill>
                            <a:srgbClr val="020202"/>
                          </a:solidFill>
                          <a:effectLst/>
                          <a:latin typeface="Roboto"/>
                        </a:rPr>
                        <a:t>4</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4 </a:t>
                      </a:r>
                      <a:r>
                        <a:rPr lang="it-IT" b="0" i="0" dirty="0">
                          <a:solidFill>
                            <a:srgbClr val="020202"/>
                          </a:solidFill>
                          <a:effectLst/>
                          <a:latin typeface="Roboto"/>
                        </a:rPr>
                        <a:t>→ Cr</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a:t>
                      </a:r>
                      <a:r>
                        <a:rPr lang="it-IT" b="0" i="0" baseline="-25000" dirty="0">
                          <a:solidFill>
                            <a:srgbClr val="020202"/>
                          </a:solidFill>
                          <a:effectLst/>
                          <a:latin typeface="Roboto"/>
                        </a:rPr>
                        <a:t>3</a:t>
                      </a:r>
                      <a:r>
                        <a:rPr lang="it-IT" b="0" i="0" dirty="0">
                          <a:solidFill>
                            <a:srgbClr val="020202"/>
                          </a:solidFill>
                          <a:effectLst/>
                          <a:latin typeface="Roboto"/>
                        </a:rPr>
                        <a:t> + Fe</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a:t>
                      </a:r>
                      <a:r>
                        <a:rPr lang="it-IT" b="0" i="0" baseline="-25000" dirty="0">
                          <a:solidFill>
                            <a:srgbClr val="020202"/>
                          </a:solidFill>
                          <a:effectLst/>
                          <a:latin typeface="Roboto"/>
                        </a:rPr>
                        <a:t>3</a:t>
                      </a:r>
                      <a:r>
                        <a:rPr lang="it-IT" b="0" i="0" dirty="0">
                          <a:solidFill>
                            <a:srgbClr val="020202"/>
                          </a:solidFill>
                          <a:effectLst/>
                          <a:latin typeface="Roboto"/>
                        </a:rPr>
                        <a:t> + K</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a:t>
                      </a:r>
                    </a:p>
                    <a:p>
                      <a:pPr algn="l"/>
                      <a:r>
                        <a:rPr lang="it-IT" b="0" i="0" dirty="0">
                          <a:solidFill>
                            <a:srgbClr val="FF0000"/>
                          </a:solidFill>
                          <a:effectLst/>
                          <a:latin typeface="Roboto"/>
                        </a:rPr>
                        <a:t>8</a:t>
                      </a:r>
                      <a:r>
                        <a:rPr lang="it-IT" b="0" i="0" dirty="0">
                          <a:solidFill>
                            <a:srgbClr val="020202"/>
                          </a:solidFill>
                          <a:effectLst/>
                          <a:latin typeface="Roboto"/>
                        </a:rPr>
                        <a:t> – KMnO</a:t>
                      </a:r>
                      <a:r>
                        <a:rPr lang="it-IT" b="0" i="0" baseline="-25000" dirty="0">
                          <a:solidFill>
                            <a:srgbClr val="020202"/>
                          </a:solidFill>
                          <a:effectLst/>
                          <a:latin typeface="Roboto"/>
                        </a:rPr>
                        <a:t>4</a:t>
                      </a:r>
                      <a:r>
                        <a:rPr lang="it-IT" b="0" i="0" dirty="0">
                          <a:solidFill>
                            <a:srgbClr val="020202"/>
                          </a:solidFill>
                          <a:effectLst/>
                          <a:latin typeface="Roboto"/>
                        </a:rPr>
                        <a:t> + FeSO</a:t>
                      </a:r>
                      <a:r>
                        <a:rPr lang="it-IT" b="0" i="0" baseline="-25000" dirty="0">
                          <a:solidFill>
                            <a:srgbClr val="020202"/>
                          </a:solidFill>
                          <a:effectLst/>
                          <a:latin typeface="Roboto"/>
                        </a:rPr>
                        <a:t>4</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 → K</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 + MnSO</a:t>
                      </a:r>
                      <a:r>
                        <a:rPr lang="it-IT" b="0" i="0" baseline="-25000" dirty="0">
                          <a:solidFill>
                            <a:srgbClr val="020202"/>
                          </a:solidFill>
                          <a:effectLst/>
                          <a:latin typeface="Roboto"/>
                        </a:rPr>
                        <a:t>4</a:t>
                      </a:r>
                      <a:r>
                        <a:rPr lang="it-IT" b="0" i="0" dirty="0">
                          <a:solidFill>
                            <a:srgbClr val="020202"/>
                          </a:solidFill>
                          <a:effectLst/>
                          <a:latin typeface="Roboto"/>
                        </a:rPr>
                        <a:t> + Fe</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a:t>
                      </a:r>
                      <a:r>
                        <a:rPr lang="it-IT" b="0" i="0" baseline="-25000" dirty="0">
                          <a:solidFill>
                            <a:srgbClr val="020202"/>
                          </a:solidFill>
                          <a:effectLst/>
                          <a:latin typeface="Roboto"/>
                        </a:rPr>
                        <a:t>3</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a:t>
                      </a:r>
                    </a:p>
                    <a:p>
                      <a:pPr algn="l"/>
                      <a:r>
                        <a:rPr lang="it-IT" b="0" i="0" dirty="0">
                          <a:solidFill>
                            <a:srgbClr val="FF0000"/>
                          </a:solidFill>
                          <a:effectLst/>
                          <a:latin typeface="Roboto"/>
                        </a:rPr>
                        <a:t>9</a:t>
                      </a:r>
                      <a:r>
                        <a:rPr lang="it-IT" b="0" i="0" dirty="0">
                          <a:solidFill>
                            <a:srgbClr val="020202"/>
                          </a:solidFill>
                          <a:effectLst/>
                          <a:latin typeface="Roboto"/>
                        </a:rPr>
                        <a:t> – Ca</a:t>
                      </a:r>
                      <a:r>
                        <a:rPr lang="it-IT" b="0" i="0" baseline="-25000" dirty="0">
                          <a:solidFill>
                            <a:srgbClr val="020202"/>
                          </a:solidFill>
                          <a:effectLst/>
                          <a:latin typeface="Roboto"/>
                        </a:rPr>
                        <a:t>3</a:t>
                      </a:r>
                      <a:r>
                        <a:rPr lang="it-IT" b="0" i="0" dirty="0">
                          <a:solidFill>
                            <a:srgbClr val="020202"/>
                          </a:solidFill>
                          <a:effectLst/>
                          <a:latin typeface="Roboto"/>
                        </a:rPr>
                        <a:t>(PO</a:t>
                      </a:r>
                      <a:r>
                        <a:rPr lang="it-IT" b="0" i="0" baseline="-25000" dirty="0">
                          <a:solidFill>
                            <a:srgbClr val="020202"/>
                          </a:solidFill>
                          <a:effectLst/>
                          <a:latin typeface="Roboto"/>
                        </a:rPr>
                        <a:t>4</a:t>
                      </a:r>
                      <a:r>
                        <a:rPr lang="it-IT" b="0" i="0" dirty="0">
                          <a:solidFill>
                            <a:srgbClr val="020202"/>
                          </a:solidFill>
                          <a:effectLst/>
                          <a:latin typeface="Roboto"/>
                        </a:rPr>
                        <a:t>)</a:t>
                      </a:r>
                      <a:r>
                        <a:rPr lang="it-IT" b="0" i="0" baseline="-25000" dirty="0">
                          <a:solidFill>
                            <a:srgbClr val="020202"/>
                          </a:solidFill>
                          <a:effectLst/>
                          <a:latin typeface="Roboto"/>
                        </a:rPr>
                        <a:t>2</a:t>
                      </a:r>
                      <a:r>
                        <a:rPr lang="it-IT" b="0" i="0" dirty="0">
                          <a:solidFill>
                            <a:srgbClr val="020202"/>
                          </a:solidFill>
                          <a:effectLst/>
                          <a:latin typeface="Roboto"/>
                        </a:rPr>
                        <a:t> + SiO</a:t>
                      </a:r>
                      <a:r>
                        <a:rPr lang="it-IT" b="0" i="0" baseline="-25000" dirty="0">
                          <a:solidFill>
                            <a:srgbClr val="020202"/>
                          </a:solidFill>
                          <a:effectLst/>
                          <a:latin typeface="Roboto"/>
                        </a:rPr>
                        <a:t>2</a:t>
                      </a:r>
                      <a:r>
                        <a:rPr lang="it-IT" b="0" i="0" dirty="0">
                          <a:solidFill>
                            <a:srgbClr val="020202"/>
                          </a:solidFill>
                          <a:effectLst/>
                          <a:latin typeface="Roboto"/>
                        </a:rPr>
                        <a:t> + C → CaSiO</a:t>
                      </a:r>
                      <a:r>
                        <a:rPr lang="it-IT" b="0" i="0" baseline="-25000" dirty="0">
                          <a:solidFill>
                            <a:srgbClr val="020202"/>
                          </a:solidFill>
                          <a:effectLst/>
                          <a:latin typeface="Roboto"/>
                        </a:rPr>
                        <a:t>3</a:t>
                      </a:r>
                      <a:r>
                        <a:rPr lang="it-IT" b="0" i="0" dirty="0">
                          <a:solidFill>
                            <a:srgbClr val="020202"/>
                          </a:solidFill>
                          <a:effectLst/>
                          <a:latin typeface="Roboto"/>
                        </a:rPr>
                        <a:t> + P + CO</a:t>
                      </a:r>
                    </a:p>
                    <a:p>
                      <a:pPr algn="l"/>
                      <a:r>
                        <a:rPr lang="it-IT" b="0" i="0" dirty="0">
                          <a:solidFill>
                            <a:srgbClr val="FF0000"/>
                          </a:solidFill>
                          <a:effectLst/>
                          <a:latin typeface="Roboto"/>
                        </a:rPr>
                        <a:t>10</a:t>
                      </a:r>
                      <a:r>
                        <a:rPr lang="it-IT" b="0" i="0" dirty="0">
                          <a:solidFill>
                            <a:srgbClr val="020202"/>
                          </a:solidFill>
                          <a:effectLst/>
                          <a:latin typeface="Roboto"/>
                        </a:rPr>
                        <a:t> – As</a:t>
                      </a:r>
                      <a:r>
                        <a:rPr lang="it-IT" b="0" i="0" baseline="-25000" dirty="0">
                          <a:solidFill>
                            <a:srgbClr val="020202"/>
                          </a:solidFill>
                          <a:effectLst/>
                          <a:latin typeface="Roboto"/>
                        </a:rPr>
                        <a:t>2</a:t>
                      </a:r>
                      <a:r>
                        <a:rPr lang="it-IT" b="0" i="0" dirty="0">
                          <a:solidFill>
                            <a:srgbClr val="020202"/>
                          </a:solidFill>
                          <a:effectLst/>
                          <a:latin typeface="Roboto"/>
                        </a:rPr>
                        <a:t>S</a:t>
                      </a:r>
                      <a:r>
                        <a:rPr lang="it-IT" b="0" i="0" baseline="-25000" dirty="0">
                          <a:solidFill>
                            <a:srgbClr val="020202"/>
                          </a:solidFill>
                          <a:effectLst/>
                          <a:latin typeface="Roboto"/>
                        </a:rPr>
                        <a:t>3</a:t>
                      </a:r>
                      <a:r>
                        <a:rPr lang="it-IT" b="0" i="0" dirty="0">
                          <a:solidFill>
                            <a:srgbClr val="020202"/>
                          </a:solidFill>
                          <a:effectLst/>
                          <a:latin typeface="Roboto"/>
                        </a:rPr>
                        <a:t> + NaClO</a:t>
                      </a:r>
                      <a:r>
                        <a:rPr lang="it-IT" b="0" i="0" baseline="-25000" dirty="0">
                          <a:solidFill>
                            <a:srgbClr val="020202"/>
                          </a:solidFill>
                          <a:effectLst/>
                          <a:latin typeface="Roboto"/>
                        </a:rPr>
                        <a:t>3</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 → H</a:t>
                      </a:r>
                      <a:r>
                        <a:rPr lang="it-IT" b="0" i="0" baseline="-25000" dirty="0">
                          <a:solidFill>
                            <a:srgbClr val="020202"/>
                          </a:solidFill>
                          <a:effectLst/>
                          <a:latin typeface="Roboto"/>
                        </a:rPr>
                        <a:t>3</a:t>
                      </a:r>
                      <a:r>
                        <a:rPr lang="it-IT" b="0" i="0" dirty="0">
                          <a:solidFill>
                            <a:srgbClr val="020202"/>
                          </a:solidFill>
                          <a:effectLst/>
                          <a:latin typeface="Roboto"/>
                        </a:rPr>
                        <a:t>AsO</a:t>
                      </a:r>
                      <a:r>
                        <a:rPr lang="it-IT" b="0" i="0" baseline="-25000" dirty="0">
                          <a:solidFill>
                            <a:srgbClr val="020202"/>
                          </a:solidFill>
                          <a:effectLst/>
                          <a:latin typeface="Roboto"/>
                        </a:rPr>
                        <a:t>4</a:t>
                      </a:r>
                      <a:r>
                        <a:rPr lang="it-IT" b="0" i="0" dirty="0">
                          <a:solidFill>
                            <a:srgbClr val="020202"/>
                          </a:solidFill>
                          <a:effectLst/>
                          <a:latin typeface="Roboto"/>
                        </a:rPr>
                        <a:t> + S + NaCl</a:t>
                      </a:r>
                    </a:p>
                    <a:p>
                      <a:pPr algn="l"/>
                      <a:r>
                        <a:rPr lang="it-IT" b="0" i="0" dirty="0">
                          <a:solidFill>
                            <a:srgbClr val="FF0000"/>
                          </a:solidFill>
                          <a:effectLst/>
                          <a:latin typeface="Roboto"/>
                        </a:rPr>
                        <a:t>11</a:t>
                      </a:r>
                      <a:r>
                        <a:rPr lang="it-IT" b="0" i="0" dirty="0">
                          <a:solidFill>
                            <a:srgbClr val="020202"/>
                          </a:solidFill>
                          <a:effectLst/>
                          <a:latin typeface="Roboto"/>
                        </a:rPr>
                        <a:t> – KMnO</a:t>
                      </a:r>
                      <a:r>
                        <a:rPr lang="it-IT" b="0" i="0" baseline="-25000" dirty="0">
                          <a:solidFill>
                            <a:srgbClr val="020202"/>
                          </a:solidFill>
                          <a:effectLst/>
                          <a:latin typeface="Roboto"/>
                        </a:rPr>
                        <a:t>4</a:t>
                      </a:r>
                      <a:r>
                        <a:rPr lang="it-IT" b="0" i="0" dirty="0">
                          <a:solidFill>
                            <a:srgbClr val="020202"/>
                          </a:solidFill>
                          <a:effectLst/>
                          <a:latin typeface="Roboto"/>
                        </a:rPr>
                        <a:t> + </a:t>
                      </a:r>
                      <a:r>
                        <a:rPr lang="it-IT" b="0" i="0" dirty="0" err="1">
                          <a:solidFill>
                            <a:srgbClr val="020202"/>
                          </a:solidFill>
                          <a:effectLst/>
                          <a:latin typeface="Roboto"/>
                        </a:rPr>
                        <a:t>HCl</a:t>
                      </a:r>
                      <a:r>
                        <a:rPr lang="it-IT" b="0" i="0" dirty="0">
                          <a:solidFill>
                            <a:srgbClr val="020202"/>
                          </a:solidFill>
                          <a:effectLst/>
                          <a:latin typeface="Roboto"/>
                        </a:rPr>
                        <a:t> → MnCl</a:t>
                      </a:r>
                      <a:r>
                        <a:rPr lang="it-IT" b="0" i="0" baseline="-25000" dirty="0">
                          <a:solidFill>
                            <a:srgbClr val="020202"/>
                          </a:solidFill>
                          <a:effectLst/>
                          <a:latin typeface="Roboto"/>
                        </a:rPr>
                        <a:t>2</a:t>
                      </a:r>
                      <a:r>
                        <a:rPr lang="it-IT" b="0" i="0" dirty="0">
                          <a:solidFill>
                            <a:srgbClr val="020202"/>
                          </a:solidFill>
                          <a:effectLst/>
                          <a:latin typeface="Roboto"/>
                        </a:rPr>
                        <a:t> + Cl</a:t>
                      </a:r>
                      <a:r>
                        <a:rPr lang="it-IT" b="0" i="0" baseline="-25000" dirty="0">
                          <a:solidFill>
                            <a:srgbClr val="020202"/>
                          </a:solidFill>
                          <a:effectLst/>
                          <a:latin typeface="Roboto"/>
                        </a:rPr>
                        <a:t>2</a:t>
                      </a:r>
                      <a:r>
                        <a:rPr lang="it-IT" b="0" i="0" dirty="0">
                          <a:solidFill>
                            <a:srgbClr val="020202"/>
                          </a:solidFill>
                          <a:effectLst/>
                          <a:latin typeface="Roboto"/>
                        </a:rPr>
                        <a:t> + </a:t>
                      </a:r>
                      <a:r>
                        <a:rPr lang="it-IT" b="0" i="0" dirty="0" err="1">
                          <a:solidFill>
                            <a:srgbClr val="020202"/>
                          </a:solidFill>
                          <a:effectLst/>
                          <a:latin typeface="Roboto"/>
                        </a:rPr>
                        <a:t>KCl</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a:t>
                      </a:r>
                    </a:p>
                    <a:p>
                      <a:pPr algn="l"/>
                      <a:r>
                        <a:rPr lang="it-IT" b="0" i="0" dirty="0">
                          <a:solidFill>
                            <a:srgbClr val="FF0000"/>
                          </a:solidFill>
                          <a:effectLst/>
                          <a:latin typeface="Roboto"/>
                        </a:rPr>
                        <a:t>12</a:t>
                      </a:r>
                      <a:r>
                        <a:rPr lang="it-IT" b="0" i="0" dirty="0">
                          <a:solidFill>
                            <a:srgbClr val="020202"/>
                          </a:solidFill>
                          <a:effectLst/>
                          <a:latin typeface="Roboto"/>
                        </a:rPr>
                        <a:t> – K</a:t>
                      </a:r>
                      <a:r>
                        <a:rPr lang="it-IT" b="0" i="0" baseline="-25000" dirty="0">
                          <a:solidFill>
                            <a:srgbClr val="020202"/>
                          </a:solidFill>
                          <a:effectLst/>
                          <a:latin typeface="Roboto"/>
                        </a:rPr>
                        <a:t>2</a:t>
                      </a:r>
                      <a:r>
                        <a:rPr lang="it-IT" b="0" i="0" dirty="0">
                          <a:solidFill>
                            <a:srgbClr val="020202"/>
                          </a:solidFill>
                          <a:effectLst/>
                          <a:latin typeface="Roboto"/>
                        </a:rPr>
                        <a:t>Cr</a:t>
                      </a:r>
                      <a:r>
                        <a:rPr lang="it-IT" b="0" i="0" baseline="-25000" dirty="0">
                          <a:solidFill>
                            <a:srgbClr val="020202"/>
                          </a:solidFill>
                          <a:effectLst/>
                          <a:latin typeface="Roboto"/>
                        </a:rPr>
                        <a:t>2</a:t>
                      </a:r>
                      <a:r>
                        <a:rPr lang="it-IT" b="0" i="0" dirty="0">
                          <a:solidFill>
                            <a:srgbClr val="020202"/>
                          </a:solidFill>
                          <a:effectLst/>
                          <a:latin typeface="Roboto"/>
                        </a:rPr>
                        <a:t>O</a:t>
                      </a:r>
                      <a:r>
                        <a:rPr lang="it-IT" b="0" i="0" baseline="-25000" dirty="0">
                          <a:solidFill>
                            <a:srgbClr val="020202"/>
                          </a:solidFill>
                          <a:effectLst/>
                          <a:latin typeface="Roboto"/>
                        </a:rPr>
                        <a:t>7</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a:t>
                      </a:r>
                      <a:r>
                        <a:rPr lang="it-IT" b="0" i="0" baseline="-25000" dirty="0">
                          <a:solidFill>
                            <a:srgbClr val="020202"/>
                          </a:solidFill>
                          <a:effectLst/>
                          <a:latin typeface="Roboto"/>
                        </a:rPr>
                        <a:t>2</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 → Cr</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a:t>
                      </a:r>
                      <a:r>
                        <a:rPr lang="it-IT" b="0" i="0" baseline="-25000" dirty="0">
                          <a:solidFill>
                            <a:srgbClr val="020202"/>
                          </a:solidFill>
                          <a:effectLst/>
                          <a:latin typeface="Roboto"/>
                        </a:rPr>
                        <a:t>3</a:t>
                      </a:r>
                      <a:r>
                        <a:rPr lang="it-IT" b="0" i="0" dirty="0">
                          <a:solidFill>
                            <a:srgbClr val="020202"/>
                          </a:solidFill>
                          <a:effectLst/>
                          <a:latin typeface="Roboto"/>
                        </a:rPr>
                        <a:t>+ O</a:t>
                      </a:r>
                      <a:r>
                        <a:rPr lang="it-IT" b="0" i="0" baseline="-25000" dirty="0">
                          <a:solidFill>
                            <a:srgbClr val="020202"/>
                          </a:solidFill>
                          <a:effectLst/>
                          <a:latin typeface="Roboto"/>
                        </a:rPr>
                        <a:t>2</a:t>
                      </a:r>
                      <a:r>
                        <a:rPr lang="it-IT" b="0" i="0" dirty="0">
                          <a:solidFill>
                            <a:srgbClr val="020202"/>
                          </a:solidFill>
                          <a:effectLst/>
                          <a:latin typeface="Roboto"/>
                        </a:rPr>
                        <a:t> + K</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a:t>
                      </a:r>
                    </a:p>
                    <a:p>
                      <a:pPr algn="l"/>
                      <a:r>
                        <a:rPr lang="it-IT" b="0" i="0" dirty="0">
                          <a:solidFill>
                            <a:srgbClr val="FF0000"/>
                          </a:solidFill>
                          <a:effectLst/>
                          <a:latin typeface="Roboto"/>
                        </a:rPr>
                        <a:t>13</a:t>
                      </a:r>
                      <a:r>
                        <a:rPr lang="it-IT" b="0" i="0" dirty="0">
                          <a:solidFill>
                            <a:srgbClr val="020202"/>
                          </a:solidFill>
                          <a:effectLst/>
                          <a:latin typeface="Roboto"/>
                        </a:rPr>
                        <a:t> – H</a:t>
                      </a:r>
                      <a:r>
                        <a:rPr lang="it-IT" b="0" i="0" baseline="-25000" dirty="0">
                          <a:solidFill>
                            <a:srgbClr val="020202"/>
                          </a:solidFill>
                          <a:effectLst/>
                          <a:latin typeface="Roboto"/>
                        </a:rPr>
                        <a:t>3</a:t>
                      </a:r>
                      <a:r>
                        <a:rPr lang="it-IT" b="0" i="0" dirty="0">
                          <a:solidFill>
                            <a:srgbClr val="020202"/>
                          </a:solidFill>
                          <a:effectLst/>
                          <a:latin typeface="Roboto"/>
                        </a:rPr>
                        <a:t>PO</a:t>
                      </a:r>
                      <a:r>
                        <a:rPr lang="it-IT" b="0" i="0" baseline="-25000" dirty="0">
                          <a:solidFill>
                            <a:srgbClr val="020202"/>
                          </a:solidFill>
                          <a:effectLst/>
                          <a:latin typeface="Roboto"/>
                        </a:rPr>
                        <a:t>3</a:t>
                      </a:r>
                      <a:r>
                        <a:rPr lang="it-IT" b="0" i="0" dirty="0">
                          <a:solidFill>
                            <a:srgbClr val="020202"/>
                          </a:solidFill>
                          <a:effectLst/>
                          <a:latin typeface="Roboto"/>
                        </a:rPr>
                        <a:t> → H</a:t>
                      </a:r>
                      <a:r>
                        <a:rPr lang="it-IT" b="0" i="0" baseline="-25000" dirty="0">
                          <a:solidFill>
                            <a:srgbClr val="020202"/>
                          </a:solidFill>
                          <a:effectLst/>
                          <a:latin typeface="Roboto"/>
                        </a:rPr>
                        <a:t>3</a:t>
                      </a:r>
                      <a:r>
                        <a:rPr lang="it-IT" b="0" i="0" dirty="0">
                          <a:solidFill>
                            <a:srgbClr val="020202"/>
                          </a:solidFill>
                          <a:effectLst/>
                          <a:latin typeface="Roboto"/>
                        </a:rPr>
                        <a:t>PO</a:t>
                      </a:r>
                      <a:r>
                        <a:rPr lang="it-IT" b="0" i="0" baseline="-25000" dirty="0">
                          <a:solidFill>
                            <a:srgbClr val="020202"/>
                          </a:solidFill>
                          <a:effectLst/>
                          <a:latin typeface="Roboto"/>
                        </a:rPr>
                        <a:t>4</a:t>
                      </a:r>
                      <a:r>
                        <a:rPr lang="it-IT" b="0" i="0" dirty="0">
                          <a:solidFill>
                            <a:srgbClr val="020202"/>
                          </a:solidFill>
                          <a:effectLst/>
                          <a:latin typeface="Roboto"/>
                        </a:rPr>
                        <a:t> + PH</a:t>
                      </a:r>
                      <a:r>
                        <a:rPr lang="it-IT" b="0" i="0" baseline="-25000" dirty="0">
                          <a:solidFill>
                            <a:srgbClr val="020202"/>
                          </a:solidFill>
                          <a:effectLst/>
                          <a:latin typeface="Roboto"/>
                        </a:rPr>
                        <a:t>3</a:t>
                      </a:r>
                      <a:endParaRPr lang="it-IT" b="0" i="0" dirty="0">
                        <a:solidFill>
                          <a:srgbClr val="020202"/>
                        </a:solidFill>
                        <a:effectLst/>
                        <a:latin typeface="Roboto"/>
                      </a:endParaRPr>
                    </a:p>
                    <a:p>
                      <a:pPr algn="l"/>
                      <a:r>
                        <a:rPr lang="it-IT" b="0" i="0" dirty="0">
                          <a:solidFill>
                            <a:srgbClr val="FF0000"/>
                          </a:solidFill>
                          <a:effectLst/>
                          <a:latin typeface="Roboto"/>
                        </a:rPr>
                        <a:t>14</a:t>
                      </a:r>
                      <a:r>
                        <a:rPr lang="it-IT" b="0" i="0" dirty="0">
                          <a:solidFill>
                            <a:srgbClr val="020202"/>
                          </a:solidFill>
                          <a:effectLst/>
                          <a:latin typeface="Roboto"/>
                        </a:rPr>
                        <a:t> – KClO</a:t>
                      </a:r>
                      <a:r>
                        <a:rPr lang="it-IT" b="0" i="0" baseline="-25000" dirty="0">
                          <a:solidFill>
                            <a:srgbClr val="020202"/>
                          </a:solidFill>
                          <a:effectLst/>
                          <a:latin typeface="Roboto"/>
                        </a:rPr>
                        <a:t>3</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 → K</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 + O</a:t>
                      </a:r>
                      <a:r>
                        <a:rPr lang="it-IT" b="0" i="0" baseline="-25000" dirty="0">
                          <a:solidFill>
                            <a:srgbClr val="020202"/>
                          </a:solidFill>
                          <a:effectLst/>
                          <a:latin typeface="Roboto"/>
                        </a:rPr>
                        <a:t>2</a:t>
                      </a:r>
                      <a:r>
                        <a:rPr lang="it-IT" b="0" i="0" dirty="0">
                          <a:solidFill>
                            <a:srgbClr val="020202"/>
                          </a:solidFill>
                          <a:effectLst/>
                          <a:latin typeface="Roboto"/>
                        </a:rPr>
                        <a:t> + ClO</a:t>
                      </a:r>
                      <a:r>
                        <a:rPr lang="it-IT" b="0" i="0" baseline="-25000" dirty="0">
                          <a:solidFill>
                            <a:srgbClr val="020202"/>
                          </a:solidFill>
                          <a:effectLst/>
                          <a:latin typeface="Roboto"/>
                        </a:rPr>
                        <a:t>2</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a:t>
                      </a:r>
                    </a:p>
                    <a:p>
                      <a:pPr algn="l"/>
                      <a:r>
                        <a:rPr lang="it-IT" b="0" i="0" dirty="0">
                          <a:solidFill>
                            <a:srgbClr val="FF0000"/>
                          </a:solidFill>
                          <a:effectLst/>
                          <a:latin typeface="Roboto"/>
                        </a:rPr>
                        <a:t>15</a:t>
                      </a:r>
                      <a:r>
                        <a:rPr lang="it-IT" b="0" i="0" dirty="0">
                          <a:solidFill>
                            <a:srgbClr val="020202"/>
                          </a:solidFill>
                          <a:effectLst/>
                          <a:latin typeface="Roboto"/>
                        </a:rPr>
                        <a:t> – P</a:t>
                      </a:r>
                      <a:r>
                        <a:rPr lang="it-IT" b="0" i="0" baseline="-25000" dirty="0">
                          <a:solidFill>
                            <a:srgbClr val="020202"/>
                          </a:solidFill>
                          <a:effectLst/>
                          <a:latin typeface="Roboto"/>
                        </a:rPr>
                        <a:t>4 </a:t>
                      </a:r>
                      <a:r>
                        <a:rPr lang="it-IT" b="0" i="0" dirty="0">
                          <a:solidFill>
                            <a:srgbClr val="020202"/>
                          </a:solidFill>
                          <a:effectLst/>
                          <a:latin typeface="Roboto"/>
                        </a:rPr>
                        <a:t>+ </a:t>
                      </a:r>
                      <a:r>
                        <a:rPr lang="it-IT" b="0" i="0" dirty="0" err="1">
                          <a:solidFill>
                            <a:srgbClr val="020202"/>
                          </a:solidFill>
                          <a:effectLst/>
                          <a:latin typeface="Roboto"/>
                        </a:rPr>
                        <a:t>NaOH</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 → PH</a:t>
                      </a:r>
                      <a:r>
                        <a:rPr lang="it-IT" b="0" i="0" baseline="-25000" dirty="0">
                          <a:solidFill>
                            <a:srgbClr val="020202"/>
                          </a:solidFill>
                          <a:effectLst/>
                          <a:latin typeface="Roboto"/>
                        </a:rPr>
                        <a:t>3</a:t>
                      </a:r>
                      <a:r>
                        <a:rPr lang="it-IT" b="0" i="0" dirty="0">
                          <a:solidFill>
                            <a:srgbClr val="020202"/>
                          </a:solidFill>
                          <a:effectLst/>
                          <a:latin typeface="Roboto"/>
                        </a:rPr>
                        <a:t> + NaH</a:t>
                      </a:r>
                      <a:r>
                        <a:rPr lang="it-IT" b="0" i="0" baseline="-25000" dirty="0">
                          <a:solidFill>
                            <a:srgbClr val="020202"/>
                          </a:solidFill>
                          <a:effectLst/>
                          <a:latin typeface="Roboto"/>
                        </a:rPr>
                        <a:t>2</a:t>
                      </a:r>
                      <a:r>
                        <a:rPr lang="it-IT" b="0" i="0" dirty="0">
                          <a:solidFill>
                            <a:srgbClr val="020202"/>
                          </a:solidFill>
                          <a:effectLst/>
                          <a:latin typeface="Roboto"/>
                        </a:rPr>
                        <a:t>PO</a:t>
                      </a:r>
                      <a:r>
                        <a:rPr lang="it-IT" b="0" i="0" baseline="-25000" dirty="0">
                          <a:solidFill>
                            <a:srgbClr val="020202"/>
                          </a:solidFill>
                          <a:effectLst/>
                          <a:latin typeface="Roboto"/>
                        </a:rPr>
                        <a:t>2</a:t>
                      </a:r>
                      <a:endParaRPr lang="it-IT" b="0" i="0" dirty="0">
                        <a:solidFill>
                          <a:srgbClr val="020202"/>
                        </a:solidFill>
                        <a:effectLst/>
                        <a:latin typeface="Roboto"/>
                      </a:endParaRPr>
                    </a:p>
                    <a:p>
                      <a:pPr algn="l"/>
                      <a:r>
                        <a:rPr lang="it-IT" b="0" i="0" dirty="0">
                          <a:solidFill>
                            <a:srgbClr val="FF0000"/>
                          </a:solidFill>
                          <a:effectLst/>
                          <a:latin typeface="Roboto"/>
                        </a:rPr>
                        <a:t>16</a:t>
                      </a:r>
                      <a:r>
                        <a:rPr lang="it-IT" b="0" i="0" dirty="0">
                          <a:solidFill>
                            <a:srgbClr val="020202"/>
                          </a:solidFill>
                          <a:effectLst/>
                          <a:latin typeface="Roboto"/>
                        </a:rPr>
                        <a:t> – As</a:t>
                      </a:r>
                      <a:r>
                        <a:rPr lang="it-IT" b="0" i="0" baseline="-25000" dirty="0">
                          <a:solidFill>
                            <a:srgbClr val="020202"/>
                          </a:solidFill>
                          <a:effectLst/>
                          <a:latin typeface="Roboto"/>
                        </a:rPr>
                        <a:t>2</a:t>
                      </a:r>
                      <a:r>
                        <a:rPr lang="it-IT" b="0" i="0" dirty="0">
                          <a:solidFill>
                            <a:srgbClr val="020202"/>
                          </a:solidFill>
                          <a:effectLst/>
                          <a:latin typeface="Roboto"/>
                        </a:rPr>
                        <a:t>S</a:t>
                      </a:r>
                      <a:r>
                        <a:rPr lang="it-IT" b="0" i="0" baseline="-25000" dirty="0">
                          <a:solidFill>
                            <a:srgbClr val="020202"/>
                          </a:solidFill>
                          <a:effectLst/>
                          <a:latin typeface="Roboto"/>
                        </a:rPr>
                        <a:t>3</a:t>
                      </a:r>
                      <a:r>
                        <a:rPr lang="it-IT" b="0" i="0" dirty="0">
                          <a:solidFill>
                            <a:srgbClr val="020202"/>
                          </a:solidFill>
                          <a:effectLst/>
                          <a:latin typeface="Roboto"/>
                        </a:rPr>
                        <a:t> + HNO</a:t>
                      </a:r>
                      <a:r>
                        <a:rPr lang="it-IT" b="0" i="0" baseline="-25000" dirty="0">
                          <a:solidFill>
                            <a:srgbClr val="020202"/>
                          </a:solidFill>
                          <a:effectLst/>
                          <a:latin typeface="Roboto"/>
                        </a:rPr>
                        <a:t>3</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 → H</a:t>
                      </a:r>
                      <a:r>
                        <a:rPr lang="it-IT" b="0" i="0" baseline="-25000" dirty="0">
                          <a:solidFill>
                            <a:srgbClr val="020202"/>
                          </a:solidFill>
                          <a:effectLst/>
                          <a:latin typeface="Roboto"/>
                        </a:rPr>
                        <a:t>3</a:t>
                      </a:r>
                      <a:r>
                        <a:rPr lang="it-IT" b="0" i="0" dirty="0">
                          <a:solidFill>
                            <a:srgbClr val="020202"/>
                          </a:solidFill>
                          <a:effectLst/>
                          <a:latin typeface="Roboto"/>
                        </a:rPr>
                        <a:t>AsO</a:t>
                      </a:r>
                      <a:r>
                        <a:rPr lang="it-IT" b="0" i="0" baseline="-25000" dirty="0">
                          <a:solidFill>
                            <a:srgbClr val="020202"/>
                          </a:solidFill>
                          <a:effectLst/>
                          <a:latin typeface="Roboto"/>
                        </a:rPr>
                        <a:t>4 </a:t>
                      </a:r>
                      <a:r>
                        <a:rPr lang="it-IT" b="0" i="0" dirty="0">
                          <a:solidFill>
                            <a:srgbClr val="020202"/>
                          </a:solidFill>
                          <a:effectLst/>
                          <a:latin typeface="Roboto"/>
                        </a:rPr>
                        <a:t>+ H</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 + NO</a:t>
                      </a:r>
                    </a:p>
                    <a:p>
                      <a:pPr algn="l"/>
                      <a:r>
                        <a:rPr lang="it-IT" b="0" i="0" dirty="0">
                          <a:solidFill>
                            <a:srgbClr val="FF0000"/>
                          </a:solidFill>
                          <a:effectLst/>
                          <a:latin typeface="Roboto"/>
                        </a:rPr>
                        <a:t>17</a:t>
                      </a:r>
                      <a:r>
                        <a:rPr lang="it-IT" b="0" i="0" dirty="0">
                          <a:solidFill>
                            <a:srgbClr val="020202"/>
                          </a:solidFill>
                          <a:effectLst/>
                          <a:latin typeface="Roboto"/>
                        </a:rPr>
                        <a:t> – CH</a:t>
                      </a:r>
                      <a:r>
                        <a:rPr lang="it-IT" b="0" i="0" baseline="-25000" dirty="0">
                          <a:solidFill>
                            <a:srgbClr val="020202"/>
                          </a:solidFill>
                          <a:effectLst/>
                          <a:latin typeface="Roboto"/>
                        </a:rPr>
                        <a:t>4</a:t>
                      </a:r>
                      <a:r>
                        <a:rPr lang="it-IT" b="0" i="0" dirty="0">
                          <a:solidFill>
                            <a:srgbClr val="020202"/>
                          </a:solidFill>
                          <a:effectLst/>
                          <a:latin typeface="Roboto"/>
                        </a:rPr>
                        <a:t>S + NH</a:t>
                      </a:r>
                      <a:r>
                        <a:rPr lang="it-IT" b="0" i="0" baseline="-25000" dirty="0">
                          <a:solidFill>
                            <a:srgbClr val="020202"/>
                          </a:solidFill>
                          <a:effectLst/>
                          <a:latin typeface="Roboto"/>
                        </a:rPr>
                        <a:t>4</a:t>
                      </a:r>
                      <a:r>
                        <a:rPr lang="it-IT" b="0" i="0" dirty="0">
                          <a:solidFill>
                            <a:srgbClr val="020202"/>
                          </a:solidFill>
                          <a:effectLst/>
                          <a:latin typeface="Roboto"/>
                        </a:rPr>
                        <a:t>ClO</a:t>
                      </a:r>
                      <a:r>
                        <a:rPr lang="it-IT" b="0" i="0" baseline="-25000" dirty="0">
                          <a:solidFill>
                            <a:srgbClr val="020202"/>
                          </a:solidFill>
                          <a:effectLst/>
                          <a:latin typeface="Roboto"/>
                        </a:rPr>
                        <a:t>3</a:t>
                      </a:r>
                      <a:r>
                        <a:rPr lang="it-IT" b="0" i="0" dirty="0">
                          <a:solidFill>
                            <a:srgbClr val="020202"/>
                          </a:solidFill>
                          <a:effectLst/>
                          <a:latin typeface="Roboto"/>
                        </a:rPr>
                        <a:t> + NH</a:t>
                      </a:r>
                      <a:r>
                        <a:rPr lang="it-IT" b="0" i="0" baseline="-25000" dirty="0">
                          <a:solidFill>
                            <a:srgbClr val="020202"/>
                          </a:solidFill>
                          <a:effectLst/>
                          <a:latin typeface="Roboto"/>
                        </a:rPr>
                        <a:t>3</a:t>
                      </a:r>
                      <a:r>
                        <a:rPr lang="it-IT" b="0" i="0" dirty="0">
                          <a:solidFill>
                            <a:srgbClr val="020202"/>
                          </a:solidFill>
                          <a:effectLst/>
                          <a:latin typeface="Roboto"/>
                        </a:rPr>
                        <a:t> → CO</a:t>
                      </a:r>
                      <a:r>
                        <a:rPr lang="it-IT" b="0" i="0" baseline="-25000" dirty="0">
                          <a:solidFill>
                            <a:srgbClr val="020202"/>
                          </a:solidFill>
                          <a:effectLst/>
                          <a:latin typeface="Roboto"/>
                        </a:rPr>
                        <a:t>2</a:t>
                      </a:r>
                      <a:r>
                        <a:rPr lang="it-IT" b="0" i="0" dirty="0">
                          <a:solidFill>
                            <a:srgbClr val="020202"/>
                          </a:solidFill>
                          <a:effectLst/>
                          <a:latin typeface="Roboto"/>
                        </a:rPr>
                        <a:t> + (NH</a:t>
                      </a:r>
                      <a:r>
                        <a:rPr lang="it-IT" b="0" i="0" baseline="-25000" dirty="0">
                          <a:solidFill>
                            <a:srgbClr val="020202"/>
                          </a:solidFill>
                          <a:effectLst/>
                          <a:latin typeface="Roboto"/>
                        </a:rPr>
                        <a:t>4</a:t>
                      </a:r>
                      <a:r>
                        <a:rPr lang="it-IT" b="0" i="0" dirty="0">
                          <a:solidFill>
                            <a:srgbClr val="020202"/>
                          </a:solidFill>
                          <a:effectLst/>
                          <a:latin typeface="Roboto"/>
                        </a:rPr>
                        <a:t>)</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r>
                        <a:rPr lang="it-IT" b="0" i="0" dirty="0">
                          <a:solidFill>
                            <a:srgbClr val="020202"/>
                          </a:solidFill>
                          <a:effectLst/>
                          <a:latin typeface="Roboto"/>
                        </a:rPr>
                        <a:t> + NH</a:t>
                      </a:r>
                      <a:r>
                        <a:rPr lang="it-IT" b="0" i="0" baseline="-25000" dirty="0">
                          <a:solidFill>
                            <a:srgbClr val="020202"/>
                          </a:solidFill>
                          <a:effectLst/>
                          <a:latin typeface="Roboto"/>
                        </a:rPr>
                        <a:t>4</a:t>
                      </a:r>
                      <a:r>
                        <a:rPr lang="it-IT" b="0" i="0" dirty="0">
                          <a:solidFill>
                            <a:srgbClr val="020202"/>
                          </a:solidFill>
                          <a:effectLst/>
                          <a:latin typeface="Roboto"/>
                        </a:rPr>
                        <a:t>Cl + H</a:t>
                      </a:r>
                      <a:r>
                        <a:rPr lang="it-IT" b="0" i="0" baseline="-25000" dirty="0">
                          <a:solidFill>
                            <a:srgbClr val="020202"/>
                          </a:solidFill>
                          <a:effectLst/>
                          <a:latin typeface="Roboto"/>
                        </a:rPr>
                        <a:t>2</a:t>
                      </a:r>
                      <a:r>
                        <a:rPr lang="it-IT" b="0" i="0" dirty="0">
                          <a:solidFill>
                            <a:srgbClr val="020202"/>
                          </a:solidFill>
                          <a:effectLst/>
                          <a:latin typeface="Roboto"/>
                        </a:rPr>
                        <a:t>O</a:t>
                      </a:r>
                    </a:p>
                    <a:p>
                      <a:pPr algn="l"/>
                      <a:r>
                        <a:rPr lang="it-IT" b="0" i="0" dirty="0">
                          <a:solidFill>
                            <a:srgbClr val="FF0000"/>
                          </a:solidFill>
                          <a:effectLst/>
                          <a:latin typeface="Roboto"/>
                        </a:rPr>
                        <a:t>18</a:t>
                      </a:r>
                      <a:r>
                        <a:rPr lang="it-IT" b="0" i="0" dirty="0">
                          <a:solidFill>
                            <a:srgbClr val="020202"/>
                          </a:solidFill>
                          <a:effectLst/>
                          <a:latin typeface="Roboto"/>
                        </a:rPr>
                        <a:t> – P</a:t>
                      </a:r>
                      <a:r>
                        <a:rPr lang="it-IT" b="0" i="0" baseline="-25000" dirty="0">
                          <a:solidFill>
                            <a:srgbClr val="020202"/>
                          </a:solidFill>
                          <a:effectLst/>
                          <a:latin typeface="Roboto"/>
                        </a:rPr>
                        <a:t>4</a:t>
                      </a:r>
                      <a:r>
                        <a:rPr lang="it-IT" b="0" i="0" dirty="0">
                          <a:solidFill>
                            <a:srgbClr val="020202"/>
                          </a:solidFill>
                          <a:effectLst/>
                          <a:latin typeface="Roboto"/>
                        </a:rPr>
                        <a:t>O</a:t>
                      </a:r>
                      <a:r>
                        <a:rPr lang="it-IT" b="0" i="0" baseline="-25000" dirty="0">
                          <a:solidFill>
                            <a:srgbClr val="020202"/>
                          </a:solidFill>
                          <a:effectLst/>
                          <a:latin typeface="Roboto"/>
                        </a:rPr>
                        <a:t>6</a:t>
                      </a:r>
                      <a:r>
                        <a:rPr lang="it-IT" b="0" i="0" dirty="0">
                          <a:solidFill>
                            <a:srgbClr val="020202"/>
                          </a:solidFill>
                          <a:effectLst/>
                          <a:latin typeface="Roboto"/>
                        </a:rPr>
                        <a:t> + I</a:t>
                      </a:r>
                      <a:r>
                        <a:rPr lang="it-IT" b="0" i="0" baseline="-25000" dirty="0">
                          <a:solidFill>
                            <a:srgbClr val="020202"/>
                          </a:solidFill>
                          <a:effectLst/>
                          <a:latin typeface="Roboto"/>
                        </a:rPr>
                        <a:t>2</a:t>
                      </a:r>
                      <a:r>
                        <a:rPr lang="it-IT" b="0" i="0" dirty="0">
                          <a:solidFill>
                            <a:srgbClr val="020202"/>
                          </a:solidFill>
                          <a:effectLst/>
                          <a:latin typeface="Roboto"/>
                        </a:rPr>
                        <a:t> → P</a:t>
                      </a:r>
                      <a:r>
                        <a:rPr lang="it-IT" b="0" i="0" baseline="-25000" dirty="0">
                          <a:solidFill>
                            <a:srgbClr val="020202"/>
                          </a:solidFill>
                          <a:effectLst/>
                          <a:latin typeface="Roboto"/>
                        </a:rPr>
                        <a:t>2</a:t>
                      </a:r>
                      <a:r>
                        <a:rPr lang="it-IT" b="0" i="0" dirty="0">
                          <a:solidFill>
                            <a:srgbClr val="020202"/>
                          </a:solidFill>
                          <a:effectLst/>
                          <a:latin typeface="Roboto"/>
                        </a:rPr>
                        <a:t>I</a:t>
                      </a:r>
                      <a:r>
                        <a:rPr lang="it-IT" b="0" i="0" baseline="-25000" dirty="0">
                          <a:solidFill>
                            <a:srgbClr val="020202"/>
                          </a:solidFill>
                          <a:effectLst/>
                          <a:latin typeface="Roboto"/>
                        </a:rPr>
                        <a:t>4</a:t>
                      </a:r>
                      <a:r>
                        <a:rPr lang="it-IT" b="0" i="0" dirty="0">
                          <a:solidFill>
                            <a:srgbClr val="020202"/>
                          </a:solidFill>
                          <a:effectLst/>
                          <a:latin typeface="Roboto"/>
                        </a:rPr>
                        <a:t> + P</a:t>
                      </a:r>
                      <a:r>
                        <a:rPr lang="it-IT" b="0" i="0" baseline="-25000" dirty="0">
                          <a:solidFill>
                            <a:srgbClr val="020202"/>
                          </a:solidFill>
                          <a:effectLst/>
                          <a:latin typeface="Roboto"/>
                        </a:rPr>
                        <a:t>4</a:t>
                      </a:r>
                      <a:r>
                        <a:rPr lang="it-IT" b="0" i="0" dirty="0">
                          <a:solidFill>
                            <a:srgbClr val="020202"/>
                          </a:solidFill>
                          <a:effectLst/>
                          <a:latin typeface="Roboto"/>
                        </a:rPr>
                        <a:t>O</a:t>
                      </a:r>
                      <a:r>
                        <a:rPr lang="it-IT" b="0" i="0" baseline="-25000" dirty="0">
                          <a:solidFill>
                            <a:srgbClr val="020202"/>
                          </a:solidFill>
                          <a:effectLst/>
                          <a:latin typeface="Roboto"/>
                        </a:rPr>
                        <a:t>10</a:t>
                      </a:r>
                      <a:endParaRPr lang="it-IT" b="0" i="0" dirty="0">
                        <a:solidFill>
                          <a:srgbClr val="020202"/>
                        </a:solidFill>
                        <a:effectLst/>
                        <a:latin typeface="Roboto"/>
                      </a:endParaRPr>
                    </a:p>
                    <a:p>
                      <a:pPr algn="l"/>
                      <a:r>
                        <a:rPr lang="it-IT" b="0" i="0" dirty="0">
                          <a:solidFill>
                            <a:srgbClr val="FF0000"/>
                          </a:solidFill>
                          <a:effectLst/>
                          <a:latin typeface="Roboto"/>
                        </a:rPr>
                        <a:t>19</a:t>
                      </a:r>
                      <a:r>
                        <a:rPr lang="it-IT" b="0" i="0" dirty="0">
                          <a:solidFill>
                            <a:srgbClr val="020202"/>
                          </a:solidFill>
                          <a:effectLst/>
                          <a:latin typeface="Roboto"/>
                        </a:rPr>
                        <a:t> – SO</a:t>
                      </a:r>
                      <a:r>
                        <a:rPr lang="it-IT" b="0" i="0" baseline="-25000" dirty="0">
                          <a:solidFill>
                            <a:srgbClr val="020202"/>
                          </a:solidFill>
                          <a:effectLst/>
                          <a:latin typeface="Roboto"/>
                        </a:rPr>
                        <a:t>2</a:t>
                      </a:r>
                      <a:r>
                        <a:rPr lang="it-IT" b="0" i="0" dirty="0">
                          <a:solidFill>
                            <a:srgbClr val="020202"/>
                          </a:solidFill>
                          <a:effectLst/>
                          <a:latin typeface="Roboto"/>
                        </a:rPr>
                        <a:t> + H</a:t>
                      </a:r>
                      <a:r>
                        <a:rPr lang="it-IT" b="0" i="0" baseline="-25000" dirty="0">
                          <a:solidFill>
                            <a:srgbClr val="020202"/>
                          </a:solidFill>
                          <a:effectLst/>
                          <a:latin typeface="Roboto"/>
                        </a:rPr>
                        <a:t>2</a:t>
                      </a:r>
                      <a:r>
                        <a:rPr lang="it-IT" b="0" i="0" dirty="0">
                          <a:solidFill>
                            <a:srgbClr val="020202"/>
                          </a:solidFill>
                          <a:effectLst/>
                          <a:latin typeface="Roboto"/>
                        </a:rPr>
                        <a:t>O → S + H</a:t>
                      </a:r>
                      <a:r>
                        <a:rPr lang="it-IT" b="0" i="0" baseline="-25000" dirty="0">
                          <a:solidFill>
                            <a:srgbClr val="020202"/>
                          </a:solidFill>
                          <a:effectLst/>
                          <a:latin typeface="Roboto"/>
                        </a:rPr>
                        <a:t>2</a:t>
                      </a:r>
                      <a:r>
                        <a:rPr lang="it-IT" b="0" i="0" dirty="0">
                          <a:solidFill>
                            <a:srgbClr val="020202"/>
                          </a:solidFill>
                          <a:effectLst/>
                          <a:latin typeface="Roboto"/>
                        </a:rPr>
                        <a:t>SO</a:t>
                      </a:r>
                      <a:r>
                        <a:rPr lang="it-IT" b="0" i="0" baseline="-25000" dirty="0">
                          <a:solidFill>
                            <a:srgbClr val="020202"/>
                          </a:solidFill>
                          <a:effectLst/>
                          <a:latin typeface="Roboto"/>
                        </a:rPr>
                        <a:t>4</a:t>
                      </a:r>
                      <a:endParaRPr lang="it-IT" b="0" i="0" dirty="0">
                        <a:solidFill>
                          <a:srgbClr val="020202"/>
                        </a:solidFill>
                        <a:effectLst/>
                        <a:latin typeface="Roboto"/>
                      </a:endParaRPr>
                    </a:p>
                    <a:p>
                      <a:pPr algn="l"/>
                      <a:r>
                        <a:rPr lang="it-IT" b="0" i="0" dirty="0">
                          <a:solidFill>
                            <a:srgbClr val="020202"/>
                          </a:solidFill>
                          <a:effectLst/>
                          <a:latin typeface="Roboto"/>
                        </a:rPr>
                        <a:t> </a:t>
                      </a:r>
                    </a:p>
                    <a:p>
                      <a:endParaRPr lang="it-IT" dirty="0"/>
                    </a:p>
                  </a:txBody>
                  <a:tcPr/>
                </a:tc>
                <a:extLst>
                  <a:ext uri="{0D108BD9-81ED-4DB2-BD59-A6C34878D82A}">
                    <a16:rowId xmlns:a16="http://schemas.microsoft.com/office/drawing/2014/main" val="954860546"/>
                  </a:ext>
                </a:extLst>
              </a:tr>
            </a:tbl>
          </a:graphicData>
        </a:graphic>
      </p:graphicFrame>
      <p:graphicFrame>
        <p:nvGraphicFramePr>
          <p:cNvPr id="14" name="Tabella 14">
            <a:extLst>
              <a:ext uri="{FF2B5EF4-FFF2-40B4-BE49-F238E27FC236}">
                <a16:creationId xmlns:a16="http://schemas.microsoft.com/office/drawing/2014/main" id="{82DFDBD8-6978-4365-A6B1-BCC255312110}"/>
              </a:ext>
            </a:extLst>
          </p:cNvPr>
          <p:cNvGraphicFramePr>
            <a:graphicFrameLocks noGrp="1"/>
          </p:cNvGraphicFramePr>
          <p:nvPr>
            <p:extLst>
              <p:ext uri="{D42A27DB-BD31-4B8C-83A1-F6EECF244321}">
                <p14:modId xmlns:p14="http://schemas.microsoft.com/office/powerpoint/2010/main" val="326932548"/>
              </p:ext>
            </p:extLst>
          </p:nvPr>
        </p:nvGraphicFramePr>
        <p:xfrm>
          <a:off x="2987824" y="836712"/>
          <a:ext cx="5677739" cy="946903"/>
        </p:xfrm>
        <a:graphic>
          <a:graphicData uri="http://schemas.openxmlformats.org/drawingml/2006/table">
            <a:tbl>
              <a:tblPr firstRow="1" bandRow="1">
                <a:tableStyleId>{5C22544A-7EE6-4342-B048-85BDC9FD1C3A}</a:tableStyleId>
              </a:tblPr>
              <a:tblGrid>
                <a:gridCol w="1419435">
                  <a:extLst>
                    <a:ext uri="{9D8B030D-6E8A-4147-A177-3AD203B41FA5}">
                      <a16:colId xmlns:a16="http://schemas.microsoft.com/office/drawing/2014/main" val="2818994237"/>
                    </a:ext>
                  </a:extLst>
                </a:gridCol>
                <a:gridCol w="1419435">
                  <a:extLst>
                    <a:ext uri="{9D8B030D-6E8A-4147-A177-3AD203B41FA5}">
                      <a16:colId xmlns:a16="http://schemas.microsoft.com/office/drawing/2014/main" val="1028153551"/>
                    </a:ext>
                  </a:extLst>
                </a:gridCol>
                <a:gridCol w="2838869">
                  <a:extLst>
                    <a:ext uri="{9D8B030D-6E8A-4147-A177-3AD203B41FA5}">
                      <a16:colId xmlns:a16="http://schemas.microsoft.com/office/drawing/2014/main" val="3378918011"/>
                    </a:ext>
                  </a:extLst>
                </a:gridCol>
              </a:tblGrid>
              <a:tr h="946903">
                <a:tc>
                  <a:txBody>
                    <a:bodyPr/>
                    <a:lstStyle/>
                    <a:p>
                      <a:endParaRPr lang="it-IT" dirty="0"/>
                    </a:p>
                  </a:txBody>
                  <a:tcPr>
                    <a:solidFill>
                      <a:schemeClr val="bg1"/>
                    </a:solidFill>
                  </a:tcPr>
                </a:tc>
                <a:tc>
                  <a:txBody>
                    <a:bodyPr/>
                    <a:lstStyle/>
                    <a:p>
                      <a:endParaRPr lang="it-IT" dirty="0"/>
                    </a:p>
                  </a:txBody>
                  <a:tcPr>
                    <a:solidFill>
                      <a:schemeClr val="bg1"/>
                    </a:solidFill>
                  </a:tcPr>
                </a:tc>
                <a:tc>
                  <a:txBody>
                    <a:bodyPr/>
                    <a:lstStyle/>
                    <a:p>
                      <a:endParaRPr lang="it-IT" dirty="0"/>
                    </a:p>
                  </a:txBody>
                  <a:tcPr>
                    <a:solidFill>
                      <a:schemeClr val="bg1"/>
                    </a:solidFill>
                  </a:tcPr>
                </a:tc>
                <a:extLst>
                  <a:ext uri="{0D108BD9-81ED-4DB2-BD59-A6C34878D82A}">
                    <a16:rowId xmlns:a16="http://schemas.microsoft.com/office/drawing/2014/main" val="1395182113"/>
                  </a:ext>
                </a:extLst>
              </a:tr>
            </a:tbl>
          </a:graphicData>
        </a:graphic>
      </p:graphicFrame>
      <p:sp>
        <p:nvSpPr>
          <p:cNvPr id="16" name="Rectangle 4">
            <a:extLst>
              <a:ext uri="{FF2B5EF4-FFF2-40B4-BE49-F238E27FC236}">
                <a16:creationId xmlns:a16="http://schemas.microsoft.com/office/drawing/2014/main" id="{42B43107-90A5-4C0E-A67A-E0EEDC308B50}"/>
              </a:ext>
            </a:extLst>
          </p:cNvPr>
          <p:cNvSpPr>
            <a:spLocks noChangeArrowheads="1"/>
          </p:cNvSpPr>
          <p:nvPr/>
        </p:nvSpPr>
        <p:spPr bwMode="auto">
          <a:xfrm flipV="1">
            <a:off x="-2437" y="321212"/>
            <a:ext cx="45719" cy="2391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5395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it-IT" altLang="it-IT" sz="1200" b="0" i="0" u="none" strike="noStrike" cap="none" normalizeH="0" baseline="0" dirty="0">
                <a:ln>
                  <a:noFill/>
                </a:ln>
                <a:solidFill>
                  <a:srgbClr val="020202"/>
                </a:solidFill>
                <a:effectLst/>
                <a:latin typeface="Roboto"/>
              </a:rPr>
              <a:t> </a:t>
            </a: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pic>
        <p:nvPicPr>
          <p:cNvPr id="17" name="Immagine 16">
            <a:extLst>
              <a:ext uri="{FF2B5EF4-FFF2-40B4-BE49-F238E27FC236}">
                <a16:creationId xmlns:a16="http://schemas.microsoft.com/office/drawing/2014/main" id="{FD8F2DFE-5005-4028-89CE-ECC2682A956A}"/>
              </a:ext>
            </a:extLst>
          </p:cNvPr>
          <p:cNvPicPr>
            <a:picLocks noChangeAspect="1"/>
          </p:cNvPicPr>
          <p:nvPr/>
        </p:nvPicPr>
        <p:blipFill>
          <a:blip r:embed="rId4"/>
          <a:stretch>
            <a:fillRect/>
          </a:stretch>
        </p:blipFill>
        <p:spPr>
          <a:xfrm>
            <a:off x="2063513" y="533400"/>
            <a:ext cx="6613843" cy="4695800"/>
          </a:xfrm>
          <a:prstGeom prst="rect">
            <a:avLst/>
          </a:prstGeom>
        </p:spPr>
      </p:pic>
    </p:spTree>
    <p:extLst>
      <p:ext uri="{BB962C8B-B14F-4D97-AF65-F5344CB8AC3E}">
        <p14:creationId xmlns:p14="http://schemas.microsoft.com/office/powerpoint/2010/main" val="2768990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260648"/>
            <a:ext cx="8229600" cy="272752"/>
          </a:xfrm>
        </p:spPr>
        <p:txBody>
          <a:bodyPr>
            <a:noAutofit/>
          </a:bodyPr>
          <a:lstStyle/>
          <a:p>
            <a:pPr algn="ctr"/>
            <a:br>
              <a:rPr lang="it-IT" sz="3600" b="1" dirty="0">
                <a:solidFill>
                  <a:srgbClr val="FF0000"/>
                </a:solidFill>
              </a:rPr>
            </a:br>
            <a:r>
              <a:rPr lang="it-IT" sz="3600" b="1" dirty="0">
                <a:solidFill>
                  <a:srgbClr val="FF0000"/>
                </a:solidFill>
              </a:rPr>
              <a:t>Bilancio di una reazione redox</a:t>
            </a:r>
            <a:endParaRPr lang="it-IT" sz="3600" dirty="0">
              <a:solidFill>
                <a:srgbClr val="FF0000"/>
              </a:solidFill>
            </a:endParaRPr>
          </a:p>
        </p:txBody>
      </p:sp>
      <p:sp>
        <p:nvSpPr>
          <p:cNvPr id="5" name="Segnaposto contenuto 4"/>
          <p:cNvSpPr>
            <a:spLocks noGrp="1"/>
          </p:cNvSpPr>
          <p:nvPr>
            <p:ph idx="1"/>
          </p:nvPr>
        </p:nvSpPr>
        <p:spPr>
          <a:xfrm>
            <a:off x="107504" y="533400"/>
            <a:ext cx="9036496" cy="5791200"/>
          </a:xfrm>
        </p:spPr>
        <p:txBody>
          <a:bodyPr>
            <a:normAutofit/>
          </a:bodyPr>
          <a:lstStyle/>
          <a:p>
            <a:pPr algn="just">
              <a:buFont typeface="Wingdings 2" panose="05020102010507070707" pitchFamily="18" charset="2"/>
              <a:buNone/>
              <a:defRPr/>
            </a:pPr>
            <a:r>
              <a:rPr lang="it-IT" sz="1800" dirty="0">
                <a:cs typeface="Arial" panose="020B0604020202020204" pitchFamily="34" charset="0"/>
              </a:rPr>
              <a:t>Una reazione redox avviene con trasferimento di elettroni da una specie chimica ad un’altra, non è necessario il contatto dei reagenti, ma  un  conduttore che consente il trasferimento degli elettroni</a:t>
            </a:r>
            <a:r>
              <a:rPr lang="it-IT" sz="2000" dirty="0">
                <a:cs typeface="Arial" panose="020B0604020202020204" pitchFamily="34" charset="0"/>
              </a:rPr>
              <a:t>. In una reazione redox si ha un flusso di elettroni una corrente elettrica</a:t>
            </a:r>
            <a:r>
              <a:rPr lang="it-IT" sz="1800" dirty="0">
                <a:cs typeface="Arial" panose="020B0604020202020204" pitchFamily="34" charset="0"/>
              </a:rPr>
              <a:t>. La pila è un dispositivo </a:t>
            </a:r>
            <a:r>
              <a:rPr lang="it-IT" sz="1800" dirty="0"/>
              <a:t>che converte l'</a:t>
            </a:r>
            <a:r>
              <a:rPr lang="it-IT" sz="1800" dirty="0">
                <a:hlinkClick r:id="rId2" tooltip="Energia chimica">
                  <a:extLst>
                    <a:ext uri="{A12FA001-AC4F-418D-AE19-62706E023703}">
                      <ahyp:hlinkClr xmlns:ahyp="http://schemas.microsoft.com/office/drawing/2018/hyperlinkcolor" val="tx"/>
                    </a:ext>
                  </a:extLst>
                </a:hlinkClick>
              </a:rPr>
              <a:t>energia chimica</a:t>
            </a:r>
            <a:r>
              <a:rPr lang="it-IT" sz="1800" dirty="0"/>
              <a:t> in energia elettrica con una reazione di </a:t>
            </a:r>
          </a:p>
          <a:p>
            <a:pPr algn="just">
              <a:buFont typeface="Wingdings 2" panose="05020102010507070707" pitchFamily="18" charset="2"/>
              <a:buNone/>
              <a:defRPr/>
            </a:pPr>
            <a:r>
              <a:rPr lang="it-IT" sz="1800" dirty="0">
                <a:hlinkClick r:id="rId3" tooltip="Ossidoriduzione">
                  <a:extLst>
                    <a:ext uri="{A12FA001-AC4F-418D-AE19-62706E023703}">
                      <ahyp:hlinkClr xmlns:ahyp="http://schemas.microsoft.com/office/drawing/2018/hyperlinkcolor" val="tx"/>
                    </a:ext>
                  </a:extLst>
                </a:hlinkClick>
              </a:rPr>
              <a:t>ossidoriduzione</a:t>
            </a:r>
            <a:r>
              <a:rPr lang="it-IT" sz="1800" dirty="0"/>
              <a:t>.</a:t>
            </a:r>
          </a:p>
          <a:p>
            <a:pPr algn="just">
              <a:buFont typeface="Wingdings 2" panose="05020102010507070707" pitchFamily="18" charset="2"/>
              <a:buNone/>
              <a:defRPr/>
            </a:pPr>
            <a:endParaRPr lang="it-IT" sz="1800" dirty="0"/>
          </a:p>
          <a:p>
            <a:pPr algn="just">
              <a:buFont typeface="Wingdings 2" panose="05020102010507070707" pitchFamily="18" charset="2"/>
              <a:buNone/>
              <a:defRPr/>
            </a:pPr>
            <a:endParaRPr lang="it-IT" sz="1800" dirty="0"/>
          </a:p>
          <a:p>
            <a:pPr algn="just">
              <a:buFont typeface="Wingdings 2" panose="05020102010507070707" pitchFamily="18" charset="2"/>
              <a:buNone/>
              <a:defRPr/>
            </a:pPr>
            <a:r>
              <a:rPr lang="it-IT" sz="1800" dirty="0"/>
              <a:t>                                                                                                           Una  lamina di zinco</a:t>
            </a:r>
          </a:p>
          <a:p>
            <a:pPr algn="just">
              <a:buFont typeface="Wingdings 2" panose="05020102010507070707" pitchFamily="18" charset="2"/>
              <a:buNone/>
              <a:defRPr/>
            </a:pPr>
            <a:r>
              <a:rPr lang="it-IT" sz="1800" dirty="0"/>
              <a:t>                                                                                                           è immersa in una soluzione</a:t>
            </a:r>
          </a:p>
          <a:p>
            <a:pPr algn="just">
              <a:buFont typeface="Wingdings 2" panose="05020102010507070707" pitchFamily="18" charset="2"/>
              <a:buNone/>
              <a:defRPr/>
            </a:pPr>
            <a:r>
              <a:rPr lang="it-IT" sz="1800" dirty="0"/>
              <a:t>                                                                                                           di solfato di rame. Si</a:t>
            </a:r>
          </a:p>
          <a:p>
            <a:pPr algn="just">
              <a:buFont typeface="Wingdings 2" panose="05020102010507070707" pitchFamily="18" charset="2"/>
              <a:buNone/>
              <a:defRPr/>
            </a:pPr>
            <a:r>
              <a:rPr lang="it-IT" sz="1800" dirty="0"/>
              <a:t>                                                                                                          osserva che la lamina si</a:t>
            </a:r>
          </a:p>
          <a:p>
            <a:pPr algn="just">
              <a:buFont typeface="Wingdings 2" panose="05020102010507070707" pitchFamily="18" charset="2"/>
              <a:buNone/>
              <a:defRPr/>
            </a:pPr>
            <a:endParaRPr lang="it-IT" sz="1800" dirty="0"/>
          </a:p>
          <a:p>
            <a:pPr algn="just">
              <a:buFont typeface="Wingdings 2" panose="05020102010507070707" pitchFamily="18" charset="2"/>
              <a:buNone/>
              <a:defRPr/>
            </a:pPr>
            <a:r>
              <a:rPr lang="it-IT" sz="1800" dirty="0"/>
              <a:t>                                                                                                             </a:t>
            </a:r>
          </a:p>
          <a:p>
            <a:pPr algn="just">
              <a:buFont typeface="Wingdings 2" panose="05020102010507070707" pitchFamily="18" charset="2"/>
              <a:buNone/>
              <a:defRPr/>
            </a:pPr>
            <a:r>
              <a:rPr lang="it-IT" sz="1800" dirty="0"/>
              <a:t>                                                                                                           </a:t>
            </a:r>
          </a:p>
          <a:p>
            <a:pPr algn="just">
              <a:buFont typeface="Wingdings 2" panose="05020102010507070707" pitchFamily="18" charset="2"/>
              <a:buNone/>
              <a:defRPr/>
            </a:pPr>
            <a:endParaRPr lang="it-IT" sz="2400" dirty="0"/>
          </a:p>
          <a:p>
            <a:pPr algn="just">
              <a:buFont typeface="Wingdings 2" panose="05020102010507070707" pitchFamily="18" charset="2"/>
              <a:buNone/>
              <a:defRPr/>
            </a:pPr>
            <a:r>
              <a:rPr lang="it-IT" sz="2400" dirty="0"/>
              <a:t> </a:t>
            </a:r>
            <a:endParaRPr lang="it-IT" sz="2000" dirty="0">
              <a:cs typeface="Arial" panose="020B0604020202020204" pitchFamily="34" charset="0"/>
            </a:endParaRPr>
          </a:p>
        </p:txBody>
      </p:sp>
      <p:pic>
        <p:nvPicPr>
          <p:cNvPr id="16" name="Immagine 15" descr="Immagine che contiene tavolo, sedendo, cibo, vetro&#10;&#10;Descrizione generata automaticamente">
            <a:extLst>
              <a:ext uri="{FF2B5EF4-FFF2-40B4-BE49-F238E27FC236}">
                <a16:creationId xmlns:a16="http://schemas.microsoft.com/office/drawing/2014/main" id="{5A0264EA-4DF8-4B7D-8D41-EE3320448A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0496" y="2492895"/>
            <a:ext cx="6094161" cy="2376264"/>
          </a:xfrm>
          <a:prstGeom prst="rect">
            <a:avLst/>
          </a:prstGeom>
        </p:spPr>
      </p:pic>
      <p:sp>
        <p:nvSpPr>
          <p:cNvPr id="17" name="CasellaDiTesto 16">
            <a:extLst>
              <a:ext uri="{FF2B5EF4-FFF2-40B4-BE49-F238E27FC236}">
                <a16:creationId xmlns:a16="http://schemas.microsoft.com/office/drawing/2014/main" id="{775B2EC7-52E6-4BE0-ABEE-7BDA4D446F1F}"/>
              </a:ext>
            </a:extLst>
          </p:cNvPr>
          <p:cNvSpPr txBox="1"/>
          <p:nvPr/>
        </p:nvSpPr>
        <p:spPr>
          <a:xfrm>
            <a:off x="4114800" y="2893512"/>
            <a:ext cx="914400" cy="914400"/>
          </a:xfrm>
          <a:prstGeom prst="rect">
            <a:avLst/>
          </a:prstGeom>
          <a:noFill/>
        </p:spPr>
        <p:txBody>
          <a:bodyPr wrap="square" rtlCol="0">
            <a:spAutoFit/>
          </a:bodyPr>
          <a:lstStyle/>
          <a:p>
            <a:endParaRPr lang="it-IT" dirty="0"/>
          </a:p>
        </p:txBody>
      </p:sp>
      <p:sp>
        <p:nvSpPr>
          <p:cNvPr id="19" name="CasellaDiTesto 18">
            <a:extLst>
              <a:ext uri="{FF2B5EF4-FFF2-40B4-BE49-F238E27FC236}">
                <a16:creationId xmlns:a16="http://schemas.microsoft.com/office/drawing/2014/main" id="{FAA27FB4-60ED-4FA9-979D-83FE4F828830}"/>
              </a:ext>
            </a:extLst>
          </p:cNvPr>
          <p:cNvSpPr txBox="1"/>
          <p:nvPr/>
        </p:nvSpPr>
        <p:spPr>
          <a:xfrm>
            <a:off x="4152378" y="2893512"/>
            <a:ext cx="914400" cy="914400"/>
          </a:xfrm>
          <a:prstGeom prst="rect">
            <a:avLst/>
          </a:prstGeom>
          <a:noFill/>
        </p:spPr>
        <p:txBody>
          <a:bodyPr wrap="square" rtlCol="0">
            <a:spAutoFit/>
          </a:bodyPr>
          <a:lstStyle/>
          <a:p>
            <a:endParaRPr lang="it-IT" dirty="0"/>
          </a:p>
        </p:txBody>
      </p:sp>
      <p:sp>
        <p:nvSpPr>
          <p:cNvPr id="23" name="CasellaDiTesto 22">
            <a:extLst>
              <a:ext uri="{FF2B5EF4-FFF2-40B4-BE49-F238E27FC236}">
                <a16:creationId xmlns:a16="http://schemas.microsoft.com/office/drawing/2014/main" id="{DFC80FAB-F702-4E03-90A0-7EB89617BA3F}"/>
              </a:ext>
            </a:extLst>
          </p:cNvPr>
          <p:cNvSpPr txBox="1"/>
          <p:nvPr/>
        </p:nvSpPr>
        <p:spPr>
          <a:xfrm>
            <a:off x="4152378" y="2893512"/>
            <a:ext cx="914400" cy="914400"/>
          </a:xfrm>
          <a:prstGeom prst="rect">
            <a:avLst/>
          </a:prstGeom>
          <a:noFill/>
        </p:spPr>
        <p:txBody>
          <a:bodyPr wrap="square" rtlCol="0">
            <a:spAutoFit/>
          </a:bodyPr>
          <a:lstStyle/>
          <a:p>
            <a:endParaRPr lang="it-IT" dirty="0"/>
          </a:p>
        </p:txBody>
      </p:sp>
      <p:sp>
        <p:nvSpPr>
          <p:cNvPr id="24" name="CasellaDiTesto 23">
            <a:extLst>
              <a:ext uri="{FF2B5EF4-FFF2-40B4-BE49-F238E27FC236}">
                <a16:creationId xmlns:a16="http://schemas.microsoft.com/office/drawing/2014/main" id="{499680D8-1390-4065-A2D6-E7ED5B52153C}"/>
              </a:ext>
            </a:extLst>
          </p:cNvPr>
          <p:cNvSpPr txBox="1"/>
          <p:nvPr/>
        </p:nvSpPr>
        <p:spPr>
          <a:xfrm flipH="1">
            <a:off x="4716015" y="4869159"/>
            <a:ext cx="1857515" cy="173361"/>
          </a:xfrm>
          <a:prstGeom prst="rect">
            <a:avLst/>
          </a:prstGeom>
          <a:noFill/>
        </p:spPr>
        <p:txBody>
          <a:bodyPr wrap="square" rtlCol="0">
            <a:spAutoFit/>
          </a:bodyPr>
          <a:lstStyle/>
          <a:p>
            <a:endParaRPr lang="it-IT" dirty="0"/>
          </a:p>
        </p:txBody>
      </p:sp>
      <p:sp>
        <p:nvSpPr>
          <p:cNvPr id="25" name="CasellaDiTesto 24">
            <a:extLst>
              <a:ext uri="{FF2B5EF4-FFF2-40B4-BE49-F238E27FC236}">
                <a16:creationId xmlns:a16="http://schemas.microsoft.com/office/drawing/2014/main" id="{2EFD6E80-4B66-43F5-8ED3-D1C8F21B8A3C}"/>
              </a:ext>
            </a:extLst>
          </p:cNvPr>
          <p:cNvSpPr txBox="1"/>
          <p:nvPr/>
        </p:nvSpPr>
        <p:spPr>
          <a:xfrm>
            <a:off x="4152378" y="2893512"/>
            <a:ext cx="914400" cy="914400"/>
          </a:xfrm>
          <a:prstGeom prst="rect">
            <a:avLst/>
          </a:prstGeom>
          <a:noFill/>
        </p:spPr>
        <p:txBody>
          <a:bodyPr wrap="square" rtlCol="0">
            <a:spAutoFit/>
          </a:bodyPr>
          <a:lstStyle/>
          <a:p>
            <a:endParaRPr lang="it-IT" dirty="0"/>
          </a:p>
        </p:txBody>
      </p:sp>
      <p:sp>
        <p:nvSpPr>
          <p:cNvPr id="26" name="CasellaDiTesto 25">
            <a:extLst>
              <a:ext uri="{FF2B5EF4-FFF2-40B4-BE49-F238E27FC236}">
                <a16:creationId xmlns:a16="http://schemas.microsoft.com/office/drawing/2014/main" id="{6F4C2F36-7AF1-4B7E-9793-037C154AE2F8}"/>
              </a:ext>
            </a:extLst>
          </p:cNvPr>
          <p:cNvSpPr txBox="1"/>
          <p:nvPr/>
        </p:nvSpPr>
        <p:spPr>
          <a:xfrm rot="8793536">
            <a:off x="4572000" y="2533474"/>
            <a:ext cx="144015" cy="895526"/>
          </a:xfrm>
          <a:prstGeom prst="rect">
            <a:avLst/>
          </a:prstGeom>
          <a:noFill/>
        </p:spPr>
        <p:txBody>
          <a:bodyPr wrap="square" rtlCol="0">
            <a:spAutoFit/>
          </a:bodyPr>
          <a:lstStyle/>
          <a:p>
            <a:endParaRPr lang="it-IT" dirty="0"/>
          </a:p>
        </p:txBody>
      </p:sp>
    </p:spTree>
    <p:extLst>
      <p:ext uri="{BB962C8B-B14F-4D97-AF65-F5344CB8AC3E}">
        <p14:creationId xmlns:p14="http://schemas.microsoft.com/office/powerpoint/2010/main" val="2557830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a:xfrm>
            <a:off x="500034" y="260648"/>
            <a:ext cx="8229600" cy="272752"/>
          </a:xfrm>
        </p:spPr>
        <p:txBody>
          <a:bodyPr>
            <a:noAutofit/>
          </a:bodyPr>
          <a:lstStyle/>
          <a:p>
            <a:pPr algn="ctr"/>
            <a:br>
              <a:rPr lang="it-IT" sz="3600" b="1" dirty="0">
                <a:solidFill>
                  <a:srgbClr val="FF0000"/>
                </a:solidFill>
              </a:rPr>
            </a:br>
            <a:r>
              <a:rPr lang="it-IT" sz="3600" b="1" dirty="0">
                <a:solidFill>
                  <a:srgbClr val="FF0000"/>
                </a:solidFill>
              </a:rPr>
              <a:t>Bilancio di una reazione redox</a:t>
            </a:r>
            <a:endParaRPr lang="it-IT" sz="3600" dirty="0">
              <a:solidFill>
                <a:srgbClr val="FF0000"/>
              </a:solidFill>
            </a:endParaRPr>
          </a:p>
        </p:txBody>
      </p:sp>
      <p:sp>
        <p:nvSpPr>
          <p:cNvPr id="5" name="Segnaposto contenuto 4"/>
          <p:cNvSpPr>
            <a:spLocks noGrp="1"/>
          </p:cNvSpPr>
          <p:nvPr>
            <p:ph idx="1"/>
          </p:nvPr>
        </p:nvSpPr>
        <p:spPr>
          <a:xfrm>
            <a:off x="107504" y="533400"/>
            <a:ext cx="9036496" cy="5791200"/>
          </a:xfrm>
        </p:spPr>
        <p:txBody>
          <a:bodyPr>
            <a:normAutofit/>
          </a:bodyPr>
          <a:lstStyle/>
          <a:p>
            <a:pPr algn="just">
              <a:buFont typeface="Wingdings 2" panose="05020102010507070707" pitchFamily="18" charset="2"/>
              <a:buNone/>
              <a:defRPr/>
            </a:pPr>
            <a:r>
              <a:rPr lang="it-IT" sz="1600" dirty="0">
                <a:cs typeface="Arial" panose="020B0604020202020204" pitchFamily="34" charset="0"/>
              </a:rPr>
              <a:t>Una reazione redox avviene con trasferimento di elettroni da una specie chimica ad un’altra, non è necessario il contatto dei reagenti, ma  un  conduttore che consente il trasferimento degli elettroni</a:t>
            </a:r>
            <a:r>
              <a:rPr lang="it-IT" sz="1800" dirty="0">
                <a:cs typeface="Arial" panose="020B0604020202020204" pitchFamily="34" charset="0"/>
              </a:rPr>
              <a:t>. In una reazione redox si ha un flusso di elettroni una </a:t>
            </a:r>
            <a:r>
              <a:rPr lang="it-IT" sz="1800" b="1" dirty="0">
                <a:cs typeface="Arial" panose="020B0604020202020204" pitchFamily="34" charset="0"/>
              </a:rPr>
              <a:t>corrente elettrica</a:t>
            </a:r>
            <a:r>
              <a:rPr lang="it-IT" sz="1600" b="1" dirty="0">
                <a:cs typeface="Arial" panose="020B0604020202020204" pitchFamily="34" charset="0"/>
              </a:rPr>
              <a:t>.</a:t>
            </a:r>
          </a:p>
          <a:p>
            <a:pPr algn="just">
              <a:buFont typeface="Wingdings 2" panose="05020102010507070707" pitchFamily="18" charset="2"/>
              <a:buNone/>
              <a:defRPr/>
            </a:pPr>
            <a:r>
              <a:rPr lang="it-IT" sz="1600" dirty="0">
                <a:cs typeface="Arial" panose="020B0604020202020204" pitchFamily="34" charset="0"/>
              </a:rPr>
              <a:t> La pila è un dispositivo </a:t>
            </a:r>
            <a:r>
              <a:rPr lang="it-IT" sz="1600" dirty="0"/>
              <a:t>che converte </a:t>
            </a:r>
            <a:r>
              <a:rPr lang="it-IT" sz="1600" b="1" dirty="0"/>
              <a:t>l'</a:t>
            </a:r>
            <a:r>
              <a:rPr lang="it-IT" sz="1600" b="1" dirty="0">
                <a:hlinkClick r:id="rId2" tooltip="Energia chimica">
                  <a:extLst>
                    <a:ext uri="{A12FA001-AC4F-418D-AE19-62706E023703}">
                      <ahyp:hlinkClr xmlns:ahyp="http://schemas.microsoft.com/office/drawing/2018/hyperlinkcolor" val="tx"/>
                    </a:ext>
                  </a:extLst>
                </a:hlinkClick>
              </a:rPr>
              <a:t>energia chimica</a:t>
            </a:r>
            <a:r>
              <a:rPr lang="it-IT" sz="1600" b="1" dirty="0"/>
              <a:t> </a:t>
            </a:r>
            <a:r>
              <a:rPr lang="it-IT" sz="1600" dirty="0"/>
              <a:t>in </a:t>
            </a:r>
            <a:r>
              <a:rPr lang="it-IT" sz="1600" b="1" dirty="0"/>
              <a:t>energia elettrica </a:t>
            </a:r>
            <a:r>
              <a:rPr lang="it-IT" sz="1600" dirty="0"/>
              <a:t>con una reazione di </a:t>
            </a:r>
            <a:r>
              <a:rPr lang="it-IT" sz="1600" dirty="0">
                <a:hlinkClick r:id="rId3" tooltip="Ossidoriduzione">
                  <a:extLst>
                    <a:ext uri="{A12FA001-AC4F-418D-AE19-62706E023703}">
                      <ahyp:hlinkClr xmlns:ahyp="http://schemas.microsoft.com/office/drawing/2018/hyperlinkcolor" val="tx"/>
                    </a:ext>
                  </a:extLst>
                </a:hlinkClick>
              </a:rPr>
              <a:t>ossidoriduzione</a:t>
            </a:r>
            <a:r>
              <a:rPr lang="it-IT" sz="1600" dirty="0"/>
              <a:t>.</a:t>
            </a:r>
          </a:p>
          <a:p>
            <a:pPr algn="just">
              <a:buFont typeface="Wingdings 2" panose="05020102010507070707" pitchFamily="18" charset="2"/>
              <a:buNone/>
              <a:defRPr/>
            </a:pPr>
            <a:endParaRPr lang="it-IT" sz="1800" dirty="0"/>
          </a:p>
          <a:p>
            <a:pPr algn="just">
              <a:buFont typeface="Wingdings 2" panose="05020102010507070707" pitchFamily="18" charset="2"/>
              <a:buNone/>
              <a:defRPr/>
            </a:pPr>
            <a:endParaRPr lang="it-IT" sz="1800" dirty="0"/>
          </a:p>
          <a:p>
            <a:pPr algn="just">
              <a:buFont typeface="Wingdings 2" panose="05020102010507070707" pitchFamily="18" charset="2"/>
              <a:buNone/>
              <a:defRPr/>
            </a:pPr>
            <a:r>
              <a:rPr lang="it-IT" sz="1800" b="1" dirty="0"/>
              <a:t>                                                                                                            </a:t>
            </a:r>
            <a:r>
              <a:rPr lang="it-IT" sz="1800" dirty="0"/>
              <a:t>                                                                                                             </a:t>
            </a:r>
          </a:p>
          <a:p>
            <a:pPr algn="just">
              <a:buFont typeface="Wingdings 2" panose="05020102010507070707" pitchFamily="18" charset="2"/>
              <a:buNone/>
              <a:defRPr/>
            </a:pPr>
            <a:r>
              <a:rPr lang="it-IT" sz="1800" dirty="0"/>
              <a:t>                                                                                                           </a:t>
            </a:r>
          </a:p>
          <a:p>
            <a:pPr algn="just">
              <a:buFont typeface="Wingdings 2" panose="05020102010507070707" pitchFamily="18" charset="2"/>
              <a:buNone/>
              <a:defRPr/>
            </a:pPr>
            <a:endParaRPr lang="it-IT" sz="2400" dirty="0"/>
          </a:p>
          <a:p>
            <a:pPr algn="just">
              <a:buFont typeface="Wingdings 2" panose="05020102010507070707" pitchFamily="18" charset="2"/>
              <a:buNone/>
              <a:defRPr/>
            </a:pPr>
            <a:r>
              <a:rPr lang="it-IT" sz="2400" dirty="0"/>
              <a:t> </a:t>
            </a:r>
            <a:endParaRPr lang="it-IT" sz="2000" dirty="0">
              <a:cs typeface="Arial" panose="020B0604020202020204" pitchFamily="34" charset="0"/>
            </a:endParaRPr>
          </a:p>
        </p:txBody>
      </p:sp>
      <p:sp>
        <p:nvSpPr>
          <p:cNvPr id="17" name="CasellaDiTesto 16">
            <a:extLst>
              <a:ext uri="{FF2B5EF4-FFF2-40B4-BE49-F238E27FC236}">
                <a16:creationId xmlns:a16="http://schemas.microsoft.com/office/drawing/2014/main" id="{775B2EC7-52E6-4BE0-ABEE-7BDA4D446F1F}"/>
              </a:ext>
            </a:extLst>
          </p:cNvPr>
          <p:cNvSpPr txBox="1"/>
          <p:nvPr/>
        </p:nvSpPr>
        <p:spPr>
          <a:xfrm>
            <a:off x="4114800" y="2893512"/>
            <a:ext cx="914400" cy="914400"/>
          </a:xfrm>
          <a:prstGeom prst="rect">
            <a:avLst/>
          </a:prstGeom>
          <a:noFill/>
        </p:spPr>
        <p:txBody>
          <a:bodyPr wrap="square" rtlCol="0">
            <a:spAutoFit/>
          </a:bodyPr>
          <a:lstStyle/>
          <a:p>
            <a:endParaRPr lang="it-IT" dirty="0"/>
          </a:p>
        </p:txBody>
      </p:sp>
      <p:sp>
        <p:nvSpPr>
          <p:cNvPr id="19" name="CasellaDiTesto 18">
            <a:extLst>
              <a:ext uri="{FF2B5EF4-FFF2-40B4-BE49-F238E27FC236}">
                <a16:creationId xmlns:a16="http://schemas.microsoft.com/office/drawing/2014/main" id="{FAA27FB4-60ED-4FA9-979D-83FE4F828830}"/>
              </a:ext>
            </a:extLst>
          </p:cNvPr>
          <p:cNvSpPr txBox="1"/>
          <p:nvPr/>
        </p:nvSpPr>
        <p:spPr>
          <a:xfrm>
            <a:off x="4152378" y="2893512"/>
            <a:ext cx="914400" cy="914400"/>
          </a:xfrm>
          <a:prstGeom prst="rect">
            <a:avLst/>
          </a:prstGeom>
          <a:noFill/>
        </p:spPr>
        <p:txBody>
          <a:bodyPr wrap="square" rtlCol="0">
            <a:spAutoFit/>
          </a:bodyPr>
          <a:lstStyle/>
          <a:p>
            <a:endParaRPr lang="it-IT" dirty="0"/>
          </a:p>
        </p:txBody>
      </p:sp>
      <p:sp>
        <p:nvSpPr>
          <p:cNvPr id="23" name="CasellaDiTesto 22">
            <a:extLst>
              <a:ext uri="{FF2B5EF4-FFF2-40B4-BE49-F238E27FC236}">
                <a16:creationId xmlns:a16="http://schemas.microsoft.com/office/drawing/2014/main" id="{DFC80FAB-F702-4E03-90A0-7EB89617BA3F}"/>
              </a:ext>
            </a:extLst>
          </p:cNvPr>
          <p:cNvSpPr txBox="1"/>
          <p:nvPr/>
        </p:nvSpPr>
        <p:spPr>
          <a:xfrm>
            <a:off x="4152378" y="2893512"/>
            <a:ext cx="914400" cy="914400"/>
          </a:xfrm>
          <a:prstGeom prst="rect">
            <a:avLst/>
          </a:prstGeom>
          <a:noFill/>
        </p:spPr>
        <p:txBody>
          <a:bodyPr wrap="square" rtlCol="0">
            <a:spAutoFit/>
          </a:bodyPr>
          <a:lstStyle/>
          <a:p>
            <a:endParaRPr lang="it-IT" dirty="0"/>
          </a:p>
        </p:txBody>
      </p:sp>
      <p:sp>
        <p:nvSpPr>
          <p:cNvPr id="24" name="CasellaDiTesto 23">
            <a:extLst>
              <a:ext uri="{FF2B5EF4-FFF2-40B4-BE49-F238E27FC236}">
                <a16:creationId xmlns:a16="http://schemas.microsoft.com/office/drawing/2014/main" id="{499680D8-1390-4065-A2D6-E7ED5B52153C}"/>
              </a:ext>
            </a:extLst>
          </p:cNvPr>
          <p:cNvSpPr txBox="1"/>
          <p:nvPr/>
        </p:nvSpPr>
        <p:spPr>
          <a:xfrm flipH="1">
            <a:off x="4716015" y="4869159"/>
            <a:ext cx="1857515" cy="173361"/>
          </a:xfrm>
          <a:prstGeom prst="rect">
            <a:avLst/>
          </a:prstGeom>
          <a:noFill/>
        </p:spPr>
        <p:txBody>
          <a:bodyPr wrap="square" rtlCol="0">
            <a:spAutoFit/>
          </a:bodyPr>
          <a:lstStyle/>
          <a:p>
            <a:endParaRPr lang="it-IT" dirty="0"/>
          </a:p>
        </p:txBody>
      </p:sp>
      <p:sp>
        <p:nvSpPr>
          <p:cNvPr id="25" name="CasellaDiTesto 24">
            <a:extLst>
              <a:ext uri="{FF2B5EF4-FFF2-40B4-BE49-F238E27FC236}">
                <a16:creationId xmlns:a16="http://schemas.microsoft.com/office/drawing/2014/main" id="{2EFD6E80-4B66-43F5-8ED3-D1C8F21B8A3C}"/>
              </a:ext>
            </a:extLst>
          </p:cNvPr>
          <p:cNvSpPr txBox="1"/>
          <p:nvPr/>
        </p:nvSpPr>
        <p:spPr>
          <a:xfrm>
            <a:off x="4152378" y="2893512"/>
            <a:ext cx="914400" cy="914400"/>
          </a:xfrm>
          <a:prstGeom prst="rect">
            <a:avLst/>
          </a:prstGeom>
          <a:noFill/>
        </p:spPr>
        <p:txBody>
          <a:bodyPr wrap="square" rtlCol="0">
            <a:spAutoFit/>
          </a:bodyPr>
          <a:lstStyle/>
          <a:p>
            <a:endParaRPr lang="it-IT" dirty="0"/>
          </a:p>
        </p:txBody>
      </p:sp>
      <p:sp>
        <p:nvSpPr>
          <p:cNvPr id="26" name="CasellaDiTesto 25">
            <a:extLst>
              <a:ext uri="{FF2B5EF4-FFF2-40B4-BE49-F238E27FC236}">
                <a16:creationId xmlns:a16="http://schemas.microsoft.com/office/drawing/2014/main" id="{6F4C2F36-7AF1-4B7E-9793-037C154AE2F8}"/>
              </a:ext>
            </a:extLst>
          </p:cNvPr>
          <p:cNvSpPr txBox="1"/>
          <p:nvPr/>
        </p:nvSpPr>
        <p:spPr>
          <a:xfrm rot="8793536">
            <a:off x="4572000" y="2533474"/>
            <a:ext cx="144015" cy="895526"/>
          </a:xfrm>
          <a:prstGeom prst="rect">
            <a:avLst/>
          </a:prstGeom>
          <a:noFill/>
        </p:spPr>
        <p:txBody>
          <a:bodyPr wrap="square" rtlCol="0">
            <a:spAutoFit/>
          </a:bodyPr>
          <a:lstStyle/>
          <a:p>
            <a:endParaRPr lang="it-IT" dirty="0"/>
          </a:p>
        </p:txBody>
      </p:sp>
      <p:sp>
        <p:nvSpPr>
          <p:cNvPr id="2" name="CasellaDiTesto 1">
            <a:extLst>
              <a:ext uri="{FF2B5EF4-FFF2-40B4-BE49-F238E27FC236}">
                <a16:creationId xmlns:a16="http://schemas.microsoft.com/office/drawing/2014/main" id="{600036BF-B9E2-4435-91E3-FA8C5BCD0F33}"/>
              </a:ext>
            </a:extLst>
          </p:cNvPr>
          <p:cNvSpPr txBox="1"/>
          <p:nvPr/>
        </p:nvSpPr>
        <p:spPr>
          <a:xfrm>
            <a:off x="4152378" y="2893512"/>
            <a:ext cx="914400" cy="914400"/>
          </a:xfrm>
          <a:prstGeom prst="rect">
            <a:avLst/>
          </a:prstGeom>
          <a:noFill/>
        </p:spPr>
        <p:txBody>
          <a:bodyPr wrap="square" rtlCol="0">
            <a:spAutoFit/>
          </a:bodyPr>
          <a:lstStyle/>
          <a:p>
            <a:endParaRPr lang="it-IT" dirty="0"/>
          </a:p>
        </p:txBody>
      </p:sp>
      <p:sp>
        <p:nvSpPr>
          <p:cNvPr id="3" name="CasellaDiTesto 2">
            <a:extLst>
              <a:ext uri="{FF2B5EF4-FFF2-40B4-BE49-F238E27FC236}">
                <a16:creationId xmlns:a16="http://schemas.microsoft.com/office/drawing/2014/main" id="{2FE3E557-58C9-456A-BA8B-6845E0166681}"/>
              </a:ext>
            </a:extLst>
          </p:cNvPr>
          <p:cNvSpPr txBox="1"/>
          <p:nvPr/>
        </p:nvSpPr>
        <p:spPr>
          <a:xfrm>
            <a:off x="5940151" y="1988841"/>
            <a:ext cx="2934015" cy="1815882"/>
          </a:xfrm>
          <a:prstGeom prst="rect">
            <a:avLst/>
          </a:prstGeom>
          <a:noFill/>
        </p:spPr>
        <p:txBody>
          <a:bodyPr wrap="square" rtlCol="0">
            <a:spAutoFit/>
          </a:bodyPr>
          <a:lstStyle/>
          <a:p>
            <a:pPr algn="just">
              <a:buFont typeface="Wingdings 2" panose="05020102010507070707" pitchFamily="18" charset="2"/>
              <a:buNone/>
              <a:defRPr/>
            </a:pPr>
            <a:r>
              <a:rPr lang="it-IT" sz="1600" dirty="0"/>
              <a:t>Una lamina di zinco è immersa in una soluzione di solfato di rame, osserva che la lamina si ricopre d di polvere nerastra e si consuma, diminuisce l’intensità del colore della soluzione diminuisce </a:t>
            </a:r>
          </a:p>
        </p:txBody>
      </p:sp>
      <p:pic>
        <p:nvPicPr>
          <p:cNvPr id="7" name="Immagine 6" descr="Immagine che contiene tavolo, sedendo, cibo, vetro&#10;&#10;Descrizione generata automaticamente">
            <a:extLst>
              <a:ext uri="{FF2B5EF4-FFF2-40B4-BE49-F238E27FC236}">
                <a16:creationId xmlns:a16="http://schemas.microsoft.com/office/drawing/2014/main" id="{D8A948E5-B786-4188-8762-0E1F665D5B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6054" y="1988841"/>
            <a:ext cx="4199961" cy="2007529"/>
          </a:xfrm>
          <a:prstGeom prst="rect">
            <a:avLst/>
          </a:prstGeom>
        </p:spPr>
      </p:pic>
      <p:sp>
        <p:nvSpPr>
          <p:cNvPr id="8" name="CasellaDiTesto 7">
            <a:extLst>
              <a:ext uri="{FF2B5EF4-FFF2-40B4-BE49-F238E27FC236}">
                <a16:creationId xmlns:a16="http://schemas.microsoft.com/office/drawing/2014/main" id="{AB2F849A-E603-4281-A275-226C0703311D}"/>
              </a:ext>
            </a:extLst>
          </p:cNvPr>
          <p:cNvSpPr txBox="1"/>
          <p:nvPr/>
        </p:nvSpPr>
        <p:spPr>
          <a:xfrm>
            <a:off x="755576" y="4126140"/>
            <a:ext cx="7632848" cy="2154436"/>
          </a:xfrm>
          <a:prstGeom prst="rect">
            <a:avLst/>
          </a:prstGeom>
          <a:noFill/>
        </p:spPr>
        <p:txBody>
          <a:bodyPr wrap="square" rtlCol="0">
            <a:spAutoFit/>
          </a:bodyPr>
          <a:lstStyle/>
          <a:p>
            <a:r>
              <a:rPr lang="it-IT" dirty="0"/>
              <a:t>Zn + Cu </a:t>
            </a:r>
            <a:r>
              <a:rPr lang="it-IT" baseline="30000" dirty="0"/>
              <a:t>+2</a:t>
            </a:r>
            <a:r>
              <a:rPr lang="it-IT" dirty="0"/>
              <a:t>             Zn</a:t>
            </a:r>
            <a:r>
              <a:rPr lang="it-IT" baseline="30000" dirty="0"/>
              <a:t> +2</a:t>
            </a:r>
            <a:r>
              <a:rPr lang="it-IT" dirty="0"/>
              <a:t> + Cu  </a:t>
            </a:r>
            <a:r>
              <a:rPr lang="it-IT" sz="1600" dirty="0"/>
              <a:t>lo zinco si ossida e il rame si riduce ,</a:t>
            </a:r>
          </a:p>
          <a:p>
            <a:r>
              <a:rPr lang="it-IT" sz="1600" b="1" dirty="0" err="1"/>
              <a:t>Semireazioni</a:t>
            </a:r>
            <a:endParaRPr lang="it-IT" sz="1600" b="1" dirty="0"/>
          </a:p>
          <a:p>
            <a:r>
              <a:rPr lang="it-IT" sz="1600" dirty="0"/>
              <a:t>Zn             </a:t>
            </a:r>
            <a:r>
              <a:rPr lang="it-IT" sz="1600" dirty="0" err="1"/>
              <a:t>Zn</a:t>
            </a:r>
            <a:r>
              <a:rPr lang="it-IT" sz="1600" baseline="30000" dirty="0"/>
              <a:t> +2</a:t>
            </a:r>
            <a:r>
              <a:rPr lang="it-IT" sz="1600" dirty="0"/>
              <a:t> </a:t>
            </a:r>
            <a:r>
              <a:rPr lang="it-IT" sz="2000" dirty="0"/>
              <a:t>+</a:t>
            </a:r>
            <a:r>
              <a:rPr lang="it-IT" sz="1600" dirty="0"/>
              <a:t> </a:t>
            </a:r>
            <a:r>
              <a:rPr lang="it-IT" sz="1600" dirty="0">
                <a:latin typeface="Arial" panose="020B0604020202020204" pitchFamily="34" charset="0"/>
                <a:cs typeface="Arial" panose="020B0604020202020204" pitchFamily="34" charset="0"/>
              </a:rPr>
              <a:t>2</a:t>
            </a:r>
            <a:r>
              <a:rPr lang="it-IT" sz="1600" dirty="0"/>
              <a:t> e   ossidazione   </a:t>
            </a:r>
          </a:p>
          <a:p>
            <a:r>
              <a:rPr lang="it-IT" sz="1600" dirty="0"/>
              <a:t>Cu </a:t>
            </a:r>
            <a:r>
              <a:rPr lang="it-IT" sz="1600" baseline="30000" dirty="0"/>
              <a:t>+2</a:t>
            </a:r>
            <a:r>
              <a:rPr lang="it-IT" sz="1600" dirty="0"/>
              <a:t> </a:t>
            </a:r>
            <a:r>
              <a:rPr lang="it-IT" sz="2000" dirty="0"/>
              <a:t>+</a:t>
            </a:r>
            <a:r>
              <a:rPr lang="it-IT" sz="1600" dirty="0"/>
              <a:t> </a:t>
            </a:r>
            <a:r>
              <a:rPr lang="it-IT" sz="1600" dirty="0">
                <a:latin typeface="Arial" panose="020B0604020202020204" pitchFamily="34" charset="0"/>
                <a:cs typeface="Arial" panose="020B0604020202020204" pitchFamily="34" charset="0"/>
              </a:rPr>
              <a:t>2</a:t>
            </a:r>
            <a:r>
              <a:rPr lang="it-IT" sz="1600" dirty="0"/>
              <a:t> e          Cu</a:t>
            </a:r>
            <a:r>
              <a:rPr lang="it-IT" sz="1600" baseline="30000" dirty="0"/>
              <a:t> </a:t>
            </a:r>
            <a:r>
              <a:rPr lang="it-IT" sz="1600" dirty="0"/>
              <a:t> riduzione   </a:t>
            </a:r>
          </a:p>
          <a:p>
            <a:r>
              <a:rPr lang="it-IT" dirty="0"/>
              <a:t>Lo zinco ha una maggiore tendenza a ossidarsi rispetto al rame</a:t>
            </a:r>
          </a:p>
          <a:p>
            <a:r>
              <a:rPr lang="it-IT" dirty="0"/>
              <a:t>Si possono confrontare la  tendenza  riducente dei  metalli Me</a:t>
            </a:r>
            <a:r>
              <a:rPr lang="it-IT" sz="1400" dirty="0">
                <a:latin typeface="Arial" panose="020B0604020202020204" pitchFamily="34" charset="0"/>
                <a:cs typeface="Arial" panose="020B0604020202020204" pitchFamily="34" charset="0"/>
              </a:rPr>
              <a:t>1</a:t>
            </a:r>
            <a:r>
              <a:rPr lang="it-IT" dirty="0">
                <a:latin typeface="Arial" panose="020B0604020202020204" pitchFamily="34" charset="0"/>
                <a:cs typeface="Arial" panose="020B0604020202020204" pitchFamily="34" charset="0"/>
              </a:rPr>
              <a:t> </a:t>
            </a:r>
            <a:r>
              <a:rPr lang="it-IT" dirty="0"/>
              <a:t>+  Me2</a:t>
            </a:r>
            <a:r>
              <a:rPr lang="it-IT" baseline="30000" dirty="0"/>
              <a:t>+n</a:t>
            </a:r>
          </a:p>
          <a:p>
            <a:endParaRPr lang="it-IT" baseline="30000" dirty="0"/>
          </a:p>
          <a:p>
            <a:endParaRPr lang="it-IT" baseline="30000" dirty="0"/>
          </a:p>
        </p:txBody>
      </p:sp>
      <p:cxnSp>
        <p:nvCxnSpPr>
          <p:cNvPr id="10" name="Connettore 2 9">
            <a:extLst>
              <a:ext uri="{FF2B5EF4-FFF2-40B4-BE49-F238E27FC236}">
                <a16:creationId xmlns:a16="http://schemas.microsoft.com/office/drawing/2014/main" id="{2D58A263-0C32-441C-B9A5-051FA1E0DE03}"/>
              </a:ext>
            </a:extLst>
          </p:cNvPr>
          <p:cNvCxnSpPr>
            <a:cxnSpLocks/>
          </p:cNvCxnSpPr>
          <p:nvPr/>
        </p:nvCxnSpPr>
        <p:spPr>
          <a:xfrm>
            <a:off x="1907704" y="4326200"/>
            <a:ext cx="492306"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nettore 2 21">
            <a:extLst>
              <a:ext uri="{FF2B5EF4-FFF2-40B4-BE49-F238E27FC236}">
                <a16:creationId xmlns:a16="http://schemas.microsoft.com/office/drawing/2014/main" id="{75F5DB38-9B1B-497D-AAE9-3BB11AFA4E68}"/>
              </a:ext>
            </a:extLst>
          </p:cNvPr>
          <p:cNvCxnSpPr>
            <a:cxnSpLocks/>
          </p:cNvCxnSpPr>
          <p:nvPr/>
        </p:nvCxnSpPr>
        <p:spPr>
          <a:xfrm>
            <a:off x="1259632" y="4869158"/>
            <a:ext cx="288032"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ttore 2 26">
            <a:extLst>
              <a:ext uri="{FF2B5EF4-FFF2-40B4-BE49-F238E27FC236}">
                <a16:creationId xmlns:a16="http://schemas.microsoft.com/office/drawing/2014/main" id="{AB4F5533-77E3-4B2E-986B-17A34CDBDE82}"/>
              </a:ext>
            </a:extLst>
          </p:cNvPr>
          <p:cNvCxnSpPr>
            <a:cxnSpLocks/>
          </p:cNvCxnSpPr>
          <p:nvPr/>
        </p:nvCxnSpPr>
        <p:spPr>
          <a:xfrm>
            <a:off x="1855894" y="5157192"/>
            <a:ext cx="29796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35610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10833</TotalTime>
  <Words>2539</Words>
  <Application>Microsoft Office PowerPoint</Application>
  <PresentationFormat>Presentazione su schermo (4:3)</PresentationFormat>
  <Paragraphs>268</Paragraphs>
  <Slides>17</Slides>
  <Notes>1</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17</vt:i4>
      </vt:variant>
    </vt:vector>
  </HeadingPairs>
  <TitlesOfParts>
    <vt:vector size="26" baseType="lpstr">
      <vt:lpstr>Arial</vt:lpstr>
      <vt:lpstr>Calibri</vt:lpstr>
      <vt:lpstr>Constantia</vt:lpstr>
      <vt:lpstr>NexusSerif</vt:lpstr>
      <vt:lpstr>PT Sans Narrow</vt:lpstr>
      <vt:lpstr>Roboto</vt:lpstr>
      <vt:lpstr>Wingdings</vt:lpstr>
      <vt:lpstr>Wingdings 2</vt:lpstr>
      <vt:lpstr>Equinozio</vt:lpstr>
      <vt:lpstr>Reazioni redox</vt:lpstr>
      <vt:lpstr>Reazioni di ossidazione </vt:lpstr>
      <vt:lpstr>Reazioni di ossidazione </vt:lpstr>
      <vt:lpstr>Numero di ossidazione </vt:lpstr>
      <vt:lpstr> Bilancio di una reazione redox</vt:lpstr>
      <vt:lpstr> Bilancio di una reazione redox</vt:lpstr>
      <vt:lpstr> Bilancio di una reazione redox</vt:lpstr>
      <vt:lpstr> Bilancio di una reazione redox</vt:lpstr>
      <vt:lpstr> Bilancio di una reazione redox</vt:lpstr>
      <vt:lpstr> Bilancio di una reazione redox</vt:lpstr>
      <vt:lpstr> Bilancio di una reazione redox</vt:lpstr>
      <vt:lpstr> Numeri di ossidazione</vt:lpstr>
      <vt:lpstr>Elementi di Matematica per la Chimica</vt:lpstr>
      <vt:lpstr>Semireazioni</vt:lpstr>
      <vt:lpstr>Semireazioni</vt:lpstr>
      <vt:lpstr>Elementi di Matematica per la Chimica</vt:lpstr>
      <vt:lpstr>Elementi di Matematica per la Chimica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Elementi di Matematica per la Chimica</dc:title>
  <dc:creator>Guido</dc:creator>
  <cp:lastModifiedBy>Di lorenzo Di Lorenzo</cp:lastModifiedBy>
  <cp:revision>72</cp:revision>
  <dcterms:created xsi:type="dcterms:W3CDTF">2016-05-13T07:11:46Z</dcterms:created>
  <dcterms:modified xsi:type="dcterms:W3CDTF">2020-04-01T18:13:22Z</dcterms:modified>
</cp:coreProperties>
</file>