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4" d="100"/>
          <a:sy n="94" d="100"/>
        </p:scale>
        <p:origin x="4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4E1B364-76A5-4644-9535-9713444F1DBA}"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774694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4E1B364-76A5-4644-9535-9713444F1DBA}"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1999179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4E1B364-76A5-4644-9535-9713444F1DBA}"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20511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4E1B364-76A5-4644-9535-9713444F1DBA}"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675425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B4E1B364-76A5-4644-9535-9713444F1DBA}"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46307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4E1B364-76A5-4644-9535-9713444F1DBA}" type="datetimeFigureOut">
              <a:rPr lang="it-IT" smtClean="0"/>
              <a:t>15/05/2020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3895552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4E1B364-76A5-4644-9535-9713444F1DBA}" type="datetimeFigureOut">
              <a:rPr lang="it-IT" smtClean="0"/>
              <a:t>15/05/2020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100137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4E1B364-76A5-4644-9535-9713444F1DBA}" type="datetimeFigureOut">
              <a:rPr lang="it-IT" smtClean="0"/>
              <a:t>15/05/2020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2484734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4E1B364-76A5-4644-9535-9713444F1DBA}" type="datetimeFigureOut">
              <a:rPr lang="it-IT" smtClean="0"/>
              <a:t>15/05/2020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383865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4E1B364-76A5-4644-9535-9713444F1DBA}" type="datetimeFigureOut">
              <a:rPr lang="it-IT" smtClean="0"/>
              <a:t>15/05/2020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172072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4E1B364-76A5-4644-9535-9713444F1DBA}" type="datetimeFigureOut">
              <a:rPr lang="it-IT" smtClean="0"/>
              <a:t>15/05/2020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68954-6C07-4D29-A7A5-BF1007B14A1A}" type="slidenum">
              <a:rPr lang="it-IT" smtClean="0"/>
              <a:t>‹N›</a:t>
            </a:fld>
            <a:endParaRPr lang="it-IT"/>
          </a:p>
        </p:txBody>
      </p:sp>
    </p:spTree>
    <p:extLst>
      <p:ext uri="{BB962C8B-B14F-4D97-AF65-F5344CB8AC3E}">
        <p14:creationId xmlns:p14="http://schemas.microsoft.com/office/powerpoint/2010/main" val="301630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1B364-76A5-4644-9535-9713444F1DBA}" type="datetimeFigureOut">
              <a:rPr lang="it-IT" smtClean="0"/>
              <a:t>15/05/2020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68954-6C07-4D29-A7A5-BF1007B14A1A}" type="slidenum">
              <a:rPr lang="it-IT" smtClean="0"/>
              <a:t>‹N›</a:t>
            </a:fld>
            <a:endParaRPr lang="it-IT"/>
          </a:p>
        </p:txBody>
      </p:sp>
    </p:spTree>
    <p:extLst>
      <p:ext uri="{BB962C8B-B14F-4D97-AF65-F5344CB8AC3E}">
        <p14:creationId xmlns:p14="http://schemas.microsoft.com/office/powerpoint/2010/main" val="596575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Elementi di cinetica chimica</a:t>
            </a:r>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962067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223025"/>
            <a:ext cx="11268284" cy="6634976"/>
          </a:xfrm>
        </p:spPr>
        <p:txBody>
          <a:bodyPr/>
          <a:lstStyle/>
          <a:p>
            <a:r>
              <a:rPr lang="it-IT" dirty="0"/>
              <a:t>L’andamento di una reazione in funzione dell’energia può essere così descritto (riferendoci a una reazione tipo (A</a:t>
            </a:r>
            <a:r>
              <a:rPr lang="it-IT" b="1" baseline="-25000" dirty="0"/>
              <a:t>2</a:t>
            </a:r>
            <a:r>
              <a:rPr lang="it-IT" dirty="0"/>
              <a:t> + B</a:t>
            </a:r>
            <a:r>
              <a:rPr lang="it-IT" b="1" baseline="-25000" dirty="0"/>
              <a:t>2</a:t>
            </a:r>
            <a:r>
              <a:rPr lang="it-IT" dirty="0"/>
              <a:t> ----&gt; 2AB):</a:t>
            </a:r>
          </a:p>
          <a:p>
            <a:endParaRPr lang="it-IT" dirty="0"/>
          </a:p>
          <a:p>
            <a:endParaRPr lang="it-IT" dirty="0"/>
          </a:p>
        </p:txBody>
      </p:sp>
      <p:pic>
        <p:nvPicPr>
          <p:cNvPr id="5" name="Immagine 4"/>
          <p:cNvPicPr>
            <a:picLocks noChangeAspect="1"/>
          </p:cNvPicPr>
          <p:nvPr/>
        </p:nvPicPr>
        <p:blipFill>
          <a:blip r:embed="rId2"/>
          <a:stretch>
            <a:fillRect/>
          </a:stretch>
        </p:blipFill>
        <p:spPr>
          <a:xfrm>
            <a:off x="1357102" y="1278001"/>
            <a:ext cx="9975124" cy="5616000"/>
          </a:xfrm>
          <a:prstGeom prst="rect">
            <a:avLst/>
          </a:prstGeom>
        </p:spPr>
      </p:pic>
    </p:spTree>
    <p:extLst>
      <p:ext uri="{BB962C8B-B14F-4D97-AF65-F5344CB8AC3E}">
        <p14:creationId xmlns:p14="http://schemas.microsoft.com/office/powerpoint/2010/main" val="3516467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590550"/>
            <a:ext cx="10515600" cy="5586413"/>
          </a:xfrm>
        </p:spPr>
        <p:txBody>
          <a:bodyPr/>
          <a:lstStyle/>
          <a:p>
            <a:r>
              <a:rPr lang="it-IT" dirty="0"/>
              <a:t>Questo grafico ci fa capire anche come agisce un altro fattore che influenza la velocità di reazione: la presenza di un catalizzatore. Un catalizzatore è una sostanza che pur non prendendo parte alla reazione (nel senso che alla fine della reazione lo si ritrova immutato) aumenta la sua velocità, e questo lo fa abbassando l’energia di attivazione.</a:t>
            </a:r>
          </a:p>
          <a:p>
            <a:r>
              <a:rPr lang="it-IT" dirty="0"/>
              <a:t>Vediamo la sua funzione utilizzando lo stesso grafico di prima (considerando come catalizzatore quei catalizzatori biologici che prendono il nome di enzimi, che svolgono questa funzione di catalisi, cioè di facilitazione delle reazioni, per le reazioni biologiche):</a:t>
            </a:r>
          </a:p>
        </p:txBody>
      </p:sp>
    </p:spTree>
    <p:extLst>
      <p:ext uri="{BB962C8B-B14F-4D97-AF65-F5344CB8AC3E}">
        <p14:creationId xmlns:p14="http://schemas.microsoft.com/office/powerpoint/2010/main" val="216094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flipV="1">
            <a:off x="839788" y="411481"/>
            <a:ext cx="609871" cy="45719"/>
          </a:xfrm>
        </p:spPr>
        <p:txBody>
          <a:bodyPr>
            <a:noAutofit/>
          </a:bodyPr>
          <a:lstStyle/>
          <a:p>
            <a:endParaRPr lang="it-IT" sz="800" dirty="0"/>
          </a:p>
        </p:txBody>
      </p:sp>
      <p:pic>
        <p:nvPicPr>
          <p:cNvPr id="4" name="Segnaposto contenuto 3"/>
          <p:cNvPicPr>
            <a:picLocks noGrp="1" noChangeAspect="1"/>
          </p:cNvPicPr>
          <p:nvPr>
            <p:ph type="pic" idx="1"/>
          </p:nvPr>
        </p:nvPicPr>
        <p:blipFill>
          <a:blip r:embed="rId2"/>
          <a:srcRect l="456" r="456"/>
          <a:stretch>
            <a:fillRect/>
          </a:stretch>
        </p:blipFill>
        <p:spPr>
          <a:xfrm>
            <a:off x="3911948" y="507921"/>
            <a:ext cx="7933033" cy="6264000"/>
          </a:xfrm>
          <a:prstGeom prst="rect">
            <a:avLst/>
          </a:prstGeom>
        </p:spPr>
      </p:pic>
      <p:sp>
        <p:nvSpPr>
          <p:cNvPr id="6" name="Segnaposto testo 5"/>
          <p:cNvSpPr>
            <a:spLocks noGrp="1"/>
          </p:cNvSpPr>
          <p:nvPr>
            <p:ph type="body" sz="half" idx="2"/>
          </p:nvPr>
        </p:nvSpPr>
        <p:spPr>
          <a:xfrm>
            <a:off x="557561" y="955535"/>
            <a:ext cx="2520175" cy="5368771"/>
          </a:xfrm>
        </p:spPr>
        <p:txBody>
          <a:bodyPr>
            <a:normAutofit/>
          </a:bodyPr>
          <a:lstStyle/>
          <a:p>
            <a:r>
              <a:rPr lang="it-IT" sz="2400" dirty="0"/>
              <a:t>Abbassando il valore di Ea, il catalizzatore, a parità di concentrazione e </a:t>
            </a:r>
            <a:r>
              <a:rPr lang="it-IT" sz="2400"/>
              <a:t>di temperatura</a:t>
            </a:r>
            <a:r>
              <a:rPr lang="it-IT" sz="2400" dirty="0"/>
              <a:t>, aumenta il numero di urti efficaci, cioè quelli che portano alla formazione del complesso attivato</a:t>
            </a:r>
            <a:r>
              <a:rPr lang="it-IT" sz="2400"/>
              <a:t>, e </a:t>
            </a:r>
            <a:r>
              <a:rPr lang="it-IT" sz="2400" dirty="0"/>
              <a:t>quindi la reazione diventa più veloce.</a:t>
            </a:r>
          </a:p>
        </p:txBody>
      </p:sp>
    </p:spTree>
    <p:extLst>
      <p:ext uri="{BB962C8B-B14F-4D97-AF65-F5344CB8AC3E}">
        <p14:creationId xmlns:p14="http://schemas.microsoft.com/office/powerpoint/2010/main" val="35735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490653" y="526895"/>
            <a:ext cx="10515600" cy="5605463"/>
          </a:xfrm>
        </p:spPr>
        <p:txBody>
          <a:bodyPr/>
          <a:lstStyle/>
          <a:p>
            <a:r>
              <a:rPr lang="it-IT" dirty="0"/>
              <a:t>La cinetica chimica è quella parte della chimica che studia la velocità delle reazioni chimiche.</a:t>
            </a:r>
          </a:p>
          <a:p>
            <a:r>
              <a:rPr lang="it-IT" dirty="0"/>
              <a:t>Infatti, quando si è parlato del bilanciamento delle reazioni chimiche si è dato per scontato che una reazione avviene sempre, in qualsiasi condizione, e che vada sempre fino in fondo (cioè fino ad esaurimento dei reagenti).</a:t>
            </a:r>
          </a:p>
          <a:p>
            <a:r>
              <a:rPr lang="it-IT" dirty="0"/>
              <a:t>In realtà non è sempre così e può accadere che anche delle reazioni esotermiche (cioè che avvengono con produzione di energia) possono non avvenire anche a temperatura ambiente. Per esempio, la reazione fra idrogeno ed ossigeno è fortemente esotermica, ma se non si «innesca» (con una scintilla, una fiamma) non avverrebbe.</a:t>
            </a:r>
          </a:p>
          <a:p>
            <a:endParaRPr lang="it-IT" dirty="0"/>
          </a:p>
          <a:p>
            <a:endParaRPr lang="it-IT" dirty="0"/>
          </a:p>
        </p:txBody>
      </p:sp>
    </p:spTree>
    <p:extLst>
      <p:ext uri="{BB962C8B-B14F-4D97-AF65-F5344CB8AC3E}">
        <p14:creationId xmlns:p14="http://schemas.microsoft.com/office/powerpoint/2010/main" val="893364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869795" y="635155"/>
            <a:ext cx="10515600" cy="5586413"/>
          </a:xfrm>
        </p:spPr>
        <p:txBody>
          <a:bodyPr/>
          <a:lstStyle/>
          <a:p>
            <a:r>
              <a:rPr lang="it-IT" dirty="0"/>
              <a:t>Cosa succede durante una reazione? Come avviene?</a:t>
            </a:r>
          </a:p>
          <a:p>
            <a:r>
              <a:rPr lang="it-IT" dirty="0"/>
              <a:t>La condizione indispensabile perché una reazione avvenga è che le particelle dei reagenti si scontrino. Cioè che ci siano urti tra loro.</a:t>
            </a:r>
          </a:p>
          <a:p>
            <a:r>
              <a:rPr lang="it-IT" dirty="0"/>
              <a:t>Questo ci fa capire quali fattori possono influenzare la velocità di una reazione:</a:t>
            </a:r>
          </a:p>
          <a:p>
            <a:r>
              <a:rPr lang="it-IT" dirty="0"/>
              <a:t>A) la concentrazione dei reagenti (più particelle ci sono in un determinato volume, più urti avvengono);</a:t>
            </a:r>
          </a:p>
          <a:p>
            <a:r>
              <a:rPr lang="it-IT" dirty="0"/>
              <a:t>B) la temperatura: un aumento di temperatura aumenta l’energia cinetica delle particelle, quindi la loro velocità e di conseguenza il numero di urti.</a:t>
            </a:r>
          </a:p>
        </p:txBody>
      </p:sp>
    </p:spTree>
    <p:extLst>
      <p:ext uri="{BB962C8B-B14F-4D97-AF65-F5344CB8AC3E}">
        <p14:creationId xmlns:p14="http://schemas.microsoft.com/office/powerpoint/2010/main" val="471567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590550"/>
            <a:ext cx="10515600" cy="6019800"/>
          </a:xfrm>
        </p:spPr>
        <p:txBody>
          <a:bodyPr/>
          <a:lstStyle/>
          <a:p>
            <a:r>
              <a:rPr lang="it-IT" dirty="0"/>
              <a:t>Come si definisce la velocità di una reazione?</a:t>
            </a:r>
          </a:p>
          <a:p>
            <a:r>
              <a:rPr lang="it-IT" dirty="0"/>
              <a:t>v = </a:t>
            </a:r>
            <a:r>
              <a:rPr lang="it-IT" dirty="0" err="1"/>
              <a:t>dC</a:t>
            </a:r>
            <a:r>
              <a:rPr lang="it-IT" dirty="0"/>
              <a:t>/</a:t>
            </a:r>
            <a:r>
              <a:rPr lang="it-IT" dirty="0" err="1"/>
              <a:t>dt</a:t>
            </a:r>
            <a:endParaRPr lang="it-IT" dirty="0"/>
          </a:p>
          <a:p>
            <a:r>
              <a:rPr lang="it-IT" dirty="0"/>
              <a:t>Cioè la velocità di una reazione è la variazione della concentrazione dei reagenti nel tempo (col simbolo </a:t>
            </a:r>
            <a:r>
              <a:rPr lang="it-IT" dirty="0" err="1"/>
              <a:t>dC</a:t>
            </a:r>
            <a:r>
              <a:rPr lang="it-IT" dirty="0"/>
              <a:t>/</a:t>
            </a:r>
            <a:r>
              <a:rPr lang="it-IT" dirty="0" err="1"/>
              <a:t>dt</a:t>
            </a:r>
            <a:r>
              <a:rPr lang="it-IT" dirty="0"/>
              <a:t> si rappresenta la velocità istantanea). Il grafico della concentrazione in funzione del tempo ( per una generica reazione A + B  ----&gt; C ) è:</a:t>
            </a:r>
          </a:p>
          <a:p>
            <a:endParaRPr lang="it-IT" dirty="0"/>
          </a:p>
        </p:txBody>
      </p:sp>
      <p:pic>
        <p:nvPicPr>
          <p:cNvPr id="5" name="Immagine 4" descr="C:\Users\utente\Desktop\snapshot2.jpg"/>
          <p:cNvPicPr/>
          <p:nvPr/>
        </p:nvPicPr>
        <p:blipFill>
          <a:blip r:embed="rId2">
            <a:extLst>
              <a:ext uri="{28A0092B-C50C-407E-A947-70E740481C1C}">
                <a14:useLocalDpi xmlns:a14="http://schemas.microsoft.com/office/drawing/2010/main" val="0"/>
              </a:ext>
            </a:extLst>
          </a:blip>
          <a:srcRect/>
          <a:stretch>
            <a:fillRect/>
          </a:stretch>
        </p:blipFill>
        <p:spPr bwMode="auto">
          <a:xfrm>
            <a:off x="1675800" y="3349625"/>
            <a:ext cx="8840400" cy="4896000"/>
          </a:xfrm>
          <a:prstGeom prst="rect">
            <a:avLst/>
          </a:prstGeom>
          <a:noFill/>
          <a:ln>
            <a:noFill/>
          </a:ln>
        </p:spPr>
      </p:pic>
    </p:spTree>
    <p:extLst>
      <p:ext uri="{BB962C8B-B14F-4D97-AF65-F5344CB8AC3E}">
        <p14:creationId xmlns:p14="http://schemas.microsoft.com/office/powerpoint/2010/main" val="224886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468351" y="561743"/>
            <a:ext cx="10515600" cy="5548313"/>
          </a:xfrm>
        </p:spPr>
        <p:txBody>
          <a:bodyPr/>
          <a:lstStyle/>
          <a:p>
            <a:r>
              <a:rPr lang="it-IT" dirty="0"/>
              <a:t>Al tempo zero la concentrazione del prodotto, C, è zero; man mano che la reazione procede la concentrazione dei reagenti diminuisce, mentre quella del prodotto aumenta. Quando la concentrazione dei reagenti diventa zero, la reazione si arresta e la concentrazione del prodotto è massima (abbiamo ipotizzato che la reazione vada a completo compimento).</a:t>
            </a:r>
          </a:p>
          <a:p>
            <a:r>
              <a:rPr lang="it-IT" dirty="0"/>
              <a:t>Se invece la reazione raggiunge un equilibrio, perché ad un certo momento della reazione i prodotti reagiscono fra di loro producendo quelli che erano i reagenti di partenza (cioè avviene anche la reazione inversa), il grafico cambia, come si vede per una generica reazione di equilibrio</a:t>
            </a:r>
          </a:p>
          <a:p>
            <a:r>
              <a:rPr lang="it-IT" dirty="0"/>
              <a:t>A + B ↔ C + D</a:t>
            </a:r>
          </a:p>
        </p:txBody>
      </p:sp>
    </p:spTree>
    <p:extLst>
      <p:ext uri="{BB962C8B-B14F-4D97-AF65-F5344CB8AC3E}">
        <p14:creationId xmlns:p14="http://schemas.microsoft.com/office/powerpoint/2010/main" val="2436701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837954"/>
          </a:xfrm>
        </p:spPr>
        <p:txBody>
          <a:bodyPr>
            <a:normAutofit fontScale="90000"/>
          </a:bodyPr>
          <a:lstStyle/>
          <a:p>
            <a:r>
              <a:rPr lang="it-IT" sz="2800" dirty="0"/>
              <a:t>Ad un certo punto la velocità delle due reazioni (diretta ed inversa) diventano uguali, per cui le concentrazioni delle varie specie restano costanti nel tempo. Le reazioni continuano ad avvenire nei due sensi, ma le concentrazioni restano costanti nel tempo (le due curve diventano parallele).</a:t>
            </a:r>
          </a:p>
        </p:txBody>
      </p:sp>
      <p:pic>
        <p:nvPicPr>
          <p:cNvPr id="4" name="Segnaposto contenuto 3"/>
          <p:cNvPicPr>
            <a:picLocks noGrp="1" noChangeAspect="1"/>
          </p:cNvPicPr>
          <p:nvPr>
            <p:ph idx="1"/>
          </p:nvPr>
        </p:nvPicPr>
        <p:blipFill>
          <a:blip r:embed="rId2"/>
          <a:stretch>
            <a:fillRect/>
          </a:stretch>
        </p:blipFill>
        <p:spPr>
          <a:xfrm>
            <a:off x="1895932" y="2203079"/>
            <a:ext cx="4996799" cy="4320000"/>
          </a:xfrm>
          <a:prstGeom prst="rect">
            <a:avLst/>
          </a:prstGeom>
        </p:spPr>
      </p:pic>
    </p:spTree>
    <p:extLst>
      <p:ext uri="{BB962C8B-B14F-4D97-AF65-F5344CB8AC3E}">
        <p14:creationId xmlns:p14="http://schemas.microsoft.com/office/powerpoint/2010/main" val="134462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571577"/>
          </a:xfrm>
        </p:spPr>
        <p:txBody>
          <a:bodyPr>
            <a:noAutofit/>
          </a:bodyPr>
          <a:lstStyle/>
          <a:p>
            <a:pPr algn="ctr"/>
            <a:r>
              <a:rPr lang="it-IT" sz="3600" b="1" dirty="0"/>
              <a:t>Dipendenza della velocità dalla concentrazione</a:t>
            </a:r>
          </a:p>
        </p:txBody>
      </p:sp>
      <p:sp>
        <p:nvSpPr>
          <p:cNvPr id="3" name="Segnaposto contenuto 2"/>
          <p:cNvSpPr>
            <a:spLocks noGrp="1"/>
          </p:cNvSpPr>
          <p:nvPr>
            <p:ph idx="1"/>
          </p:nvPr>
        </p:nvSpPr>
        <p:spPr>
          <a:xfrm>
            <a:off x="838200" y="936702"/>
            <a:ext cx="10515600" cy="5240261"/>
          </a:xfrm>
        </p:spPr>
        <p:txBody>
          <a:bodyPr/>
          <a:lstStyle/>
          <a:p>
            <a:r>
              <a:rPr lang="it-IT" dirty="0"/>
              <a:t>Abbiamo già detto e spiegato che la velocità di una reazione dipende dalla concentrazione dei reagenti. Facendo l’esempio di una reazione con un solo reagente (per esempio la decomposizione di un composto binario negli elementi costituenti), che chiameremo genericamente A avremo:</a:t>
            </a:r>
          </a:p>
          <a:p>
            <a:r>
              <a:rPr lang="it-IT" sz="2800" dirty="0"/>
              <a:t>    v = k [A]              dove k è la costante di velocità e</a:t>
            </a:r>
            <a:r>
              <a:rPr lang="it-IT" dirty="0"/>
              <a:t> con [A] abbiamo rappresentato la concentrazione del reagente A.</a:t>
            </a:r>
          </a:p>
          <a:p>
            <a:r>
              <a:rPr lang="it-IT" sz="2800" dirty="0"/>
              <a:t>Se i reagenti sono più di uno, la forma della dipendenza della velocità di reazione dalla concentrazione di ciascun reagente varia a seconda del meccanismo di reazione (rimanendo sempre influenzata da queste concentrazioni); k dipende dalla natura dei reagenti e dalla temperatura.</a:t>
            </a:r>
          </a:p>
        </p:txBody>
      </p:sp>
    </p:spTree>
    <p:extLst>
      <p:ext uri="{BB962C8B-B14F-4D97-AF65-F5344CB8AC3E}">
        <p14:creationId xmlns:p14="http://schemas.microsoft.com/office/powerpoint/2010/main" val="53462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482368"/>
          </a:xfrm>
        </p:spPr>
        <p:txBody>
          <a:bodyPr>
            <a:normAutofit fontScale="90000"/>
          </a:bodyPr>
          <a:lstStyle/>
          <a:p>
            <a:pPr algn="ctr"/>
            <a:r>
              <a:rPr lang="it-IT" sz="3200" b="1" dirty="0"/>
              <a:t>Dipendenza dalla temperatura</a:t>
            </a:r>
          </a:p>
        </p:txBody>
      </p:sp>
      <p:sp>
        <p:nvSpPr>
          <p:cNvPr id="3" name="Segnaposto contenuto 2"/>
          <p:cNvSpPr>
            <a:spLocks noGrp="1"/>
          </p:cNvSpPr>
          <p:nvPr>
            <p:ph idx="1"/>
          </p:nvPr>
        </p:nvSpPr>
        <p:spPr>
          <a:xfrm>
            <a:off x="838200" y="1048215"/>
            <a:ext cx="10515600" cy="5374887"/>
          </a:xfrm>
        </p:spPr>
        <p:txBody>
          <a:bodyPr/>
          <a:lstStyle/>
          <a:p>
            <a:r>
              <a:rPr lang="it-IT" dirty="0"/>
              <a:t>Un aumento di temperatura aumenta sempre la velocità di una reazione; l’aumento di temperatura fa aumentare il valore di k, la costante di velocità, e precisamente l’andamento è descritto dall’equazione di </a:t>
            </a:r>
            <a:r>
              <a:rPr lang="it-IT" dirty="0" err="1"/>
              <a:t>Arrhenius</a:t>
            </a:r>
            <a:r>
              <a:rPr lang="it-IT" dirty="0"/>
              <a:t>:</a:t>
            </a:r>
          </a:p>
          <a:p>
            <a:endParaRPr lang="it-IT" dirty="0"/>
          </a:p>
          <a:p>
            <a:pPr lvl="1"/>
            <a:r>
              <a:rPr lang="it-IT" dirty="0"/>
              <a:t>k = A e</a:t>
            </a:r>
            <a:r>
              <a:rPr lang="it-IT" b="1" baseline="30000" dirty="0"/>
              <a:t>-Ea/RT  </a:t>
            </a:r>
            <a:r>
              <a:rPr lang="it-IT" dirty="0"/>
              <a:t>	che si può anche esprimere nella forma logaritmica:</a:t>
            </a:r>
          </a:p>
          <a:p>
            <a:pPr lvl="1"/>
            <a:r>
              <a:rPr lang="it-IT" dirty="0" err="1"/>
              <a:t>lnk</a:t>
            </a:r>
            <a:r>
              <a:rPr lang="it-IT" dirty="0"/>
              <a:t> = ln A – Ea/RT</a:t>
            </a:r>
          </a:p>
          <a:p>
            <a:pPr lvl="1"/>
            <a:endParaRPr lang="it-IT" dirty="0"/>
          </a:p>
          <a:p>
            <a:pPr lvl="1"/>
            <a:r>
              <a:rPr lang="it-IT" dirty="0"/>
              <a:t>Dove A ( definito fattore di frequenza) ed Ea (energia di attivazione) sono valori empirici sempre legati al tipo di reazione; R è la costante dei gas, T è la temperatura assoluta.</a:t>
            </a:r>
          </a:p>
        </p:txBody>
      </p:sp>
    </p:spTree>
    <p:extLst>
      <p:ext uri="{BB962C8B-B14F-4D97-AF65-F5344CB8AC3E}">
        <p14:creationId xmlns:p14="http://schemas.microsoft.com/office/powerpoint/2010/main" val="65442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454025"/>
          </a:xfrm>
        </p:spPr>
        <p:txBody>
          <a:bodyPr>
            <a:normAutofit fontScale="90000"/>
          </a:bodyPr>
          <a:lstStyle/>
          <a:p>
            <a:pPr algn="ctr"/>
            <a:r>
              <a:rPr lang="it-IT" sz="3200" b="1" dirty="0"/>
              <a:t>Il meccanismo di reazione</a:t>
            </a:r>
          </a:p>
        </p:txBody>
      </p:sp>
      <p:sp>
        <p:nvSpPr>
          <p:cNvPr id="3" name="Segnaposto contenuto 2"/>
          <p:cNvSpPr>
            <a:spLocks noGrp="1"/>
          </p:cNvSpPr>
          <p:nvPr>
            <p:ph idx="1"/>
          </p:nvPr>
        </p:nvSpPr>
        <p:spPr>
          <a:xfrm>
            <a:off x="838200" y="952500"/>
            <a:ext cx="10515600" cy="5224463"/>
          </a:xfrm>
        </p:spPr>
        <p:txBody>
          <a:bodyPr/>
          <a:lstStyle/>
          <a:p>
            <a:r>
              <a:rPr lang="it-IT" dirty="0"/>
              <a:t>Su questo non ci dilungheremo. Quando farete l’esame di chimica organica capirete l’importanza del meccanismo di reazione.</a:t>
            </a:r>
          </a:p>
          <a:p>
            <a:r>
              <a:rPr lang="it-IT" dirty="0"/>
              <a:t>In generale diremo che il passaggio importante in una reazione è la formazione del cosiddetto complesso attivato, cioè una situazione in cui i reagenti hanno cominciato a reagire e che può portare alla formazione dei prodotti (o tornare indietro, ai reagenti).</a:t>
            </a:r>
          </a:p>
          <a:p>
            <a:r>
              <a:rPr lang="it-IT" dirty="0"/>
              <a:t>Abbiamo detto che una reazione dipende dagli urti tra le particelle dei reagenti, ma non tutti gli urti portano alla formazione del complesso attivato, cioè non tutti gli urti sono «efficaci».</a:t>
            </a:r>
          </a:p>
          <a:p>
            <a:r>
              <a:rPr lang="it-IT" dirty="0"/>
              <a:t>Sono efficaci solo quegli urti che possiedono l’energia di attivazione, quel valore Ea dell’equazione di </a:t>
            </a:r>
            <a:r>
              <a:rPr lang="it-IT" dirty="0" err="1"/>
              <a:t>Arrhenius</a:t>
            </a:r>
            <a:r>
              <a:rPr lang="it-IT" dirty="0"/>
              <a:t>.</a:t>
            </a:r>
          </a:p>
        </p:txBody>
      </p:sp>
    </p:spTree>
    <p:extLst>
      <p:ext uri="{BB962C8B-B14F-4D97-AF65-F5344CB8AC3E}">
        <p14:creationId xmlns:p14="http://schemas.microsoft.com/office/powerpoint/2010/main" val="25437722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965</Words>
  <Application>Microsoft Office PowerPoint</Application>
  <PresentationFormat>Widescreen</PresentationFormat>
  <Paragraphs>36</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Calibri</vt:lpstr>
      <vt:lpstr>Calibri Light</vt:lpstr>
      <vt:lpstr>Tema di Office</vt:lpstr>
      <vt:lpstr>Elementi di cinetica chimica</vt:lpstr>
      <vt:lpstr>Presentazione standard di PowerPoint</vt:lpstr>
      <vt:lpstr>Presentazione standard di PowerPoint</vt:lpstr>
      <vt:lpstr>Presentazione standard di PowerPoint</vt:lpstr>
      <vt:lpstr>Presentazione standard di PowerPoint</vt:lpstr>
      <vt:lpstr>Ad un certo punto la velocità delle due reazioni (diretta ed inversa) diventano uguali, per cui le concentrazioni delle varie specie restano costanti nel tempo. Le reazioni continuano ad avvenire nei due sensi, ma le concentrazioni restano costanti nel tempo (le due curve diventano parallele).</vt:lpstr>
      <vt:lpstr>Dipendenza della velocità dalla concentrazione</vt:lpstr>
      <vt:lpstr>Dipendenza dalla temperatura</vt:lpstr>
      <vt:lpstr>Il meccanismo di reazione</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Elementi di cinetica chimica</dc:title>
  <dc:creator>cesare fournier</dc:creator>
  <cp:lastModifiedBy>Di lorenzo Di Lorenzo</cp:lastModifiedBy>
  <cp:revision>15</cp:revision>
  <dcterms:created xsi:type="dcterms:W3CDTF">2020-05-07T16:05:26Z</dcterms:created>
  <dcterms:modified xsi:type="dcterms:W3CDTF">2020-05-15T08:02:42Z</dcterms:modified>
</cp:coreProperties>
</file>