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8" r:id="rId17"/>
    <p:sldId id="271" r:id="rId18"/>
    <p:sldId id="272" r:id="rId19"/>
    <p:sldId id="273" r:id="rId20"/>
    <p:sldId id="274" r:id="rId21"/>
    <p:sldId id="275" r:id="rId22"/>
    <p:sldId id="276" r:id="rId23"/>
    <p:sldId id="277" r:id="rId24"/>
    <p:sldId id="279"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8" autoAdjust="0"/>
    <p:restoredTop sz="94660"/>
  </p:normalViewPr>
  <p:slideViewPr>
    <p:cSldViewPr snapToGrid="0">
      <p:cViewPr varScale="1">
        <p:scale>
          <a:sx n="94" d="100"/>
          <a:sy n="94" d="100"/>
        </p:scale>
        <p:origin x="3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1A01B1E-304D-4E90-9381-3F09F8280F35}" type="datetimeFigureOut">
              <a:rPr lang="it-IT" smtClean="0"/>
              <a:t>20/04/2020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10097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1A01B1E-304D-4E90-9381-3F09F8280F35}" type="datetimeFigureOut">
              <a:rPr lang="it-IT" smtClean="0"/>
              <a:t>20/04/2020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3925932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1A01B1E-304D-4E90-9381-3F09F8280F35}" type="datetimeFigureOut">
              <a:rPr lang="it-IT" smtClean="0"/>
              <a:t>20/04/2020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285217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1A01B1E-304D-4E90-9381-3F09F8280F35}" type="datetimeFigureOut">
              <a:rPr lang="it-IT" smtClean="0"/>
              <a:t>20/04/2020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104501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1A01B1E-304D-4E90-9381-3F09F8280F35}" type="datetimeFigureOut">
              <a:rPr lang="it-IT" smtClean="0"/>
              <a:t>20/04/2020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365545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1A01B1E-304D-4E90-9381-3F09F8280F35}" type="datetimeFigureOut">
              <a:rPr lang="it-IT" smtClean="0"/>
              <a:t>20/04/2020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265671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1A01B1E-304D-4E90-9381-3F09F8280F35}" type="datetimeFigureOut">
              <a:rPr lang="it-IT" smtClean="0"/>
              <a:t>20/04/2020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2957593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1A01B1E-304D-4E90-9381-3F09F8280F35}" type="datetimeFigureOut">
              <a:rPr lang="it-IT" smtClean="0"/>
              <a:t>20/04/2020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1517906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1A01B1E-304D-4E90-9381-3F09F8280F35}" type="datetimeFigureOut">
              <a:rPr lang="it-IT" smtClean="0"/>
              <a:t>20/04/2020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263804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1A01B1E-304D-4E90-9381-3F09F8280F35}" type="datetimeFigureOut">
              <a:rPr lang="it-IT" smtClean="0"/>
              <a:t>20/04/2020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2903336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1A01B1E-304D-4E90-9381-3F09F8280F35}" type="datetimeFigureOut">
              <a:rPr lang="it-IT" smtClean="0"/>
              <a:t>20/04/2020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64740A-0863-45F3-8056-92BA748580E6}" type="slidenum">
              <a:rPr lang="it-IT" smtClean="0"/>
              <a:t>‹N›</a:t>
            </a:fld>
            <a:endParaRPr lang="it-IT"/>
          </a:p>
        </p:txBody>
      </p:sp>
    </p:spTree>
    <p:extLst>
      <p:ext uri="{BB962C8B-B14F-4D97-AF65-F5344CB8AC3E}">
        <p14:creationId xmlns:p14="http://schemas.microsoft.com/office/powerpoint/2010/main" val="68920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01B1E-304D-4E90-9381-3F09F8280F35}" type="datetimeFigureOut">
              <a:rPr lang="it-IT" smtClean="0"/>
              <a:t>20/04/2020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4740A-0863-45F3-8056-92BA748580E6}" type="slidenum">
              <a:rPr lang="it-IT" smtClean="0"/>
              <a:t>‹N›</a:t>
            </a:fld>
            <a:endParaRPr lang="it-IT"/>
          </a:p>
        </p:txBody>
      </p:sp>
    </p:spTree>
    <p:extLst>
      <p:ext uri="{BB962C8B-B14F-4D97-AF65-F5344CB8AC3E}">
        <p14:creationId xmlns:p14="http://schemas.microsoft.com/office/powerpoint/2010/main" val="3648418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Legami chimici	</a:t>
            </a:r>
          </a:p>
        </p:txBody>
      </p:sp>
      <p:sp>
        <p:nvSpPr>
          <p:cNvPr id="3" name="Sottotitolo 2"/>
          <p:cNvSpPr>
            <a:spLocks noGrp="1"/>
          </p:cNvSpPr>
          <p:nvPr>
            <p:ph type="subTitle" idx="1"/>
          </p:nvPr>
        </p:nvSpPr>
        <p:spPr/>
        <p:txBody>
          <a:bodyPr/>
          <a:lstStyle/>
          <a:p>
            <a:r>
              <a:rPr lang="it-IT" dirty="0"/>
              <a:t>2. Il legame covalente</a:t>
            </a:r>
          </a:p>
        </p:txBody>
      </p:sp>
    </p:spTree>
    <p:extLst>
      <p:ext uri="{BB962C8B-B14F-4D97-AF65-F5344CB8AC3E}">
        <p14:creationId xmlns:p14="http://schemas.microsoft.com/office/powerpoint/2010/main" val="2761189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a:t>Facciamo l’esempio della molecola di ossigeno: l’ossigeno ha numero atomico 8 e la seguente configurazione elettronica:</a:t>
            </a:r>
          </a:p>
          <a:p>
            <a:r>
              <a:rPr lang="it-IT" dirty="0"/>
              <a:t>1s</a:t>
            </a:r>
            <a:r>
              <a:rPr lang="it-IT" baseline="30000" dirty="0"/>
              <a:t>2 </a:t>
            </a:r>
            <a:r>
              <a:rPr lang="it-IT" dirty="0"/>
              <a:t>2s</a:t>
            </a:r>
            <a:r>
              <a:rPr lang="it-IT" baseline="30000" dirty="0"/>
              <a:t>2</a:t>
            </a:r>
            <a:r>
              <a:rPr lang="it-IT" dirty="0"/>
              <a:t>2p</a:t>
            </a:r>
            <a:r>
              <a:rPr lang="it-IT" baseline="30000" dirty="0"/>
              <a:t>4     </a:t>
            </a:r>
            <a:r>
              <a:rPr lang="it-IT" dirty="0"/>
              <a:t>per completare l’ottetto ha bisogno di due elettroni; questi due elettroni vengono ceduti da un  altro atomo nel caso di un legame ionico, ma nel caso della molecola di ossigeno, O</a:t>
            </a:r>
            <a:r>
              <a:rPr lang="it-IT" baseline="-25000" dirty="0"/>
              <a:t>2</a:t>
            </a:r>
            <a:r>
              <a:rPr lang="it-IT" dirty="0"/>
              <a:t> questo non è possibile, i due atomi di ossigeno possono legarsi solo con legame covalente, utilizzando i due elettroni spaiati contenuti in due degli orbitali 2p. I primi due orbitali si avvicineranno «faccia a faccia» lungo la stessa linea e si forma un orbitale </a:t>
            </a:r>
            <a:r>
              <a:rPr lang="el-GR" dirty="0"/>
              <a:t>σ</a:t>
            </a:r>
            <a:r>
              <a:rPr lang="it-IT" dirty="0"/>
              <a:t> ; ma gli altri due orbitali che contengono gli altri due elettroni spaiati sono e restano perpendicolari ai primi due, quindi si avvicinano «fianco a fianco», dando luogo ad un secondo legame con un orbitale </a:t>
            </a:r>
            <a:r>
              <a:rPr lang="el-GR" dirty="0"/>
              <a:t>π</a:t>
            </a:r>
            <a:r>
              <a:rPr lang="it-IT" dirty="0"/>
              <a:t>.</a:t>
            </a:r>
            <a:endParaRPr lang="it-IT" baseline="-25000" dirty="0"/>
          </a:p>
        </p:txBody>
      </p:sp>
    </p:spTree>
    <p:extLst>
      <p:ext uri="{BB962C8B-B14F-4D97-AF65-F5344CB8AC3E}">
        <p14:creationId xmlns:p14="http://schemas.microsoft.com/office/powerpoint/2010/main" val="1120998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815975"/>
          </a:xfrm>
        </p:spPr>
        <p:txBody>
          <a:bodyPr/>
          <a:lstStyle/>
          <a:p>
            <a:endParaRPr lang="it-IT" dirty="0"/>
          </a:p>
        </p:txBody>
      </p:sp>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09850" y="1466850"/>
            <a:ext cx="6019800" cy="4895849"/>
          </a:xfrm>
        </p:spPr>
      </p:pic>
    </p:spTree>
    <p:extLst>
      <p:ext uri="{BB962C8B-B14F-4D97-AF65-F5344CB8AC3E}">
        <p14:creationId xmlns:p14="http://schemas.microsoft.com/office/powerpoint/2010/main" val="3781608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Si sono formati così due legami covalenti fra la stessa coppia di atomi di ossigeno; in questo caso si parla di legame covalente doppio.</a:t>
            </a:r>
          </a:p>
          <a:p>
            <a:r>
              <a:rPr lang="it-IT" dirty="0"/>
              <a:t>Nel caso della molecola di N</a:t>
            </a:r>
            <a:r>
              <a:rPr lang="it-IT" baseline="-25000" dirty="0"/>
              <a:t>2</a:t>
            </a:r>
            <a:r>
              <a:rPr lang="it-IT" dirty="0"/>
              <a:t>, l’azoto che ha configurazione elettronica 1s</a:t>
            </a:r>
            <a:r>
              <a:rPr lang="it-IT" baseline="30000" dirty="0"/>
              <a:t>2</a:t>
            </a:r>
            <a:r>
              <a:rPr lang="it-IT" dirty="0"/>
              <a:t> 2s</a:t>
            </a:r>
            <a:r>
              <a:rPr lang="it-IT" baseline="30000" dirty="0"/>
              <a:t>2</a:t>
            </a:r>
            <a:r>
              <a:rPr lang="it-IT" dirty="0"/>
              <a:t>2p</a:t>
            </a:r>
            <a:r>
              <a:rPr lang="it-IT" baseline="30000" dirty="0"/>
              <a:t>3 </a:t>
            </a:r>
            <a:r>
              <a:rPr lang="it-IT" dirty="0"/>
              <a:t>ha bisogno di 3 elettroni per raggiungere l’ottetto e reagendo con un atomo uguale si ha la condivisione di 3 coppie di elettroni, con la formazione di un orbitale sigma e di due orbitali </a:t>
            </a:r>
            <a:r>
              <a:rPr lang="it-IT" dirty="0" err="1"/>
              <a:t>pi</a:t>
            </a:r>
            <a:r>
              <a:rPr lang="it-IT" dirty="0"/>
              <a:t> greco. I due orbitali </a:t>
            </a:r>
            <a:r>
              <a:rPr lang="el-GR" dirty="0"/>
              <a:t>π</a:t>
            </a:r>
            <a:r>
              <a:rPr lang="it-IT" dirty="0"/>
              <a:t> avranno la forma di due «salsicciotti» ciascuno, due situati sopra e sotto la linea che unisce i due nuclei, gli altri due situati davanti e dietro il foglio. Si forma cioè un legame triplo.</a:t>
            </a:r>
          </a:p>
        </p:txBody>
      </p:sp>
    </p:spTree>
    <p:extLst>
      <p:ext uri="{BB962C8B-B14F-4D97-AF65-F5344CB8AC3E}">
        <p14:creationId xmlns:p14="http://schemas.microsoft.com/office/powerpoint/2010/main" val="703204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Il legame doppio è più forte del legame singolo, ma non è forte il doppio, perché il legame </a:t>
            </a:r>
            <a:r>
              <a:rPr lang="el-GR" dirty="0"/>
              <a:t>π</a:t>
            </a:r>
            <a:r>
              <a:rPr lang="it-IT" dirty="0"/>
              <a:t> è più debole del legame </a:t>
            </a:r>
            <a:r>
              <a:rPr lang="el-GR" dirty="0"/>
              <a:t>σ</a:t>
            </a:r>
            <a:r>
              <a:rPr lang="it-IT" dirty="0"/>
              <a:t>. Analogamente il legame triplo è più forte del legame doppio.</a:t>
            </a:r>
          </a:p>
          <a:p>
            <a:r>
              <a:rPr lang="it-IT" dirty="0"/>
              <a:t>In effetti la molecola di azoto è molto stabile e, nonostante la grande abbondanza dell’azoto nell’aria, è difficile da utilizzare come base per i composti azotati.</a:t>
            </a:r>
          </a:p>
        </p:txBody>
      </p:sp>
    </p:spTree>
    <p:extLst>
      <p:ext uri="{BB962C8B-B14F-4D97-AF65-F5344CB8AC3E}">
        <p14:creationId xmlns:p14="http://schemas.microsoft.com/office/powerpoint/2010/main" val="2524872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I legami descritti finora sono detti legami covalenti puri o omopolari, </a:t>
            </a:r>
            <a:r>
              <a:rPr lang="it-IT" dirty="0" err="1"/>
              <a:t>perchè</a:t>
            </a:r>
            <a:r>
              <a:rPr lang="it-IT" dirty="0"/>
              <a:t> formati da coppie di atomi identici. La coppia di elettroni messi in comune è perfettamente condivisa tra i due atomi (o, detto in altra maniera, la nuvola elettronica di legame è perfettamente simmetrica intorno ai due nuclei).</a:t>
            </a:r>
          </a:p>
          <a:p>
            <a:r>
              <a:rPr lang="it-IT" dirty="0"/>
              <a:t>Ma cosa succede se i due atomi che formano il legame covalente appartengono ad elementi diversi? Possiamo essere sicuri che la condivisione della coppia di elettroni condivisi sia altrettanto equivalente?</a:t>
            </a:r>
          </a:p>
        </p:txBody>
      </p:sp>
    </p:spTree>
    <p:extLst>
      <p:ext uri="{BB962C8B-B14F-4D97-AF65-F5344CB8AC3E}">
        <p14:creationId xmlns:p14="http://schemas.microsoft.com/office/powerpoint/2010/main" val="957839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dirty="0"/>
              <a:t>Per rispondere a questa domanda bisogna introdurre un’altra proprietà che caratterizza gli elementi: l’elettronegatività.</a:t>
            </a:r>
          </a:p>
          <a:p>
            <a:r>
              <a:rPr lang="it-IT" dirty="0"/>
              <a:t>Si definisce elettronegatività la capacità di un elemento di attrarre a sé la coppia di elettroni di legame.</a:t>
            </a:r>
          </a:p>
          <a:p>
            <a:r>
              <a:rPr lang="it-IT" dirty="0"/>
              <a:t>Si tratta quindi di una proprietà che entra in gioco nel legame covalente.</a:t>
            </a:r>
          </a:p>
          <a:p>
            <a:r>
              <a:rPr lang="it-IT" dirty="0"/>
              <a:t>L’elettronegatività è anch’essa una proprietà periodica e cambia lungo la tavola periodica nello stesso senso dell’affinità elettronica: aumenta lungo un periodo, diminuisce lungo un gruppo (in effetti sia l’affinità elettronica che l’elettronegatività esprimono la capacità di attrarre elettroni). L’elemento più elettronegativo di tutti è il fluoro, e la scala di elettronegatività è una scala relativa, cioè è stata calcolata dando un valore arbitrario all’elettronegatività dell’azoto e misurati gli altri valori relativamente ad esso.</a:t>
            </a:r>
          </a:p>
        </p:txBody>
      </p:sp>
    </p:spTree>
    <p:extLst>
      <p:ext uri="{BB962C8B-B14F-4D97-AF65-F5344CB8AC3E}">
        <p14:creationId xmlns:p14="http://schemas.microsoft.com/office/powerpoint/2010/main" val="1940085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59888" y="2396001"/>
            <a:ext cx="6018028" cy="3632660"/>
          </a:xfrm>
        </p:spPr>
      </p:pic>
    </p:spTree>
    <p:extLst>
      <p:ext uri="{BB962C8B-B14F-4D97-AF65-F5344CB8AC3E}">
        <p14:creationId xmlns:p14="http://schemas.microsoft.com/office/powerpoint/2010/main" val="2067345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Cosa succede allora quando reagiscono due atomi di elementi con diversa elettronegatività?</a:t>
            </a:r>
          </a:p>
          <a:p>
            <a:r>
              <a:rPr lang="it-IT" dirty="0"/>
              <a:t>La coppia di elettroni di legame non è perfettamente condivisa tra i due atomi, ma è spostata verso l’atomo dell’elemento più elettronegativo (il fenomeno è apprezzabile solo con una differenza di elettronegatività superiore a 0,3)</a:t>
            </a:r>
          </a:p>
          <a:p>
            <a:r>
              <a:rPr lang="it-IT" dirty="0"/>
              <a:t>Ricordando la doppia definizione dell’orbitale (che vale anche per gli orbitali molecolari), possiamo dire che la coppia di elettroni passa più tempo vicino all’atomo più elettronegativo, ovvero che la nuvola di carica elettronica è più spostata verso l’atomo più elettronegativo.</a:t>
            </a:r>
          </a:p>
        </p:txBody>
      </p:sp>
    </p:spTree>
    <p:extLst>
      <p:ext uri="{BB962C8B-B14F-4D97-AF65-F5344CB8AC3E}">
        <p14:creationId xmlns:p14="http://schemas.microsoft.com/office/powerpoint/2010/main" val="1624570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838200" y="1690688"/>
            <a:ext cx="10515600" cy="4351338"/>
          </a:xfrm>
        </p:spPr>
        <p:txBody>
          <a:bodyPr/>
          <a:lstStyle/>
          <a:p>
            <a:r>
              <a:rPr lang="it-IT" dirty="0"/>
              <a:t>Vediamo l’esempio della molecola di </a:t>
            </a:r>
            <a:r>
              <a:rPr lang="it-IT" dirty="0" err="1"/>
              <a:t>HCl</a:t>
            </a:r>
            <a:r>
              <a:rPr lang="it-IT" dirty="0"/>
              <a:t>, qui la differenza di elettronegatività è di 1,0 quindi si ha la polarizzazione del legame:</a:t>
            </a:r>
          </a:p>
          <a:p>
            <a:endParaRPr lang="it-IT" dirty="0"/>
          </a:p>
        </p:txBody>
      </p:sp>
      <p:pic>
        <p:nvPicPr>
          <p:cNvPr id="4" name="Immagine 3" descr="legame covalente polare"/>
          <p:cNvPicPr/>
          <p:nvPr/>
        </p:nvPicPr>
        <p:blipFill>
          <a:blip r:embed="rId2">
            <a:extLst>
              <a:ext uri="{28A0092B-C50C-407E-A947-70E740481C1C}">
                <a14:useLocalDpi xmlns:a14="http://schemas.microsoft.com/office/drawing/2010/main" val="0"/>
              </a:ext>
            </a:extLst>
          </a:blip>
          <a:srcRect/>
          <a:stretch>
            <a:fillRect/>
          </a:stretch>
        </p:blipFill>
        <p:spPr bwMode="auto">
          <a:xfrm>
            <a:off x="1790700" y="2971800"/>
            <a:ext cx="3276601" cy="2743200"/>
          </a:xfrm>
          <a:prstGeom prst="rect">
            <a:avLst/>
          </a:prstGeom>
          <a:noFill/>
          <a:ln>
            <a:noFill/>
          </a:ln>
        </p:spPr>
      </p:pic>
      <p:pic>
        <p:nvPicPr>
          <p:cNvPr id="5" name="Immagine 4" descr="dipolo elettrico"/>
          <p:cNvPicPr/>
          <p:nvPr/>
        </p:nvPicPr>
        <p:blipFill>
          <a:blip r:embed="rId3">
            <a:extLst>
              <a:ext uri="{28A0092B-C50C-407E-A947-70E740481C1C}">
                <a14:useLocalDpi xmlns:a14="http://schemas.microsoft.com/office/drawing/2010/main" val="0"/>
              </a:ext>
            </a:extLst>
          </a:blip>
          <a:srcRect/>
          <a:stretch>
            <a:fillRect/>
          </a:stretch>
        </p:blipFill>
        <p:spPr bwMode="auto">
          <a:xfrm>
            <a:off x="6019801" y="3016251"/>
            <a:ext cx="3162299" cy="2698749"/>
          </a:xfrm>
          <a:prstGeom prst="rect">
            <a:avLst/>
          </a:prstGeom>
          <a:noFill/>
          <a:ln>
            <a:noFill/>
          </a:ln>
        </p:spPr>
      </p:pic>
    </p:spTree>
    <p:extLst>
      <p:ext uri="{BB962C8B-B14F-4D97-AF65-F5344CB8AC3E}">
        <p14:creationId xmlns:p14="http://schemas.microsoft.com/office/powerpoint/2010/main" val="2437552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Quale è la conseguenza fisica di questa polarizzazione della nuvola elettronica?</a:t>
            </a:r>
          </a:p>
          <a:p>
            <a:r>
              <a:rPr lang="it-IT" dirty="0"/>
              <a:t>Il sistema fisico costituito da due atomi legati fra di loro consiste in due centri di carica positiva (i due nuclei) e di una carica negativa formata dagli elettroni dei due atomi, ivi compresi i due messi in comune.</a:t>
            </a:r>
          </a:p>
          <a:p>
            <a:r>
              <a:rPr lang="it-IT" dirty="0"/>
              <a:t>Un sistema a più cariche viene studiato facendo riferimento al «baricentro delle cariche», cioè il punto in cui immaginiamo concentrate le cariche; qui abbiamo due baricentri: quello delle cariche positive e quello delle cariche negative.</a:t>
            </a:r>
          </a:p>
        </p:txBody>
      </p:sp>
    </p:spTree>
    <p:extLst>
      <p:ext uri="{BB962C8B-B14F-4D97-AF65-F5344CB8AC3E}">
        <p14:creationId xmlns:p14="http://schemas.microsoft.com/office/powerpoint/2010/main" val="510954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a:t>Abbiamo visto che il legame ionico si forma tra un atomo che ha una bassa energia di ionizzazione e un altro con alta affinità elettronica.</a:t>
            </a:r>
          </a:p>
          <a:p>
            <a:r>
              <a:rPr lang="it-IT" dirty="0"/>
              <a:t>Abbiamo però anche detto che alcuni elementi esistono in natura sotto forma di molecola biatomica, cioè spontaneamente questi elementi legano due atomi tra di loro (esempi: H</a:t>
            </a:r>
            <a:r>
              <a:rPr lang="it-IT" baseline="-25000" dirty="0"/>
              <a:t>2</a:t>
            </a:r>
            <a:r>
              <a:rPr lang="it-IT" dirty="0"/>
              <a:t>, O</a:t>
            </a:r>
            <a:r>
              <a:rPr lang="it-IT" baseline="-25000" dirty="0"/>
              <a:t>2</a:t>
            </a:r>
            <a:r>
              <a:rPr lang="it-IT" dirty="0"/>
              <a:t>, N</a:t>
            </a:r>
            <a:r>
              <a:rPr lang="it-IT" baseline="-25000" dirty="0"/>
              <a:t>2</a:t>
            </a:r>
            <a:r>
              <a:rPr lang="it-IT" dirty="0"/>
              <a:t>,…), ed è evidente che questo legame non può essere un legame ionico.</a:t>
            </a:r>
          </a:p>
          <a:p>
            <a:r>
              <a:rPr lang="it-IT" dirty="0"/>
              <a:t>Interviene cioè un altro tipo di legame, il legame covalente che consiste nella messa in comune di una o più coppie di elettroni tra i due atomi.</a:t>
            </a:r>
          </a:p>
          <a:p>
            <a:r>
              <a:rPr lang="it-IT" dirty="0"/>
              <a:t>Questi elettroni diventano comuni ad entrambi gli atomi e li tengono legati.</a:t>
            </a:r>
          </a:p>
          <a:p>
            <a:endParaRPr lang="it-IT" dirty="0"/>
          </a:p>
        </p:txBody>
      </p:sp>
    </p:spTree>
    <p:extLst>
      <p:ext uri="{BB962C8B-B14F-4D97-AF65-F5344CB8AC3E}">
        <p14:creationId xmlns:p14="http://schemas.microsoft.com/office/powerpoint/2010/main" val="642319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679904"/>
          </a:xfrm>
        </p:spPr>
        <p:txBody>
          <a:bodyPr>
            <a:normAutofit fontScale="90000"/>
          </a:bodyPr>
          <a:lstStyle/>
          <a:p>
            <a:endParaRPr lang="it-IT" dirty="0"/>
          </a:p>
        </p:txBody>
      </p:sp>
      <p:sp>
        <p:nvSpPr>
          <p:cNvPr id="3" name="Segnaposto contenuto 2"/>
          <p:cNvSpPr>
            <a:spLocks noGrp="1"/>
          </p:cNvSpPr>
          <p:nvPr>
            <p:ph idx="1"/>
          </p:nvPr>
        </p:nvSpPr>
        <p:spPr>
          <a:xfrm>
            <a:off x="838200" y="1371600"/>
            <a:ext cx="10515600" cy="4805363"/>
          </a:xfrm>
        </p:spPr>
        <p:txBody>
          <a:bodyPr>
            <a:normAutofit fontScale="92500" lnSpcReduction="10000"/>
          </a:bodyPr>
          <a:lstStyle/>
          <a:p>
            <a:r>
              <a:rPr lang="it-IT" dirty="0"/>
              <a:t>In una molecola apolare (cioè con un legame covalente puro) il baricentro delle cariche positive e quello delle cariche negative si trovano nello stesso punto (situato tra i due atomi) ed essendo di uguale valore (le cariche positive sono uguali alle cariche negative) i loro effetti si annullano.</a:t>
            </a:r>
          </a:p>
          <a:p>
            <a:r>
              <a:rPr lang="it-IT" dirty="0"/>
              <a:t>Se invece il legame è polarizzato, cioè se la coppia di elettroni di legame si sposta verso l’atomo più elettronegativo, i due baricentri non si trovano più nello stesso punto, ma quello delle cariche negative si sposta verso l’atomo più elettronegativo.</a:t>
            </a:r>
          </a:p>
          <a:p>
            <a:r>
              <a:rPr lang="it-IT" dirty="0"/>
              <a:t>Quindi abbiamo due cariche di segno opposto poste ad una certa distanza (fissa perché gli atomi non si possono muovere): un tale sistema fisico prende il nome di dipolo elettrico, una grandezza vettoriale il cui modulo dipende dal valore delle due cariche (nel nostro caso dalla differenza fra i valori delle elettronegatività) e il cui verso va verso l’atomo più elettronegativo.</a:t>
            </a:r>
          </a:p>
        </p:txBody>
      </p:sp>
    </p:spTree>
    <p:extLst>
      <p:ext uri="{BB962C8B-B14F-4D97-AF65-F5344CB8AC3E}">
        <p14:creationId xmlns:p14="http://schemas.microsoft.com/office/powerpoint/2010/main" val="276253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E’ come se sull’atomo più elettronegativo ci fosse un po’ di carica negativa (un po’ perché inferiore alla carica di un elettrone) e sull’altro un po’ di carica positiva indicate con la lettere greca delta </a:t>
            </a:r>
            <a:r>
              <a:rPr lang="el-GR" dirty="0"/>
              <a:t>δ</a:t>
            </a:r>
            <a:r>
              <a:rPr lang="it-IT" dirty="0"/>
              <a:t>, e precisamente </a:t>
            </a:r>
            <a:r>
              <a:rPr lang="el-GR" dirty="0"/>
              <a:t>δ</a:t>
            </a:r>
            <a:r>
              <a:rPr lang="it-IT" sz="3200" b="1" baseline="30000" dirty="0"/>
              <a:t>+ </a:t>
            </a:r>
            <a:r>
              <a:rPr lang="it-IT" sz="3200" dirty="0"/>
              <a:t>e </a:t>
            </a:r>
            <a:r>
              <a:rPr lang="el-GR" sz="3200" dirty="0"/>
              <a:t>δ</a:t>
            </a:r>
            <a:r>
              <a:rPr lang="it-IT" b="1" baseline="30000" dirty="0"/>
              <a:t>-</a:t>
            </a:r>
            <a:r>
              <a:rPr lang="it-IT" dirty="0"/>
              <a:t>, come abbiamo visto nell’immagine precedente relativa all’ </a:t>
            </a:r>
            <a:r>
              <a:rPr lang="it-IT" dirty="0" err="1"/>
              <a:t>HCl</a:t>
            </a:r>
            <a:r>
              <a:rPr lang="it-IT" dirty="0"/>
              <a:t>:</a:t>
            </a:r>
          </a:p>
        </p:txBody>
      </p:sp>
      <p:pic>
        <p:nvPicPr>
          <p:cNvPr id="4" name="Immagine 3" descr="dipolo elettrico"/>
          <p:cNvPicPr/>
          <p:nvPr/>
        </p:nvPicPr>
        <p:blipFill>
          <a:blip r:embed="rId2">
            <a:extLst>
              <a:ext uri="{28A0092B-C50C-407E-A947-70E740481C1C}">
                <a14:useLocalDpi xmlns:a14="http://schemas.microsoft.com/office/drawing/2010/main" val="0"/>
              </a:ext>
            </a:extLst>
          </a:blip>
          <a:srcRect/>
          <a:stretch>
            <a:fillRect/>
          </a:stretch>
        </p:blipFill>
        <p:spPr bwMode="auto">
          <a:xfrm>
            <a:off x="3219450" y="3905250"/>
            <a:ext cx="3105150" cy="2590800"/>
          </a:xfrm>
          <a:prstGeom prst="rect">
            <a:avLst/>
          </a:prstGeom>
          <a:noFill/>
          <a:ln>
            <a:noFill/>
          </a:ln>
        </p:spPr>
      </p:pic>
    </p:spTree>
    <p:extLst>
      <p:ext uri="{BB962C8B-B14F-4D97-AF65-F5344CB8AC3E}">
        <p14:creationId xmlns:p14="http://schemas.microsoft.com/office/powerpoint/2010/main" val="3623003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La presenza di questo dipolo rende queste molecole sensibili alla presenza di un campo elettrico (per esempio quello costituito dalle armature di un condensatore) , nel senso che la molecola si orienta  in maniera da mostrare il suo lato «negativo» verso il lato positivo. Se la  carica sulle armature è molto forte si può anche avere la separazione «eterolitica» della molecola, nel senso che l’atomo più elettronegativo si staccherà dall’altro portando con sé i due elettroni di legame (cioè trasformandosi in ione negativo), mentre l’altro sarà attratto, come ione positivo, verso l’armatura carica negativamente.</a:t>
            </a:r>
          </a:p>
          <a:p>
            <a:r>
              <a:rPr lang="it-IT" dirty="0" err="1"/>
              <a:t>HCl</a:t>
            </a:r>
            <a:r>
              <a:rPr lang="it-IT" dirty="0"/>
              <a:t> → H</a:t>
            </a:r>
            <a:r>
              <a:rPr lang="it-IT" sz="3200" b="1" baseline="30000" dirty="0"/>
              <a:t>+</a:t>
            </a:r>
            <a:r>
              <a:rPr lang="it-IT" dirty="0"/>
              <a:t> + Cl</a:t>
            </a:r>
            <a:r>
              <a:rPr lang="it-IT" sz="3200" b="1" baseline="30000" dirty="0"/>
              <a:t>-</a:t>
            </a:r>
          </a:p>
        </p:txBody>
      </p:sp>
    </p:spTree>
    <p:extLst>
      <p:ext uri="{BB962C8B-B14F-4D97-AF65-F5344CB8AC3E}">
        <p14:creationId xmlns:p14="http://schemas.microsoft.com/office/powerpoint/2010/main" val="1014827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Un’altra conseguenza è che queste molecole si attraggono tra di loro, formando degli aggregati di molecole (di questo si parlerà in seguito).</a:t>
            </a:r>
          </a:p>
        </p:txBody>
      </p:sp>
    </p:spTree>
    <p:extLst>
      <p:ext uri="{BB962C8B-B14F-4D97-AF65-F5344CB8AC3E}">
        <p14:creationId xmlns:p14="http://schemas.microsoft.com/office/powerpoint/2010/main" val="3674126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a:t> </a:t>
            </a:r>
          </a:p>
        </p:txBody>
      </p:sp>
    </p:spTree>
    <p:extLst>
      <p:ext uri="{BB962C8B-B14F-4D97-AF65-F5344CB8AC3E}">
        <p14:creationId xmlns:p14="http://schemas.microsoft.com/office/powerpoint/2010/main" val="285568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Vediamo concretamente cosa avviene, facendo l’esempio della formazione della molecola di idrogeno.</a:t>
            </a:r>
          </a:p>
          <a:p>
            <a:r>
              <a:rPr lang="it-IT" dirty="0"/>
              <a:t>L’idrogeno ha un solo elettrone e non può completare l’ottetto, ma acquistando un elettrone (o mettendo in comune due elettroni fra due atomi di idrogeno) esso assume la configurazione del gas nobile </a:t>
            </a:r>
            <a:r>
              <a:rPr lang="it-IT" dirty="0" err="1"/>
              <a:t>Helio</a:t>
            </a:r>
            <a:r>
              <a:rPr lang="it-IT" dirty="0"/>
              <a:t>.</a:t>
            </a:r>
          </a:p>
          <a:p>
            <a:r>
              <a:rPr lang="it-IT" dirty="0"/>
              <a:t>Nel caso della molecola di idrogeno i due elettroni dei due atomi di idrogeno vengono messi in comune.</a:t>
            </a:r>
          </a:p>
        </p:txBody>
      </p:sp>
    </p:spTree>
    <p:extLst>
      <p:ext uri="{BB962C8B-B14F-4D97-AF65-F5344CB8AC3E}">
        <p14:creationId xmlns:p14="http://schemas.microsoft.com/office/powerpoint/2010/main" val="457657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Ecco cosa avviene:</a:t>
            </a:r>
          </a:p>
          <a:p>
            <a:endParaRPr lang="it-IT" dirty="0"/>
          </a:p>
          <a:p>
            <a:endParaRPr lang="it-IT" dirty="0"/>
          </a:p>
          <a:p>
            <a:endParaRPr lang="it-IT" dirty="0"/>
          </a:p>
          <a:p>
            <a:endParaRPr lang="it-IT" dirty="0"/>
          </a:p>
          <a:p>
            <a:endParaRPr lang="it-IT" dirty="0"/>
          </a:p>
          <a:p>
            <a:r>
              <a:rPr lang="it-IT" dirty="0"/>
              <a:t>I due elettroni messi in comune si muovono intorno ad entrambi i nuclei di idrogeno, tenendoli uniti.</a:t>
            </a:r>
          </a:p>
        </p:txBody>
      </p:sp>
      <p:pic>
        <p:nvPicPr>
          <p:cNvPr id="5" name="Immagine 4" descr="Legame chimico - Stefan's Site"/>
          <p:cNvPicPr/>
          <p:nvPr/>
        </p:nvPicPr>
        <p:blipFill>
          <a:blip r:embed="rId2">
            <a:extLst>
              <a:ext uri="{28A0092B-C50C-407E-A947-70E740481C1C}">
                <a14:useLocalDpi xmlns:a14="http://schemas.microsoft.com/office/drawing/2010/main" val="0"/>
              </a:ext>
            </a:extLst>
          </a:blip>
          <a:srcRect/>
          <a:stretch>
            <a:fillRect/>
          </a:stretch>
        </p:blipFill>
        <p:spPr bwMode="auto">
          <a:xfrm>
            <a:off x="4462462" y="2740944"/>
            <a:ext cx="3267075" cy="1400175"/>
          </a:xfrm>
          <a:prstGeom prst="rect">
            <a:avLst/>
          </a:prstGeom>
          <a:noFill/>
          <a:ln>
            <a:noFill/>
          </a:ln>
        </p:spPr>
      </p:pic>
    </p:spTree>
    <p:extLst>
      <p:ext uri="{BB962C8B-B14F-4D97-AF65-F5344CB8AC3E}">
        <p14:creationId xmlns:p14="http://schemas.microsoft.com/office/powerpoint/2010/main" val="2884564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Quello che è abbastanza intuitivo per il caso di molecole omopolari (cioè formate da due atomi dello stesso elemento), avviene anche tra atomi diversi, atomi che non hanno tendenza a cedere elettroni.</a:t>
            </a:r>
          </a:p>
          <a:p>
            <a:r>
              <a:rPr lang="it-IT" dirty="0"/>
              <a:t>Questo è vero per tutti gli elementi non metallici. Quindi fra questo tipo di elementi si forma un legame covalente.</a:t>
            </a:r>
          </a:p>
          <a:p>
            <a:r>
              <a:rPr lang="it-IT" dirty="0"/>
              <a:t>Facciamo l’esempio del legame che si forma tra l’idrogeno e il cloro:</a:t>
            </a:r>
          </a:p>
          <a:p>
            <a:r>
              <a:rPr lang="it-IT" dirty="0"/>
              <a:t>H: 1s		Cl: 1s</a:t>
            </a:r>
            <a:r>
              <a:rPr lang="it-IT" baseline="30000" dirty="0"/>
              <a:t>2</a:t>
            </a:r>
            <a:r>
              <a:rPr lang="it-IT" dirty="0"/>
              <a:t> 2s</a:t>
            </a:r>
            <a:r>
              <a:rPr lang="it-IT" baseline="30000" dirty="0"/>
              <a:t>2</a:t>
            </a:r>
            <a:r>
              <a:rPr lang="it-IT" dirty="0"/>
              <a:t>2p</a:t>
            </a:r>
            <a:r>
              <a:rPr lang="it-IT" baseline="30000" dirty="0"/>
              <a:t>6</a:t>
            </a:r>
            <a:r>
              <a:rPr lang="it-IT" dirty="0"/>
              <a:t> 3s</a:t>
            </a:r>
            <a:r>
              <a:rPr lang="it-IT" baseline="30000" dirty="0"/>
              <a:t>2</a:t>
            </a:r>
            <a:r>
              <a:rPr lang="it-IT" dirty="0"/>
              <a:t>3p</a:t>
            </a:r>
            <a:r>
              <a:rPr lang="it-IT" baseline="30000" dirty="0"/>
              <a:t>5</a:t>
            </a:r>
          </a:p>
          <a:p>
            <a:r>
              <a:rPr lang="it-IT" dirty="0"/>
              <a:t>L’idrogeno ha bisogno di completare il suo duetto elettronico, mentre il cloro può completare l’ottetto.</a:t>
            </a:r>
          </a:p>
        </p:txBody>
      </p:sp>
    </p:spTree>
    <p:extLst>
      <p:ext uri="{BB962C8B-B14F-4D97-AF65-F5344CB8AC3E}">
        <p14:creationId xmlns:p14="http://schemas.microsoft.com/office/powerpoint/2010/main" val="3233081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a:t>Queste due tendenze vengono soddisfatte attraverso la messa in comune dei due elettroni «spaiati» (cioè che sono soli in un orbitale), quello 1s dell’idrogeno e quello 3p</a:t>
            </a:r>
            <a:r>
              <a:rPr lang="it-IT" baseline="30000" dirty="0"/>
              <a:t>5  </a:t>
            </a:r>
            <a:r>
              <a:rPr lang="it-IT" dirty="0"/>
              <a:t>del cloro:</a:t>
            </a:r>
          </a:p>
          <a:p>
            <a:r>
              <a:rPr lang="it-IT" dirty="0"/>
              <a:t>H</a:t>
            </a:r>
            <a:r>
              <a:rPr lang="it-IT" sz="3200" b="1" baseline="30000" dirty="0"/>
              <a:t>.  </a:t>
            </a:r>
            <a:r>
              <a:rPr lang="it-IT" dirty="0"/>
              <a:t> </a:t>
            </a:r>
            <a:r>
              <a:rPr lang="it-IT" sz="3200" b="1" baseline="30000" dirty="0"/>
              <a:t>.</a:t>
            </a:r>
            <a:r>
              <a:rPr lang="it-IT" dirty="0"/>
              <a:t>Cl →</a:t>
            </a:r>
            <a:r>
              <a:rPr lang="it-IT" dirty="0" err="1"/>
              <a:t>H</a:t>
            </a:r>
            <a:r>
              <a:rPr lang="it-IT" sz="3200" b="1" baseline="30000" dirty="0" err="1"/>
              <a:t>..</a:t>
            </a:r>
            <a:r>
              <a:rPr lang="it-IT" dirty="0" err="1"/>
              <a:t>Cl</a:t>
            </a:r>
            <a:endParaRPr lang="it-IT" dirty="0"/>
          </a:p>
          <a:p>
            <a:r>
              <a:rPr lang="it-IT" dirty="0"/>
              <a:t>Si forma così la molecola </a:t>
            </a:r>
            <a:r>
              <a:rPr lang="it-IT" dirty="0" err="1"/>
              <a:t>HCl</a:t>
            </a:r>
            <a:r>
              <a:rPr lang="it-IT" dirty="0"/>
              <a:t>, acido cloridrico</a:t>
            </a:r>
          </a:p>
          <a:p>
            <a:r>
              <a:rPr lang="it-IT" dirty="0"/>
              <a:t>Ma cosa significa fisicamente questa messa in comune di due elettroni?</a:t>
            </a:r>
          </a:p>
          <a:p>
            <a:r>
              <a:rPr lang="it-IT" dirty="0"/>
              <a:t>Che le 2 nuvole elettroniche dei due elettroni provenienti uno da ciascun  atomo si avvicinano fino a sovrapporsi e formare un nuovo orbitale, che prende il nome di orbitale molecolare, che circonda entrambi i nuclei.</a:t>
            </a:r>
          </a:p>
        </p:txBody>
      </p:sp>
    </p:spTree>
    <p:extLst>
      <p:ext uri="{BB962C8B-B14F-4D97-AF65-F5344CB8AC3E}">
        <p14:creationId xmlns:p14="http://schemas.microsoft.com/office/powerpoint/2010/main" val="3953220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400" dirty="0"/>
              <a:t>Facendo gli esempi della molecola H</a:t>
            </a:r>
            <a:r>
              <a:rPr lang="it-IT" sz="2400" baseline="-25000" dirty="0"/>
              <a:t>2</a:t>
            </a:r>
            <a:r>
              <a:rPr lang="it-IT" sz="2400" dirty="0"/>
              <a:t>, di quella Cl</a:t>
            </a:r>
            <a:r>
              <a:rPr lang="it-IT" sz="2400" baseline="-25000" dirty="0"/>
              <a:t>2</a:t>
            </a:r>
            <a:r>
              <a:rPr lang="it-IT" sz="2400" dirty="0"/>
              <a:t>, e di quella </a:t>
            </a:r>
            <a:r>
              <a:rPr lang="it-IT" sz="2400" dirty="0" err="1"/>
              <a:t>HCl</a:t>
            </a:r>
            <a:r>
              <a:rPr lang="it-IT" sz="2400" dirty="0"/>
              <a:t>, ecco cosa accade:</a:t>
            </a:r>
          </a:p>
          <a:p>
            <a:r>
              <a:rPr lang="it-IT" sz="2400" dirty="0"/>
              <a:t>H</a:t>
            </a:r>
            <a:r>
              <a:rPr lang="it-IT" sz="2400" baseline="-25000" dirty="0"/>
              <a:t>2</a:t>
            </a:r>
            <a:r>
              <a:rPr lang="it-IT" sz="2400" dirty="0"/>
              <a:t>:</a:t>
            </a:r>
          </a:p>
          <a:p>
            <a:endParaRPr lang="it-IT" sz="2400" baseline="-25000" dirty="0"/>
          </a:p>
          <a:p>
            <a:endParaRPr lang="it-IT" sz="2400" baseline="-25000" dirty="0"/>
          </a:p>
          <a:p>
            <a:r>
              <a:rPr lang="it-IT" sz="2400" dirty="0"/>
              <a:t>Cl</a:t>
            </a:r>
            <a:r>
              <a:rPr lang="it-IT" sz="2400" baseline="-25000" dirty="0"/>
              <a:t>2</a:t>
            </a:r>
            <a:r>
              <a:rPr lang="it-IT" sz="2400" dirty="0"/>
              <a:t>:</a:t>
            </a:r>
          </a:p>
          <a:p>
            <a:endParaRPr lang="it-IT" sz="2400" baseline="-25000" dirty="0"/>
          </a:p>
          <a:p>
            <a:endParaRPr lang="it-IT" sz="2400" baseline="-25000" dirty="0"/>
          </a:p>
          <a:p>
            <a:r>
              <a:rPr lang="it-IT" sz="2400" dirty="0" err="1"/>
              <a:t>HCl</a:t>
            </a:r>
            <a:r>
              <a:rPr lang="it-IT" sz="2400" dirty="0"/>
              <a:t>:</a:t>
            </a:r>
          </a:p>
        </p:txBody>
      </p:sp>
      <p:pic>
        <p:nvPicPr>
          <p:cNvPr id="4" name="Immagine 3" descr="Il Legame Chimico"/>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438400"/>
            <a:ext cx="5295900" cy="3467100"/>
          </a:xfrm>
          <a:prstGeom prst="rect">
            <a:avLst/>
          </a:prstGeom>
          <a:noFill/>
          <a:ln>
            <a:noFill/>
          </a:ln>
        </p:spPr>
      </p:pic>
    </p:spTree>
    <p:extLst>
      <p:ext uri="{BB962C8B-B14F-4D97-AF65-F5344CB8AC3E}">
        <p14:creationId xmlns:p14="http://schemas.microsoft.com/office/powerpoint/2010/main" val="576560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In tutti e 3 i casi l’orbitale molecolare che si forma, che si estende lungo la linea che unisce i due nuclei, prende il nome di orbitale molecolare di tipo  sigma e si rappresenta con la lettera greca </a:t>
            </a:r>
            <a:r>
              <a:rPr lang="el-GR" dirty="0"/>
              <a:t>σ</a:t>
            </a:r>
            <a:r>
              <a:rPr lang="it-IT" dirty="0"/>
              <a:t>.</a:t>
            </a:r>
          </a:p>
          <a:p>
            <a:r>
              <a:rPr lang="it-IT" dirty="0"/>
              <a:t>Si ha un orbitale di tipo sigma ogni volta che i due orbitali atomici che si vanno a sovrapporre si avvicinano faccia a faccia.</a:t>
            </a:r>
          </a:p>
          <a:p>
            <a:r>
              <a:rPr lang="it-IT" dirty="0"/>
              <a:t>Se invece gli orbitali atomici che si vanno a sovrapporre si avvicinano fianco a fianco, si ha un orbitale di tipo </a:t>
            </a:r>
            <a:r>
              <a:rPr lang="it-IT" dirty="0" err="1"/>
              <a:t>pi</a:t>
            </a:r>
            <a:r>
              <a:rPr lang="it-IT" dirty="0"/>
              <a:t> greco e si rappresenta con la lettera greca </a:t>
            </a:r>
            <a:r>
              <a:rPr lang="el-GR" dirty="0"/>
              <a:t>π</a:t>
            </a:r>
            <a:r>
              <a:rPr lang="it-IT" dirty="0"/>
              <a:t>:</a:t>
            </a:r>
          </a:p>
          <a:p>
            <a:endParaRPr lang="it-IT" dirty="0"/>
          </a:p>
        </p:txBody>
      </p:sp>
      <p:pic>
        <p:nvPicPr>
          <p:cNvPr id="4" name="Immagine 3" descr="Il Legame Chimico"/>
          <p:cNvPicPr/>
          <p:nvPr/>
        </p:nvPicPr>
        <p:blipFill>
          <a:blip r:embed="rId2">
            <a:extLst>
              <a:ext uri="{28A0092B-C50C-407E-A947-70E740481C1C}">
                <a14:useLocalDpi xmlns:a14="http://schemas.microsoft.com/office/drawing/2010/main" val="0"/>
              </a:ext>
            </a:extLst>
          </a:blip>
          <a:srcRect/>
          <a:stretch>
            <a:fillRect/>
          </a:stretch>
        </p:blipFill>
        <p:spPr bwMode="auto">
          <a:xfrm>
            <a:off x="4614862" y="5010150"/>
            <a:ext cx="3462338" cy="1847850"/>
          </a:xfrm>
          <a:prstGeom prst="rect">
            <a:avLst/>
          </a:prstGeom>
          <a:noFill/>
          <a:ln>
            <a:noFill/>
          </a:ln>
        </p:spPr>
      </p:pic>
    </p:spTree>
    <p:extLst>
      <p:ext uri="{BB962C8B-B14F-4D97-AF65-F5344CB8AC3E}">
        <p14:creationId xmlns:p14="http://schemas.microsoft.com/office/powerpoint/2010/main" val="3829201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dirty="0"/>
              <a:t>Un orbitale </a:t>
            </a:r>
            <a:r>
              <a:rPr lang="el-GR" dirty="0"/>
              <a:t>π</a:t>
            </a:r>
            <a:r>
              <a:rPr lang="it-IT" dirty="0"/>
              <a:t> si estende sopra e sotto la linea che unisce i due nuclei e non lungo questa linea come avviene per l’orbitale sigma.</a:t>
            </a:r>
          </a:p>
          <a:p>
            <a:r>
              <a:rPr lang="it-IT" dirty="0"/>
              <a:t>Se i due orbitali destinati a sovrapporsi sono di tipo s l’orbitale molecolare che si forma non può essere che di tipo sigma. </a:t>
            </a:r>
          </a:p>
          <a:p>
            <a:r>
              <a:rPr lang="it-IT" dirty="0"/>
              <a:t>Ma anche nell’esempio della molecola di cloro che abbiamo visto prima, dove gli orbitali coinvolti nella formazione del legame sono due orbitali p, abbiamo visto che si forma un orbitale molecolare sigma. Questo perché i due orbitali si avvicinano «faccia a faccia» e non fianco a fianco, perché così la sovrapposizione è maggiore e il legame più forte.</a:t>
            </a:r>
          </a:p>
          <a:p>
            <a:r>
              <a:rPr lang="it-IT" dirty="0"/>
              <a:t>In pratica un orbitale </a:t>
            </a:r>
            <a:r>
              <a:rPr lang="el-GR" dirty="0"/>
              <a:t>π</a:t>
            </a:r>
            <a:r>
              <a:rPr lang="it-IT" dirty="0"/>
              <a:t> si forma solo quando si è già formato un legame sigma fra i due atomi e c’è necessità di formare un secondo legame (per completare l’ottetto di entrambi gli atomi), e questo secondo legame non può più essere di tipo sigma.</a:t>
            </a:r>
          </a:p>
        </p:txBody>
      </p:sp>
    </p:spTree>
    <p:extLst>
      <p:ext uri="{BB962C8B-B14F-4D97-AF65-F5344CB8AC3E}">
        <p14:creationId xmlns:p14="http://schemas.microsoft.com/office/powerpoint/2010/main" val="203164592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TotalTime>
  <Words>1836</Words>
  <Application>Microsoft Office PowerPoint</Application>
  <PresentationFormat>Widescreen</PresentationFormat>
  <Paragraphs>68</Paragraphs>
  <Slides>24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24</vt:i4>
      </vt:variant>
    </vt:vector>
  </HeadingPairs>
  <TitlesOfParts>
    <vt:vector size="28" baseType="lpstr">
      <vt:lpstr>Arial</vt:lpstr>
      <vt:lpstr>Calibri</vt:lpstr>
      <vt:lpstr>Calibri Light</vt:lpstr>
      <vt:lpstr>Tema di Office</vt:lpstr>
      <vt:lpstr>Legami chimici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Legami chimici</dc:title>
  <dc:creator>cesare fournier</dc:creator>
  <cp:lastModifiedBy>Di lorenzo Di Lorenzo</cp:lastModifiedBy>
  <cp:revision>24</cp:revision>
  <dcterms:created xsi:type="dcterms:W3CDTF">2020-04-14T11:28:35Z</dcterms:created>
  <dcterms:modified xsi:type="dcterms:W3CDTF">2020-04-20T08:28:19Z</dcterms:modified>
</cp:coreProperties>
</file>