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94" d="100"/>
          <a:sy n="94" d="100"/>
        </p:scale>
        <p:origin x="41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1A3E6FE2-2227-432E-B5BD-C95523913E1B}" type="datetimeFigureOut">
              <a:rPr lang="it-IT" smtClean="0"/>
              <a:t>15/05/2020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05B3007-3D35-4D6B-B765-5F4D457D7FCD}" type="slidenum">
              <a:rPr lang="it-IT" smtClean="0"/>
              <a:t>‹N›</a:t>
            </a:fld>
            <a:endParaRPr lang="it-IT"/>
          </a:p>
        </p:txBody>
      </p:sp>
    </p:spTree>
    <p:extLst>
      <p:ext uri="{BB962C8B-B14F-4D97-AF65-F5344CB8AC3E}">
        <p14:creationId xmlns:p14="http://schemas.microsoft.com/office/powerpoint/2010/main" val="7090821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1A3E6FE2-2227-432E-B5BD-C95523913E1B}" type="datetimeFigureOut">
              <a:rPr lang="it-IT" smtClean="0"/>
              <a:t>15/05/2020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05B3007-3D35-4D6B-B765-5F4D457D7FCD}" type="slidenum">
              <a:rPr lang="it-IT" smtClean="0"/>
              <a:t>‹N›</a:t>
            </a:fld>
            <a:endParaRPr lang="it-IT"/>
          </a:p>
        </p:txBody>
      </p:sp>
    </p:spTree>
    <p:extLst>
      <p:ext uri="{BB962C8B-B14F-4D97-AF65-F5344CB8AC3E}">
        <p14:creationId xmlns:p14="http://schemas.microsoft.com/office/powerpoint/2010/main" val="13331260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1A3E6FE2-2227-432E-B5BD-C95523913E1B}" type="datetimeFigureOut">
              <a:rPr lang="it-IT" smtClean="0"/>
              <a:t>15/05/2020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05B3007-3D35-4D6B-B765-5F4D457D7FCD}" type="slidenum">
              <a:rPr lang="it-IT" smtClean="0"/>
              <a:t>‹N›</a:t>
            </a:fld>
            <a:endParaRPr lang="it-IT"/>
          </a:p>
        </p:txBody>
      </p:sp>
    </p:spTree>
    <p:extLst>
      <p:ext uri="{BB962C8B-B14F-4D97-AF65-F5344CB8AC3E}">
        <p14:creationId xmlns:p14="http://schemas.microsoft.com/office/powerpoint/2010/main" val="10076267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1A3E6FE2-2227-432E-B5BD-C95523913E1B}" type="datetimeFigureOut">
              <a:rPr lang="it-IT" smtClean="0"/>
              <a:t>15/05/2020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05B3007-3D35-4D6B-B765-5F4D457D7FCD}" type="slidenum">
              <a:rPr lang="it-IT" smtClean="0"/>
              <a:t>‹N›</a:t>
            </a:fld>
            <a:endParaRPr lang="it-IT"/>
          </a:p>
        </p:txBody>
      </p:sp>
    </p:spTree>
    <p:extLst>
      <p:ext uri="{BB962C8B-B14F-4D97-AF65-F5344CB8AC3E}">
        <p14:creationId xmlns:p14="http://schemas.microsoft.com/office/powerpoint/2010/main" val="15963691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a:t>
            </a: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1A3E6FE2-2227-432E-B5BD-C95523913E1B}" type="datetimeFigureOut">
              <a:rPr lang="it-IT" smtClean="0"/>
              <a:t>15/05/2020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05B3007-3D35-4D6B-B765-5F4D457D7FCD}" type="slidenum">
              <a:rPr lang="it-IT" smtClean="0"/>
              <a:t>‹N›</a:t>
            </a:fld>
            <a:endParaRPr lang="it-IT"/>
          </a:p>
        </p:txBody>
      </p:sp>
    </p:spTree>
    <p:extLst>
      <p:ext uri="{BB962C8B-B14F-4D97-AF65-F5344CB8AC3E}">
        <p14:creationId xmlns:p14="http://schemas.microsoft.com/office/powerpoint/2010/main" val="28421014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838200" y="1825625"/>
            <a:ext cx="51816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72200" y="1825625"/>
            <a:ext cx="51816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1A3E6FE2-2227-432E-B5BD-C95523913E1B}" type="datetimeFigureOut">
              <a:rPr lang="it-IT" smtClean="0"/>
              <a:t>15/05/2020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405B3007-3D35-4D6B-B765-5F4D457D7FCD}" type="slidenum">
              <a:rPr lang="it-IT" smtClean="0"/>
              <a:t>‹N›</a:t>
            </a:fld>
            <a:endParaRPr lang="it-IT"/>
          </a:p>
        </p:txBody>
      </p:sp>
    </p:spTree>
    <p:extLst>
      <p:ext uri="{BB962C8B-B14F-4D97-AF65-F5344CB8AC3E}">
        <p14:creationId xmlns:p14="http://schemas.microsoft.com/office/powerpoint/2010/main" val="28112504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lo stile del titolo</a:t>
            </a: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1A3E6FE2-2227-432E-B5BD-C95523913E1B}" type="datetimeFigureOut">
              <a:rPr lang="it-IT" smtClean="0"/>
              <a:t>15/05/2020</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405B3007-3D35-4D6B-B765-5F4D457D7FCD}" type="slidenum">
              <a:rPr lang="it-IT" smtClean="0"/>
              <a:t>‹N›</a:t>
            </a:fld>
            <a:endParaRPr lang="it-IT"/>
          </a:p>
        </p:txBody>
      </p:sp>
    </p:spTree>
    <p:extLst>
      <p:ext uri="{BB962C8B-B14F-4D97-AF65-F5344CB8AC3E}">
        <p14:creationId xmlns:p14="http://schemas.microsoft.com/office/powerpoint/2010/main" val="10547202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1A3E6FE2-2227-432E-B5BD-C95523913E1B}" type="datetimeFigureOut">
              <a:rPr lang="it-IT" smtClean="0"/>
              <a:t>15/05/2020</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405B3007-3D35-4D6B-B765-5F4D457D7FCD}" type="slidenum">
              <a:rPr lang="it-IT" smtClean="0"/>
              <a:t>‹N›</a:t>
            </a:fld>
            <a:endParaRPr lang="it-IT"/>
          </a:p>
        </p:txBody>
      </p:sp>
    </p:spTree>
    <p:extLst>
      <p:ext uri="{BB962C8B-B14F-4D97-AF65-F5344CB8AC3E}">
        <p14:creationId xmlns:p14="http://schemas.microsoft.com/office/powerpoint/2010/main" val="28722158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1A3E6FE2-2227-432E-B5BD-C95523913E1B}" type="datetimeFigureOut">
              <a:rPr lang="it-IT" smtClean="0"/>
              <a:t>15/05/2020</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405B3007-3D35-4D6B-B765-5F4D457D7FCD}" type="slidenum">
              <a:rPr lang="it-IT" smtClean="0"/>
              <a:t>‹N›</a:t>
            </a:fld>
            <a:endParaRPr lang="it-IT"/>
          </a:p>
        </p:txBody>
      </p:sp>
    </p:spTree>
    <p:extLst>
      <p:ext uri="{BB962C8B-B14F-4D97-AF65-F5344CB8AC3E}">
        <p14:creationId xmlns:p14="http://schemas.microsoft.com/office/powerpoint/2010/main" val="5776151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1A3E6FE2-2227-432E-B5BD-C95523913E1B}" type="datetimeFigureOut">
              <a:rPr lang="it-IT" smtClean="0"/>
              <a:t>15/05/2020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405B3007-3D35-4D6B-B765-5F4D457D7FCD}" type="slidenum">
              <a:rPr lang="it-IT" smtClean="0"/>
              <a:t>‹N›</a:t>
            </a:fld>
            <a:endParaRPr lang="it-IT"/>
          </a:p>
        </p:txBody>
      </p:sp>
    </p:spTree>
    <p:extLst>
      <p:ext uri="{BB962C8B-B14F-4D97-AF65-F5344CB8AC3E}">
        <p14:creationId xmlns:p14="http://schemas.microsoft.com/office/powerpoint/2010/main" val="27976175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1A3E6FE2-2227-432E-B5BD-C95523913E1B}" type="datetimeFigureOut">
              <a:rPr lang="it-IT" smtClean="0"/>
              <a:t>15/05/2020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405B3007-3D35-4D6B-B765-5F4D457D7FCD}" type="slidenum">
              <a:rPr lang="it-IT" smtClean="0"/>
              <a:t>‹N›</a:t>
            </a:fld>
            <a:endParaRPr lang="it-IT"/>
          </a:p>
        </p:txBody>
      </p:sp>
    </p:spTree>
    <p:extLst>
      <p:ext uri="{BB962C8B-B14F-4D97-AF65-F5344CB8AC3E}">
        <p14:creationId xmlns:p14="http://schemas.microsoft.com/office/powerpoint/2010/main" val="1124148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3E6FE2-2227-432E-B5BD-C95523913E1B}" type="datetimeFigureOut">
              <a:rPr lang="it-IT" smtClean="0"/>
              <a:t>15/05/2020</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5B3007-3D35-4D6B-B765-5F4D457D7FCD}" type="slidenum">
              <a:rPr lang="it-IT" smtClean="0"/>
              <a:t>‹N›</a:t>
            </a:fld>
            <a:endParaRPr lang="it-IT"/>
          </a:p>
        </p:txBody>
      </p:sp>
    </p:spTree>
    <p:extLst>
      <p:ext uri="{BB962C8B-B14F-4D97-AF65-F5344CB8AC3E}">
        <p14:creationId xmlns:p14="http://schemas.microsoft.com/office/powerpoint/2010/main" val="21804458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a:t>L’equilibrio chimico</a:t>
            </a:r>
          </a:p>
        </p:txBody>
      </p:sp>
      <p:sp>
        <p:nvSpPr>
          <p:cNvPr id="3" name="Sottotitolo 2"/>
          <p:cNvSpPr>
            <a:spLocks noGrp="1"/>
          </p:cNvSpPr>
          <p:nvPr>
            <p:ph type="subTitle" idx="1"/>
          </p:nvPr>
        </p:nvSpPr>
        <p:spPr/>
        <p:txBody>
          <a:bodyPr/>
          <a:lstStyle/>
          <a:p>
            <a:endParaRPr lang="it-IT"/>
          </a:p>
        </p:txBody>
      </p:sp>
    </p:spTree>
    <p:extLst>
      <p:ext uri="{BB962C8B-B14F-4D97-AF65-F5344CB8AC3E}">
        <p14:creationId xmlns:p14="http://schemas.microsoft.com/office/powerpoint/2010/main" val="33604980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4294967295"/>
          </p:nvPr>
        </p:nvSpPr>
        <p:spPr>
          <a:xfrm>
            <a:off x="704850" y="0"/>
            <a:ext cx="11049000" cy="7014754"/>
          </a:xfrm>
        </p:spPr>
        <p:txBody>
          <a:bodyPr>
            <a:normAutofit/>
          </a:bodyPr>
          <a:lstStyle/>
          <a:p>
            <a:r>
              <a:rPr lang="it-IT" dirty="0"/>
              <a:t>Facciamo un altro esempio: se ad una reazione all’equilibrio  si aggiunge un po’ di reagente dall’esterno, l’equilibrio si sposterà verso destra (verso la formazione di ulteriori quantità di prodotti) in modo da ridurre l’effetto della aggiunta di reagente (naturalmente le nuove concentrazioni delle diverse specie, soddisfaranno sempre la legge di azione di massa, e in questo caso la Kc non cambia).</a:t>
            </a:r>
          </a:p>
          <a:p>
            <a:r>
              <a:rPr lang="it-IT" dirty="0"/>
              <a:t>Ancora: se noi abbiamo un equilibrio in fase gassosa, in cui il numero della somma delle moli </a:t>
            </a:r>
            <a:r>
              <a:rPr lang="it-IT"/>
              <a:t>dei prodotti </a:t>
            </a:r>
            <a:r>
              <a:rPr lang="it-IT" dirty="0"/>
              <a:t>è diverso dalla somma delle moli dei reagenti, il sistema sarà sensibile alle variazioni di pressione e di volume. Facciamo un esempio: nella reazione </a:t>
            </a:r>
          </a:p>
          <a:p>
            <a:r>
              <a:rPr lang="it-IT" dirty="0"/>
              <a:t>PCl</a:t>
            </a:r>
            <a:r>
              <a:rPr lang="it-IT" baseline="-25000" dirty="0"/>
              <a:t>5</a:t>
            </a:r>
            <a:r>
              <a:rPr lang="it-IT" dirty="0"/>
              <a:t>  ↔ PCl</a:t>
            </a:r>
            <a:r>
              <a:rPr lang="it-IT" baseline="-25000" dirty="0"/>
              <a:t>3</a:t>
            </a:r>
            <a:r>
              <a:rPr lang="it-IT" dirty="0"/>
              <a:t> + Cl</a:t>
            </a:r>
            <a:r>
              <a:rPr lang="it-IT" baseline="-25000" dirty="0"/>
              <a:t>2</a:t>
            </a:r>
            <a:endParaRPr lang="it-IT" dirty="0"/>
          </a:p>
          <a:p>
            <a:r>
              <a:rPr lang="it-IT" dirty="0"/>
              <a:t>Per ogni mole di reagente che si decompone, si ottengono due moli di prodotto (una di PCl</a:t>
            </a:r>
            <a:r>
              <a:rPr lang="it-IT" baseline="-25000" dirty="0"/>
              <a:t>3 </a:t>
            </a:r>
            <a:r>
              <a:rPr lang="it-IT" dirty="0"/>
              <a:t>e una di Cl</a:t>
            </a:r>
            <a:r>
              <a:rPr lang="it-IT" baseline="-25000" dirty="0"/>
              <a:t>2</a:t>
            </a:r>
            <a:r>
              <a:rPr lang="it-IT" dirty="0"/>
              <a:t>), per cui una perturbazione che riduce lo «spazio» a disposizione delle molecole (per esempio una diminuzione di volume o un aumento di pressione) spingerà l’equilibrio verso sinistra per ridurre il numero di particelle globali presenti all’equilibrio.</a:t>
            </a:r>
          </a:p>
        </p:txBody>
      </p:sp>
    </p:spTree>
    <p:extLst>
      <p:ext uri="{BB962C8B-B14F-4D97-AF65-F5344CB8AC3E}">
        <p14:creationId xmlns:p14="http://schemas.microsoft.com/office/powerpoint/2010/main" val="38455394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4294967295"/>
          </p:nvPr>
        </p:nvSpPr>
        <p:spPr>
          <a:xfrm>
            <a:off x="0" y="514350"/>
            <a:ext cx="10515600" cy="5662613"/>
          </a:xfrm>
        </p:spPr>
        <p:txBody>
          <a:bodyPr>
            <a:normAutofit/>
          </a:bodyPr>
          <a:lstStyle/>
          <a:p>
            <a:r>
              <a:rPr lang="it-IT" dirty="0"/>
              <a:t>Parlando della velocità delle reazioni abbiamo detto che ci sono delle reazioni che non vanno a completo esaurimento dei reagenti, perché mentre questi reagiscono comincia a prodursi anche la reazione inversa, cioè quella fra i prodotti con produzione dei reagenti.</a:t>
            </a:r>
          </a:p>
          <a:p>
            <a:r>
              <a:rPr lang="it-IT" dirty="0"/>
              <a:t>Ad un certo punto le velocità delle due reazioni diventano uguali e quindi col procedere del tempo le concentrazioni dei reagenti e dei prodotti restano costanti (perché tanto reagente si consuma, tanto reagente si produce, lo stesso per i prodotti).</a:t>
            </a:r>
          </a:p>
          <a:p>
            <a:r>
              <a:rPr lang="it-IT" dirty="0"/>
              <a:t>Si è raggiunto quindi quello che si  chiama equilibrio chimico, una situazione dinamica, in cui continuano ad avvenire le due reazioni anche se le concentrazioni delle varie specie restano costanti.</a:t>
            </a:r>
          </a:p>
        </p:txBody>
      </p:sp>
    </p:spTree>
    <p:extLst>
      <p:ext uri="{BB962C8B-B14F-4D97-AF65-F5344CB8AC3E}">
        <p14:creationId xmlns:p14="http://schemas.microsoft.com/office/powerpoint/2010/main" val="3080200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5"/>
            <a:ext cx="10515600" cy="949325"/>
          </a:xfrm>
        </p:spPr>
        <p:txBody>
          <a:bodyPr>
            <a:normAutofit/>
          </a:bodyPr>
          <a:lstStyle/>
          <a:p>
            <a:pPr algn="ctr"/>
            <a:r>
              <a:rPr lang="it-IT" sz="3200" b="1" dirty="0"/>
              <a:t>Legge di azione di massa</a:t>
            </a:r>
          </a:p>
        </p:txBody>
      </p:sp>
      <p:sp>
        <p:nvSpPr>
          <p:cNvPr id="3" name="Segnaposto contenuto 2"/>
          <p:cNvSpPr>
            <a:spLocks noGrp="1"/>
          </p:cNvSpPr>
          <p:nvPr>
            <p:ph idx="1"/>
          </p:nvPr>
        </p:nvSpPr>
        <p:spPr>
          <a:xfrm>
            <a:off x="838200" y="1314450"/>
            <a:ext cx="10515600" cy="4862513"/>
          </a:xfrm>
        </p:spPr>
        <p:txBody>
          <a:bodyPr>
            <a:normAutofit lnSpcReduction="10000"/>
          </a:bodyPr>
          <a:lstStyle/>
          <a:p>
            <a:r>
              <a:rPr lang="it-IT" dirty="0"/>
              <a:t>La situazione che si crea quando è stato raggiunto l’equilibrio è descritta quantitativamente dalla cosiddetta legge di azione di massa (o legge di </a:t>
            </a:r>
            <a:r>
              <a:rPr lang="it-IT" dirty="0" err="1"/>
              <a:t>Waage-Guldberg</a:t>
            </a:r>
            <a:r>
              <a:rPr lang="it-IT" dirty="0"/>
              <a:t>, dal nome dei chimici che l’hanno formulata). Per una generica reazione, in soluzione acquosa, :</a:t>
            </a:r>
          </a:p>
          <a:p>
            <a:r>
              <a:rPr lang="it-IT" dirty="0" err="1"/>
              <a:t>aA</a:t>
            </a:r>
            <a:r>
              <a:rPr lang="it-IT" dirty="0"/>
              <a:t> + </a:t>
            </a:r>
            <a:r>
              <a:rPr lang="it-IT" dirty="0" err="1"/>
              <a:t>bB</a:t>
            </a:r>
            <a:r>
              <a:rPr lang="it-IT" dirty="0"/>
              <a:t> &lt;----&gt; </a:t>
            </a:r>
            <a:r>
              <a:rPr lang="it-IT" dirty="0" err="1"/>
              <a:t>cC</a:t>
            </a:r>
            <a:r>
              <a:rPr lang="it-IT" dirty="0"/>
              <a:t> + </a:t>
            </a:r>
            <a:r>
              <a:rPr lang="it-IT" dirty="0" err="1"/>
              <a:t>dD</a:t>
            </a:r>
            <a:endParaRPr lang="it-IT" dirty="0"/>
          </a:p>
          <a:p>
            <a:r>
              <a:rPr lang="it-IT" dirty="0"/>
              <a:t>dove a, b, c e d sono i coefficienti stechiometrici rispettivamente di  A, B, C, D, la legge di azione di massa assume questa forma:</a:t>
            </a:r>
          </a:p>
          <a:p>
            <a:r>
              <a:rPr lang="it-IT" dirty="0"/>
              <a:t>          [C]</a:t>
            </a:r>
            <a:r>
              <a:rPr lang="it-IT" b="1" baseline="30000" dirty="0"/>
              <a:t>c</a:t>
            </a:r>
            <a:r>
              <a:rPr lang="it-IT" dirty="0"/>
              <a:t> </a:t>
            </a:r>
            <a:r>
              <a:rPr lang="it-IT" sz="3200" b="1" baseline="30000" dirty="0"/>
              <a:t>. </a:t>
            </a:r>
            <a:r>
              <a:rPr lang="it-IT" dirty="0"/>
              <a:t>[D]</a:t>
            </a:r>
            <a:r>
              <a:rPr lang="it-IT" b="1" baseline="30000" dirty="0"/>
              <a:t>d</a:t>
            </a:r>
          </a:p>
          <a:p>
            <a:pPr>
              <a:lnSpc>
                <a:spcPts val="100"/>
              </a:lnSpc>
            </a:pPr>
            <a:r>
              <a:rPr lang="it-IT" dirty="0"/>
              <a:t>Kc = ----------------</a:t>
            </a:r>
          </a:p>
          <a:p>
            <a:pPr>
              <a:lnSpc>
                <a:spcPts val="100"/>
              </a:lnSpc>
            </a:pPr>
            <a:r>
              <a:rPr lang="it-IT" dirty="0"/>
              <a:t>          [A]</a:t>
            </a:r>
            <a:r>
              <a:rPr lang="it-IT" b="1" baseline="30000" dirty="0"/>
              <a:t>a</a:t>
            </a:r>
            <a:r>
              <a:rPr lang="it-IT" dirty="0"/>
              <a:t> </a:t>
            </a:r>
            <a:r>
              <a:rPr lang="it-IT" sz="3200" b="1" baseline="30000" dirty="0"/>
              <a:t>. </a:t>
            </a:r>
            <a:r>
              <a:rPr lang="it-IT" dirty="0"/>
              <a:t>[B]</a:t>
            </a:r>
            <a:r>
              <a:rPr lang="it-IT" b="1" baseline="30000" dirty="0"/>
              <a:t>b</a:t>
            </a:r>
            <a:r>
              <a:rPr lang="it-IT" dirty="0"/>
              <a:t> </a:t>
            </a:r>
          </a:p>
          <a:p>
            <a:pPr>
              <a:lnSpc>
                <a:spcPct val="100000"/>
              </a:lnSpc>
            </a:pPr>
            <a:r>
              <a:rPr lang="it-IT" dirty="0"/>
              <a:t>Dove con [A], [B], [C], [D] abbiamo indicato le concentrazioni molari rispettivamente di A, B, C, D, e Kc è detta costante di equilibrio in funzione delle concentrazioni.</a:t>
            </a:r>
          </a:p>
        </p:txBody>
      </p:sp>
    </p:spTree>
    <p:extLst>
      <p:ext uri="{BB962C8B-B14F-4D97-AF65-F5344CB8AC3E}">
        <p14:creationId xmlns:p14="http://schemas.microsoft.com/office/powerpoint/2010/main" val="42735188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4294967295"/>
          </p:nvPr>
        </p:nvSpPr>
        <p:spPr>
          <a:xfrm>
            <a:off x="0" y="304800"/>
            <a:ext cx="10515600" cy="5872163"/>
          </a:xfrm>
        </p:spPr>
        <p:txBody>
          <a:bodyPr>
            <a:normAutofit/>
          </a:bodyPr>
          <a:lstStyle/>
          <a:p>
            <a:r>
              <a:rPr lang="it-IT" dirty="0"/>
              <a:t>detto a parole, abbiamo che il rapporto  tra il prodotto delle concentrazione dei prodotti (ognuna elevata al rispettivo indice stechiometrico) e il prodotto delle concentrazioni dei reagenti (ognuna elevata al rispettivo indice stechiometrico) è costante ed uguale a Kc.</a:t>
            </a:r>
          </a:p>
          <a:p>
            <a:r>
              <a:rPr lang="it-IT" dirty="0"/>
              <a:t>Questa costante (che si può dimostrare essere uguale al rapporto fra le due costanti di velocità - quella della reazione diretta e quella della reazione inversa) è caratteristica di quella reazione e dipende solo dalla temperatura (sappiamo infatti che la costante della velocità dipende dalla temperatura).</a:t>
            </a:r>
          </a:p>
          <a:p>
            <a:r>
              <a:rPr lang="it-IT" dirty="0"/>
              <a:t>Il valore della costante ci dice anche quanto l’equilibrio è «spostato» verso la produzione dei prodotti o meno (un valore alto di Kc esprime un equilibrio spostato verso la formazione dei prodotti, un valore basso di Kc esprime il contrario, cioè che i reagenti reagiscono poco).</a:t>
            </a:r>
          </a:p>
        </p:txBody>
      </p:sp>
    </p:spTree>
    <p:extLst>
      <p:ext uri="{BB962C8B-B14F-4D97-AF65-F5344CB8AC3E}">
        <p14:creationId xmlns:p14="http://schemas.microsoft.com/office/powerpoint/2010/main" val="14247456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4294967295"/>
          </p:nvPr>
        </p:nvSpPr>
        <p:spPr>
          <a:xfrm>
            <a:off x="228600" y="206374"/>
            <a:ext cx="10515600" cy="6480175"/>
          </a:xfrm>
        </p:spPr>
        <p:txBody>
          <a:bodyPr>
            <a:normAutofit fontScale="92500"/>
          </a:bodyPr>
          <a:lstStyle/>
          <a:p>
            <a:r>
              <a:rPr lang="it-IT" dirty="0"/>
              <a:t>Se la reazione avviene in fase gassosa, l’equazione che descrive l’andamento dell’equilibrio, può essere espressa anche in funzione delle pressioni parziali delle singole specie che partecipano alla reazione (in caso di una miscela gassosa, la pressione parziale è quella che il singolo gas eserciterebbe nello stesso volume se fosse da solo; la pressione totale è la somma delle pressioni parziali di tutti i gas presenti nella miscela).</a:t>
            </a:r>
          </a:p>
          <a:p>
            <a:r>
              <a:rPr lang="it-IT" dirty="0"/>
              <a:t>Considerando la stessa reazione di prima, ma con reagenti e prodotti in fase gassosa, avremo:</a:t>
            </a:r>
          </a:p>
          <a:p>
            <a:r>
              <a:rPr lang="it-IT" dirty="0"/>
              <a:t>           P</a:t>
            </a:r>
            <a:r>
              <a:rPr lang="it-IT" baseline="-25000" dirty="0"/>
              <a:t>C</a:t>
            </a:r>
            <a:r>
              <a:rPr lang="it-IT" b="1" baseline="30000" dirty="0"/>
              <a:t>c </a:t>
            </a:r>
            <a:r>
              <a:rPr lang="it-IT" sz="3200" b="1" baseline="30000" dirty="0"/>
              <a:t>. </a:t>
            </a:r>
            <a:r>
              <a:rPr lang="it-IT" sz="3200" dirty="0"/>
              <a:t>P</a:t>
            </a:r>
            <a:r>
              <a:rPr lang="it-IT" sz="3200" baseline="-25000" dirty="0"/>
              <a:t>D</a:t>
            </a:r>
            <a:r>
              <a:rPr lang="it-IT" sz="3200" baseline="30000" dirty="0"/>
              <a:t>d</a:t>
            </a:r>
            <a:endParaRPr lang="it-IT" sz="3200" b="1" baseline="30000" dirty="0"/>
          </a:p>
          <a:p>
            <a:pPr>
              <a:lnSpc>
                <a:spcPts val="120"/>
              </a:lnSpc>
            </a:pPr>
            <a:r>
              <a:rPr lang="it-IT" dirty="0"/>
              <a:t>Kp = -------------</a:t>
            </a:r>
          </a:p>
          <a:p>
            <a:pPr>
              <a:lnSpc>
                <a:spcPts val="300"/>
              </a:lnSpc>
            </a:pPr>
            <a:r>
              <a:rPr lang="it-IT" dirty="0"/>
              <a:t>           P</a:t>
            </a:r>
            <a:r>
              <a:rPr lang="it-IT" baseline="-25000" dirty="0"/>
              <a:t>A</a:t>
            </a:r>
            <a:r>
              <a:rPr lang="it-IT" baseline="30000" dirty="0"/>
              <a:t>a</a:t>
            </a:r>
            <a:r>
              <a:rPr lang="it-IT" dirty="0"/>
              <a:t> . P</a:t>
            </a:r>
            <a:r>
              <a:rPr lang="it-IT" baseline="-25000" dirty="0"/>
              <a:t>B</a:t>
            </a:r>
            <a:r>
              <a:rPr lang="it-IT" baseline="30000" dirty="0"/>
              <a:t>b</a:t>
            </a:r>
          </a:p>
          <a:p>
            <a:pPr>
              <a:lnSpc>
                <a:spcPct val="110000"/>
              </a:lnSpc>
            </a:pPr>
            <a:r>
              <a:rPr lang="it-IT" dirty="0"/>
              <a:t>Dove P</a:t>
            </a:r>
            <a:r>
              <a:rPr lang="it-IT" baseline="-25000" dirty="0"/>
              <a:t>A</a:t>
            </a:r>
            <a:r>
              <a:rPr lang="it-IT" dirty="0"/>
              <a:t>, P</a:t>
            </a:r>
            <a:r>
              <a:rPr lang="it-IT" baseline="-25000" dirty="0"/>
              <a:t>B</a:t>
            </a:r>
            <a:r>
              <a:rPr lang="it-IT" dirty="0"/>
              <a:t>, P</a:t>
            </a:r>
            <a:r>
              <a:rPr lang="it-IT" baseline="-25000" dirty="0"/>
              <a:t>C</a:t>
            </a:r>
            <a:r>
              <a:rPr lang="it-IT" dirty="0"/>
              <a:t>, P</a:t>
            </a:r>
            <a:r>
              <a:rPr lang="it-IT" baseline="-25000" dirty="0"/>
              <a:t>D</a:t>
            </a:r>
            <a:r>
              <a:rPr lang="it-IT" dirty="0"/>
              <a:t>, sono rispettivamente le pressioni parziali delle specie A, B, C, D. Kp è la costante di equilibrio espressa in funzione delle pressioni parziali (essa è legata a quella espressa in funzione delle concentrazioni, come si potrebbe ricavare utilizzando l’equazione di stato dei gas) ed anch’essa è caratteristica di quella reazione e dipende dalla temperatura.</a:t>
            </a:r>
          </a:p>
        </p:txBody>
      </p:sp>
    </p:spTree>
    <p:extLst>
      <p:ext uri="{BB962C8B-B14F-4D97-AF65-F5344CB8AC3E}">
        <p14:creationId xmlns:p14="http://schemas.microsoft.com/office/powerpoint/2010/main" val="5412595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5"/>
            <a:ext cx="10515600" cy="682625"/>
          </a:xfrm>
        </p:spPr>
        <p:txBody>
          <a:bodyPr/>
          <a:lstStyle/>
          <a:p>
            <a:pPr algn="ctr"/>
            <a:r>
              <a:rPr lang="it-IT" sz="3200" b="1" dirty="0"/>
              <a:t>Equilibri in fase eterogenea</a:t>
            </a:r>
          </a:p>
        </p:txBody>
      </p:sp>
      <p:sp>
        <p:nvSpPr>
          <p:cNvPr id="3" name="Segnaposto contenuto 2"/>
          <p:cNvSpPr>
            <a:spLocks noGrp="1"/>
          </p:cNvSpPr>
          <p:nvPr>
            <p:ph idx="1"/>
          </p:nvPr>
        </p:nvSpPr>
        <p:spPr>
          <a:xfrm>
            <a:off x="838200" y="1047750"/>
            <a:ext cx="10515600" cy="5410200"/>
          </a:xfrm>
        </p:spPr>
        <p:txBody>
          <a:bodyPr>
            <a:normAutofit fontScale="85000" lnSpcReduction="20000"/>
          </a:bodyPr>
          <a:lstStyle/>
          <a:p>
            <a:r>
              <a:rPr lang="it-IT" dirty="0"/>
              <a:t>Abbiamo parlato di equilibri in fase liquida (soluzioni) e in fase gassosa. Ma esistono anche equilibri che si realizzano in fase eterogenea (solido-liquido): è il caso dei sali poco solubili.</a:t>
            </a:r>
          </a:p>
          <a:p>
            <a:r>
              <a:rPr lang="it-IT" dirty="0"/>
              <a:t>Tutti i sali, essendo composti ionici, in soluzione acquosa si dissociano in ioni. Ma ci sono Sali che si sciolgono (e quindi si dissociano) in grandi quantità, ed altri che si sciolgono poco (anche se tutto quello che si scioglie si dissocia anche in ioni).</a:t>
            </a:r>
          </a:p>
          <a:p>
            <a:r>
              <a:rPr lang="it-IT" dirty="0"/>
              <a:t>Quando si scioglie un sale poco solubile in acqua, quello che succede è che si crea un equilibrio tra gli ioni dissociati in soluzione e il solido rimasto insoluto. Abbiamo quindi la compresenza di una fase solida (il sale insoluto) e una fase liquida (la soluzione acquosa contenente gli ioni sciolti e dissociati). La reazione è questa:</a:t>
            </a:r>
          </a:p>
          <a:p>
            <a:r>
              <a:rPr lang="it-IT" dirty="0"/>
              <a:t>AB</a:t>
            </a:r>
            <a:r>
              <a:rPr lang="it-IT" sz="2000" b="1" dirty="0"/>
              <a:t>(s) </a:t>
            </a:r>
            <a:r>
              <a:rPr lang="it-IT" b="1" dirty="0"/>
              <a:t> </a:t>
            </a:r>
            <a:r>
              <a:rPr lang="it-IT" dirty="0"/>
              <a:t>↔ A</a:t>
            </a:r>
            <a:r>
              <a:rPr lang="it-IT" sz="3200" b="1" baseline="30000" dirty="0"/>
              <a:t>+</a:t>
            </a:r>
            <a:r>
              <a:rPr lang="it-IT" sz="3200" b="1" baseline="-25000" dirty="0"/>
              <a:t>(</a:t>
            </a:r>
            <a:r>
              <a:rPr lang="it-IT" sz="3200" b="1" baseline="-25000" dirty="0" err="1"/>
              <a:t>aq</a:t>
            </a:r>
            <a:r>
              <a:rPr lang="it-IT" sz="3200" b="1" baseline="-25000" dirty="0"/>
              <a:t>)</a:t>
            </a:r>
            <a:r>
              <a:rPr lang="it-IT" dirty="0"/>
              <a:t> + B</a:t>
            </a:r>
            <a:r>
              <a:rPr lang="it-IT" sz="3200" b="1" baseline="30000" dirty="0"/>
              <a:t>-</a:t>
            </a:r>
            <a:r>
              <a:rPr lang="it-IT" sz="3200" b="1" baseline="-25000" dirty="0"/>
              <a:t>(</a:t>
            </a:r>
            <a:r>
              <a:rPr lang="it-IT" sz="3200" b="1" baseline="-25000" dirty="0" err="1"/>
              <a:t>aq</a:t>
            </a:r>
            <a:r>
              <a:rPr lang="it-IT" sz="3200" b="1" baseline="-25000" dirty="0"/>
              <a:t>)</a:t>
            </a:r>
          </a:p>
          <a:p>
            <a:r>
              <a:rPr lang="it-IT" sz="3200" dirty="0"/>
              <a:t>L’acqua non si segna perché il suo ruolo è quello di dissociare in ioni il sale che si è sciolto e non partecipa all’equilibrio. Anche per questo equilibrio possiamo scrivere la legge di azione di massa, che nel caso ipotizzato, sarà:</a:t>
            </a:r>
          </a:p>
          <a:p>
            <a:r>
              <a:rPr lang="it-IT" sz="3200" dirty="0"/>
              <a:t>K</a:t>
            </a:r>
            <a:r>
              <a:rPr lang="it-IT" dirty="0"/>
              <a:t>ps</a:t>
            </a:r>
            <a:r>
              <a:rPr lang="it-IT" sz="3200" dirty="0"/>
              <a:t> = [A</a:t>
            </a:r>
            <a:r>
              <a:rPr lang="it-IT" sz="3200" baseline="30000" dirty="0"/>
              <a:t>+</a:t>
            </a:r>
            <a:r>
              <a:rPr lang="it-IT" sz="3200" dirty="0"/>
              <a:t>] </a:t>
            </a:r>
            <a:r>
              <a:rPr lang="it-IT" sz="3800" b="1" baseline="30000" dirty="0"/>
              <a:t>.</a:t>
            </a:r>
            <a:r>
              <a:rPr lang="it-IT" sz="3200" dirty="0"/>
              <a:t> [B</a:t>
            </a:r>
            <a:r>
              <a:rPr lang="it-IT" sz="3800" b="1" baseline="30000" dirty="0"/>
              <a:t>-</a:t>
            </a:r>
            <a:r>
              <a:rPr lang="it-IT" sz="3200" dirty="0"/>
              <a:t>]</a:t>
            </a:r>
          </a:p>
        </p:txBody>
      </p:sp>
    </p:spTree>
    <p:extLst>
      <p:ext uri="{BB962C8B-B14F-4D97-AF65-F5344CB8AC3E}">
        <p14:creationId xmlns:p14="http://schemas.microsoft.com/office/powerpoint/2010/main" val="5175998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5"/>
            <a:ext cx="10515600" cy="720725"/>
          </a:xfrm>
        </p:spPr>
        <p:txBody>
          <a:bodyPr/>
          <a:lstStyle/>
          <a:p>
            <a:pPr algn="ctr"/>
            <a:r>
              <a:rPr lang="it-IT" sz="3200" b="1" dirty="0"/>
              <a:t>Solubilità</a:t>
            </a:r>
          </a:p>
        </p:txBody>
      </p:sp>
      <mc:AlternateContent xmlns:mc="http://schemas.openxmlformats.org/markup-compatibility/2006" xmlns:a14="http://schemas.microsoft.com/office/drawing/2010/main">
        <mc:Choice Requires="a14">
          <p:sp>
            <p:nvSpPr>
              <p:cNvPr id="3" name="Segnaposto contenuto 2"/>
              <p:cNvSpPr>
                <a:spLocks noGrp="1"/>
              </p:cNvSpPr>
              <p:nvPr>
                <p:ph idx="1"/>
              </p:nvPr>
            </p:nvSpPr>
            <p:spPr>
              <a:xfrm>
                <a:off x="838200" y="1085850"/>
                <a:ext cx="10515600" cy="5391150"/>
              </a:xfrm>
            </p:spPr>
            <p:txBody>
              <a:bodyPr>
                <a:normAutofit lnSpcReduction="10000"/>
              </a:bodyPr>
              <a:lstStyle/>
              <a:p>
                <a:r>
                  <a:rPr lang="it-IT" dirty="0"/>
                  <a:t>La costante di equilibrio è sempre quella in funzione della concentrazione, la si indica come K</a:t>
                </a:r>
                <a:r>
                  <a:rPr lang="it-IT" sz="2400" dirty="0"/>
                  <a:t>ps </a:t>
                </a:r>
                <a:r>
                  <a:rPr lang="it-IT" sz="2700" dirty="0"/>
                  <a:t>in quanto essa prende il nome di prodotto di solubilità (anche in questo caso essa dipende solo dal tipo di sale e dalla temperatura). Nell’equazione non compare la concentrazione del «reagente», cioè il sale solido, perché essendo solido non ha senso parlare di concentrazione.</a:t>
                </a:r>
              </a:p>
              <a:p>
                <a:r>
                  <a:rPr lang="it-IT" sz="2700" dirty="0"/>
                  <a:t>Abbiamo già parlato di solubilità, intesa come la quantità massima di un soluto che si scioglie in un solvente. Nel caso di un equilibrio eterogeneo, la solubilità, s, espressa in moli/L, è (facendo sempre riferimento alla reazione ipotizzata prima):</a:t>
                </a:r>
              </a:p>
              <a:p>
                <a:r>
                  <a:rPr lang="it-IT" sz="2700" dirty="0"/>
                  <a:t>s = [A</a:t>
                </a:r>
                <a:r>
                  <a:rPr lang="it-IT" sz="3200" b="1" baseline="30000" dirty="0"/>
                  <a:t>+</a:t>
                </a:r>
                <a:r>
                  <a:rPr lang="it-IT" sz="2700" dirty="0"/>
                  <a:t>] = [B</a:t>
                </a:r>
                <a:r>
                  <a:rPr lang="it-IT" sz="3200" b="1" baseline="30000" dirty="0"/>
                  <a:t>-</a:t>
                </a:r>
                <a:r>
                  <a:rPr lang="it-IT" sz="2700" dirty="0"/>
                  <a:t>]	per cui avremo:</a:t>
                </a:r>
              </a:p>
              <a:p>
                <a:endParaRPr lang="it-IT" sz="2500" dirty="0"/>
              </a:p>
              <a:p>
                <a:r>
                  <a:rPr lang="it-IT" sz="2700" dirty="0"/>
                  <a:t>K</a:t>
                </a:r>
                <a:r>
                  <a:rPr lang="it-IT" sz="2400" dirty="0"/>
                  <a:t>ps </a:t>
                </a:r>
                <a:r>
                  <a:rPr lang="it-IT" dirty="0"/>
                  <a:t>= [A</a:t>
                </a:r>
                <a:r>
                  <a:rPr lang="it-IT" sz="3200" b="1" baseline="30000" dirty="0"/>
                  <a:t>+</a:t>
                </a:r>
                <a:r>
                  <a:rPr lang="it-IT" dirty="0"/>
                  <a:t>] </a:t>
                </a:r>
                <a:r>
                  <a:rPr lang="it-IT" sz="3200" b="1" baseline="30000" dirty="0"/>
                  <a:t>.</a:t>
                </a:r>
                <a:r>
                  <a:rPr lang="it-IT" dirty="0"/>
                  <a:t> [B</a:t>
                </a:r>
                <a:r>
                  <a:rPr lang="it-IT" sz="3200" b="1" baseline="30000" dirty="0"/>
                  <a:t>-</a:t>
                </a:r>
                <a:r>
                  <a:rPr lang="it-IT" dirty="0"/>
                  <a:t>] = s </a:t>
                </a:r>
                <a:r>
                  <a:rPr lang="it-IT" sz="3200" b="1" baseline="30000" dirty="0"/>
                  <a:t>. </a:t>
                </a:r>
                <a:r>
                  <a:rPr lang="it-IT" dirty="0"/>
                  <a:t>s = s</a:t>
                </a:r>
                <a:r>
                  <a:rPr lang="it-IT" b="1" baseline="30000" dirty="0"/>
                  <a:t>2	</a:t>
                </a:r>
                <a:r>
                  <a:rPr lang="it-IT" dirty="0"/>
                  <a:t>da cui s = </a:t>
                </a:r>
                <a14:m>
                  <m:oMath xmlns:m="http://schemas.openxmlformats.org/officeDocument/2006/math">
                    <m:r>
                      <a:rPr lang="it-IT" i="1" smtClean="0">
                        <a:latin typeface="Cambria Math" panose="02040503050406030204" pitchFamily="18" charset="0"/>
                        <a:ea typeface="Cambria Math" panose="02040503050406030204" pitchFamily="18" charset="0"/>
                      </a:rPr>
                      <m:t>√</m:t>
                    </m:r>
                  </m:oMath>
                </a14:m>
                <a:r>
                  <a:rPr lang="it-IT" dirty="0"/>
                  <a:t>K</a:t>
                </a:r>
                <a:r>
                  <a:rPr lang="it-IT" sz="2400" dirty="0"/>
                  <a:t>ps</a:t>
                </a:r>
              </a:p>
            </p:txBody>
          </p:sp>
        </mc:Choice>
        <mc:Fallback xmlns="">
          <p:sp>
            <p:nvSpPr>
              <p:cNvPr id="3" name="Segnaposto contenuto 2"/>
              <p:cNvSpPr>
                <a:spLocks noGrp="1" noRot="1" noChangeAspect="1" noMove="1" noResize="1" noEditPoints="1" noAdjustHandles="1" noChangeArrowheads="1" noChangeShapeType="1" noTextEdit="1"/>
              </p:cNvSpPr>
              <p:nvPr>
                <p:ph idx="1"/>
              </p:nvPr>
            </p:nvSpPr>
            <p:spPr>
              <a:xfrm>
                <a:off x="838200" y="1085850"/>
                <a:ext cx="10515600" cy="5391150"/>
              </a:xfrm>
              <a:blipFill rotWithShape="0">
                <a:blip r:embed="rId2"/>
                <a:stretch>
                  <a:fillRect l="-1043" t="-2486" r="-1333"/>
                </a:stretch>
              </a:blipFill>
            </p:spPr>
            <p:txBody>
              <a:bodyPr/>
              <a:lstStyle/>
              <a:p>
                <a:r>
                  <a:rPr lang="it-IT">
                    <a:noFill/>
                  </a:rPr>
                  <a:t> </a:t>
                </a:r>
              </a:p>
            </p:txBody>
          </p:sp>
        </mc:Fallback>
      </mc:AlternateContent>
    </p:spTree>
    <p:extLst>
      <p:ext uri="{BB962C8B-B14F-4D97-AF65-F5344CB8AC3E}">
        <p14:creationId xmlns:p14="http://schemas.microsoft.com/office/powerpoint/2010/main" val="32322282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Segnaposto contenuto 2"/>
              <p:cNvSpPr>
                <a:spLocks noGrp="1"/>
              </p:cNvSpPr>
              <p:nvPr>
                <p:ph idx="4294967295"/>
              </p:nvPr>
            </p:nvSpPr>
            <p:spPr>
              <a:xfrm>
                <a:off x="0" y="470263"/>
                <a:ext cx="11639550" cy="6044837"/>
              </a:xfrm>
            </p:spPr>
            <p:txBody>
              <a:bodyPr/>
              <a:lstStyle/>
              <a:p>
                <a:r>
                  <a:rPr lang="it-IT" dirty="0"/>
                  <a:t>Ripetiamo che la solubilità è la quantità di soluto che si scioglie (espressa in </a:t>
                </a:r>
                <a:r>
                  <a:rPr lang="it-IT" dirty="0" err="1"/>
                  <a:t>mol</a:t>
                </a:r>
                <a:r>
                  <a:rPr lang="it-IT" dirty="0"/>
                  <a:t>/L), quindi se l’equilibrio è questo:</a:t>
                </a:r>
              </a:p>
              <a:p>
                <a:r>
                  <a:rPr lang="it-IT" dirty="0"/>
                  <a:t>A</a:t>
                </a:r>
                <a:r>
                  <a:rPr lang="it-IT" baseline="-25000" dirty="0"/>
                  <a:t>2</a:t>
                </a:r>
                <a:r>
                  <a:rPr lang="it-IT" dirty="0"/>
                  <a:t>B(s) ↔ 2A</a:t>
                </a:r>
                <a:r>
                  <a:rPr lang="it-IT" sz="3200" b="1" baseline="30000" dirty="0"/>
                  <a:t>+</a:t>
                </a:r>
                <a:r>
                  <a:rPr lang="it-IT" dirty="0"/>
                  <a:t>  + B</a:t>
                </a:r>
                <a:r>
                  <a:rPr lang="it-IT" sz="3200" b="1" baseline="30000" dirty="0"/>
                  <a:t>=</a:t>
                </a:r>
              </a:p>
              <a:p>
                <a:r>
                  <a:rPr lang="it-IT" dirty="0"/>
                  <a:t>E indichiamo sempre con s la solubilità, all’equilibrio avremo:</a:t>
                </a:r>
              </a:p>
              <a:p>
                <a:pPr>
                  <a:lnSpc>
                    <a:spcPct val="150000"/>
                  </a:lnSpc>
                </a:pPr>
                <a:r>
                  <a:rPr lang="it-IT" dirty="0"/>
                  <a:t>[A</a:t>
                </a:r>
                <a:r>
                  <a:rPr lang="it-IT" b="1" baseline="30000" dirty="0"/>
                  <a:t>+</a:t>
                </a:r>
                <a:r>
                  <a:rPr lang="it-IT" dirty="0"/>
                  <a:t>] =2s        (per ogni mole di A</a:t>
                </a:r>
                <a:r>
                  <a:rPr lang="it-IT" baseline="-25000" dirty="0"/>
                  <a:t>2</a:t>
                </a:r>
                <a:r>
                  <a:rPr lang="it-IT" dirty="0"/>
                  <a:t>B che si scioglie si ottengono 2 moli di A</a:t>
                </a:r>
                <a:r>
                  <a:rPr lang="it-IT" b="1" baseline="30000" dirty="0"/>
                  <a:t>+</a:t>
                </a:r>
                <a:r>
                  <a:rPr lang="it-IT" b="1" dirty="0"/>
                  <a:t> </a:t>
                </a:r>
                <a:r>
                  <a:rPr lang="it-IT" dirty="0"/>
                  <a:t>)    e  [B</a:t>
                </a:r>
                <a:r>
                  <a:rPr lang="it-IT" b="1" baseline="30000" dirty="0"/>
                  <a:t>=</a:t>
                </a:r>
                <a:r>
                  <a:rPr lang="it-IT" dirty="0"/>
                  <a:t>] = s, per cui avremo:</a:t>
                </a:r>
              </a:p>
              <a:p>
                <a:r>
                  <a:rPr lang="it-IT" dirty="0" err="1"/>
                  <a:t>K</a:t>
                </a:r>
                <a:r>
                  <a:rPr lang="it-IT" sz="2400" dirty="0" err="1"/>
                  <a:t>ps</a:t>
                </a:r>
                <a:r>
                  <a:rPr lang="it-IT" dirty="0"/>
                  <a:t> = </a:t>
                </a:r>
                <a:r>
                  <a:rPr lang="it-IT" dirty="0">
                    <a:solidFill>
                      <a:prstClr val="black"/>
                    </a:solidFill>
                  </a:rPr>
                  <a:t>[A</a:t>
                </a:r>
                <a:r>
                  <a:rPr lang="it-IT" b="1" baseline="30000" dirty="0">
                    <a:solidFill>
                      <a:prstClr val="black"/>
                    </a:solidFill>
                  </a:rPr>
                  <a:t>+</a:t>
                </a:r>
                <a:r>
                  <a:rPr lang="it-IT" dirty="0">
                    <a:solidFill>
                      <a:prstClr val="black"/>
                    </a:solidFill>
                  </a:rPr>
                  <a:t>]</a:t>
                </a:r>
                <a:r>
                  <a:rPr lang="it-IT" b="1" baseline="30000" dirty="0">
                    <a:solidFill>
                      <a:prstClr val="black"/>
                    </a:solidFill>
                  </a:rPr>
                  <a:t>2 . </a:t>
                </a:r>
                <a:r>
                  <a:rPr lang="it-IT" dirty="0">
                    <a:solidFill>
                      <a:prstClr val="black"/>
                    </a:solidFill>
                  </a:rPr>
                  <a:t>[B</a:t>
                </a:r>
                <a:r>
                  <a:rPr lang="it-IT" b="1" baseline="30000" dirty="0">
                    <a:solidFill>
                      <a:prstClr val="black"/>
                    </a:solidFill>
                  </a:rPr>
                  <a:t>=</a:t>
                </a:r>
                <a:r>
                  <a:rPr lang="it-IT" dirty="0">
                    <a:solidFill>
                      <a:prstClr val="black"/>
                    </a:solidFill>
                  </a:rPr>
                  <a:t>] = (2s)</a:t>
                </a:r>
                <a:r>
                  <a:rPr lang="it-IT" b="1" baseline="30000" dirty="0">
                    <a:solidFill>
                      <a:prstClr val="black"/>
                    </a:solidFill>
                  </a:rPr>
                  <a:t>2 .</a:t>
                </a:r>
                <a:r>
                  <a:rPr lang="it-IT" dirty="0">
                    <a:solidFill>
                      <a:prstClr val="black"/>
                    </a:solidFill>
                  </a:rPr>
                  <a:t> s = 4s</a:t>
                </a:r>
                <a:r>
                  <a:rPr lang="it-IT" b="1" baseline="30000" dirty="0">
                    <a:solidFill>
                      <a:prstClr val="black"/>
                    </a:solidFill>
                  </a:rPr>
                  <a:t>3</a:t>
                </a:r>
              </a:p>
              <a:p>
                <a:r>
                  <a:rPr lang="it-IT" dirty="0">
                    <a:solidFill>
                      <a:prstClr val="black"/>
                    </a:solidFill>
                  </a:rPr>
                  <a:t>E quindi:  s =</a:t>
                </a:r>
                <a:r>
                  <a:rPr lang="it-IT" b="1" dirty="0">
                    <a:solidFill>
                      <a:prstClr val="black"/>
                    </a:solidFill>
                  </a:rPr>
                  <a:t> </a:t>
                </a:r>
                <a14:m>
                  <m:oMath xmlns:m="http://schemas.openxmlformats.org/officeDocument/2006/math">
                    <m:r>
                      <a:rPr lang="it-IT" b="1" i="1" smtClean="0">
                        <a:solidFill>
                          <a:prstClr val="black"/>
                        </a:solidFill>
                        <a:latin typeface="Cambria Math" panose="02040503050406030204" pitchFamily="18" charset="0"/>
                        <a:ea typeface="Cambria Math" panose="02040503050406030204" pitchFamily="18" charset="0"/>
                      </a:rPr>
                      <m:t>∛</m:t>
                    </m:r>
                  </m:oMath>
                </a14:m>
                <a:r>
                  <a:rPr lang="it-IT" dirty="0"/>
                  <a:t>Kps/4</a:t>
                </a:r>
              </a:p>
              <a:p>
                <a:r>
                  <a:rPr lang="it-IT" dirty="0"/>
                  <a:t>(immaginando un </a:t>
                </a:r>
                <a:r>
                  <a:rPr lang="it-IT" dirty="0" err="1"/>
                  <a:t>Kps</a:t>
                </a:r>
                <a:r>
                  <a:rPr lang="it-IT" dirty="0"/>
                  <a:t> = 4 </a:t>
                </a:r>
                <a:r>
                  <a:rPr lang="it-IT" b="1" baseline="30000" dirty="0"/>
                  <a:t>.</a:t>
                </a:r>
                <a:r>
                  <a:rPr lang="it-IT" dirty="0"/>
                  <a:t> 10</a:t>
                </a:r>
                <a:r>
                  <a:rPr lang="it-IT" b="1" baseline="30000" dirty="0"/>
                  <a:t>-9</a:t>
                </a:r>
                <a:r>
                  <a:rPr lang="it-IT" dirty="0"/>
                  <a:t>, avremo s = </a:t>
                </a:r>
                <a14:m>
                  <m:oMath xmlns:m="http://schemas.openxmlformats.org/officeDocument/2006/math">
                    <m:r>
                      <a:rPr lang="it-IT" b="1" i="1">
                        <a:solidFill>
                          <a:prstClr val="black"/>
                        </a:solidFill>
                        <a:latin typeface="Cambria Math" panose="02040503050406030204" pitchFamily="18" charset="0"/>
                        <a:ea typeface="Cambria Math" panose="02040503050406030204" pitchFamily="18" charset="0"/>
                      </a:rPr>
                      <m:t>∛</m:t>
                    </m:r>
                  </m:oMath>
                </a14:m>
                <a:r>
                  <a:rPr lang="it-IT" dirty="0">
                    <a:solidFill>
                      <a:prstClr val="black"/>
                    </a:solidFill>
                  </a:rPr>
                  <a:t> 4 </a:t>
                </a:r>
                <a:r>
                  <a:rPr lang="it-IT" b="1" baseline="30000" dirty="0">
                    <a:solidFill>
                      <a:prstClr val="black"/>
                    </a:solidFill>
                  </a:rPr>
                  <a:t>.</a:t>
                </a:r>
                <a:r>
                  <a:rPr lang="it-IT" dirty="0">
                    <a:solidFill>
                      <a:prstClr val="black"/>
                    </a:solidFill>
                  </a:rPr>
                  <a:t> 10</a:t>
                </a:r>
                <a:r>
                  <a:rPr lang="it-IT" b="1" baseline="30000" dirty="0">
                    <a:solidFill>
                      <a:prstClr val="black"/>
                    </a:solidFill>
                  </a:rPr>
                  <a:t>-9</a:t>
                </a:r>
                <a:r>
                  <a:rPr lang="it-IT" dirty="0">
                    <a:solidFill>
                      <a:prstClr val="black"/>
                    </a:solidFill>
                  </a:rPr>
                  <a:t>/4 = 1</a:t>
                </a:r>
                <a:r>
                  <a:rPr lang="it-IT" b="1" baseline="30000" dirty="0">
                    <a:solidFill>
                      <a:prstClr val="black"/>
                    </a:solidFill>
                  </a:rPr>
                  <a:t>.</a:t>
                </a:r>
                <a:r>
                  <a:rPr lang="it-IT" dirty="0">
                    <a:solidFill>
                      <a:prstClr val="black"/>
                    </a:solidFill>
                  </a:rPr>
                  <a:t>10</a:t>
                </a:r>
                <a:r>
                  <a:rPr lang="it-IT" b="1" baseline="30000" dirty="0">
                    <a:solidFill>
                      <a:prstClr val="black"/>
                    </a:solidFill>
                  </a:rPr>
                  <a:t>-3</a:t>
                </a:r>
                <a:r>
                  <a:rPr lang="it-IT" dirty="0">
                    <a:solidFill>
                      <a:prstClr val="black"/>
                    </a:solidFill>
                  </a:rPr>
                  <a:t>)</a:t>
                </a:r>
                <a:endParaRPr lang="it-IT" baseline="30000" dirty="0"/>
              </a:p>
            </p:txBody>
          </p:sp>
        </mc:Choice>
        <mc:Fallback xmlns="">
          <p:sp>
            <p:nvSpPr>
              <p:cNvPr id="3" name="Segnaposto contenuto 2"/>
              <p:cNvSpPr>
                <a:spLocks noGrp="1" noRot="1" noChangeAspect="1" noMove="1" noResize="1" noEditPoints="1" noAdjustHandles="1" noChangeArrowheads="1" noChangeShapeType="1" noTextEdit="1"/>
              </p:cNvSpPr>
              <p:nvPr>
                <p:ph idx="4294967295"/>
              </p:nvPr>
            </p:nvSpPr>
            <p:spPr>
              <a:xfrm>
                <a:off x="0" y="470263"/>
                <a:ext cx="11639550" cy="6044837"/>
              </a:xfrm>
              <a:blipFill rotWithShape="0">
                <a:blip r:embed="rId2"/>
                <a:stretch>
                  <a:fillRect l="-943" t="-1613" r="-2043"/>
                </a:stretch>
              </a:blipFill>
            </p:spPr>
            <p:txBody>
              <a:bodyPr/>
              <a:lstStyle/>
              <a:p>
                <a:r>
                  <a:rPr lang="it-IT">
                    <a:noFill/>
                  </a:rPr>
                  <a:t> </a:t>
                </a:r>
              </a:p>
            </p:txBody>
          </p:sp>
        </mc:Fallback>
      </mc:AlternateContent>
    </p:spTree>
    <p:extLst>
      <p:ext uri="{BB962C8B-B14F-4D97-AF65-F5344CB8AC3E}">
        <p14:creationId xmlns:p14="http://schemas.microsoft.com/office/powerpoint/2010/main" val="4214348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171450"/>
            <a:ext cx="10515600" cy="781050"/>
          </a:xfrm>
        </p:spPr>
        <p:txBody>
          <a:bodyPr/>
          <a:lstStyle/>
          <a:p>
            <a:pPr algn="ctr"/>
            <a:r>
              <a:rPr lang="it-IT" sz="3200" b="1" dirty="0"/>
              <a:t>Principio di Le </a:t>
            </a:r>
            <a:r>
              <a:rPr lang="it-IT" sz="3200" b="1" dirty="0" err="1"/>
              <a:t>Chatelier</a:t>
            </a:r>
            <a:endParaRPr lang="it-IT" sz="3200" b="1" dirty="0"/>
          </a:p>
        </p:txBody>
      </p:sp>
      <p:sp>
        <p:nvSpPr>
          <p:cNvPr id="3" name="Segnaposto contenuto 2"/>
          <p:cNvSpPr>
            <a:spLocks noGrp="1"/>
          </p:cNvSpPr>
          <p:nvPr>
            <p:ph idx="1"/>
          </p:nvPr>
        </p:nvSpPr>
        <p:spPr>
          <a:xfrm>
            <a:off x="838200" y="1110344"/>
            <a:ext cx="11182350" cy="5538106"/>
          </a:xfrm>
        </p:spPr>
        <p:txBody>
          <a:bodyPr>
            <a:normAutofit fontScale="92500"/>
          </a:bodyPr>
          <a:lstStyle/>
          <a:p>
            <a:pPr marL="0" indent="0">
              <a:buNone/>
            </a:pPr>
            <a:r>
              <a:rPr lang="it-IT" dirty="0"/>
              <a:t>Abbiamo definito l’equilibrio chimico un equilibrio dinamico; esso è un equilibrio «mobile», nel senso che reagisce alle perturbazioni che vengono dall’esterno. Per capire come, seguiamo quanto detto nel «Principio dell’equilibrio mobile» o principio di Le </a:t>
            </a:r>
            <a:r>
              <a:rPr lang="it-IT" dirty="0" err="1"/>
              <a:t>Chatelier</a:t>
            </a:r>
            <a:r>
              <a:rPr lang="it-IT" dirty="0"/>
              <a:t>, dal nome del chimico che l’ha enunciato:</a:t>
            </a:r>
          </a:p>
          <a:p>
            <a:pPr marL="0" indent="0">
              <a:buNone/>
            </a:pPr>
            <a:r>
              <a:rPr lang="it-IT" dirty="0"/>
              <a:t>«Se su un sistema all’equilibrio sopravviene una perturbazione dall’esterno, esso reagisce in maniera da opporsi alla perturbazione ricevuta», cioè tende ad annullare o a ridurre l’effetto della perturbazione portandosi in una nuova situazione di equilibrio.</a:t>
            </a:r>
          </a:p>
          <a:p>
            <a:pPr marL="0" indent="0">
              <a:buNone/>
            </a:pPr>
            <a:r>
              <a:rPr lang="it-IT" dirty="0"/>
              <a:t>Per esempio, se una reazione è esotermica, cioè produce energia, un aumento della temperatura spingerà l’equilibrio verso la formazione di nuovi reagenti (la reazione si sposta a sinistra, perché così assorbe energia e quindi provoca un abbassamento della temperatura); ovviamente le nuove concentrazioni di reagenti e prodotti saranno tali da soddisfare sempre la legge di azione di massa (con il valore appropriato della Kc, che dipende dalla temperatura). </a:t>
            </a:r>
          </a:p>
        </p:txBody>
      </p:sp>
    </p:spTree>
    <p:extLst>
      <p:ext uri="{BB962C8B-B14F-4D97-AF65-F5344CB8AC3E}">
        <p14:creationId xmlns:p14="http://schemas.microsoft.com/office/powerpoint/2010/main" val="3724896091"/>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245</TotalTime>
  <Words>1458</Words>
  <Application>Microsoft Office PowerPoint</Application>
  <PresentationFormat>Widescreen</PresentationFormat>
  <Paragraphs>49</Paragraphs>
  <Slides>10</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10</vt:i4>
      </vt:variant>
    </vt:vector>
  </HeadingPairs>
  <TitlesOfParts>
    <vt:vector size="15" baseType="lpstr">
      <vt:lpstr>Arial</vt:lpstr>
      <vt:lpstr>Calibri</vt:lpstr>
      <vt:lpstr>Calibri Light</vt:lpstr>
      <vt:lpstr>Cambria Math</vt:lpstr>
      <vt:lpstr>Tema di Office</vt:lpstr>
      <vt:lpstr>L’equilibrio chimico</vt:lpstr>
      <vt:lpstr>Presentazione standard di PowerPoint</vt:lpstr>
      <vt:lpstr>Legge di azione di massa</vt:lpstr>
      <vt:lpstr>Presentazione standard di PowerPoint</vt:lpstr>
      <vt:lpstr>Presentazione standard di PowerPoint</vt:lpstr>
      <vt:lpstr>Equilibri in fase eterogenea</vt:lpstr>
      <vt:lpstr>Solubilità</vt:lpstr>
      <vt:lpstr>Presentazione standard di PowerPoint</vt:lpstr>
      <vt:lpstr>Principio di Le Chatelier</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L’equilibrio chimico</dc:title>
  <dc:creator>cesare fournier</dc:creator>
  <cp:lastModifiedBy>Di lorenzo Di Lorenzo</cp:lastModifiedBy>
  <cp:revision>20</cp:revision>
  <dcterms:created xsi:type="dcterms:W3CDTF">2020-05-13T11:30:02Z</dcterms:created>
  <dcterms:modified xsi:type="dcterms:W3CDTF">2020-05-15T08:01:30Z</dcterms:modified>
</cp:coreProperties>
</file>