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74" r:id="rId10"/>
    <p:sldId id="415" r:id="rId11"/>
    <p:sldId id="264" r:id="rId12"/>
    <p:sldId id="265" r:id="rId13"/>
    <p:sldId id="266" r:id="rId14"/>
    <p:sldId id="267" r:id="rId15"/>
    <p:sldId id="416" r:id="rId16"/>
    <p:sldId id="417" r:id="rId17"/>
    <p:sldId id="268" r:id="rId18"/>
    <p:sldId id="269" r:id="rId19"/>
    <p:sldId id="270" r:id="rId20"/>
    <p:sldId id="271" r:id="rId21"/>
    <p:sldId id="272" r:id="rId22"/>
    <p:sldId id="273" r:id="rId23"/>
    <p:sldId id="275" r:id="rId24"/>
    <p:sldId id="276" r:id="rId25"/>
    <p:sldId id="277" r:id="rId26"/>
    <p:sldId id="278" r:id="rId27"/>
    <p:sldId id="403" r:id="rId28"/>
    <p:sldId id="405" r:id="rId29"/>
    <p:sldId id="407" r:id="rId30"/>
    <p:sldId id="410" r:id="rId31"/>
    <p:sldId id="412" r:id="rId32"/>
    <p:sldId id="411" r:id="rId33"/>
    <p:sldId id="413" r:id="rId34"/>
    <p:sldId id="414"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2AC-6B24-497E-B19B-AF42690F90A0}" type="datetimeFigureOut">
              <a:rPr lang="it-IT" smtClean="0"/>
              <a:t>25/03/2020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EA2F7-7C75-4996-96E8-205F40FFCC4C}" type="slidenum">
              <a:rPr lang="it-IT" smtClean="0"/>
              <a:t>‹N›</a:t>
            </a:fld>
            <a:endParaRPr lang="it-IT"/>
          </a:p>
        </p:txBody>
      </p:sp>
    </p:spTree>
    <p:extLst>
      <p:ext uri="{BB962C8B-B14F-4D97-AF65-F5344CB8AC3E}">
        <p14:creationId xmlns:p14="http://schemas.microsoft.com/office/powerpoint/2010/main" val="113628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7FBD1B2-9850-4222-85AC-23E08887BC40}"/>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sz="1200">
                <a:solidFill>
                  <a:srgbClr val="000000"/>
                </a:solidFill>
              </a:rPr>
              <a:t>13/11/11</a:t>
            </a:r>
          </a:p>
        </p:txBody>
      </p:sp>
      <p:sp>
        <p:nvSpPr>
          <p:cNvPr id="33795" name="Rectangle 7">
            <a:extLst>
              <a:ext uri="{FF2B5EF4-FFF2-40B4-BE49-F238E27FC236}">
                <a16:creationId xmlns:a16="http://schemas.microsoft.com/office/drawing/2014/main" id="{F6FFC155-847C-4A1E-AE0D-DAB01A79D55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fld id="{7B23C4A2-08CC-44B4-9421-4662E6711A16}" type="slidenum">
              <a:rPr lang="it-IT" altLang="it-IT" sz="1200">
                <a:solidFill>
                  <a:srgbClr val="000000"/>
                </a:solidFill>
              </a:rPr>
              <a:pPr eaLnBrk="1" hangingPunct="1"/>
              <a:t>27</a:t>
            </a:fld>
            <a:endParaRPr lang="it-IT" altLang="it-IT" sz="1200">
              <a:solidFill>
                <a:srgbClr val="000000"/>
              </a:solidFill>
            </a:endParaRPr>
          </a:p>
        </p:txBody>
      </p:sp>
      <p:sp>
        <p:nvSpPr>
          <p:cNvPr id="33796" name="Text Box 1">
            <a:extLst>
              <a:ext uri="{FF2B5EF4-FFF2-40B4-BE49-F238E27FC236}">
                <a16:creationId xmlns:a16="http://schemas.microsoft.com/office/drawing/2014/main" id="{381CC709-53DA-480B-9786-8E493A015DCD}"/>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fld id="{699FE7E6-E002-4EC4-803E-3BA784B7A565}" type="slidenum">
              <a:rPr lang="it-IT" altLang="it-IT" sz="1200">
                <a:solidFill>
                  <a:srgbClr val="000000"/>
                </a:solidFill>
                <a:latin typeface="Times New Roman" panose="02020603050405020304" pitchFamily="18" charset="0"/>
              </a:rPr>
              <a:pPr algn="r" eaLnBrk="1" hangingPunct="1">
                <a:buClrTx/>
                <a:buFontTx/>
                <a:buNone/>
              </a:pPr>
              <a:t>27</a:t>
            </a:fld>
            <a:endParaRPr lang="it-IT" altLang="it-IT" sz="1200">
              <a:solidFill>
                <a:srgbClr val="000000"/>
              </a:solidFill>
              <a:latin typeface="Times New Roman" panose="02020603050405020304" pitchFamily="18" charset="0"/>
            </a:endParaRPr>
          </a:p>
        </p:txBody>
      </p:sp>
      <p:sp>
        <p:nvSpPr>
          <p:cNvPr id="33797" name="Text Box 2">
            <a:extLst>
              <a:ext uri="{FF2B5EF4-FFF2-40B4-BE49-F238E27FC236}">
                <a16:creationId xmlns:a16="http://schemas.microsoft.com/office/drawing/2014/main" id="{22B387A2-1D07-4E59-8115-BAE8122F2D5F}"/>
              </a:ext>
            </a:extLst>
          </p:cNvPr>
          <p:cNvSpPr txBox="1">
            <a:spLocks noChangeArrowheads="1"/>
          </p:cNvSpPr>
          <p:nvPr/>
        </p:nvSpPr>
        <p:spPr bwMode="auto">
          <a:xfrm>
            <a:off x="3886200" y="8685213"/>
            <a:ext cx="29638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8840" tIns="41040" rIns="78840" bIns="410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fld id="{4BB06574-F29D-4E35-93AC-DB1BCCD3C89A}" type="slidenum">
              <a:rPr lang="it-IT" altLang="it-IT" sz="1100">
                <a:solidFill>
                  <a:srgbClr val="000000"/>
                </a:solidFill>
                <a:latin typeface="Times New Roman" panose="02020603050405020304" pitchFamily="18" charset="0"/>
              </a:rPr>
              <a:pPr algn="r" eaLnBrk="1" hangingPunct="1">
                <a:buClrTx/>
                <a:buFontTx/>
                <a:buNone/>
              </a:pPr>
              <a:t>27</a:t>
            </a:fld>
            <a:endParaRPr lang="it-IT" altLang="it-IT" sz="1100">
              <a:solidFill>
                <a:srgbClr val="000000"/>
              </a:solidFill>
              <a:latin typeface="Times New Roman" panose="02020603050405020304" pitchFamily="18" charset="0"/>
            </a:endParaRPr>
          </a:p>
        </p:txBody>
      </p:sp>
      <p:sp>
        <p:nvSpPr>
          <p:cNvPr id="33798" name="Text Box 3">
            <a:extLst>
              <a:ext uri="{FF2B5EF4-FFF2-40B4-BE49-F238E27FC236}">
                <a16:creationId xmlns:a16="http://schemas.microsoft.com/office/drawing/2014/main" id="{C7101ED2-D82A-4613-A365-45607E31AB8B}"/>
              </a:ext>
            </a:extLst>
          </p:cNvPr>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3799" name="Text Box 4">
            <a:extLst>
              <a:ext uri="{FF2B5EF4-FFF2-40B4-BE49-F238E27FC236}">
                <a16:creationId xmlns:a16="http://schemas.microsoft.com/office/drawing/2014/main" id="{B2A6DE7B-E987-4E77-B3AF-622D873D98B3}"/>
              </a:ext>
            </a:extLst>
          </p:cNvPr>
          <p:cNvSpPr>
            <a:spLocks noGrp="1" noChangeArrowheads="1"/>
          </p:cNvSpPr>
          <p:nvPr>
            <p:ph type="body"/>
          </p:nvPr>
        </p:nvSpPr>
        <p:spPr>
          <a:xfrm>
            <a:off x="914400" y="4343400"/>
            <a:ext cx="5014913"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altLang="it-IT">
                <a:latin typeface="Times New Roman" panose="02020603050405020304" pitchFamily="18" charset="0"/>
                <a:ea typeface="ＭＳ Ｐゴシック" panose="020B0600070205080204" pitchFamily="34" charset="-128"/>
              </a:rPr>
              <a:t>Numero Immagine 174872780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CCE407E7-0F81-4060-94AD-53E233A56D80}"/>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sz="1200">
                <a:solidFill>
                  <a:srgbClr val="000000"/>
                </a:solidFill>
              </a:rPr>
              <a:t>13/11/11</a:t>
            </a:r>
          </a:p>
        </p:txBody>
      </p:sp>
      <p:sp>
        <p:nvSpPr>
          <p:cNvPr id="35843" name="Rectangle 7">
            <a:extLst>
              <a:ext uri="{FF2B5EF4-FFF2-40B4-BE49-F238E27FC236}">
                <a16:creationId xmlns:a16="http://schemas.microsoft.com/office/drawing/2014/main" id="{FD0F064D-D4B0-446E-BE67-424902AAA9C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fld id="{9FE3F983-8AB5-4339-9547-69589CB688BF}" type="slidenum">
              <a:rPr lang="it-IT" altLang="it-IT" sz="1200">
                <a:solidFill>
                  <a:srgbClr val="000000"/>
                </a:solidFill>
              </a:rPr>
              <a:pPr eaLnBrk="1" hangingPunct="1"/>
              <a:t>28</a:t>
            </a:fld>
            <a:endParaRPr lang="it-IT" altLang="it-IT" sz="1200">
              <a:solidFill>
                <a:srgbClr val="000000"/>
              </a:solidFill>
            </a:endParaRPr>
          </a:p>
        </p:txBody>
      </p:sp>
      <p:sp>
        <p:nvSpPr>
          <p:cNvPr id="35844" name="Text Box 1">
            <a:extLst>
              <a:ext uri="{FF2B5EF4-FFF2-40B4-BE49-F238E27FC236}">
                <a16:creationId xmlns:a16="http://schemas.microsoft.com/office/drawing/2014/main" id="{CE0463DB-EA0A-4378-B517-67EB5AE74005}"/>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fld id="{5B89CDD0-8B6E-495C-BE48-C879823EFDC9}" type="slidenum">
              <a:rPr lang="it-IT" altLang="it-IT" sz="1200">
                <a:solidFill>
                  <a:srgbClr val="000000"/>
                </a:solidFill>
                <a:latin typeface="Times New Roman" panose="02020603050405020304" pitchFamily="18" charset="0"/>
              </a:rPr>
              <a:pPr algn="r" eaLnBrk="1" hangingPunct="1">
                <a:buClrTx/>
                <a:buFontTx/>
                <a:buNone/>
              </a:pPr>
              <a:t>28</a:t>
            </a:fld>
            <a:endParaRPr lang="it-IT" altLang="it-IT" sz="1200">
              <a:solidFill>
                <a:srgbClr val="000000"/>
              </a:solidFill>
              <a:latin typeface="Times New Roman" panose="02020603050405020304" pitchFamily="18" charset="0"/>
            </a:endParaRPr>
          </a:p>
        </p:txBody>
      </p:sp>
      <p:sp>
        <p:nvSpPr>
          <p:cNvPr id="35845" name="Text Box 2">
            <a:extLst>
              <a:ext uri="{FF2B5EF4-FFF2-40B4-BE49-F238E27FC236}">
                <a16:creationId xmlns:a16="http://schemas.microsoft.com/office/drawing/2014/main" id="{2436DFBE-473E-4A39-A340-27C077F94E2C}"/>
              </a:ext>
            </a:extLst>
          </p:cNvPr>
          <p:cNvSpPr txBox="1">
            <a:spLocks noChangeArrowheads="1"/>
          </p:cNvSpPr>
          <p:nvPr/>
        </p:nvSpPr>
        <p:spPr bwMode="auto">
          <a:xfrm>
            <a:off x="3886200" y="8685213"/>
            <a:ext cx="29638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8840" tIns="41040" rIns="78840" bIns="410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fld id="{269EAB8E-AEF5-454C-86B1-D61F4FA3A807}" type="slidenum">
              <a:rPr lang="it-IT" altLang="it-IT" sz="1100">
                <a:solidFill>
                  <a:srgbClr val="000000"/>
                </a:solidFill>
                <a:latin typeface="Times New Roman" panose="02020603050405020304" pitchFamily="18" charset="0"/>
              </a:rPr>
              <a:pPr algn="r" eaLnBrk="1" hangingPunct="1">
                <a:buClrTx/>
                <a:buFontTx/>
                <a:buNone/>
              </a:pPr>
              <a:t>28</a:t>
            </a:fld>
            <a:endParaRPr lang="it-IT" altLang="it-IT" sz="1100">
              <a:solidFill>
                <a:srgbClr val="000000"/>
              </a:solidFill>
              <a:latin typeface="Times New Roman" panose="02020603050405020304" pitchFamily="18" charset="0"/>
            </a:endParaRPr>
          </a:p>
        </p:txBody>
      </p:sp>
      <p:sp>
        <p:nvSpPr>
          <p:cNvPr id="35846" name="Text Box 3">
            <a:extLst>
              <a:ext uri="{FF2B5EF4-FFF2-40B4-BE49-F238E27FC236}">
                <a16:creationId xmlns:a16="http://schemas.microsoft.com/office/drawing/2014/main" id="{DAC374A1-4F5A-4320-87E1-F8736AD59739}"/>
              </a:ext>
            </a:extLst>
          </p:cNvPr>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5847" name="Text Box 4">
            <a:extLst>
              <a:ext uri="{FF2B5EF4-FFF2-40B4-BE49-F238E27FC236}">
                <a16:creationId xmlns:a16="http://schemas.microsoft.com/office/drawing/2014/main" id="{C06E9516-21C5-4F21-9174-7D6C5932FDAD}"/>
              </a:ext>
            </a:extLst>
          </p:cNvPr>
          <p:cNvSpPr>
            <a:spLocks noGrp="1" noChangeArrowheads="1"/>
          </p:cNvSpPr>
          <p:nvPr>
            <p:ph type="body"/>
          </p:nvPr>
        </p:nvSpPr>
        <p:spPr>
          <a:xfrm>
            <a:off x="914400" y="4343400"/>
            <a:ext cx="5014913"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8A57626F-6EC2-481E-A51E-99FFCA9A42DC}"/>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sz="1200">
                <a:solidFill>
                  <a:srgbClr val="000000"/>
                </a:solidFill>
              </a:rPr>
              <a:t>13/11/11</a:t>
            </a:r>
          </a:p>
        </p:txBody>
      </p:sp>
      <p:sp>
        <p:nvSpPr>
          <p:cNvPr id="37891" name="Rectangle 7">
            <a:extLst>
              <a:ext uri="{FF2B5EF4-FFF2-40B4-BE49-F238E27FC236}">
                <a16:creationId xmlns:a16="http://schemas.microsoft.com/office/drawing/2014/main" id="{5CEEF71F-12E2-4761-8BC6-2447DD3099E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fld id="{2FEA2D29-76CD-46EB-8CEA-2B99CF35BC06}" type="slidenum">
              <a:rPr lang="it-IT" altLang="it-IT" sz="1200">
                <a:solidFill>
                  <a:srgbClr val="000000"/>
                </a:solidFill>
              </a:rPr>
              <a:pPr eaLnBrk="1" hangingPunct="1"/>
              <a:t>29</a:t>
            </a:fld>
            <a:endParaRPr lang="it-IT" altLang="it-IT" sz="1200">
              <a:solidFill>
                <a:srgbClr val="000000"/>
              </a:solidFill>
            </a:endParaRPr>
          </a:p>
        </p:txBody>
      </p:sp>
      <p:sp>
        <p:nvSpPr>
          <p:cNvPr id="37892" name="Text Box 1">
            <a:extLst>
              <a:ext uri="{FF2B5EF4-FFF2-40B4-BE49-F238E27FC236}">
                <a16:creationId xmlns:a16="http://schemas.microsoft.com/office/drawing/2014/main" id="{DD83179B-FC9A-433E-917E-E08D30F69F28}"/>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fld id="{CC6579FC-C49C-4CB8-8A9F-0A760FBCBCEA}" type="slidenum">
              <a:rPr lang="it-IT" altLang="it-IT" sz="1200">
                <a:solidFill>
                  <a:srgbClr val="000000"/>
                </a:solidFill>
                <a:latin typeface="Times New Roman" panose="02020603050405020304" pitchFamily="18" charset="0"/>
              </a:rPr>
              <a:pPr algn="r" eaLnBrk="1" hangingPunct="1">
                <a:buClrTx/>
                <a:buFontTx/>
                <a:buNone/>
              </a:pPr>
              <a:t>29</a:t>
            </a:fld>
            <a:endParaRPr lang="it-IT" altLang="it-IT" sz="1200">
              <a:solidFill>
                <a:srgbClr val="000000"/>
              </a:solidFill>
              <a:latin typeface="Times New Roman" panose="02020603050405020304" pitchFamily="18" charset="0"/>
            </a:endParaRPr>
          </a:p>
        </p:txBody>
      </p:sp>
      <p:sp>
        <p:nvSpPr>
          <p:cNvPr id="37893" name="Text Box 2">
            <a:extLst>
              <a:ext uri="{FF2B5EF4-FFF2-40B4-BE49-F238E27FC236}">
                <a16:creationId xmlns:a16="http://schemas.microsoft.com/office/drawing/2014/main" id="{4A8F5BB2-A3A4-4B53-A4A4-1558EC7B5D65}"/>
              </a:ext>
            </a:extLst>
          </p:cNvPr>
          <p:cNvSpPr txBox="1">
            <a:spLocks noChangeArrowheads="1"/>
          </p:cNvSpPr>
          <p:nvPr/>
        </p:nvSpPr>
        <p:spPr bwMode="auto">
          <a:xfrm>
            <a:off x="3886200" y="8685213"/>
            <a:ext cx="29638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8840" tIns="41040" rIns="78840" bIns="4104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fld id="{992FC356-2D36-4DAD-9FCC-D30C9869BC24}" type="slidenum">
              <a:rPr lang="it-IT" altLang="it-IT" sz="1100">
                <a:solidFill>
                  <a:srgbClr val="000000"/>
                </a:solidFill>
                <a:latin typeface="Times New Roman" panose="02020603050405020304" pitchFamily="18" charset="0"/>
              </a:rPr>
              <a:pPr algn="r" eaLnBrk="1" hangingPunct="1">
                <a:buClrTx/>
                <a:buFontTx/>
                <a:buNone/>
              </a:pPr>
              <a:t>29</a:t>
            </a:fld>
            <a:endParaRPr lang="it-IT" altLang="it-IT" sz="1100">
              <a:solidFill>
                <a:srgbClr val="000000"/>
              </a:solidFill>
              <a:latin typeface="Times New Roman" panose="02020603050405020304" pitchFamily="18" charset="0"/>
            </a:endParaRPr>
          </a:p>
        </p:txBody>
      </p:sp>
      <p:sp>
        <p:nvSpPr>
          <p:cNvPr id="37894" name="Text Box 3">
            <a:extLst>
              <a:ext uri="{FF2B5EF4-FFF2-40B4-BE49-F238E27FC236}">
                <a16:creationId xmlns:a16="http://schemas.microsoft.com/office/drawing/2014/main" id="{3F340EAB-C902-4AB7-A30D-CD16E082F55A}"/>
              </a:ext>
            </a:extLst>
          </p:cNvPr>
          <p:cNvSpPr txBox="1">
            <a:spLocks noChangeArrowheads="1"/>
          </p:cNvSpPr>
          <p:nvPr/>
        </p:nvSpPr>
        <p:spPr bwMode="auto">
          <a:xfrm>
            <a:off x="1143000" y="685800"/>
            <a:ext cx="4573588"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7895" name="Text Box 4">
            <a:extLst>
              <a:ext uri="{FF2B5EF4-FFF2-40B4-BE49-F238E27FC236}">
                <a16:creationId xmlns:a16="http://schemas.microsoft.com/office/drawing/2014/main" id="{5C27F7B0-5608-4F0C-9413-3F046284C78D}"/>
              </a:ext>
            </a:extLst>
          </p:cNvPr>
          <p:cNvSpPr>
            <a:spLocks noGrp="1" noChangeArrowheads="1"/>
          </p:cNvSpPr>
          <p:nvPr>
            <p:ph type="body"/>
          </p:nvPr>
        </p:nvSpPr>
        <p:spPr>
          <a:xfrm>
            <a:off x="914400" y="4343400"/>
            <a:ext cx="5014913" cy="410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altLang="it-IT">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3/25/2020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1A8022-E9AF-4704-92BD-5D185EC27BCB}"/>
              </a:ext>
            </a:extLst>
          </p:cNvPr>
          <p:cNvSpPr>
            <a:spLocks noGrp="1"/>
          </p:cNvSpPr>
          <p:nvPr>
            <p:ph type="ctrTitle"/>
          </p:nvPr>
        </p:nvSpPr>
        <p:spPr>
          <a:xfrm>
            <a:off x="574019" y="524197"/>
            <a:ext cx="11043962" cy="2372139"/>
          </a:xfrm>
        </p:spPr>
        <p:txBody>
          <a:bodyPr>
            <a:normAutofit fontScale="90000"/>
          </a:bodyPr>
          <a:lstStyle/>
          <a:p>
            <a:pPr algn="ctr"/>
            <a:r>
              <a:rPr lang="it-IT" dirty="0">
                <a:latin typeface="Comic Sans MS" panose="030F0702030302020204" pitchFamily="66" charset="0"/>
              </a:rPr>
              <a:t>Corso di potenziamento e di preparazione ai test «Area Medica»</a:t>
            </a:r>
            <a:br>
              <a:rPr lang="it-IT" dirty="0">
                <a:latin typeface="Comic Sans MS" panose="030F0702030302020204" pitchFamily="66" charset="0"/>
              </a:rPr>
            </a:br>
            <a:r>
              <a:rPr lang="it-IT" dirty="0">
                <a:latin typeface="Comic Sans MS" panose="030F0702030302020204" pitchFamily="66" charset="0"/>
              </a:rPr>
              <a:t>2019/2020</a:t>
            </a:r>
          </a:p>
        </p:txBody>
      </p:sp>
      <p:sp>
        <p:nvSpPr>
          <p:cNvPr id="3" name="Sottotitolo 2">
            <a:extLst>
              <a:ext uri="{FF2B5EF4-FFF2-40B4-BE49-F238E27FC236}">
                <a16:creationId xmlns:a16="http://schemas.microsoft.com/office/drawing/2014/main" id="{F1BCEFFF-66AE-44B7-AE92-F3D602152750}"/>
              </a:ext>
            </a:extLst>
          </p:cNvPr>
          <p:cNvSpPr>
            <a:spLocks noGrp="1"/>
          </p:cNvSpPr>
          <p:nvPr>
            <p:ph type="subTitle" idx="1"/>
          </p:nvPr>
        </p:nvSpPr>
        <p:spPr>
          <a:xfrm>
            <a:off x="684211" y="2896337"/>
            <a:ext cx="10933769" cy="2894864"/>
          </a:xfrm>
        </p:spPr>
        <p:txBody>
          <a:bodyPr>
            <a:noAutofit/>
          </a:bodyPr>
          <a:lstStyle/>
          <a:p>
            <a:pPr algn="ctr"/>
            <a:r>
              <a:rPr lang="it-IT" sz="1600" dirty="0">
                <a:solidFill>
                  <a:schemeClr val="tx1"/>
                </a:solidFill>
                <a:latin typeface="Comic Sans MS" panose="030F0702030302020204" pitchFamily="66" charset="0"/>
              </a:rPr>
              <a:t>Corso di: Biologia </a:t>
            </a:r>
          </a:p>
          <a:p>
            <a:pPr algn="ctr"/>
            <a:r>
              <a:rPr lang="it-IT" sz="1600" dirty="0">
                <a:solidFill>
                  <a:schemeClr val="tx1"/>
                </a:solidFill>
              </a:rPr>
              <a:t>Modulo : Le Biotecnologie</a:t>
            </a:r>
          </a:p>
          <a:p>
            <a:pPr algn="ctr"/>
            <a:endParaRPr lang="it-IT" sz="1600" dirty="0">
              <a:solidFill>
                <a:schemeClr val="tx1"/>
              </a:solidFill>
            </a:endParaRPr>
          </a:p>
          <a:p>
            <a:pPr algn="ctr"/>
            <a:endParaRPr lang="it-IT" sz="1600" dirty="0">
              <a:solidFill>
                <a:schemeClr val="tx1"/>
              </a:solidFill>
            </a:endParaRPr>
          </a:p>
          <a:p>
            <a:pPr algn="ctr"/>
            <a:endParaRPr lang="it-IT" sz="1600" dirty="0">
              <a:solidFill>
                <a:schemeClr val="tx1"/>
              </a:solidFill>
            </a:endParaRPr>
          </a:p>
          <a:p>
            <a:pPr algn="ctr"/>
            <a:endParaRPr lang="it-IT" sz="1600" dirty="0">
              <a:solidFill>
                <a:schemeClr val="tx1"/>
              </a:solidFill>
            </a:endParaRPr>
          </a:p>
          <a:p>
            <a:pPr algn="ctr"/>
            <a:endParaRPr lang="it-IT" sz="1600" dirty="0">
              <a:solidFill>
                <a:schemeClr val="tx1"/>
              </a:solidFill>
              <a:latin typeface="Comic Sans MS" panose="030F0702030302020204" pitchFamily="66" charset="0"/>
            </a:endParaRPr>
          </a:p>
          <a:p>
            <a:pPr algn="ctr"/>
            <a:endParaRPr lang="it-IT" sz="1600" dirty="0">
              <a:solidFill>
                <a:schemeClr val="tx1"/>
              </a:solidFill>
              <a:latin typeface="Comic Sans MS" panose="030F0702030302020204" pitchFamily="66" charset="0"/>
            </a:endParaRPr>
          </a:p>
          <a:p>
            <a:pPr algn="ctr"/>
            <a:r>
              <a:rPr lang="it-IT" sz="1600" dirty="0">
                <a:solidFill>
                  <a:schemeClr val="tx1"/>
                </a:solidFill>
                <a:latin typeface="Comic Sans MS" panose="030F0702030302020204" pitchFamily="66" charset="0"/>
              </a:rPr>
              <a:t>Prof.ssa Antonietta </a:t>
            </a:r>
            <a:r>
              <a:rPr lang="it-IT" sz="1600" dirty="0" err="1">
                <a:solidFill>
                  <a:schemeClr val="tx1"/>
                </a:solidFill>
                <a:latin typeface="Comic Sans MS" panose="030F0702030302020204" pitchFamily="66" charset="0"/>
              </a:rPr>
              <a:t>Tafuto</a:t>
            </a:r>
            <a:endParaRPr lang="it-IT" sz="1600" dirty="0">
              <a:solidFill>
                <a:schemeClr val="tx1"/>
              </a:solidFill>
              <a:latin typeface="Comic Sans MS" panose="030F0702030302020204" pitchFamily="66" charset="0"/>
            </a:endParaRPr>
          </a:p>
        </p:txBody>
      </p:sp>
      <p:pic>
        <p:nvPicPr>
          <p:cNvPr id="4" name="Immagine 3">
            <a:extLst>
              <a:ext uri="{FF2B5EF4-FFF2-40B4-BE49-F238E27FC236}">
                <a16:creationId xmlns:a16="http://schemas.microsoft.com/office/drawing/2014/main" id="{4DC5EB55-2F72-41FA-B722-FB49207B3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513" y="3308074"/>
            <a:ext cx="5936974" cy="2302564"/>
          </a:xfrm>
          <a:prstGeom prst="rect">
            <a:avLst/>
          </a:prstGeom>
        </p:spPr>
      </p:pic>
    </p:spTree>
    <p:extLst>
      <p:ext uri="{BB962C8B-B14F-4D97-AF65-F5344CB8AC3E}">
        <p14:creationId xmlns:p14="http://schemas.microsoft.com/office/powerpoint/2010/main" val="3311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C03AAC-032C-498B-A184-88178A95067B}"/>
              </a:ext>
            </a:extLst>
          </p:cNvPr>
          <p:cNvSpPr>
            <a:spLocks noGrp="1"/>
          </p:cNvSpPr>
          <p:nvPr>
            <p:ph type="title"/>
          </p:nvPr>
        </p:nvSpPr>
        <p:spPr>
          <a:xfrm>
            <a:off x="834887" y="685800"/>
            <a:ext cx="9602926" cy="1371600"/>
          </a:xfrm>
        </p:spPr>
        <p:txBody>
          <a:bodyPr/>
          <a:lstStyle/>
          <a:p>
            <a:pPr algn="ctr"/>
            <a:r>
              <a:rPr lang="it-IT" dirty="0">
                <a:latin typeface="Comic Sans MS" panose="030F0702030302020204" pitchFamily="66" charset="0"/>
              </a:rPr>
              <a:t>La struttura del DNA </a:t>
            </a:r>
          </a:p>
        </p:txBody>
      </p:sp>
      <p:sp>
        <p:nvSpPr>
          <p:cNvPr id="3" name="Segnaposto testo 2">
            <a:extLst>
              <a:ext uri="{FF2B5EF4-FFF2-40B4-BE49-F238E27FC236}">
                <a16:creationId xmlns:a16="http://schemas.microsoft.com/office/drawing/2014/main" id="{8B031AA7-753B-4D69-9389-19747D05DAFE}"/>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2DF8D016-969C-4BA7-80CA-054A12184BB4}"/>
              </a:ext>
            </a:extLst>
          </p:cNvPr>
          <p:cNvPicPr>
            <a:picLocks noChangeAspect="1"/>
          </p:cNvPicPr>
          <p:nvPr/>
        </p:nvPicPr>
        <p:blipFill>
          <a:blip r:embed="rId2"/>
          <a:stretch>
            <a:fillRect/>
          </a:stretch>
        </p:blipFill>
        <p:spPr>
          <a:xfrm>
            <a:off x="1787472" y="1805609"/>
            <a:ext cx="7697756" cy="4840256"/>
          </a:xfrm>
          <a:prstGeom prst="rect">
            <a:avLst/>
          </a:prstGeom>
        </p:spPr>
      </p:pic>
    </p:spTree>
    <p:extLst>
      <p:ext uri="{BB962C8B-B14F-4D97-AF65-F5344CB8AC3E}">
        <p14:creationId xmlns:p14="http://schemas.microsoft.com/office/powerpoint/2010/main" val="19512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29DDF-F3E8-4ED4-96BA-40F7D63B8EEA}"/>
              </a:ext>
            </a:extLst>
          </p:cNvPr>
          <p:cNvSpPr>
            <a:spLocks noGrp="1"/>
          </p:cNvSpPr>
          <p:nvPr>
            <p:ph type="title"/>
          </p:nvPr>
        </p:nvSpPr>
        <p:spPr>
          <a:xfrm>
            <a:off x="856492" y="2057400"/>
            <a:ext cx="10058400" cy="2743200"/>
          </a:xfrm>
        </p:spPr>
        <p:txBody>
          <a:bodyPr/>
          <a:lstStyle/>
          <a:p>
            <a:pPr algn="ctr"/>
            <a:r>
              <a:rPr lang="it-IT" sz="4400" u="sng" dirty="0">
                <a:effectLst>
                  <a:outerShdw blurRad="38100" dist="38100" dir="2700000" algn="tl">
                    <a:srgbClr val="000000">
                      <a:alpha val="43137"/>
                    </a:srgbClr>
                  </a:outerShdw>
                </a:effectLst>
                <a:latin typeface="Comic Sans MS" panose="030F0702030302020204" pitchFamily="66" charset="0"/>
              </a:rPr>
              <a:t>Ripetiamo un po’ le fasi della DUPLICAZIONE del DNA</a:t>
            </a:r>
            <a:br>
              <a:rPr lang="it-IT" dirty="0">
                <a:solidFill>
                  <a:srgbClr val="FF0000"/>
                </a:solidFill>
              </a:rPr>
            </a:br>
            <a:endParaRPr lang="it-IT" dirty="0"/>
          </a:p>
        </p:txBody>
      </p:sp>
      <p:sp>
        <p:nvSpPr>
          <p:cNvPr id="3" name="Segnaposto testo 2">
            <a:extLst>
              <a:ext uri="{FF2B5EF4-FFF2-40B4-BE49-F238E27FC236}">
                <a16:creationId xmlns:a16="http://schemas.microsoft.com/office/drawing/2014/main" id="{7CF7E61D-7653-4773-9DB5-82D6A3BEAAEF}"/>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60086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9684D-1E5A-4F8F-B9FF-68C1C6594A57}"/>
              </a:ext>
            </a:extLst>
          </p:cNvPr>
          <p:cNvSpPr>
            <a:spLocks noGrp="1"/>
          </p:cNvSpPr>
          <p:nvPr>
            <p:ph type="title"/>
          </p:nvPr>
        </p:nvSpPr>
        <p:spPr>
          <a:xfrm>
            <a:off x="684213" y="685800"/>
            <a:ext cx="10058400" cy="573157"/>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id="{C040AA4B-637B-4106-8E6F-FB0CD798983F}"/>
              </a:ext>
            </a:extLst>
          </p:cNvPr>
          <p:cNvSpPr>
            <a:spLocks noGrp="1"/>
          </p:cNvSpPr>
          <p:nvPr>
            <p:ph type="body" idx="1"/>
          </p:nvPr>
        </p:nvSpPr>
        <p:spPr>
          <a:xfrm>
            <a:off x="684211" y="1258957"/>
            <a:ext cx="10823575" cy="4735443"/>
          </a:xfrm>
        </p:spPr>
        <p:txBody>
          <a:bodyPr>
            <a:noAutofit/>
          </a:bodyPr>
          <a:lstStyle/>
          <a:p>
            <a:pPr algn="just">
              <a:lnSpc>
                <a:spcPct val="130000"/>
              </a:lnSpc>
              <a:spcBef>
                <a:spcPts val="500"/>
              </a:spcBef>
              <a:spcAft>
                <a:spcPts val="500"/>
              </a:spcAft>
            </a:pPr>
            <a:r>
              <a:rPr lang="it-IT" altLang="it-IT" sz="2800" dirty="0">
                <a:solidFill>
                  <a:schemeClr val="bg1"/>
                </a:solidFill>
                <a:latin typeface="Comic Sans MS" panose="030F0702030302020204" pitchFamily="66" charset="0"/>
                <a:cs typeface="Arial" panose="020B0604020202020204" pitchFamily="34" charset="0"/>
              </a:rPr>
              <a:t>La duplicazione del DNA è l'evento portante della duplicazione cromosomica. Essa inizia a partire da una specifica sequenza nucleotidica, detta </a:t>
            </a:r>
            <a:r>
              <a:rPr lang="it-IT" altLang="it-IT" sz="2800" b="1" u="sng" dirty="0">
                <a:solidFill>
                  <a:schemeClr val="bg1"/>
                </a:solidFill>
                <a:latin typeface="Comic Sans MS" panose="030F0702030302020204" pitchFamily="66" charset="0"/>
                <a:cs typeface="Arial" panose="020B0604020202020204" pitchFamily="34" charset="0"/>
              </a:rPr>
              <a:t>Punto di origine</a:t>
            </a:r>
            <a:r>
              <a:rPr lang="it-IT" altLang="it-IT" sz="2800" dirty="0">
                <a:solidFill>
                  <a:schemeClr val="bg1"/>
                </a:solidFill>
                <a:latin typeface="Comic Sans MS" panose="030F0702030302020204" pitchFamily="66" charset="0"/>
                <a:cs typeface="Arial" panose="020B0604020202020204" pitchFamily="34" charset="0"/>
              </a:rPr>
              <a:t> della duplicazione. In tale punto sono presenti particolari enzimi : le </a:t>
            </a:r>
            <a:r>
              <a:rPr lang="it-IT" altLang="it-IT" sz="2800" b="1" u="sng" dirty="0" err="1">
                <a:solidFill>
                  <a:schemeClr val="bg1"/>
                </a:solidFill>
                <a:latin typeface="Comic Sans MS" panose="030F0702030302020204" pitchFamily="66" charset="0"/>
                <a:cs typeface="Arial" panose="020B0604020202020204" pitchFamily="34" charset="0"/>
              </a:rPr>
              <a:t>endonucleasi</a:t>
            </a:r>
            <a:r>
              <a:rPr lang="it-IT" altLang="it-IT" sz="2800" dirty="0">
                <a:solidFill>
                  <a:schemeClr val="bg1"/>
                </a:solidFill>
                <a:latin typeface="Comic Sans MS" panose="030F0702030302020204" pitchFamily="66" charset="0"/>
                <a:cs typeface="Arial" panose="020B0604020202020204" pitchFamily="34" charset="0"/>
              </a:rPr>
              <a:t>, che spezzano i legami ad idrogeno tra le basi azotate complementari, aprendo così la doppia elica.</a:t>
            </a:r>
          </a:p>
          <a:p>
            <a:pPr algn="just">
              <a:lnSpc>
                <a:spcPct val="130000"/>
              </a:lnSpc>
              <a:spcBef>
                <a:spcPts val="500"/>
              </a:spcBef>
              <a:spcAft>
                <a:spcPts val="500"/>
              </a:spcAft>
            </a:pPr>
            <a:r>
              <a:rPr lang="it-IT" altLang="it-IT" sz="2800" dirty="0">
                <a:solidFill>
                  <a:schemeClr val="bg1"/>
                </a:solidFill>
                <a:latin typeface="Comic Sans MS" panose="030F0702030302020204" pitchFamily="66" charset="0"/>
                <a:cs typeface="Arial" panose="020B0604020202020204" pitchFamily="34" charset="0"/>
              </a:rPr>
              <a:t> I due filamenti si separano e ciascuno di essi funziona da stampo per la selezione di nucleotidi liberi e la costruzione del filamento complementare, pertanto la duplicazione del DNA è detta semiconservativa</a:t>
            </a:r>
            <a:endParaRPr lang="it-IT"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314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C0CDA-A29C-42A2-BEB2-84930AB84413}"/>
              </a:ext>
            </a:extLst>
          </p:cNvPr>
          <p:cNvSpPr>
            <a:spLocks noGrp="1"/>
          </p:cNvSpPr>
          <p:nvPr>
            <p:ph type="title"/>
          </p:nvPr>
        </p:nvSpPr>
        <p:spPr>
          <a:xfrm>
            <a:off x="684213" y="685800"/>
            <a:ext cx="10058400" cy="308113"/>
          </a:xfrm>
        </p:spPr>
        <p:txBody>
          <a:bodyPr>
            <a:normAutofit fontScale="90000"/>
          </a:bodyPr>
          <a:lstStyle/>
          <a:p>
            <a:endParaRPr lang="it-IT" dirty="0"/>
          </a:p>
        </p:txBody>
      </p:sp>
      <p:sp>
        <p:nvSpPr>
          <p:cNvPr id="3" name="Segnaposto testo 2">
            <a:extLst>
              <a:ext uri="{FF2B5EF4-FFF2-40B4-BE49-F238E27FC236}">
                <a16:creationId xmlns:a16="http://schemas.microsoft.com/office/drawing/2014/main" id="{BF76EE88-042D-4D32-8D36-6A7AC30F40C6}"/>
              </a:ext>
            </a:extLst>
          </p:cNvPr>
          <p:cNvSpPr>
            <a:spLocks noGrp="1"/>
          </p:cNvSpPr>
          <p:nvPr>
            <p:ph type="body" idx="1"/>
          </p:nvPr>
        </p:nvSpPr>
        <p:spPr>
          <a:xfrm>
            <a:off x="684212" y="887896"/>
            <a:ext cx="10712658" cy="5106504"/>
          </a:xfrm>
        </p:spPr>
        <p:txBody>
          <a:bodyPr>
            <a:normAutofit lnSpcReduction="10000"/>
          </a:bodyPr>
          <a:lstStyle/>
          <a:p>
            <a:r>
              <a:rPr lang="it-IT" altLang="it-IT" sz="2800" dirty="0">
                <a:solidFill>
                  <a:schemeClr val="bg1"/>
                </a:solidFill>
                <a:latin typeface="Comic Sans MS" panose="030F0702030302020204" pitchFamily="66" charset="0"/>
                <a:cs typeface="Arial" panose="020B0604020202020204" pitchFamily="34" charset="0"/>
              </a:rPr>
              <a:t>La duplicazione procede in entrambe le direzioni, per mezzo delle due forcelle di duplicazione che si spostano nei due versi opposti. L'effettiva sintesi dei nuovi filamenti, antiparalleli a quelli della molecola originaria, è catalizzata da un gruppo di enzimi noti come </a:t>
            </a:r>
            <a:r>
              <a:rPr lang="it-IT" altLang="it-IT" sz="2800" b="1" u="sng"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DNA-polimerasi</a:t>
            </a:r>
            <a:r>
              <a:rPr lang="it-IT" altLang="it-IT" sz="2800" dirty="0">
                <a:solidFill>
                  <a:schemeClr val="bg1"/>
                </a:solidFill>
                <a:latin typeface="Comic Sans MS" panose="030F0702030302020204" pitchFamily="66" charset="0"/>
                <a:cs typeface="Arial" panose="020B0604020202020204" pitchFamily="34" charset="0"/>
              </a:rPr>
              <a:t>. Questi lavorano in un verso soltanto, </a:t>
            </a:r>
            <a:r>
              <a:rPr lang="it-IT" altLang="it-IT" sz="2800" dirty="0" err="1">
                <a:solidFill>
                  <a:schemeClr val="bg1"/>
                </a:solidFill>
                <a:latin typeface="Comic Sans MS" panose="030F0702030302020204" pitchFamily="66" charset="0"/>
                <a:cs typeface="Arial" panose="020B0604020202020204" pitchFamily="34" charset="0"/>
              </a:rPr>
              <a:t>cosicchè</a:t>
            </a:r>
            <a:r>
              <a:rPr lang="it-IT" altLang="it-IT" sz="2800" dirty="0">
                <a:solidFill>
                  <a:schemeClr val="bg1"/>
                </a:solidFill>
                <a:latin typeface="Comic Sans MS" panose="030F0702030302020204" pitchFamily="66" charset="0"/>
                <a:cs typeface="Arial" panose="020B0604020202020204" pitchFamily="34" charset="0"/>
              </a:rPr>
              <a:t> uno dei due nuovi filamenti cresce molto rapidamente ed in maniera continua, mentre l'altro, grazie a particolari siti di innesco (</a:t>
            </a:r>
            <a:r>
              <a:rPr lang="it-IT" altLang="it-IT" sz="2800" u="sng" dirty="0" err="1">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RNAprime</a:t>
            </a:r>
            <a:r>
              <a:rPr lang="it-IT" altLang="it-IT" sz="2800" dirty="0" err="1">
                <a:solidFill>
                  <a:schemeClr val="bg1"/>
                </a:solidFill>
                <a:latin typeface="Comic Sans MS" panose="030F0702030302020204" pitchFamily="66" charset="0"/>
                <a:cs typeface="Arial" panose="020B0604020202020204" pitchFamily="34" charset="0"/>
              </a:rPr>
              <a:t>r</a:t>
            </a:r>
            <a:r>
              <a:rPr lang="it-IT" altLang="it-IT" sz="2800" dirty="0">
                <a:solidFill>
                  <a:schemeClr val="bg1"/>
                </a:solidFill>
                <a:latin typeface="Comic Sans MS" panose="030F0702030302020204" pitchFamily="66" charset="0"/>
                <a:cs typeface="Arial" panose="020B0604020202020204" pitchFamily="34" charset="0"/>
              </a:rPr>
              <a:t>) che inducono un'inversione del senso di marcia delle DNA-polimerasi, viene costruito in brevi segmenti consecutivi (</a:t>
            </a:r>
            <a:r>
              <a:rPr lang="it-IT" altLang="it-IT" sz="2800" b="1" u="sng"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segmenti di Okazaki</a:t>
            </a:r>
            <a:r>
              <a:rPr lang="it-IT" altLang="it-IT" sz="2800" dirty="0">
                <a:solidFill>
                  <a:schemeClr val="bg1"/>
                </a:solidFill>
                <a:latin typeface="Comic Sans MS" panose="030F0702030302020204" pitchFamily="66" charset="0"/>
                <a:cs typeface="Arial" panose="020B0604020202020204" pitchFamily="34" charset="0"/>
              </a:rPr>
              <a:t>) che devono poi essere saldati fra loro da un altro enzima, chiamato </a:t>
            </a:r>
            <a:r>
              <a:rPr lang="it-IT" altLang="it-IT" sz="2800" b="1" u="sng"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DNA-</a:t>
            </a:r>
            <a:r>
              <a:rPr lang="it-IT" altLang="it-IT" sz="2800" b="1" u="sng" dirty="0" err="1">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ligas</a:t>
            </a:r>
            <a:r>
              <a:rPr lang="it-IT" altLang="it-IT" sz="2800" dirty="0" err="1">
                <a:solidFill>
                  <a:schemeClr val="bg1"/>
                </a:solidFill>
                <a:latin typeface="Comic Sans MS" panose="030F0702030302020204" pitchFamily="66" charset="0"/>
                <a:cs typeface="Arial" panose="020B0604020202020204" pitchFamily="34" charset="0"/>
              </a:rPr>
              <a:t>i</a:t>
            </a:r>
            <a:r>
              <a:rPr lang="it-IT" altLang="it-IT" sz="2800" dirty="0">
                <a:solidFill>
                  <a:schemeClr val="bg1"/>
                </a:solidFill>
                <a:latin typeface="Comic Sans MS" panose="030F0702030302020204" pitchFamily="66" charset="0"/>
                <a:cs typeface="Arial" panose="020B0604020202020204" pitchFamily="34" charset="0"/>
              </a:rPr>
              <a:t> (COLLA GENETICA).</a:t>
            </a:r>
          </a:p>
          <a:p>
            <a:endParaRPr lang="it-IT" dirty="0"/>
          </a:p>
        </p:txBody>
      </p:sp>
    </p:spTree>
    <p:extLst>
      <p:ext uri="{BB962C8B-B14F-4D97-AF65-F5344CB8AC3E}">
        <p14:creationId xmlns:p14="http://schemas.microsoft.com/office/powerpoint/2010/main" val="427835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61FEB4A-D3D9-40BC-ACD1-4518CFA68076}"/>
              </a:ext>
            </a:extLst>
          </p:cNvPr>
          <p:cNvPicPr>
            <a:picLocks noChangeAspect="1"/>
          </p:cNvPicPr>
          <p:nvPr/>
        </p:nvPicPr>
        <p:blipFill>
          <a:blip r:embed="rId2"/>
          <a:stretch>
            <a:fillRect/>
          </a:stretch>
        </p:blipFill>
        <p:spPr>
          <a:xfrm>
            <a:off x="2361876" y="755672"/>
            <a:ext cx="7468247" cy="5346655"/>
          </a:xfrm>
          <a:prstGeom prst="rect">
            <a:avLst/>
          </a:prstGeom>
        </p:spPr>
      </p:pic>
      <p:sp>
        <p:nvSpPr>
          <p:cNvPr id="2" name="Titolo 1">
            <a:extLst>
              <a:ext uri="{FF2B5EF4-FFF2-40B4-BE49-F238E27FC236}">
                <a16:creationId xmlns:a16="http://schemas.microsoft.com/office/drawing/2014/main" id="{9AEAEEAB-E516-47B0-A1E0-ADDE56A02BBD}"/>
              </a:ext>
            </a:extLst>
          </p:cNvPr>
          <p:cNvSpPr>
            <a:spLocks noGrp="1"/>
          </p:cNvSpPr>
          <p:nvPr>
            <p:ph type="title"/>
          </p:nvPr>
        </p:nvSpPr>
        <p:spPr/>
        <p:txBody>
          <a:bodyPr/>
          <a:lstStyle/>
          <a:p>
            <a:endParaRPr lang="it-IT" dirty="0"/>
          </a:p>
        </p:txBody>
      </p:sp>
      <p:sp>
        <p:nvSpPr>
          <p:cNvPr id="3" name="Segnaposto testo 2">
            <a:extLst>
              <a:ext uri="{FF2B5EF4-FFF2-40B4-BE49-F238E27FC236}">
                <a16:creationId xmlns:a16="http://schemas.microsoft.com/office/drawing/2014/main" id="{CB25E80A-4F4D-4717-ACE9-50DDD9F4973C}"/>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6708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
                                        </p:tgtEl>
                                      </p:cBhvr>
                                    </p:animEffect>
                                    <p:anim calcmode="lin" valueType="num">
                                      <p:cBhvr>
                                        <p:cTn id="7"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
                                        </p:tgtEl>
                                        <p:attrNameLst>
                                          <p:attrName>ppt_h</p:attrName>
                                        </p:attrNameLst>
                                      </p:cBhvr>
                                      <p:tavLst>
                                        <p:tav tm="0">
                                          <p:val>
                                            <p:strVal val="ppt_h"/>
                                          </p:val>
                                        </p:tav>
                                        <p:tav tm="100000">
                                          <p:val>
                                            <p:strVal val="ppt_h"/>
                                          </p:val>
                                        </p:tav>
                                      </p:tavLst>
                                    </p:anim>
                                    <p:set>
                                      <p:cBhvr>
                                        <p:cTn id="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4E9E92-E75A-47B9-83BD-01365DBB4790}"/>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50D4184C-E3EB-4F77-BD37-4D64B10FC079}"/>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440CF82F-79EA-4005-945E-C4688572EE25}"/>
              </a:ext>
            </a:extLst>
          </p:cNvPr>
          <p:cNvPicPr>
            <a:picLocks noChangeAspect="1"/>
          </p:cNvPicPr>
          <p:nvPr/>
        </p:nvPicPr>
        <p:blipFill>
          <a:blip r:embed="rId2"/>
          <a:stretch>
            <a:fillRect/>
          </a:stretch>
        </p:blipFill>
        <p:spPr>
          <a:xfrm>
            <a:off x="1159564" y="1722783"/>
            <a:ext cx="9776057" cy="3922643"/>
          </a:xfrm>
          <a:prstGeom prst="rect">
            <a:avLst/>
          </a:prstGeom>
        </p:spPr>
      </p:pic>
    </p:spTree>
    <p:extLst>
      <p:ext uri="{BB962C8B-B14F-4D97-AF65-F5344CB8AC3E}">
        <p14:creationId xmlns:p14="http://schemas.microsoft.com/office/powerpoint/2010/main" val="278338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CDE7ED-4B4C-45F1-9536-9C8A23DBAD9A}"/>
              </a:ext>
            </a:extLst>
          </p:cNvPr>
          <p:cNvSpPr>
            <a:spLocks noGrp="1"/>
          </p:cNvSpPr>
          <p:nvPr>
            <p:ph type="title"/>
          </p:nvPr>
        </p:nvSpPr>
        <p:spPr/>
        <p:txBody>
          <a:bodyPr/>
          <a:lstStyle/>
          <a:p>
            <a:endParaRPr lang="it-IT" dirty="0"/>
          </a:p>
        </p:txBody>
      </p:sp>
      <p:sp>
        <p:nvSpPr>
          <p:cNvPr id="3" name="Segnaposto testo 2">
            <a:extLst>
              <a:ext uri="{FF2B5EF4-FFF2-40B4-BE49-F238E27FC236}">
                <a16:creationId xmlns:a16="http://schemas.microsoft.com/office/drawing/2014/main" id="{574CE95F-17D8-4E6A-9261-B5BAC5F96D97}"/>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BD2B5334-592D-487A-8515-708A8D625C3F}"/>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7334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097D82-2F6E-4203-98B5-4A22CA50632F}"/>
              </a:ext>
            </a:extLst>
          </p:cNvPr>
          <p:cNvSpPr>
            <a:spLocks noGrp="1"/>
          </p:cNvSpPr>
          <p:nvPr>
            <p:ph type="title"/>
          </p:nvPr>
        </p:nvSpPr>
        <p:spPr>
          <a:xfrm>
            <a:off x="684213" y="685799"/>
            <a:ext cx="10527126" cy="5648739"/>
          </a:xfrm>
        </p:spPr>
        <p:txBody>
          <a:bodyPr>
            <a:normAutofit fontScale="90000"/>
          </a:bodyPr>
          <a:lstStyle/>
          <a:p>
            <a:pPr algn="ctr">
              <a:spcBef>
                <a:spcPts val="500"/>
              </a:spcBef>
              <a:spcAft>
                <a:spcPts val="500"/>
              </a:spcAft>
            </a:pPr>
            <a:r>
              <a:rPr lang="it-IT" altLang="it-IT" b="1" dirty="0">
                <a:latin typeface="Comic Sans MS" panose="030F0702030302020204" pitchFamily="66" charset="0"/>
                <a:cs typeface="Arial" panose="020B0604020202020204" pitchFamily="34" charset="0"/>
              </a:rPr>
              <a:t>TECNOLOGIA DEL DNA RICOMBINANTE</a:t>
            </a:r>
            <a:br>
              <a:rPr lang="it-IT" altLang="it-IT" b="1" dirty="0">
                <a:latin typeface="Arial" panose="020B0604020202020204" pitchFamily="34" charset="0"/>
                <a:cs typeface="Arial" panose="020B0604020202020204" pitchFamily="34" charset="0"/>
              </a:rPr>
            </a:br>
            <a:br>
              <a:rPr lang="it-IT" altLang="it-IT" dirty="0">
                <a:latin typeface="Arial" panose="020B0604020202020204" pitchFamily="34" charset="0"/>
                <a:cs typeface="Arial" panose="020B0604020202020204" pitchFamily="34" charset="0"/>
              </a:rPr>
            </a:br>
            <a:r>
              <a:rPr lang="it-IT" altLang="it-IT" dirty="0">
                <a:solidFill>
                  <a:schemeClr val="bg1"/>
                </a:solidFill>
                <a:latin typeface="Comic Sans MS" panose="030F0702030302020204" pitchFamily="66" charset="0"/>
                <a:cs typeface="Arial" panose="020B0604020202020204" pitchFamily="34" charset="0"/>
              </a:rPr>
              <a:t>Consiste in un complesso insieme di tecniche di manipolazione del DNA che consentono di isolare dei brevi segmenti di tale molecola, per moltiplicarli, studiarne la sequenza nucleotidica, trasferirli nel genoma di altre cellule controllandone l'incorporazione e l'espressione. Vedremo adesso come avviene il processo di </a:t>
            </a:r>
            <a:r>
              <a:rPr lang="it-IT" altLang="it-IT" b="1" u="sng" dirty="0">
                <a:solidFill>
                  <a:schemeClr val="bg1"/>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clonaggio</a:t>
            </a:r>
            <a:br>
              <a:rPr lang="it-IT" altLang="it-IT" dirty="0">
                <a:solidFill>
                  <a:schemeClr val="bg1"/>
                </a:solidFill>
                <a:latin typeface="Comic Sans MS" panose="030F0702030302020204" pitchFamily="66" charset="0"/>
                <a:cs typeface="Arial" panose="020B0604020202020204" pitchFamily="34" charset="0"/>
              </a:rPr>
            </a:br>
            <a:endParaRPr lang="it-IT" dirty="0">
              <a:solidFill>
                <a:schemeClr val="bg1"/>
              </a:solidFill>
              <a:latin typeface="Comic Sans MS" panose="030F0702030302020204" pitchFamily="66" charset="0"/>
            </a:endParaRPr>
          </a:p>
        </p:txBody>
      </p:sp>
      <p:sp>
        <p:nvSpPr>
          <p:cNvPr id="3" name="Segnaposto testo 2">
            <a:extLst>
              <a:ext uri="{FF2B5EF4-FFF2-40B4-BE49-F238E27FC236}">
                <a16:creationId xmlns:a16="http://schemas.microsoft.com/office/drawing/2014/main" id="{916721F5-B585-473F-A542-6B18FD7C2345}"/>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0168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B4225D-CE08-4FA0-82B0-938A769CF2DB}"/>
              </a:ext>
            </a:extLst>
          </p:cNvPr>
          <p:cNvSpPr>
            <a:spLocks noGrp="1"/>
          </p:cNvSpPr>
          <p:nvPr>
            <p:ph type="title"/>
          </p:nvPr>
        </p:nvSpPr>
        <p:spPr>
          <a:xfrm>
            <a:off x="472178" y="598004"/>
            <a:ext cx="10058400" cy="5661991"/>
          </a:xfrm>
        </p:spPr>
        <p:txBody>
          <a:bodyPr>
            <a:noAutofit/>
          </a:bodyPr>
          <a:lstStyle/>
          <a:p>
            <a:pPr>
              <a:lnSpc>
                <a:spcPct val="130000"/>
              </a:lnSpc>
              <a:spcBef>
                <a:spcPts val="500"/>
              </a:spcBef>
              <a:spcAft>
                <a:spcPts val="500"/>
              </a:spcAft>
            </a:pPr>
            <a:r>
              <a:rPr lang="it-IT" altLang="it-IT" sz="2800" dirty="0">
                <a:solidFill>
                  <a:srgbClr val="000000"/>
                </a:solidFill>
                <a:latin typeface="Comic Sans MS" panose="030F0702030302020204" pitchFamily="66" charset="0"/>
              </a:rPr>
              <a:t>Verso la fine degli anni Sessanta i biologi molecolari individuarono gli </a:t>
            </a:r>
            <a:r>
              <a:rPr lang="it-IT" altLang="it-IT" sz="2800" dirty="0">
                <a:solidFill>
                  <a:srgbClr val="0000FF"/>
                </a:solidFill>
                <a:latin typeface="Comic Sans MS" panose="030F0702030302020204" pitchFamily="66" charset="0"/>
              </a:rPr>
              <a:t>enzimi di restrizione </a:t>
            </a:r>
            <a:r>
              <a:rPr lang="it-IT" altLang="it-IT" sz="2800" dirty="0">
                <a:solidFill>
                  <a:srgbClr val="003300"/>
                </a:solidFill>
                <a:latin typeface="Comic Sans MS" panose="030F0702030302020204" pitchFamily="66" charset="0"/>
              </a:rPr>
              <a:t>(detti anche</a:t>
            </a:r>
            <a:r>
              <a:rPr lang="it-IT" altLang="it-IT" sz="2800" dirty="0">
                <a:solidFill>
                  <a:srgbClr val="0000FF"/>
                </a:solidFill>
                <a:latin typeface="Comic Sans MS" panose="030F0702030302020204" pitchFamily="66" charset="0"/>
              </a:rPr>
              <a:t> forbici genetiche)</a:t>
            </a:r>
            <a:r>
              <a:rPr lang="it-IT" altLang="it-IT" sz="2800" dirty="0">
                <a:solidFill>
                  <a:srgbClr val="000000"/>
                </a:solidFill>
                <a:latin typeface="Comic Sans MS" panose="030F0702030302020204" pitchFamily="66" charset="0"/>
              </a:rPr>
              <a:t>: proteine in grado di tagliare il filamento di Dna in corrispondenza di specifiche sequenze di nucleotidi. </a:t>
            </a:r>
            <a:br>
              <a:rPr lang="it-IT" altLang="it-IT" sz="2800" dirty="0">
                <a:solidFill>
                  <a:srgbClr val="000000"/>
                </a:solidFill>
                <a:latin typeface="Comic Sans MS" panose="030F0702030302020204" pitchFamily="66" charset="0"/>
              </a:rPr>
            </a:br>
            <a:r>
              <a:rPr lang="it-IT" altLang="it-IT" sz="2800" dirty="0">
                <a:solidFill>
                  <a:srgbClr val="000000"/>
                </a:solidFill>
                <a:latin typeface="Comic Sans MS" panose="030F0702030302020204" pitchFamily="66" charset="0"/>
              </a:rPr>
              <a:t>Oggi si conoscono centinaia di enzimi di restrizione, ognuno capace di riconoscere una </a:t>
            </a:r>
            <a:r>
              <a:rPr lang="it-IT" altLang="it-IT" sz="2800" dirty="0">
                <a:solidFill>
                  <a:srgbClr val="0000FF"/>
                </a:solidFill>
                <a:latin typeface="Comic Sans MS" panose="030F0702030302020204" pitchFamily="66" charset="0"/>
              </a:rPr>
              <a:t>sequenza particolare</a:t>
            </a:r>
            <a:r>
              <a:rPr lang="it-IT" altLang="it-IT" sz="2800" dirty="0">
                <a:solidFill>
                  <a:srgbClr val="000000"/>
                </a:solidFill>
                <a:latin typeface="Comic Sans MS" panose="030F0702030302020204" pitchFamily="66" charset="0"/>
              </a:rPr>
              <a:t>.</a:t>
            </a:r>
            <a:br>
              <a:rPr lang="it-IT" altLang="it-IT" sz="2800" dirty="0">
                <a:latin typeface="Comic Sans MS" panose="030F0702030302020204" pitchFamily="66" charset="0"/>
              </a:rPr>
            </a:br>
            <a:endParaRPr lang="it-IT" sz="2800" dirty="0"/>
          </a:p>
        </p:txBody>
      </p:sp>
      <p:sp>
        <p:nvSpPr>
          <p:cNvPr id="3" name="Segnaposto testo 2">
            <a:extLst>
              <a:ext uri="{FF2B5EF4-FFF2-40B4-BE49-F238E27FC236}">
                <a16:creationId xmlns:a16="http://schemas.microsoft.com/office/drawing/2014/main" id="{32570AB6-94C9-4546-AB30-864AC8A06881}"/>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4577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195F97-2478-45AA-AC6C-F11AC6905007}"/>
              </a:ext>
            </a:extLst>
          </p:cNvPr>
          <p:cNvSpPr>
            <a:spLocks noGrp="1"/>
          </p:cNvSpPr>
          <p:nvPr>
            <p:ph type="title"/>
          </p:nvPr>
        </p:nvSpPr>
        <p:spPr>
          <a:xfrm>
            <a:off x="882995" y="2057400"/>
            <a:ext cx="10058400" cy="2743200"/>
          </a:xfrm>
        </p:spPr>
        <p:txBody>
          <a:bodyPr>
            <a:normAutofit fontScale="90000"/>
          </a:bodyPr>
          <a:lstStyle/>
          <a:p>
            <a:r>
              <a:rPr lang="it-IT" altLang="it-IT" dirty="0">
                <a:latin typeface="Comic Sans MS" panose="030F0702030302020204" pitchFamily="66" charset="0"/>
              </a:rPr>
              <a:t>Alcuni enzimi</a:t>
            </a:r>
            <a:r>
              <a:rPr lang="it-IT" altLang="it-IT" dirty="0">
                <a:solidFill>
                  <a:srgbClr val="000000"/>
                </a:solidFill>
                <a:latin typeface="Comic Sans MS" panose="030F0702030302020204" pitchFamily="66" charset="0"/>
              </a:rPr>
              <a:t> </a:t>
            </a:r>
            <a:r>
              <a:rPr lang="it-IT" altLang="it-IT" dirty="0">
                <a:latin typeface="Comic Sans MS" panose="030F0702030302020204" pitchFamily="66" charset="0"/>
              </a:rPr>
              <a:t>di restrizione eseguono un taglio "</a:t>
            </a:r>
            <a:r>
              <a:rPr lang="it-IT" altLang="it-IT" dirty="0">
                <a:solidFill>
                  <a:srgbClr val="0000FF"/>
                </a:solidFill>
                <a:latin typeface="Comic Sans MS" panose="030F0702030302020204" pitchFamily="66" charset="0"/>
              </a:rPr>
              <a:t>sfasato</a:t>
            </a:r>
            <a:r>
              <a:rPr lang="it-IT" altLang="it-IT" dirty="0">
                <a:latin typeface="Comic Sans MS" panose="030F0702030302020204" pitchFamily="66" charset="0"/>
              </a:rPr>
              <a:t>": in questo modo, ai due lati del frammento sporgono delle zone più o meno lunghe a singolo filamento, le cosiddette "</a:t>
            </a:r>
            <a:r>
              <a:rPr lang="it-IT" altLang="it-IT" dirty="0">
                <a:solidFill>
                  <a:srgbClr val="0000FF"/>
                </a:solidFill>
                <a:latin typeface="Comic Sans MS" panose="030F0702030302020204" pitchFamily="66" charset="0"/>
              </a:rPr>
              <a:t>estremità appiccicose</a:t>
            </a:r>
            <a:r>
              <a:rPr lang="it-IT" altLang="it-IT" dirty="0">
                <a:latin typeface="Comic Sans MS" panose="030F0702030302020204" pitchFamily="66" charset="0"/>
              </a:rPr>
              <a:t>" (</a:t>
            </a:r>
            <a:r>
              <a:rPr lang="it-IT" altLang="it-IT" dirty="0" err="1">
                <a:latin typeface="Comic Sans MS" panose="030F0702030302020204" pitchFamily="66" charset="0"/>
              </a:rPr>
              <a:t>sticky</a:t>
            </a:r>
            <a:r>
              <a:rPr lang="it-IT" altLang="it-IT" dirty="0">
                <a:latin typeface="Comic Sans MS" panose="030F0702030302020204" pitchFamily="66" charset="0"/>
              </a:rPr>
              <a:t> </a:t>
            </a:r>
            <a:r>
              <a:rPr lang="it-IT" altLang="it-IT" dirty="0" err="1">
                <a:latin typeface="Comic Sans MS" panose="030F0702030302020204" pitchFamily="66" charset="0"/>
              </a:rPr>
              <a:t>ends</a:t>
            </a:r>
            <a:r>
              <a:rPr lang="it-IT" altLang="it-IT" dirty="0">
                <a:latin typeface="Comic Sans MS" panose="030F0702030302020204" pitchFamily="66" charset="0"/>
              </a:rPr>
              <a:t>). Si possono costruire delle molecole di Dna ricombinante unendo frammenti di Dna di qualsiasi origine, a patto che presentino estremità appiccicose </a:t>
            </a:r>
            <a:r>
              <a:rPr lang="it-IT" altLang="it-IT" dirty="0" err="1">
                <a:solidFill>
                  <a:srgbClr val="0000FF"/>
                </a:solidFill>
                <a:latin typeface="Comic Sans MS" panose="030F0702030302020204" pitchFamily="66" charset="0"/>
              </a:rPr>
              <a:t>complementar</a:t>
            </a:r>
            <a:endParaRPr lang="it-IT" dirty="0"/>
          </a:p>
        </p:txBody>
      </p:sp>
      <p:sp>
        <p:nvSpPr>
          <p:cNvPr id="3" name="Segnaposto testo 2">
            <a:extLst>
              <a:ext uri="{FF2B5EF4-FFF2-40B4-BE49-F238E27FC236}">
                <a16:creationId xmlns:a16="http://schemas.microsoft.com/office/drawing/2014/main" id="{9658BBA7-59FD-400E-A658-282C1AA7A823}"/>
              </a:ext>
            </a:extLst>
          </p:cNvPr>
          <p:cNvSpPr>
            <a:spLocks noGrp="1"/>
          </p:cNvSpPr>
          <p:nvPr>
            <p:ph type="body" idx="1"/>
          </p:nvPr>
        </p:nvSpPr>
        <p:spPr/>
        <p:txBody>
          <a:bodyPr/>
          <a:lstStyle/>
          <a:p>
            <a:r>
              <a:rPr lang="it-IT" dirty="0"/>
              <a:t>I</a:t>
            </a:r>
          </a:p>
        </p:txBody>
      </p:sp>
      <p:pic>
        <p:nvPicPr>
          <p:cNvPr id="4" name="Immagine 3">
            <a:extLst>
              <a:ext uri="{FF2B5EF4-FFF2-40B4-BE49-F238E27FC236}">
                <a16:creationId xmlns:a16="http://schemas.microsoft.com/office/drawing/2014/main" id="{5B5FB629-05C8-4865-BA1F-D695F38C2F11}"/>
              </a:ext>
            </a:extLst>
          </p:cNvPr>
          <p:cNvPicPr>
            <a:picLocks noChangeAspect="1"/>
          </p:cNvPicPr>
          <p:nvPr/>
        </p:nvPicPr>
        <p:blipFill>
          <a:blip r:embed="rId2"/>
          <a:stretch>
            <a:fillRect/>
          </a:stretch>
        </p:blipFill>
        <p:spPr>
          <a:xfrm>
            <a:off x="1941443" y="2076550"/>
            <a:ext cx="7729330" cy="2877495"/>
          </a:xfrm>
          <a:prstGeom prst="rect">
            <a:avLst/>
          </a:prstGeom>
        </p:spPr>
      </p:pic>
    </p:spTree>
    <p:extLst>
      <p:ext uri="{BB962C8B-B14F-4D97-AF65-F5344CB8AC3E}">
        <p14:creationId xmlns:p14="http://schemas.microsoft.com/office/powerpoint/2010/main" val="416120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EA80BF-C19D-46E9-97FE-7B40FB632A3C}"/>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DAED5212-E347-48B0-BF60-92C5D5B71ED6}"/>
              </a:ext>
            </a:extLst>
          </p:cNvPr>
          <p:cNvSpPr>
            <a:spLocks noGrp="1"/>
          </p:cNvSpPr>
          <p:nvPr>
            <p:ph idx="1"/>
          </p:nvPr>
        </p:nvSpPr>
        <p:spPr>
          <a:xfrm>
            <a:off x="684212" y="318052"/>
            <a:ext cx="10924692" cy="6069496"/>
          </a:xfrm>
        </p:spPr>
        <p:txBody>
          <a:bodyPr>
            <a:normAutofit lnSpcReduction="10000"/>
          </a:bodyPr>
          <a:lstStyle/>
          <a:p>
            <a:pPr lvl="1" algn="ctr"/>
            <a:r>
              <a:rPr lang="it-IT" altLang="it-IT" sz="2000" u="sng" dirty="0">
                <a:solidFill>
                  <a:schemeClr val="bg1"/>
                </a:solidFill>
                <a:latin typeface="Comic Sans MS" panose="030F0702030302020204" pitchFamily="66" charset="0"/>
                <a:cs typeface="Arial" panose="020B0604020202020204" pitchFamily="34" charset="0"/>
              </a:rPr>
              <a:t>STORIA DELLA BIOTECNOLOGIA </a:t>
            </a:r>
          </a:p>
          <a:p>
            <a:pPr lvl="1"/>
            <a:r>
              <a:rPr lang="it-IT" altLang="it-IT" sz="2000" dirty="0">
                <a:solidFill>
                  <a:schemeClr val="bg1"/>
                </a:solidFill>
                <a:latin typeface="Comic Sans MS" panose="030F0702030302020204" pitchFamily="66" charset="0"/>
                <a:cs typeface="Arial" panose="020B0604020202020204" pitchFamily="34" charset="0"/>
              </a:rPr>
              <a:t>- In senso lato le biotecnologie sono processi usati da sempre... </a:t>
            </a:r>
          </a:p>
          <a:p>
            <a:pPr lvl="1"/>
            <a:r>
              <a:rPr lang="it-IT" altLang="it-IT" sz="2000" dirty="0">
                <a:solidFill>
                  <a:schemeClr val="bg1"/>
                </a:solidFill>
                <a:latin typeface="Comic Sans MS" panose="030F0702030302020204" pitchFamily="66" charset="0"/>
                <a:cs typeface="Arial" panose="020B0604020202020204" pitchFamily="34" charset="0"/>
              </a:rPr>
              <a:t>- Migliaia di anni fa l'essere umano iniziò ad usare, inconsapevolmente, i microrganismi per produrre cibi e bevande ed a modificare piante ed animali attraverso una graduale selezione dei caratteri desiderati. </a:t>
            </a:r>
          </a:p>
          <a:p>
            <a:pPr lvl="1"/>
            <a:r>
              <a:rPr lang="it-IT" altLang="it-IT" sz="2000" dirty="0">
                <a:solidFill>
                  <a:schemeClr val="bg1"/>
                </a:solidFill>
                <a:latin typeface="Comic Sans MS" panose="030F0702030302020204" pitchFamily="66" charset="0"/>
                <a:cs typeface="Arial" panose="020B0604020202020204" pitchFamily="34" charset="0"/>
              </a:rPr>
              <a:t>- Già dal 6000 a.C. Sumeri e Babilonesi usavano i lieviti per produrre vino e birra. </a:t>
            </a:r>
          </a:p>
          <a:p>
            <a:pPr lvl="1"/>
            <a:r>
              <a:rPr lang="it-IT" altLang="it-IT" sz="2000" dirty="0">
                <a:solidFill>
                  <a:schemeClr val="bg1"/>
                </a:solidFill>
                <a:latin typeface="Comic Sans MS" panose="030F0702030302020204" pitchFamily="66" charset="0"/>
                <a:cs typeface="Arial" panose="020B0604020202020204" pitchFamily="34" charset="0"/>
              </a:rPr>
              <a:t>- Nel 4000 a.C. gli stessi lieviti venivano usati dagli Egizi per produrre pane. </a:t>
            </a:r>
          </a:p>
          <a:p>
            <a:pPr lvl="1"/>
            <a:r>
              <a:rPr lang="it-IT" altLang="it-IT" sz="2000" dirty="0">
                <a:solidFill>
                  <a:schemeClr val="bg1"/>
                </a:solidFill>
                <a:latin typeface="Comic Sans MS" panose="030F0702030302020204" pitchFamily="66" charset="0"/>
                <a:cs typeface="Arial" panose="020B0604020202020204" pitchFamily="34" charset="0"/>
              </a:rPr>
              <a:t>- Nel 1680 furono visti per la prima volta i microrganismi, grazie al microscopio. </a:t>
            </a:r>
          </a:p>
          <a:p>
            <a:pPr lvl="1"/>
            <a:r>
              <a:rPr lang="it-IT" altLang="it-IT" sz="2000" dirty="0">
                <a:solidFill>
                  <a:schemeClr val="bg1"/>
                </a:solidFill>
                <a:latin typeface="Comic Sans MS" panose="030F0702030302020204" pitchFamily="66" charset="0"/>
                <a:cs typeface="Arial" panose="020B0604020202020204" pitchFamily="34" charset="0"/>
              </a:rPr>
              <a:t>- Nel 1876 Pasteur (il padre della biotecnologia) riuscì ad identificare nella presenza di microrganismi estranei la causa del fallimento della fermentazione della birra. </a:t>
            </a:r>
          </a:p>
          <a:p>
            <a:pPr lvl="1"/>
            <a:r>
              <a:rPr lang="it-IT" altLang="it-IT" sz="2000" dirty="0">
                <a:solidFill>
                  <a:schemeClr val="bg1"/>
                </a:solidFill>
                <a:latin typeface="Comic Sans MS" panose="030F0702030302020204" pitchFamily="66" charset="0"/>
                <a:cs typeface="Arial" panose="020B0604020202020204" pitchFamily="34" charset="0"/>
              </a:rPr>
              <a:t>- Nella metà degli anni '50 si è verificato un rapido sviluppo: i microrganismi vengono impiegati come fonte di enzimi. </a:t>
            </a:r>
          </a:p>
          <a:p>
            <a:pPr lvl="1"/>
            <a:r>
              <a:rPr lang="it-IT" altLang="it-IT" sz="2000" dirty="0">
                <a:solidFill>
                  <a:schemeClr val="bg1"/>
                </a:solidFill>
                <a:latin typeface="Comic Sans MS" panose="030F0702030302020204" pitchFamily="66" charset="0"/>
                <a:cs typeface="Arial" panose="020B0604020202020204" pitchFamily="34" charset="0"/>
              </a:rPr>
              <a:t>- Tra gli anni '70 ed '80 si colloca la nascita della </a:t>
            </a:r>
            <a:r>
              <a:rPr lang="it-IT" altLang="it-IT" sz="2000" b="1" u="sng" dirty="0">
                <a:solidFill>
                  <a:schemeClr val="bg1"/>
                </a:solidFill>
                <a:latin typeface="Comic Sans MS" panose="030F0702030302020204" pitchFamily="66" charset="0"/>
                <a:cs typeface="Arial" panose="020B0604020202020204" pitchFamily="34" charset="0"/>
              </a:rPr>
              <a:t>biotecnologia moderna</a:t>
            </a:r>
            <a:r>
              <a:rPr lang="it-IT" altLang="it-IT" sz="2000" dirty="0">
                <a:solidFill>
                  <a:schemeClr val="bg1"/>
                </a:solidFill>
                <a:latin typeface="Comic Sans MS" panose="030F0702030302020204" pitchFamily="66" charset="0"/>
                <a:cs typeface="Arial" panose="020B0604020202020204" pitchFamily="34" charset="0"/>
              </a:rPr>
              <a:t>. Infatti gli scienziati mettono a punto la tecnologia del </a:t>
            </a:r>
            <a:r>
              <a:rPr lang="it-IT" altLang="it-IT" sz="2000" b="1" u="sng" dirty="0">
                <a:solidFill>
                  <a:schemeClr val="bg1"/>
                </a:solidFill>
                <a:latin typeface="Comic Sans MS" panose="030F0702030302020204" pitchFamily="66" charset="0"/>
                <a:cs typeface="Arial" panose="020B0604020202020204" pitchFamily="34" charset="0"/>
              </a:rPr>
              <a:t>DNA ricombinante </a:t>
            </a:r>
            <a:r>
              <a:rPr lang="it-IT" altLang="it-IT" sz="2000" dirty="0">
                <a:solidFill>
                  <a:schemeClr val="bg1"/>
                </a:solidFill>
                <a:latin typeface="Comic Sans MS" panose="030F0702030302020204" pitchFamily="66" charset="0"/>
                <a:cs typeface="Arial" panose="020B0604020202020204" pitchFamily="34" charset="0"/>
              </a:rPr>
              <a:t>con la quale riescono a modificare nel modo desiderato il patrimonio genetico degli organismi viventi, avvalendosi di strumenti totalmente diversi dalle procedure tradizionali di selezione.</a:t>
            </a:r>
            <a:r>
              <a:rPr lang="it-IT" altLang="it-IT" sz="2000" dirty="0">
                <a:solidFill>
                  <a:schemeClr val="bg1"/>
                </a:solidFill>
                <a:latin typeface="Comic Sans MS" panose="030F0702030302020204" pitchFamily="66" charset="0"/>
              </a:rPr>
              <a:t> -ù</a:t>
            </a:r>
          </a:p>
          <a:p>
            <a:endParaRPr lang="it-IT" dirty="0"/>
          </a:p>
        </p:txBody>
      </p:sp>
    </p:spTree>
    <p:extLst>
      <p:ext uri="{BB962C8B-B14F-4D97-AF65-F5344CB8AC3E}">
        <p14:creationId xmlns:p14="http://schemas.microsoft.com/office/powerpoint/2010/main" val="47741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36D030-7E55-47ED-AF31-47698688CB6E}"/>
              </a:ext>
            </a:extLst>
          </p:cNvPr>
          <p:cNvSpPr>
            <a:spLocks noGrp="1"/>
          </p:cNvSpPr>
          <p:nvPr>
            <p:ph type="title"/>
          </p:nvPr>
        </p:nvSpPr>
        <p:spPr>
          <a:xfrm>
            <a:off x="684213" y="685800"/>
            <a:ext cx="10058400" cy="1474304"/>
          </a:xfrm>
        </p:spPr>
        <p:txBody>
          <a:bodyPr/>
          <a:lstStyle/>
          <a:p>
            <a:pPr algn="ctr"/>
            <a:r>
              <a:rPr lang="it-IT" dirty="0">
                <a:latin typeface="Comic Sans MS" panose="030F0702030302020204" pitchFamily="66" charset="0"/>
              </a:rPr>
              <a:t>ENZIMI DI RESTRIZIONE</a:t>
            </a:r>
          </a:p>
        </p:txBody>
      </p:sp>
      <p:sp>
        <p:nvSpPr>
          <p:cNvPr id="3" name="Segnaposto testo 2">
            <a:extLst>
              <a:ext uri="{FF2B5EF4-FFF2-40B4-BE49-F238E27FC236}">
                <a16:creationId xmlns:a16="http://schemas.microsoft.com/office/drawing/2014/main" id="{49A610B6-A832-4373-8C63-02BFB989802A}"/>
              </a:ext>
            </a:extLst>
          </p:cNvPr>
          <p:cNvSpPr>
            <a:spLocks noGrp="1"/>
          </p:cNvSpPr>
          <p:nvPr>
            <p:ph type="body" idx="1"/>
          </p:nvPr>
        </p:nvSpPr>
        <p:spPr>
          <a:xfrm>
            <a:off x="145776" y="1616765"/>
            <a:ext cx="11362011" cy="3286538"/>
          </a:xfrm>
        </p:spPr>
        <p:txBody>
          <a:bodyPr>
            <a:noAutofit/>
          </a:bodyPr>
          <a:lstStyle/>
          <a:p>
            <a:r>
              <a:rPr lang="it-IT" altLang="it-IT" sz="3200" dirty="0">
                <a:solidFill>
                  <a:srgbClr val="000000"/>
                </a:solidFill>
                <a:latin typeface="Comic Sans MS" panose="030F0702030302020204" pitchFamily="66" charset="0"/>
                <a:cs typeface="Arial" panose="020B0604020202020204" pitchFamily="34" charset="0"/>
              </a:rPr>
              <a:t>Gli </a:t>
            </a:r>
            <a:r>
              <a:rPr lang="it-IT" altLang="it-IT" sz="3200" b="1" dirty="0">
                <a:solidFill>
                  <a:srgbClr val="000000"/>
                </a:solidFill>
                <a:latin typeface="Comic Sans MS" panose="030F0702030302020204" pitchFamily="66" charset="0"/>
                <a:cs typeface="Arial" panose="020B0604020202020204" pitchFamily="34" charset="0"/>
              </a:rPr>
              <a:t>enzimi di restrizione </a:t>
            </a:r>
            <a:r>
              <a:rPr lang="it-IT" altLang="it-IT" sz="3200" dirty="0">
                <a:solidFill>
                  <a:srgbClr val="000000"/>
                </a:solidFill>
                <a:latin typeface="Comic Sans MS" panose="030F0702030302020204" pitchFamily="66" charset="0"/>
                <a:cs typeface="Arial" panose="020B0604020202020204" pitchFamily="34" charset="0"/>
              </a:rPr>
              <a:t>riconoscono specifiche sequenze di DNA (sequenza di riconoscimento o </a:t>
            </a:r>
            <a:r>
              <a:rPr lang="it-IT" altLang="it-IT" sz="3200" b="1" dirty="0">
                <a:solidFill>
                  <a:srgbClr val="000000"/>
                </a:solidFill>
                <a:latin typeface="Comic Sans MS" panose="030F0702030302020204" pitchFamily="66" charset="0"/>
                <a:cs typeface="Arial" panose="020B0604020202020204" pitchFamily="34" charset="0"/>
              </a:rPr>
              <a:t>sito di restrizione</a:t>
            </a:r>
            <a:r>
              <a:rPr lang="it-IT" altLang="it-IT" sz="3200" dirty="0">
                <a:solidFill>
                  <a:srgbClr val="000000"/>
                </a:solidFill>
                <a:latin typeface="Comic Sans MS" panose="030F0702030302020204" pitchFamily="66" charset="0"/>
                <a:cs typeface="Arial" panose="020B0604020202020204" pitchFamily="34" charset="0"/>
              </a:rPr>
              <a:t>), a livello delle quali tagliano la doppia elica</a:t>
            </a:r>
            <a:endParaRPr lang="it-IT" sz="3200" dirty="0">
              <a:latin typeface="Comic Sans MS" panose="030F0702030302020204" pitchFamily="66" charset="0"/>
            </a:endParaRPr>
          </a:p>
        </p:txBody>
      </p:sp>
      <p:pic>
        <p:nvPicPr>
          <p:cNvPr id="5" name="Immagine 4">
            <a:extLst>
              <a:ext uri="{FF2B5EF4-FFF2-40B4-BE49-F238E27FC236}">
                <a16:creationId xmlns:a16="http://schemas.microsoft.com/office/drawing/2014/main" id="{CA591C14-D0DF-4FF3-8693-D5B8474DBFB4}"/>
              </a:ext>
            </a:extLst>
          </p:cNvPr>
          <p:cNvPicPr>
            <a:picLocks noChangeAspect="1"/>
          </p:cNvPicPr>
          <p:nvPr/>
        </p:nvPicPr>
        <p:blipFill>
          <a:blip r:embed="rId2"/>
          <a:stretch>
            <a:fillRect/>
          </a:stretch>
        </p:blipFill>
        <p:spPr>
          <a:xfrm>
            <a:off x="917923" y="1616765"/>
            <a:ext cx="9824690" cy="3942522"/>
          </a:xfrm>
          <a:prstGeom prst="rect">
            <a:avLst/>
          </a:prstGeom>
        </p:spPr>
      </p:pic>
    </p:spTree>
    <p:extLst>
      <p:ext uri="{BB962C8B-B14F-4D97-AF65-F5344CB8AC3E}">
        <p14:creationId xmlns:p14="http://schemas.microsoft.com/office/powerpoint/2010/main" val="41034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EEA86E-22B2-4A3F-B936-A6F47BFD97EB}"/>
              </a:ext>
            </a:extLst>
          </p:cNvPr>
          <p:cNvSpPr>
            <a:spLocks noGrp="1"/>
          </p:cNvSpPr>
          <p:nvPr>
            <p:ph type="title"/>
          </p:nvPr>
        </p:nvSpPr>
        <p:spPr>
          <a:xfrm>
            <a:off x="684212" y="2932043"/>
            <a:ext cx="10058400" cy="2743200"/>
          </a:xfrm>
        </p:spPr>
        <p:txBody>
          <a:bodyPr>
            <a:normAutofit fontScale="90000"/>
          </a:bodyPr>
          <a:lstStyle/>
          <a:p>
            <a:r>
              <a:rPr lang="it-IT" altLang="it-IT" dirty="0">
                <a:solidFill>
                  <a:srgbClr val="000000"/>
                </a:solidFill>
                <a:latin typeface="Comic Sans MS" panose="030F0702030302020204" pitchFamily="66" charset="0"/>
                <a:cs typeface="Arial" panose="020B0604020202020204" pitchFamily="34" charset="0"/>
              </a:rPr>
              <a:t>Il primo passo del clonaggio è l’isolamento di una sequenza di DNA. È possibile clonare un filamento di DNA o la copia a DNA di un </a:t>
            </a:r>
            <a:r>
              <a:rPr lang="it-IT" altLang="it-IT" dirty="0" err="1">
                <a:solidFill>
                  <a:srgbClr val="000000"/>
                </a:solidFill>
                <a:latin typeface="Comic Sans MS" panose="030F0702030302020204" pitchFamily="66" charset="0"/>
                <a:cs typeface="Arial" panose="020B0604020202020204" pitchFamily="34" charset="0"/>
              </a:rPr>
              <a:t>mRNA</a:t>
            </a:r>
            <a:r>
              <a:rPr lang="it-IT" altLang="it-IT" dirty="0">
                <a:solidFill>
                  <a:srgbClr val="000000"/>
                </a:solidFill>
                <a:latin typeface="Comic Sans MS" panose="030F0702030302020204" pitchFamily="66" charset="0"/>
                <a:cs typeface="Arial" panose="020B0604020202020204" pitchFamily="34" charset="0"/>
              </a:rPr>
              <a:t>; quest’ultimo approccio è il più comune nelle biotecnologie.</a:t>
            </a:r>
            <a:br>
              <a:rPr lang="it-IT" altLang="it-IT" dirty="0">
                <a:solidFill>
                  <a:srgbClr val="000000"/>
                </a:solidFill>
                <a:latin typeface="Comic Sans MS" panose="030F0702030302020204" pitchFamily="66" charset="0"/>
                <a:cs typeface="Arial" panose="020B0604020202020204" pitchFamily="34" charset="0"/>
              </a:rPr>
            </a:br>
            <a:br>
              <a:rPr lang="it-IT" altLang="it-IT" dirty="0">
                <a:solidFill>
                  <a:srgbClr val="000000"/>
                </a:solidFill>
                <a:latin typeface="Comic Sans MS" panose="030F0702030302020204" pitchFamily="66" charset="0"/>
                <a:cs typeface="Arial" panose="020B0604020202020204" pitchFamily="34" charset="0"/>
              </a:rPr>
            </a:br>
            <a:r>
              <a:rPr lang="it-IT" altLang="it-IT" dirty="0">
                <a:solidFill>
                  <a:srgbClr val="000000"/>
                </a:solidFill>
                <a:latin typeface="Comic Sans MS" panose="030F0702030302020204" pitchFamily="66" charset="0"/>
                <a:cs typeface="Arial" panose="020B0604020202020204" pitchFamily="34" charset="0"/>
              </a:rPr>
              <a:t>Le copie a DNA di un </a:t>
            </a:r>
            <a:r>
              <a:rPr lang="it-IT" altLang="it-IT" dirty="0" err="1">
                <a:solidFill>
                  <a:srgbClr val="000000"/>
                </a:solidFill>
                <a:latin typeface="Comic Sans MS" panose="030F0702030302020204" pitchFamily="66" charset="0"/>
                <a:cs typeface="Arial" panose="020B0604020202020204" pitchFamily="34" charset="0"/>
              </a:rPr>
              <a:t>mRNA</a:t>
            </a:r>
            <a:r>
              <a:rPr lang="it-IT" altLang="it-IT" dirty="0">
                <a:solidFill>
                  <a:srgbClr val="000000"/>
                </a:solidFill>
                <a:latin typeface="Comic Sans MS" panose="030F0702030302020204" pitchFamily="66" charset="0"/>
                <a:cs typeface="Arial" panose="020B0604020202020204" pitchFamily="34" charset="0"/>
              </a:rPr>
              <a:t> sono chiamate </a:t>
            </a:r>
            <a:r>
              <a:rPr lang="it-IT" altLang="it-IT" b="1" dirty="0" err="1">
                <a:solidFill>
                  <a:srgbClr val="000000"/>
                </a:solidFill>
                <a:latin typeface="Comic Sans MS" panose="030F0702030302020204" pitchFamily="66" charset="0"/>
                <a:cs typeface="Arial" panose="020B0604020202020204" pitchFamily="34" charset="0"/>
              </a:rPr>
              <a:t>cDNA</a:t>
            </a:r>
            <a:r>
              <a:rPr lang="it-IT" altLang="it-IT" dirty="0">
                <a:solidFill>
                  <a:srgbClr val="000000"/>
                </a:solidFill>
                <a:latin typeface="Comic Sans MS" panose="030F0702030302020204" pitchFamily="66" charset="0"/>
                <a:cs typeface="Arial" panose="020B0604020202020204" pitchFamily="34" charset="0"/>
              </a:rPr>
              <a:t> (DNA complementare) e possono essere raccolte in </a:t>
            </a:r>
            <a:r>
              <a:rPr lang="it-IT" altLang="it-IT" b="1" dirty="0">
                <a:solidFill>
                  <a:srgbClr val="000000"/>
                </a:solidFill>
                <a:latin typeface="Comic Sans MS" panose="030F0702030302020204" pitchFamily="66" charset="0"/>
                <a:cs typeface="Arial" panose="020B0604020202020204" pitchFamily="34" charset="0"/>
              </a:rPr>
              <a:t>librerie di </a:t>
            </a:r>
            <a:r>
              <a:rPr lang="it-IT" altLang="it-IT" b="1" dirty="0" err="1">
                <a:solidFill>
                  <a:srgbClr val="000000"/>
                </a:solidFill>
                <a:latin typeface="Comic Sans MS" panose="030F0702030302020204" pitchFamily="66" charset="0"/>
                <a:cs typeface="Arial" panose="020B0604020202020204" pitchFamily="34" charset="0"/>
              </a:rPr>
              <a:t>cDNA</a:t>
            </a:r>
            <a:r>
              <a:rPr lang="it-IT" altLang="it-IT" dirty="0">
                <a:solidFill>
                  <a:srgbClr val="000000"/>
                </a:solidFill>
                <a:latin typeface="Comic Sans MS" panose="030F0702030302020204" pitchFamily="66" charset="0"/>
                <a:cs typeface="Arial" panose="020B0604020202020204" pitchFamily="34" charset="0"/>
              </a:rPr>
              <a:t>.</a:t>
            </a:r>
            <a:br>
              <a:rPr lang="it-IT" altLang="it-IT" dirty="0">
                <a:solidFill>
                  <a:srgbClr val="000000"/>
                </a:solidFill>
                <a:latin typeface="Arial" panose="020B0604020202020204" pitchFamily="34" charset="0"/>
                <a:cs typeface="Arial" panose="020B0604020202020204" pitchFamily="34" charset="0"/>
              </a:rPr>
            </a:br>
            <a:endParaRPr lang="it-IT" dirty="0"/>
          </a:p>
        </p:txBody>
      </p:sp>
      <p:sp>
        <p:nvSpPr>
          <p:cNvPr id="3" name="Segnaposto testo 2">
            <a:extLst>
              <a:ext uri="{FF2B5EF4-FFF2-40B4-BE49-F238E27FC236}">
                <a16:creationId xmlns:a16="http://schemas.microsoft.com/office/drawing/2014/main" id="{12E12653-8452-43BB-AA18-A78DC556BF9E}"/>
              </a:ext>
            </a:extLst>
          </p:cNvPr>
          <p:cNvSpPr>
            <a:spLocks noGrp="1"/>
          </p:cNvSpPr>
          <p:nvPr>
            <p:ph type="body" idx="1"/>
          </p:nvPr>
        </p:nvSpPr>
        <p:spPr>
          <a:xfrm>
            <a:off x="684211" y="483705"/>
            <a:ext cx="10058399" cy="1879600"/>
          </a:xfrm>
        </p:spPr>
        <p:txBody>
          <a:bodyPr>
            <a:normAutofit/>
          </a:bodyPr>
          <a:lstStyle/>
          <a:p>
            <a:pPr algn="ctr"/>
            <a:r>
              <a:rPr lang="it-IT" sz="4400" dirty="0">
                <a:solidFill>
                  <a:schemeClr val="tx1"/>
                </a:solidFill>
                <a:latin typeface="Comic Sans MS" panose="030F0702030302020204" pitchFamily="66" charset="0"/>
              </a:rPr>
              <a:t>Il </a:t>
            </a:r>
            <a:r>
              <a:rPr lang="it-IT" sz="4400" dirty="0" err="1">
                <a:solidFill>
                  <a:schemeClr val="tx1"/>
                </a:solidFill>
                <a:latin typeface="Comic Sans MS" panose="030F0702030302020204" pitchFamily="66" charset="0"/>
              </a:rPr>
              <a:t>cDNA</a:t>
            </a:r>
            <a:endParaRPr lang="it-IT" sz="4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8493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D36F6-5E43-42B5-B0FC-2D40EB5139D2}"/>
              </a:ext>
            </a:extLst>
          </p:cNvPr>
          <p:cNvSpPr>
            <a:spLocks noGrp="1"/>
          </p:cNvSpPr>
          <p:nvPr>
            <p:ph type="title"/>
          </p:nvPr>
        </p:nvSpPr>
        <p:spPr>
          <a:xfrm>
            <a:off x="684213" y="118718"/>
            <a:ext cx="10058400" cy="3310281"/>
          </a:xfrm>
        </p:spPr>
        <p:txBody>
          <a:bodyPr/>
          <a:lstStyle/>
          <a:p>
            <a:endParaRPr lang="it-IT" dirty="0"/>
          </a:p>
        </p:txBody>
      </p:sp>
      <p:sp>
        <p:nvSpPr>
          <p:cNvPr id="3" name="Segnaposto testo 2">
            <a:extLst>
              <a:ext uri="{FF2B5EF4-FFF2-40B4-BE49-F238E27FC236}">
                <a16:creationId xmlns:a16="http://schemas.microsoft.com/office/drawing/2014/main" id="{82365E79-4CE0-4E00-9A11-2F3D0F160BF2}"/>
              </a:ext>
            </a:extLst>
          </p:cNvPr>
          <p:cNvSpPr>
            <a:spLocks noGrp="1"/>
          </p:cNvSpPr>
          <p:nvPr>
            <p:ph type="body" idx="1"/>
          </p:nvPr>
        </p:nvSpPr>
        <p:spPr>
          <a:xfrm>
            <a:off x="551689" y="1123122"/>
            <a:ext cx="10823575" cy="4911035"/>
          </a:xfrm>
        </p:spPr>
        <p:txBody>
          <a:bodyPr/>
          <a:lstStyle/>
          <a:p>
            <a:pPr algn="ctr"/>
            <a:r>
              <a:rPr lang="it-IT" altLang="it-IT" sz="3200" dirty="0">
                <a:solidFill>
                  <a:schemeClr val="tx1"/>
                </a:solidFill>
                <a:latin typeface="Comic Sans MS" panose="030F0702030302020204" pitchFamily="66" charset="0"/>
                <a:cs typeface="Arial" panose="020B0604020202020204" pitchFamily="34" charset="0"/>
              </a:rPr>
              <a:t>La trascrittasi inversa </a:t>
            </a:r>
          </a:p>
          <a:p>
            <a:r>
              <a:rPr lang="it-IT" altLang="it-IT" sz="3200" dirty="0">
                <a:solidFill>
                  <a:srgbClr val="000000"/>
                </a:solidFill>
                <a:latin typeface="Comic Sans MS" panose="030F0702030302020204" pitchFamily="66" charset="0"/>
                <a:cs typeface="Arial" panose="020B0604020202020204" pitchFamily="34" charset="0"/>
              </a:rPr>
              <a:t>L’enzima </a:t>
            </a:r>
            <a:r>
              <a:rPr lang="it-IT" altLang="it-IT" sz="3200" b="1" dirty="0">
                <a:solidFill>
                  <a:srgbClr val="000000"/>
                </a:solidFill>
                <a:latin typeface="Comic Sans MS" panose="030F0702030302020204" pitchFamily="66" charset="0"/>
                <a:cs typeface="Arial" panose="020B0604020202020204" pitchFamily="34" charset="0"/>
              </a:rPr>
              <a:t>trascrittasi inversa </a:t>
            </a:r>
            <a:r>
              <a:rPr lang="it-IT" altLang="it-IT" sz="3200" dirty="0">
                <a:solidFill>
                  <a:srgbClr val="000000"/>
                </a:solidFill>
                <a:latin typeface="Comic Sans MS" panose="030F0702030302020204" pitchFamily="66" charset="0"/>
                <a:cs typeface="Arial" panose="020B0604020202020204" pitchFamily="34" charset="0"/>
              </a:rPr>
              <a:t>genera </a:t>
            </a:r>
            <a:r>
              <a:rPr lang="it-IT" altLang="it-IT" sz="3200" dirty="0" err="1">
                <a:solidFill>
                  <a:srgbClr val="000000"/>
                </a:solidFill>
                <a:latin typeface="Comic Sans MS" panose="030F0702030302020204" pitchFamily="66" charset="0"/>
                <a:cs typeface="Arial" panose="020B0604020202020204" pitchFamily="34" charset="0"/>
              </a:rPr>
              <a:t>cDNA</a:t>
            </a:r>
            <a:r>
              <a:rPr lang="it-IT" altLang="it-IT" sz="3200" dirty="0">
                <a:solidFill>
                  <a:srgbClr val="000000"/>
                </a:solidFill>
                <a:latin typeface="Comic Sans MS" panose="030F0702030302020204" pitchFamily="66" charset="0"/>
                <a:cs typeface="Arial" panose="020B0604020202020204" pitchFamily="34" charset="0"/>
              </a:rPr>
              <a:t> da uno stampo di </a:t>
            </a:r>
            <a:r>
              <a:rPr lang="it-IT" altLang="it-IT" sz="3200" dirty="0" err="1">
                <a:solidFill>
                  <a:srgbClr val="000000"/>
                </a:solidFill>
                <a:latin typeface="Comic Sans MS" panose="030F0702030302020204" pitchFamily="66" charset="0"/>
                <a:cs typeface="Arial" panose="020B0604020202020204" pitchFamily="34" charset="0"/>
              </a:rPr>
              <a:t>mRNA</a:t>
            </a:r>
            <a:r>
              <a:rPr lang="it-IT" altLang="it-IT" sz="3200" dirty="0">
                <a:solidFill>
                  <a:srgbClr val="000000"/>
                </a:solidFill>
                <a:latin typeface="Comic Sans MS" panose="030F0702030302020204" pitchFamily="66" charset="0"/>
                <a:cs typeface="Arial" panose="020B0604020202020204" pitchFamily="34" charset="0"/>
              </a:rPr>
              <a:t>.</a:t>
            </a:r>
          </a:p>
          <a:p>
            <a:r>
              <a:rPr lang="it-IT" altLang="it-IT" sz="3200" dirty="0">
                <a:solidFill>
                  <a:srgbClr val="000000"/>
                </a:solidFill>
                <a:latin typeface="Comic Sans MS" panose="030F0702030302020204" pitchFamily="66" charset="0"/>
                <a:cs typeface="Arial" panose="020B0604020202020204" pitchFamily="34" charset="0"/>
              </a:rPr>
              <a:t>L’enzima inizialmente copia il singolo filamento di </a:t>
            </a:r>
            <a:r>
              <a:rPr lang="it-IT" altLang="it-IT" sz="3200" dirty="0" err="1">
                <a:solidFill>
                  <a:srgbClr val="000000"/>
                </a:solidFill>
                <a:latin typeface="Comic Sans MS" panose="030F0702030302020204" pitchFamily="66" charset="0"/>
                <a:cs typeface="Arial" panose="020B0604020202020204" pitchFamily="34" charset="0"/>
              </a:rPr>
              <a:t>mRNA</a:t>
            </a:r>
            <a:r>
              <a:rPr lang="it-IT" altLang="it-IT" sz="3200" dirty="0">
                <a:solidFill>
                  <a:srgbClr val="000000"/>
                </a:solidFill>
                <a:latin typeface="Comic Sans MS" panose="030F0702030302020204" pitchFamily="66" charset="0"/>
                <a:cs typeface="Arial" panose="020B0604020202020204" pitchFamily="34" charset="0"/>
              </a:rPr>
              <a:t>, producendo </a:t>
            </a:r>
            <a:r>
              <a:rPr lang="it-IT" altLang="it-IT" sz="3200" b="1" dirty="0">
                <a:solidFill>
                  <a:srgbClr val="000000"/>
                </a:solidFill>
                <a:latin typeface="Comic Sans MS" panose="030F0702030302020204" pitchFamily="66" charset="0"/>
                <a:cs typeface="Arial" panose="020B0604020202020204" pitchFamily="34" charset="0"/>
              </a:rPr>
              <a:t>un ibrido DNA/RNA</a:t>
            </a:r>
            <a:r>
              <a:rPr lang="it-IT" altLang="it-IT" sz="3200" dirty="0">
                <a:solidFill>
                  <a:srgbClr val="000000"/>
                </a:solidFill>
                <a:latin typeface="Comic Sans MS" panose="030F0702030302020204" pitchFamily="66" charset="0"/>
                <a:cs typeface="Arial" panose="020B0604020202020204" pitchFamily="34" charset="0"/>
              </a:rPr>
              <a:t> a doppio filamento</a:t>
            </a:r>
          </a:p>
          <a:p>
            <a:endParaRPr lang="it-IT" altLang="it-IT" sz="3600" dirty="0">
              <a:solidFill>
                <a:srgbClr val="000000"/>
              </a:solidFill>
              <a:latin typeface="Comic Sans MS" panose="030F0702030302020204" pitchFamily="66" charset="0"/>
              <a:cs typeface="Arial" panose="020B0604020202020204" pitchFamily="34" charset="0"/>
            </a:endParaRPr>
          </a:p>
          <a:p>
            <a:endParaRPr lang="it-IT" altLang="it-IT" sz="3600" dirty="0">
              <a:solidFill>
                <a:srgbClr val="000000"/>
              </a:solidFill>
              <a:latin typeface="Comic Sans MS" panose="030F0702030302020204" pitchFamily="66" charset="0"/>
              <a:cs typeface="Arial" panose="020B0604020202020204" pitchFamily="34" charset="0"/>
            </a:endParaRPr>
          </a:p>
          <a:p>
            <a:endParaRPr lang="it-IT" altLang="it-IT" sz="3600" dirty="0">
              <a:solidFill>
                <a:srgbClr val="000000"/>
              </a:solidFill>
              <a:latin typeface="Comic Sans MS" panose="030F0702030302020204" pitchFamily="66" charset="0"/>
              <a:cs typeface="Arial" panose="020B0604020202020204" pitchFamily="34" charset="0"/>
            </a:endParaRPr>
          </a:p>
          <a:p>
            <a:endParaRPr lang="it-IT" altLang="it-IT" dirty="0">
              <a:solidFill>
                <a:srgbClr val="000000"/>
              </a:solidFill>
              <a:latin typeface="Arial" panose="020B0604020202020204" pitchFamily="34" charset="0"/>
              <a:cs typeface="Arial" panose="020B0604020202020204" pitchFamily="34" charset="0"/>
            </a:endParaRPr>
          </a:p>
          <a:p>
            <a:endParaRPr lang="it-IT" dirty="0"/>
          </a:p>
        </p:txBody>
      </p:sp>
      <p:pic>
        <p:nvPicPr>
          <p:cNvPr id="5" name="Immagine 4">
            <a:extLst>
              <a:ext uri="{FF2B5EF4-FFF2-40B4-BE49-F238E27FC236}">
                <a16:creationId xmlns:a16="http://schemas.microsoft.com/office/drawing/2014/main" id="{EA2E12F5-D9E0-41C1-AEBB-FD5054A69988}"/>
              </a:ext>
            </a:extLst>
          </p:cNvPr>
          <p:cNvPicPr>
            <a:picLocks noChangeAspect="1"/>
          </p:cNvPicPr>
          <p:nvPr/>
        </p:nvPicPr>
        <p:blipFill>
          <a:blip r:embed="rId2"/>
          <a:stretch>
            <a:fillRect/>
          </a:stretch>
        </p:blipFill>
        <p:spPr>
          <a:xfrm>
            <a:off x="3366052" y="3428998"/>
            <a:ext cx="4586978" cy="3310283"/>
          </a:xfrm>
          <a:prstGeom prst="rect">
            <a:avLst/>
          </a:prstGeom>
        </p:spPr>
      </p:pic>
    </p:spTree>
    <p:extLst>
      <p:ext uri="{BB962C8B-B14F-4D97-AF65-F5344CB8AC3E}">
        <p14:creationId xmlns:p14="http://schemas.microsoft.com/office/powerpoint/2010/main" val="182991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80F03-A68E-4EF8-9BF0-6AA96D8EC9E5}"/>
              </a:ext>
            </a:extLst>
          </p:cNvPr>
          <p:cNvSpPr>
            <a:spLocks noGrp="1"/>
          </p:cNvSpPr>
          <p:nvPr>
            <p:ph type="title"/>
          </p:nvPr>
        </p:nvSpPr>
        <p:spPr>
          <a:xfrm>
            <a:off x="684213" y="1444487"/>
            <a:ext cx="10058400" cy="4161183"/>
          </a:xfrm>
        </p:spPr>
        <p:txBody>
          <a:bodyPr>
            <a:normAutofit/>
          </a:bodyPr>
          <a:lstStyle/>
          <a:p>
            <a:pPr lvl="0" defTabSz="914400">
              <a:spcBef>
                <a:spcPts val="0"/>
              </a:spcBef>
            </a:pPr>
            <a:r>
              <a:rPr lang="it-IT" altLang="it-IT" cap="none" dirty="0">
                <a:ln>
                  <a:noFill/>
                </a:ln>
                <a:solidFill>
                  <a:srgbClr val="000000"/>
                </a:solidFill>
                <a:latin typeface="Comic Sans MS" panose="030F0702030302020204" pitchFamily="66" charset="0"/>
                <a:ea typeface="+mn-ea"/>
                <a:cs typeface="Arial" panose="020B0604020202020204" pitchFamily="34" charset="0"/>
              </a:rPr>
              <a:t>La trascrittasi inversa può degradare il filamento di RNA, lasciando un singolo filamento di DNA.</a:t>
            </a:r>
            <a:br>
              <a:rPr lang="it-IT" altLang="it-IT" cap="none" dirty="0">
                <a:ln>
                  <a:noFill/>
                </a:ln>
                <a:solidFill>
                  <a:srgbClr val="000000"/>
                </a:solidFill>
                <a:latin typeface="Comic Sans MS" panose="030F0702030302020204" pitchFamily="66" charset="0"/>
                <a:ea typeface="+mn-ea"/>
                <a:cs typeface="Arial" panose="020B0604020202020204" pitchFamily="34" charset="0"/>
              </a:rPr>
            </a:br>
            <a:r>
              <a:rPr lang="it-IT" altLang="it-IT" cap="none" dirty="0">
                <a:ln>
                  <a:noFill/>
                </a:ln>
                <a:solidFill>
                  <a:srgbClr val="000000"/>
                </a:solidFill>
                <a:latin typeface="Comic Sans MS" panose="030F0702030302020204" pitchFamily="66" charset="0"/>
                <a:ea typeface="+mn-ea"/>
                <a:cs typeface="Arial" panose="020B0604020202020204" pitchFamily="34" charset="0"/>
              </a:rPr>
              <a:t>In seguito sintetizza il filamento di DNA complementare, generando un </a:t>
            </a:r>
            <a:r>
              <a:rPr lang="it-IT" altLang="it-IT" b="1" cap="none" dirty="0" err="1">
                <a:ln>
                  <a:noFill/>
                </a:ln>
                <a:solidFill>
                  <a:srgbClr val="000000"/>
                </a:solidFill>
                <a:latin typeface="Comic Sans MS" panose="030F0702030302020204" pitchFamily="66" charset="0"/>
                <a:ea typeface="+mn-ea"/>
                <a:cs typeface="Arial" panose="020B0604020202020204" pitchFamily="34" charset="0"/>
              </a:rPr>
              <a:t>cDNA</a:t>
            </a:r>
            <a:r>
              <a:rPr lang="it-IT" altLang="it-IT" b="1" cap="none" dirty="0">
                <a:ln>
                  <a:noFill/>
                </a:ln>
                <a:solidFill>
                  <a:srgbClr val="000000"/>
                </a:solidFill>
                <a:latin typeface="Comic Sans MS" panose="030F0702030302020204" pitchFamily="66" charset="0"/>
                <a:ea typeface="+mn-ea"/>
                <a:cs typeface="Arial" panose="020B0604020202020204" pitchFamily="34" charset="0"/>
              </a:rPr>
              <a:t> a doppio filamento</a:t>
            </a:r>
            <a:r>
              <a:rPr lang="it-IT" altLang="it-IT" cap="none" dirty="0">
                <a:ln>
                  <a:noFill/>
                </a:ln>
                <a:solidFill>
                  <a:srgbClr val="000000"/>
                </a:solidFill>
                <a:latin typeface="Comic Sans MS" panose="030F0702030302020204" pitchFamily="66" charset="0"/>
                <a:ea typeface="+mn-ea"/>
                <a:cs typeface="Arial" panose="020B0604020202020204" pitchFamily="34" charset="0"/>
              </a:rPr>
              <a:t>.</a:t>
            </a:r>
            <a:br>
              <a:rPr lang="it-IT" altLang="it-IT" cap="none" dirty="0">
                <a:ln>
                  <a:noFill/>
                </a:ln>
                <a:solidFill>
                  <a:srgbClr val="000000"/>
                </a:solidFill>
                <a:latin typeface="Comic Sans MS" panose="030F0702030302020204" pitchFamily="66" charset="0"/>
                <a:ea typeface="+mn-ea"/>
                <a:cs typeface="Arial" panose="020B0604020202020204" pitchFamily="34" charset="0"/>
              </a:rPr>
            </a:br>
            <a:endParaRPr lang="it-IT" dirty="0">
              <a:solidFill>
                <a:schemeClr val="bg1"/>
              </a:solidFill>
              <a:latin typeface="Comic Sans MS" panose="030F0702030302020204" pitchFamily="66" charset="0"/>
            </a:endParaRPr>
          </a:p>
        </p:txBody>
      </p:sp>
      <p:sp>
        <p:nvSpPr>
          <p:cNvPr id="3" name="Segnaposto testo 2">
            <a:extLst>
              <a:ext uri="{FF2B5EF4-FFF2-40B4-BE49-F238E27FC236}">
                <a16:creationId xmlns:a16="http://schemas.microsoft.com/office/drawing/2014/main" id="{535FCAE5-483A-45C7-B75D-55E75DD2C77F}"/>
              </a:ext>
            </a:extLst>
          </p:cNvPr>
          <p:cNvSpPr>
            <a:spLocks noGrp="1"/>
          </p:cNvSpPr>
          <p:nvPr>
            <p:ph type="body" idx="1"/>
          </p:nvPr>
        </p:nvSpPr>
        <p:spPr>
          <a:xfrm>
            <a:off x="684213" y="685800"/>
            <a:ext cx="8535988" cy="997226"/>
          </a:xfrm>
        </p:spPr>
        <p:txBody>
          <a:bodyPr>
            <a:normAutofit/>
          </a:bodyPr>
          <a:lstStyle/>
          <a:p>
            <a:r>
              <a:rPr lang="it-IT" sz="3600" dirty="0">
                <a:solidFill>
                  <a:schemeClr val="tx1"/>
                </a:solidFill>
                <a:latin typeface="Comic Sans MS" panose="030F0702030302020204" pitchFamily="66" charset="0"/>
              </a:rPr>
              <a:t>La trascrittasi inversa</a:t>
            </a:r>
          </a:p>
        </p:txBody>
      </p:sp>
    </p:spTree>
    <p:extLst>
      <p:ext uri="{BB962C8B-B14F-4D97-AF65-F5344CB8AC3E}">
        <p14:creationId xmlns:p14="http://schemas.microsoft.com/office/powerpoint/2010/main" val="359394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B4DC-376E-43F4-A870-BE343FA828C6}"/>
              </a:ext>
            </a:extLst>
          </p:cNvPr>
          <p:cNvSpPr>
            <a:spLocks noGrp="1"/>
          </p:cNvSpPr>
          <p:nvPr>
            <p:ph type="title"/>
          </p:nvPr>
        </p:nvSpPr>
        <p:spPr/>
        <p:txBody>
          <a:bodyPr/>
          <a:lstStyle/>
          <a:p>
            <a:r>
              <a:rPr lang="it-IT" dirty="0"/>
              <a:t>formazione del </a:t>
            </a:r>
            <a:r>
              <a:rPr lang="it-IT" dirty="0" err="1"/>
              <a:t>cdformazione</a:t>
            </a:r>
            <a:r>
              <a:rPr lang="it-IT" dirty="0"/>
              <a:t> del </a:t>
            </a:r>
            <a:r>
              <a:rPr lang="it-IT" dirty="0" err="1"/>
              <a:t>cdnana</a:t>
            </a:r>
            <a:endParaRPr lang="it-IT" dirty="0"/>
          </a:p>
        </p:txBody>
      </p:sp>
      <p:sp>
        <p:nvSpPr>
          <p:cNvPr id="3" name="Segnaposto testo 2">
            <a:extLst>
              <a:ext uri="{FF2B5EF4-FFF2-40B4-BE49-F238E27FC236}">
                <a16:creationId xmlns:a16="http://schemas.microsoft.com/office/drawing/2014/main" id="{DD9F2A06-BFB3-416B-9902-C3A44F6011D3}"/>
              </a:ext>
            </a:extLst>
          </p:cNvPr>
          <p:cNvSpPr>
            <a:spLocks noGrp="1"/>
          </p:cNvSpPr>
          <p:nvPr>
            <p:ph type="body" idx="1"/>
          </p:nvPr>
        </p:nvSpPr>
        <p:spPr/>
        <p:txBody>
          <a:bodyPr/>
          <a:lstStyle/>
          <a:p>
            <a:endParaRPr lang="it-IT"/>
          </a:p>
        </p:txBody>
      </p:sp>
      <p:pic>
        <p:nvPicPr>
          <p:cNvPr id="6" name="Immagine 5">
            <a:extLst>
              <a:ext uri="{FF2B5EF4-FFF2-40B4-BE49-F238E27FC236}">
                <a16:creationId xmlns:a16="http://schemas.microsoft.com/office/drawing/2014/main" id="{58D3DC72-04A7-46AF-BF09-8E0DE2B356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853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750A6-2675-4087-8CD4-6F06FF1DCE06}"/>
              </a:ext>
            </a:extLst>
          </p:cNvPr>
          <p:cNvSpPr>
            <a:spLocks noGrp="1"/>
          </p:cNvSpPr>
          <p:nvPr>
            <p:ph type="title"/>
          </p:nvPr>
        </p:nvSpPr>
        <p:spPr>
          <a:xfrm>
            <a:off x="684213" y="685800"/>
            <a:ext cx="10058400" cy="1023730"/>
          </a:xfrm>
        </p:spPr>
        <p:txBody>
          <a:bodyPr/>
          <a:lstStyle/>
          <a:p>
            <a:pPr algn="ctr"/>
            <a:r>
              <a:rPr lang="it-IT" dirty="0">
                <a:latin typeface="Comic Sans MS" panose="030F0702030302020204" pitchFamily="66" charset="0"/>
              </a:rPr>
              <a:t>I vettori di clonaggio</a:t>
            </a:r>
          </a:p>
        </p:txBody>
      </p:sp>
      <p:sp>
        <p:nvSpPr>
          <p:cNvPr id="3" name="Segnaposto testo 2">
            <a:extLst>
              <a:ext uri="{FF2B5EF4-FFF2-40B4-BE49-F238E27FC236}">
                <a16:creationId xmlns:a16="http://schemas.microsoft.com/office/drawing/2014/main" id="{D0C9E65C-3EA5-4538-A1AD-DD404D60C955}"/>
              </a:ext>
            </a:extLst>
          </p:cNvPr>
          <p:cNvSpPr>
            <a:spLocks noGrp="1"/>
          </p:cNvSpPr>
          <p:nvPr>
            <p:ph type="body" idx="1"/>
          </p:nvPr>
        </p:nvSpPr>
        <p:spPr>
          <a:xfrm>
            <a:off x="684212" y="1417983"/>
            <a:ext cx="11017458" cy="4754217"/>
          </a:xfrm>
        </p:spPr>
        <p:txBody>
          <a:bodyPr>
            <a:normAutofit/>
          </a:bodyPr>
          <a:lstStyle/>
          <a:p>
            <a:r>
              <a:rPr lang="it-IT" altLang="it-IT" sz="2800" dirty="0">
                <a:solidFill>
                  <a:srgbClr val="000000"/>
                </a:solidFill>
                <a:latin typeface="Comic Sans MS" panose="030F0702030302020204" pitchFamily="66" charset="0"/>
                <a:cs typeface="Arial" panose="020B0604020202020204" pitchFamily="34" charset="0"/>
              </a:rPr>
              <a:t>I </a:t>
            </a:r>
            <a:r>
              <a:rPr lang="it-IT" altLang="it-IT" sz="2800" b="1" dirty="0">
                <a:solidFill>
                  <a:srgbClr val="000000"/>
                </a:solidFill>
                <a:latin typeface="Comic Sans MS" panose="030F0702030302020204" pitchFamily="66" charset="0"/>
                <a:cs typeface="Arial" panose="020B0604020202020204" pitchFamily="34" charset="0"/>
              </a:rPr>
              <a:t>vettori </a:t>
            </a:r>
            <a:r>
              <a:rPr lang="it-IT" altLang="it-IT" sz="2800" b="1" dirty="0" err="1">
                <a:solidFill>
                  <a:srgbClr val="000000"/>
                </a:solidFill>
                <a:latin typeface="Comic Sans MS" panose="030F0702030302020204" pitchFamily="66" charset="0"/>
                <a:cs typeface="Arial" panose="020B0604020202020204" pitchFamily="34" charset="0"/>
              </a:rPr>
              <a:t>plasmidici</a:t>
            </a:r>
            <a:r>
              <a:rPr lang="it-IT" altLang="it-IT" sz="2800" b="1" dirty="0">
                <a:solidFill>
                  <a:srgbClr val="000000"/>
                </a:solidFill>
                <a:latin typeface="Comic Sans MS" panose="030F0702030302020204" pitchFamily="66" charset="0"/>
                <a:cs typeface="Arial" panose="020B0604020202020204" pitchFamily="34" charset="0"/>
              </a:rPr>
              <a:t> </a:t>
            </a:r>
            <a:r>
              <a:rPr lang="it-IT" altLang="it-IT" sz="2800" dirty="0">
                <a:solidFill>
                  <a:srgbClr val="000000"/>
                </a:solidFill>
                <a:latin typeface="Comic Sans MS" panose="030F0702030302020204" pitchFamily="66" charset="0"/>
                <a:cs typeface="Arial" panose="020B0604020202020204" pitchFamily="34" charset="0"/>
              </a:rPr>
              <a:t>sono molecole di DNA circolare che possono essere usati per introdurre </a:t>
            </a:r>
            <a:r>
              <a:rPr lang="it-IT" altLang="it-IT" sz="2800" dirty="0" err="1">
                <a:solidFill>
                  <a:srgbClr val="000000"/>
                </a:solidFill>
                <a:latin typeface="Comic Sans MS" panose="030F0702030302020204" pitchFamily="66" charset="0"/>
                <a:cs typeface="Arial" panose="020B0604020202020204" pitchFamily="34" charset="0"/>
              </a:rPr>
              <a:t>cDNA</a:t>
            </a:r>
            <a:r>
              <a:rPr lang="it-IT" altLang="it-IT" sz="2800" dirty="0">
                <a:solidFill>
                  <a:srgbClr val="000000"/>
                </a:solidFill>
                <a:latin typeface="Comic Sans MS" panose="030F0702030302020204" pitchFamily="66" charset="0"/>
                <a:cs typeface="Arial" panose="020B0604020202020204" pitchFamily="34" charset="0"/>
              </a:rPr>
              <a:t> nelle cellule ospiti.</a:t>
            </a:r>
          </a:p>
          <a:p>
            <a:r>
              <a:rPr lang="it-IT" altLang="it-IT" sz="2800" dirty="0">
                <a:solidFill>
                  <a:srgbClr val="000000"/>
                </a:solidFill>
                <a:latin typeface="Comic Sans MS" panose="030F0702030302020204" pitchFamily="66" charset="0"/>
                <a:cs typeface="Arial" panose="020B0604020202020204" pitchFamily="34" charset="0"/>
              </a:rPr>
              <a:t>I plasmidi sono elementi genetici che si trovano nei batteri e che possono essere modificati in laboratorio</a:t>
            </a:r>
            <a:r>
              <a:rPr lang="it-IT" altLang="it-IT" sz="2800" dirty="0">
                <a:solidFill>
                  <a:srgbClr val="000000"/>
                </a:solidFill>
                <a:latin typeface="Arial" panose="020B0604020202020204" pitchFamily="34" charset="0"/>
                <a:cs typeface="Arial" panose="020B0604020202020204" pitchFamily="34" charset="0"/>
              </a:rPr>
              <a:t>.</a:t>
            </a:r>
          </a:p>
          <a:p>
            <a:r>
              <a:rPr lang="it-IT" altLang="it-IT" sz="2800" dirty="0">
                <a:solidFill>
                  <a:srgbClr val="000000"/>
                </a:solidFill>
                <a:latin typeface="Comic Sans MS" panose="030F0702030302020204" pitchFamily="66" charset="0"/>
                <a:cs typeface="Arial" panose="020B0604020202020204" pitchFamily="34" charset="0"/>
              </a:rPr>
              <a:t>I vettori </a:t>
            </a:r>
            <a:r>
              <a:rPr lang="it-IT" altLang="it-IT" sz="2800" dirty="0" err="1">
                <a:solidFill>
                  <a:srgbClr val="000000"/>
                </a:solidFill>
                <a:latin typeface="Comic Sans MS" panose="030F0702030302020204" pitchFamily="66" charset="0"/>
                <a:cs typeface="Arial" panose="020B0604020202020204" pitchFamily="34" charset="0"/>
              </a:rPr>
              <a:t>plasmidici</a:t>
            </a:r>
            <a:r>
              <a:rPr lang="it-IT" altLang="it-IT" sz="2800" dirty="0">
                <a:solidFill>
                  <a:srgbClr val="000000"/>
                </a:solidFill>
                <a:latin typeface="Comic Sans MS" panose="030F0702030302020204" pitchFamily="66" charset="0"/>
                <a:cs typeface="Arial" panose="020B0604020202020204" pitchFamily="34" charset="0"/>
              </a:rPr>
              <a:t> hanno un </a:t>
            </a:r>
            <a:r>
              <a:rPr lang="it-IT" altLang="it-IT" sz="2800" b="1" dirty="0">
                <a:solidFill>
                  <a:srgbClr val="000000"/>
                </a:solidFill>
                <a:latin typeface="Comic Sans MS" panose="030F0702030302020204" pitchFamily="66" charset="0"/>
                <a:cs typeface="Arial" panose="020B0604020202020204" pitchFamily="34" charset="0"/>
              </a:rPr>
              <a:t>origine di replicazione </a:t>
            </a:r>
            <a:r>
              <a:rPr lang="it-IT" altLang="it-IT" sz="2800" dirty="0">
                <a:solidFill>
                  <a:srgbClr val="000000"/>
                </a:solidFill>
                <a:latin typeface="Comic Sans MS" panose="030F0702030302020204" pitchFamily="66" charset="0"/>
                <a:cs typeface="Arial" panose="020B0604020202020204" pitchFamily="34" charset="0"/>
              </a:rPr>
              <a:t>(</a:t>
            </a:r>
            <a:r>
              <a:rPr lang="it-IT" altLang="it-IT" sz="2800" i="1" dirty="0">
                <a:solidFill>
                  <a:srgbClr val="000000"/>
                </a:solidFill>
                <a:latin typeface="Comic Sans MS" panose="030F0702030302020204" pitchFamily="66" charset="0"/>
                <a:cs typeface="Arial" panose="020B0604020202020204" pitchFamily="34" charset="0"/>
              </a:rPr>
              <a:t>ori</a:t>
            </a:r>
            <a:r>
              <a:rPr lang="it-IT" altLang="it-IT" sz="2800" dirty="0">
                <a:solidFill>
                  <a:srgbClr val="000000"/>
                </a:solidFill>
                <a:latin typeface="Comic Sans MS" panose="030F0702030302020204" pitchFamily="66" charset="0"/>
                <a:cs typeface="Arial" panose="020B0604020202020204" pitchFamily="34" charset="0"/>
              </a:rPr>
              <a:t>), un </a:t>
            </a:r>
            <a:r>
              <a:rPr lang="it-IT" altLang="it-IT" sz="2800" b="1" dirty="0">
                <a:solidFill>
                  <a:srgbClr val="000000"/>
                </a:solidFill>
                <a:latin typeface="Comic Sans MS" panose="030F0702030302020204" pitchFamily="66" charset="0"/>
                <a:cs typeface="Arial" panose="020B0604020202020204" pitchFamily="34" charset="0"/>
              </a:rPr>
              <a:t>gene reporter</a:t>
            </a:r>
            <a:r>
              <a:rPr lang="it-IT" altLang="it-IT" sz="2800" dirty="0">
                <a:solidFill>
                  <a:srgbClr val="000000"/>
                </a:solidFill>
                <a:latin typeface="Comic Sans MS" panose="030F0702030302020204" pitchFamily="66" charset="0"/>
                <a:cs typeface="Arial" panose="020B0604020202020204" pitchFamily="34" charset="0"/>
              </a:rPr>
              <a:t> (per esempio, la resistenza a un antibiotico) e </a:t>
            </a:r>
            <a:r>
              <a:rPr lang="it-IT" altLang="it-IT" sz="2800" b="1" dirty="0">
                <a:solidFill>
                  <a:srgbClr val="000000"/>
                </a:solidFill>
                <a:latin typeface="Comic Sans MS" panose="030F0702030302020204" pitchFamily="66" charset="0"/>
                <a:cs typeface="Arial" panose="020B0604020202020204" pitchFamily="34" charset="0"/>
              </a:rPr>
              <a:t>siti di restrizione</a:t>
            </a:r>
            <a:r>
              <a:rPr lang="it-IT" altLang="it-IT" sz="2800" dirty="0">
                <a:solidFill>
                  <a:srgbClr val="000000"/>
                </a:solidFill>
                <a:latin typeface="Comic Sans MS" panose="030F0702030302020204" pitchFamily="66" charset="0"/>
                <a:cs typeface="Arial" panose="020B0604020202020204" pitchFamily="34" charset="0"/>
              </a:rPr>
              <a:t>, che possono essere riconosciuti da enzimi di restrizione. </a:t>
            </a:r>
          </a:p>
          <a:p>
            <a:endParaRPr lang="it-IT" dirty="0"/>
          </a:p>
        </p:txBody>
      </p:sp>
      <p:pic>
        <p:nvPicPr>
          <p:cNvPr id="5" name="Immagine 4">
            <a:extLst>
              <a:ext uri="{FF2B5EF4-FFF2-40B4-BE49-F238E27FC236}">
                <a16:creationId xmlns:a16="http://schemas.microsoft.com/office/drawing/2014/main" id="{A16E490C-9A60-4120-BED1-2A55297BFA30}"/>
              </a:ext>
            </a:extLst>
          </p:cNvPr>
          <p:cNvPicPr>
            <a:picLocks noChangeAspect="1"/>
          </p:cNvPicPr>
          <p:nvPr/>
        </p:nvPicPr>
        <p:blipFill>
          <a:blip r:embed="rId2"/>
          <a:stretch>
            <a:fillRect/>
          </a:stretch>
        </p:blipFill>
        <p:spPr>
          <a:xfrm>
            <a:off x="1590261" y="685800"/>
            <a:ext cx="8447165" cy="5178084"/>
          </a:xfrm>
          <a:prstGeom prst="rect">
            <a:avLst/>
          </a:prstGeom>
        </p:spPr>
      </p:pic>
    </p:spTree>
    <p:extLst>
      <p:ext uri="{BB962C8B-B14F-4D97-AF65-F5344CB8AC3E}">
        <p14:creationId xmlns:p14="http://schemas.microsoft.com/office/powerpoint/2010/main" val="14262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E5A41-60A2-4822-A3F3-5D6AC8F4BFA7}"/>
              </a:ext>
            </a:extLst>
          </p:cNvPr>
          <p:cNvSpPr>
            <a:spLocks noGrp="1"/>
          </p:cNvSpPr>
          <p:nvPr>
            <p:ph type="title"/>
          </p:nvPr>
        </p:nvSpPr>
        <p:spPr/>
        <p:txBody>
          <a:bodyPr/>
          <a:lstStyle/>
          <a:p>
            <a:endParaRPr lang="it-IT" dirty="0"/>
          </a:p>
        </p:txBody>
      </p:sp>
      <p:sp>
        <p:nvSpPr>
          <p:cNvPr id="3" name="Segnaposto testo 2">
            <a:extLst>
              <a:ext uri="{FF2B5EF4-FFF2-40B4-BE49-F238E27FC236}">
                <a16:creationId xmlns:a16="http://schemas.microsoft.com/office/drawing/2014/main" id="{73F7E1F1-C13D-4342-A859-D93DB1BCBC4F}"/>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3A70FD9C-1451-449A-8E84-992486A7CDFB}"/>
              </a:ext>
            </a:extLst>
          </p:cNvPr>
          <p:cNvPicPr>
            <a:picLocks noChangeAspect="1"/>
          </p:cNvPicPr>
          <p:nvPr/>
        </p:nvPicPr>
        <p:blipFill>
          <a:blip r:embed="rId2"/>
          <a:stretch>
            <a:fillRect/>
          </a:stretch>
        </p:blipFill>
        <p:spPr>
          <a:xfrm>
            <a:off x="3193066" y="326173"/>
            <a:ext cx="5040693" cy="6205653"/>
          </a:xfrm>
          <a:prstGeom prst="rect">
            <a:avLst/>
          </a:prstGeom>
        </p:spPr>
      </p:pic>
      <p:cxnSp>
        <p:nvCxnSpPr>
          <p:cNvPr id="7" name="Connettore 2 6">
            <a:extLst>
              <a:ext uri="{FF2B5EF4-FFF2-40B4-BE49-F238E27FC236}">
                <a16:creationId xmlns:a16="http://schemas.microsoft.com/office/drawing/2014/main" id="{A5DD8F5D-B7C8-417B-BEBD-2BEA30A50094}"/>
              </a:ext>
            </a:extLst>
          </p:cNvPr>
          <p:cNvCxnSpPr/>
          <p:nvPr/>
        </p:nvCxnSpPr>
        <p:spPr>
          <a:xfrm flipV="1">
            <a:off x="2729948" y="1245704"/>
            <a:ext cx="1338469" cy="1272209"/>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CE7317B8-A98E-4ACD-84FD-262327A77892}"/>
              </a:ext>
            </a:extLst>
          </p:cNvPr>
          <p:cNvCxnSpPr/>
          <p:nvPr/>
        </p:nvCxnSpPr>
        <p:spPr>
          <a:xfrm flipH="1" flipV="1">
            <a:off x="5713413" y="1099930"/>
            <a:ext cx="3708883" cy="331305"/>
          </a:xfrm>
          <a:prstGeom prst="straightConnector1">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Rettangolo 9">
            <a:extLst>
              <a:ext uri="{FF2B5EF4-FFF2-40B4-BE49-F238E27FC236}">
                <a16:creationId xmlns:a16="http://schemas.microsoft.com/office/drawing/2014/main" id="{2AB9F4B8-C09A-419C-964E-2A1F9069A9AF}"/>
              </a:ext>
            </a:extLst>
          </p:cNvPr>
          <p:cNvSpPr/>
          <p:nvPr/>
        </p:nvSpPr>
        <p:spPr>
          <a:xfrm>
            <a:off x="5950226" y="516835"/>
            <a:ext cx="1364974" cy="91440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3AB66804-73D9-4640-A44D-AC1341D53F3A}"/>
              </a:ext>
            </a:extLst>
          </p:cNvPr>
          <p:cNvSpPr/>
          <p:nvPr/>
        </p:nvSpPr>
        <p:spPr>
          <a:xfrm>
            <a:off x="4837043" y="2862470"/>
            <a:ext cx="1590261" cy="1152939"/>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90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03CB3E3E-2D49-4648-94E1-41A504F7EC38}"/>
              </a:ext>
            </a:extLst>
          </p:cNvPr>
          <p:cNvSpPr txBox="1">
            <a:spLocks noChangeArrowheads="1"/>
          </p:cNvSpPr>
          <p:nvPr/>
        </p:nvSpPr>
        <p:spPr bwMode="auto">
          <a:xfrm>
            <a:off x="1663700" y="608808"/>
            <a:ext cx="8820150" cy="744538"/>
          </a:xfrm>
          <a:prstGeom prst="rect">
            <a:avLst/>
          </a:prstGeom>
          <a:solidFill>
            <a:srgbClr val="FFFFFF"/>
          </a:solidFill>
          <a:ln w="9360">
            <a:solidFill>
              <a:srgbClr val="FFFFFF"/>
            </a:solidFill>
            <a:miter lim="800000"/>
            <a:headEnd/>
            <a:tailEnd/>
          </a:ln>
        </p:spPr>
        <p:txBody>
          <a:bodyPr lIns="81720" tIns="42480" rIns="81720" bIns="424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lnSpc>
                <a:spcPct val="90000"/>
              </a:lnSpc>
              <a:buClrTx/>
            </a:pPr>
            <a:r>
              <a:rPr lang="it-IT" altLang="it-IT" sz="4000" dirty="0">
                <a:solidFill>
                  <a:srgbClr val="FF0000"/>
                </a:solidFill>
                <a:latin typeface="Comic Sans MS" panose="030F0702030302020204" pitchFamily="66" charset="0"/>
                <a:cs typeface="Arial" panose="020B0604020202020204" pitchFamily="34" charset="0"/>
              </a:rPr>
              <a:t>Il clonaggio e la selezione /1</a:t>
            </a:r>
            <a:endParaRPr lang="it-IT" altLang="it-IT" sz="6000" dirty="0">
              <a:solidFill>
                <a:srgbClr val="FF0000"/>
              </a:solidFill>
              <a:latin typeface="Comic Sans MS" panose="030F0702030302020204" pitchFamily="66" charset="0"/>
              <a:cs typeface="Arial" panose="020B0604020202020204" pitchFamily="34" charset="0"/>
            </a:endParaRPr>
          </a:p>
        </p:txBody>
      </p:sp>
      <p:sp>
        <p:nvSpPr>
          <p:cNvPr id="32773" name="Segnaposto contenuto 2">
            <a:extLst>
              <a:ext uri="{FF2B5EF4-FFF2-40B4-BE49-F238E27FC236}">
                <a16:creationId xmlns:a16="http://schemas.microsoft.com/office/drawing/2014/main" id="{65B1FB91-B2A0-44B4-B8F9-54A14387AA70}"/>
              </a:ext>
            </a:extLst>
          </p:cNvPr>
          <p:cNvSpPr txBox="1">
            <a:spLocks/>
          </p:cNvSpPr>
          <p:nvPr/>
        </p:nvSpPr>
        <p:spPr bwMode="auto">
          <a:xfrm>
            <a:off x="1847850" y="1412876"/>
            <a:ext cx="83629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dirty="0">
                <a:solidFill>
                  <a:srgbClr val="000000"/>
                </a:solidFill>
                <a:latin typeface="Comic Sans MS" panose="030F0702030302020204" pitchFamily="66" charset="0"/>
                <a:cs typeface="Arial" panose="020B0604020202020204" pitchFamily="34" charset="0"/>
              </a:rPr>
              <a:t>Le sequenze di </a:t>
            </a:r>
            <a:r>
              <a:rPr lang="it-IT" altLang="it-IT" dirty="0" err="1">
                <a:solidFill>
                  <a:srgbClr val="000000"/>
                </a:solidFill>
                <a:latin typeface="Comic Sans MS" panose="030F0702030302020204" pitchFamily="66" charset="0"/>
                <a:cs typeface="Arial" panose="020B0604020202020204" pitchFamily="34" charset="0"/>
              </a:rPr>
              <a:t>cDNA</a:t>
            </a:r>
            <a:r>
              <a:rPr lang="it-IT" altLang="it-IT" dirty="0">
                <a:solidFill>
                  <a:srgbClr val="000000"/>
                </a:solidFill>
                <a:latin typeface="Comic Sans MS" panose="030F0702030302020204" pitchFamily="66" charset="0"/>
                <a:cs typeface="Arial" panose="020B0604020202020204" pitchFamily="34" charset="0"/>
              </a:rPr>
              <a:t> e il vettore di clonaggio sono trattati con lo stesso enzima di restrizione, in modo che le estremità tagliate delle molecole siano complementari.</a:t>
            </a:r>
          </a:p>
          <a:p>
            <a:pPr eaLnBrk="1" hangingPunct="1">
              <a:buFont typeface="Arial" panose="020B0604020202020204" pitchFamily="34" charset="0"/>
              <a:buChar char="•"/>
            </a:pPr>
            <a:endParaRPr lang="it-IT" altLang="it-IT" dirty="0">
              <a:solidFill>
                <a:srgbClr val="000000"/>
              </a:solidFill>
              <a:latin typeface="Arial" panose="020B0604020202020204" pitchFamily="34" charset="0"/>
              <a:cs typeface="Arial" panose="020B0604020202020204" pitchFamily="34" charset="0"/>
            </a:endParaRPr>
          </a:p>
        </p:txBody>
      </p:sp>
      <p:sp>
        <p:nvSpPr>
          <p:cNvPr id="32774" name="Text Box 14">
            <a:extLst>
              <a:ext uri="{FF2B5EF4-FFF2-40B4-BE49-F238E27FC236}">
                <a16:creationId xmlns:a16="http://schemas.microsoft.com/office/drawing/2014/main" id="{CD1560C2-9F58-4FAA-8539-5E25EEC5A58D}"/>
              </a:ext>
            </a:extLst>
          </p:cNvPr>
          <p:cNvSpPr txBox="1">
            <a:spLocks noChangeArrowheads="1"/>
          </p:cNvSpPr>
          <p:nvPr/>
        </p:nvSpPr>
        <p:spPr bwMode="auto">
          <a:xfrm>
            <a:off x="1631951" y="6597650"/>
            <a:ext cx="44434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720" tIns="40680" rIns="81720" bIns="406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buClrTx/>
              <a:buFontTx/>
              <a:buNone/>
            </a:pPr>
            <a:r>
              <a:rPr lang="it-IT" altLang="it-IT" sz="1100">
                <a:solidFill>
                  <a:schemeClr val="tx1"/>
                </a:solidFill>
                <a:cs typeface="Arial" panose="020B0604020202020204" pitchFamily="34" charset="0"/>
              </a:rPr>
              <a:t>© Zanichelli editore 2016 </a:t>
            </a:r>
          </a:p>
        </p:txBody>
      </p:sp>
      <p:sp>
        <p:nvSpPr>
          <p:cNvPr id="32775" name="Rettangolo 7">
            <a:extLst>
              <a:ext uri="{FF2B5EF4-FFF2-40B4-BE49-F238E27FC236}">
                <a16:creationId xmlns:a16="http://schemas.microsoft.com/office/drawing/2014/main" id="{34344FA9-AE21-42B6-A68C-0296A9EEC7AA}"/>
              </a:ext>
            </a:extLst>
          </p:cNvPr>
          <p:cNvSpPr>
            <a:spLocks noChangeArrowheads="1"/>
          </p:cNvSpPr>
          <p:nvPr/>
        </p:nvSpPr>
        <p:spPr bwMode="auto">
          <a:xfrm>
            <a:off x="2887664" y="3068638"/>
            <a:ext cx="3240087" cy="144462"/>
          </a:xfrm>
          <a:prstGeom prst="rect">
            <a:avLst/>
          </a:prstGeom>
          <a:solidFill>
            <a:srgbClr val="800000"/>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endParaRPr lang="it-IT" altLang="it-IT" sz="1800"/>
          </a:p>
        </p:txBody>
      </p:sp>
      <p:sp>
        <p:nvSpPr>
          <p:cNvPr id="32776" name="Rettangolo 8">
            <a:extLst>
              <a:ext uri="{FF2B5EF4-FFF2-40B4-BE49-F238E27FC236}">
                <a16:creationId xmlns:a16="http://schemas.microsoft.com/office/drawing/2014/main" id="{BF95AB83-E9BA-43B5-BF88-CB190A66C252}"/>
              </a:ext>
            </a:extLst>
          </p:cNvPr>
          <p:cNvSpPr>
            <a:spLocks noChangeArrowheads="1"/>
          </p:cNvSpPr>
          <p:nvPr/>
        </p:nvSpPr>
        <p:spPr bwMode="auto">
          <a:xfrm>
            <a:off x="2814639" y="3933826"/>
            <a:ext cx="1296987" cy="142875"/>
          </a:xfrm>
          <a:prstGeom prst="rect">
            <a:avLst/>
          </a:prstGeom>
          <a:solidFill>
            <a:srgbClr val="800000"/>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endParaRPr lang="it-IT" altLang="it-IT" sz="1800"/>
          </a:p>
        </p:txBody>
      </p:sp>
      <p:sp>
        <p:nvSpPr>
          <p:cNvPr id="32777" name="Rettangolo 9">
            <a:extLst>
              <a:ext uri="{FF2B5EF4-FFF2-40B4-BE49-F238E27FC236}">
                <a16:creationId xmlns:a16="http://schemas.microsoft.com/office/drawing/2014/main" id="{AA84DE7D-FC6A-485B-A26D-2406BBD22932}"/>
              </a:ext>
            </a:extLst>
          </p:cNvPr>
          <p:cNvSpPr>
            <a:spLocks noChangeArrowheads="1"/>
          </p:cNvSpPr>
          <p:nvPr/>
        </p:nvSpPr>
        <p:spPr bwMode="auto">
          <a:xfrm>
            <a:off x="4256089" y="3924301"/>
            <a:ext cx="719137" cy="142875"/>
          </a:xfrm>
          <a:prstGeom prst="rect">
            <a:avLst/>
          </a:prstGeom>
          <a:solidFill>
            <a:srgbClr val="800000"/>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endParaRPr lang="it-IT" altLang="it-IT" sz="1800"/>
          </a:p>
        </p:txBody>
      </p:sp>
      <p:sp>
        <p:nvSpPr>
          <p:cNvPr id="32778" name="Rettangolo 10">
            <a:extLst>
              <a:ext uri="{FF2B5EF4-FFF2-40B4-BE49-F238E27FC236}">
                <a16:creationId xmlns:a16="http://schemas.microsoft.com/office/drawing/2014/main" id="{24818BEB-84F3-4220-BCC8-8C9C59F54412}"/>
              </a:ext>
            </a:extLst>
          </p:cNvPr>
          <p:cNvSpPr>
            <a:spLocks noChangeArrowheads="1"/>
          </p:cNvSpPr>
          <p:nvPr/>
        </p:nvSpPr>
        <p:spPr bwMode="auto">
          <a:xfrm>
            <a:off x="5119688" y="3924301"/>
            <a:ext cx="423862" cy="142875"/>
          </a:xfrm>
          <a:prstGeom prst="rect">
            <a:avLst/>
          </a:prstGeom>
          <a:solidFill>
            <a:srgbClr val="800000"/>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endParaRPr lang="it-IT" altLang="it-IT" sz="1800"/>
          </a:p>
        </p:txBody>
      </p:sp>
      <p:sp>
        <p:nvSpPr>
          <p:cNvPr id="32779" name="Rettangolo 11">
            <a:extLst>
              <a:ext uri="{FF2B5EF4-FFF2-40B4-BE49-F238E27FC236}">
                <a16:creationId xmlns:a16="http://schemas.microsoft.com/office/drawing/2014/main" id="{0FEF5BE9-9B78-48D9-85F1-E1CA40A7EAC9}"/>
              </a:ext>
            </a:extLst>
          </p:cNvPr>
          <p:cNvSpPr>
            <a:spLocks noChangeArrowheads="1"/>
          </p:cNvSpPr>
          <p:nvPr/>
        </p:nvSpPr>
        <p:spPr bwMode="auto">
          <a:xfrm>
            <a:off x="5695950" y="3924301"/>
            <a:ext cx="755650" cy="142875"/>
          </a:xfrm>
          <a:prstGeom prst="rect">
            <a:avLst/>
          </a:prstGeom>
          <a:solidFill>
            <a:srgbClr val="800000"/>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endParaRPr lang="it-IT" altLang="it-IT" sz="1800"/>
          </a:p>
        </p:txBody>
      </p:sp>
      <p:sp>
        <p:nvSpPr>
          <p:cNvPr id="13" name="Arco a tutto sesto 12">
            <a:extLst>
              <a:ext uri="{FF2B5EF4-FFF2-40B4-BE49-F238E27FC236}">
                <a16:creationId xmlns:a16="http://schemas.microsoft.com/office/drawing/2014/main" id="{A706CA32-9C8F-4AFA-B6FF-623D553156E9}"/>
              </a:ext>
            </a:extLst>
          </p:cNvPr>
          <p:cNvSpPr/>
          <p:nvPr/>
        </p:nvSpPr>
        <p:spPr bwMode="auto">
          <a:xfrm rot="14471883" flipH="1" flipV="1">
            <a:off x="3981451" y="4090988"/>
            <a:ext cx="2087562" cy="2087563"/>
          </a:xfrm>
          <a:prstGeom prst="blockArc">
            <a:avLst>
              <a:gd name="adj1" fmla="val 17795892"/>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14" name="Arco a tutto sesto 13">
            <a:extLst>
              <a:ext uri="{FF2B5EF4-FFF2-40B4-BE49-F238E27FC236}">
                <a16:creationId xmlns:a16="http://schemas.microsoft.com/office/drawing/2014/main" id="{96E72E4C-82EE-47E1-8F4C-0B5969627AF6}"/>
              </a:ext>
            </a:extLst>
          </p:cNvPr>
          <p:cNvSpPr/>
          <p:nvPr/>
        </p:nvSpPr>
        <p:spPr bwMode="auto">
          <a:xfrm rot="15997909" flipH="1" flipV="1">
            <a:off x="2874963" y="3705226"/>
            <a:ext cx="2087563" cy="2087562"/>
          </a:xfrm>
          <a:prstGeom prst="blockArc">
            <a:avLst>
              <a:gd name="adj1" fmla="val 19739384"/>
              <a:gd name="adj2" fmla="val 21517169"/>
              <a:gd name="adj3" fmla="val 9465"/>
            </a:avLst>
          </a:prstGeom>
          <a:solidFill>
            <a:srgbClr val="800000"/>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cxnSp>
        <p:nvCxnSpPr>
          <p:cNvPr id="15" name="Connettore 2 14">
            <a:extLst>
              <a:ext uri="{FF2B5EF4-FFF2-40B4-BE49-F238E27FC236}">
                <a16:creationId xmlns:a16="http://schemas.microsoft.com/office/drawing/2014/main" id="{42EAFA24-7DED-4BBD-9FE2-886B7FF46B7B}"/>
              </a:ext>
            </a:extLst>
          </p:cNvPr>
          <p:cNvCxnSpPr>
            <a:cxnSpLocks noChangeShapeType="1"/>
          </p:cNvCxnSpPr>
          <p:nvPr/>
        </p:nvCxnSpPr>
        <p:spPr bwMode="auto">
          <a:xfrm>
            <a:off x="4398963" y="3275014"/>
            <a:ext cx="0" cy="504825"/>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783" name="CasellaDiTesto 19">
            <a:extLst>
              <a:ext uri="{FF2B5EF4-FFF2-40B4-BE49-F238E27FC236}">
                <a16:creationId xmlns:a16="http://schemas.microsoft.com/office/drawing/2014/main" id="{E7665A84-1780-456F-8C19-F7BD3345A4A9}"/>
              </a:ext>
            </a:extLst>
          </p:cNvPr>
          <p:cNvSpPr txBox="1">
            <a:spLocks noChangeArrowheads="1"/>
          </p:cNvSpPr>
          <p:nvPr/>
        </p:nvSpPr>
        <p:spPr bwMode="auto">
          <a:xfrm>
            <a:off x="4830764" y="3419475"/>
            <a:ext cx="244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sz="1800" dirty="0">
                <a:solidFill>
                  <a:schemeClr val="tx1"/>
                </a:solidFill>
                <a:latin typeface="Comic Sans MS" panose="030F0702030302020204" pitchFamily="66" charset="0"/>
                <a:cs typeface="Arial" panose="020B0604020202020204" pitchFamily="34" charset="0"/>
              </a:rPr>
              <a:t>enzima di restrizione</a:t>
            </a:r>
          </a:p>
        </p:txBody>
      </p:sp>
      <p:cxnSp>
        <p:nvCxnSpPr>
          <p:cNvPr id="17" name="Connettore 2 16">
            <a:extLst>
              <a:ext uri="{FF2B5EF4-FFF2-40B4-BE49-F238E27FC236}">
                <a16:creationId xmlns:a16="http://schemas.microsoft.com/office/drawing/2014/main" id="{7C97C464-125C-4E7C-865D-632E37E72AB7}"/>
              </a:ext>
            </a:extLst>
          </p:cNvPr>
          <p:cNvCxnSpPr>
            <a:cxnSpLocks noChangeShapeType="1"/>
          </p:cNvCxnSpPr>
          <p:nvPr/>
        </p:nvCxnSpPr>
        <p:spPr bwMode="auto">
          <a:xfrm>
            <a:off x="4398963" y="4149725"/>
            <a:ext cx="0" cy="503238"/>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785" name="CasellaDiTesto 22">
            <a:extLst>
              <a:ext uri="{FF2B5EF4-FFF2-40B4-BE49-F238E27FC236}">
                <a16:creationId xmlns:a16="http://schemas.microsoft.com/office/drawing/2014/main" id="{BE8E6158-7F82-4504-A026-7CE1C31C681E}"/>
              </a:ext>
            </a:extLst>
          </p:cNvPr>
          <p:cNvSpPr txBox="1">
            <a:spLocks noChangeArrowheads="1"/>
          </p:cNvSpPr>
          <p:nvPr/>
        </p:nvSpPr>
        <p:spPr bwMode="auto">
          <a:xfrm>
            <a:off x="4583114" y="4292601"/>
            <a:ext cx="3889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sz="1800" dirty="0">
                <a:solidFill>
                  <a:schemeClr val="tx1"/>
                </a:solidFill>
                <a:latin typeface="Comic Sans MS" panose="030F0702030302020204" pitchFamily="66" charset="0"/>
                <a:cs typeface="Arial" panose="020B0604020202020204" pitchFamily="34" charset="0"/>
              </a:rPr>
              <a:t>i frammenti di </a:t>
            </a:r>
            <a:r>
              <a:rPr lang="it-IT" altLang="it-IT" sz="1800" dirty="0" err="1">
                <a:solidFill>
                  <a:schemeClr val="tx1"/>
                </a:solidFill>
                <a:latin typeface="Comic Sans MS" panose="030F0702030302020204" pitchFamily="66" charset="0"/>
                <a:cs typeface="Arial" panose="020B0604020202020204" pitchFamily="34" charset="0"/>
              </a:rPr>
              <a:t>cDNA</a:t>
            </a:r>
            <a:r>
              <a:rPr lang="it-IT" altLang="it-IT" sz="1800" dirty="0">
                <a:solidFill>
                  <a:schemeClr val="tx1"/>
                </a:solidFill>
                <a:latin typeface="Comic Sans MS" panose="030F0702030302020204" pitchFamily="66" charset="0"/>
                <a:cs typeface="Arial" panose="020B0604020202020204" pitchFamily="34" charset="0"/>
              </a:rPr>
              <a:t> si mescolano ai frammenti di DNA </a:t>
            </a:r>
            <a:r>
              <a:rPr lang="it-IT" altLang="it-IT" sz="1800" dirty="0" err="1">
                <a:solidFill>
                  <a:schemeClr val="tx1"/>
                </a:solidFill>
                <a:latin typeface="Comic Sans MS" panose="030F0702030302020204" pitchFamily="66" charset="0"/>
                <a:cs typeface="Arial" panose="020B0604020202020204" pitchFamily="34" charset="0"/>
              </a:rPr>
              <a:t>plasmidico</a:t>
            </a:r>
            <a:endParaRPr lang="it-IT" altLang="it-IT" sz="1800" dirty="0">
              <a:solidFill>
                <a:schemeClr val="tx1"/>
              </a:solidFill>
              <a:latin typeface="Comic Sans MS" panose="030F0702030302020204" pitchFamily="66" charset="0"/>
              <a:cs typeface="Arial" panose="020B0604020202020204" pitchFamily="34" charset="0"/>
            </a:endParaRPr>
          </a:p>
        </p:txBody>
      </p:sp>
      <p:sp>
        <p:nvSpPr>
          <p:cNvPr id="19" name="Arco a tutto sesto 18">
            <a:extLst>
              <a:ext uri="{FF2B5EF4-FFF2-40B4-BE49-F238E27FC236}">
                <a16:creationId xmlns:a16="http://schemas.microsoft.com/office/drawing/2014/main" id="{D8E87EE7-7E1C-4BD3-9795-7FCE8212CE09}"/>
              </a:ext>
            </a:extLst>
          </p:cNvPr>
          <p:cNvSpPr/>
          <p:nvPr/>
        </p:nvSpPr>
        <p:spPr bwMode="auto">
          <a:xfrm rot="13568369">
            <a:off x="2567782" y="4436269"/>
            <a:ext cx="2087562" cy="2089150"/>
          </a:xfrm>
          <a:prstGeom prst="blockArc">
            <a:avLst>
              <a:gd name="adj1" fmla="val 9439191"/>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20" name="Arco a tutto sesto 19">
            <a:extLst>
              <a:ext uri="{FF2B5EF4-FFF2-40B4-BE49-F238E27FC236}">
                <a16:creationId xmlns:a16="http://schemas.microsoft.com/office/drawing/2014/main" id="{FAEABAE6-DB0B-4EB4-9256-96E10C462142}"/>
              </a:ext>
            </a:extLst>
          </p:cNvPr>
          <p:cNvSpPr/>
          <p:nvPr/>
        </p:nvSpPr>
        <p:spPr bwMode="auto">
          <a:xfrm rot="19545472">
            <a:off x="3168650" y="4894263"/>
            <a:ext cx="2089150" cy="2089150"/>
          </a:xfrm>
          <a:prstGeom prst="blockArc">
            <a:avLst>
              <a:gd name="adj1" fmla="val 14774892"/>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21" name="Arco a tutto sesto 20">
            <a:extLst>
              <a:ext uri="{FF2B5EF4-FFF2-40B4-BE49-F238E27FC236}">
                <a16:creationId xmlns:a16="http://schemas.microsoft.com/office/drawing/2014/main" id="{1E69B1BB-CBCF-4242-91F7-586273D2645E}"/>
              </a:ext>
            </a:extLst>
          </p:cNvPr>
          <p:cNvSpPr/>
          <p:nvPr/>
        </p:nvSpPr>
        <p:spPr bwMode="auto">
          <a:xfrm rot="18794517" flipH="1" flipV="1">
            <a:off x="4183063" y="4343401"/>
            <a:ext cx="2087563" cy="2087562"/>
          </a:xfrm>
          <a:prstGeom prst="blockArc">
            <a:avLst>
              <a:gd name="adj1" fmla="val 19058916"/>
              <a:gd name="adj2" fmla="val 21517169"/>
              <a:gd name="adj3" fmla="val 9465"/>
            </a:avLst>
          </a:prstGeom>
          <a:solidFill>
            <a:srgbClr val="800000"/>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egnaposto contenuto 2">
            <a:extLst>
              <a:ext uri="{FF2B5EF4-FFF2-40B4-BE49-F238E27FC236}">
                <a16:creationId xmlns:a16="http://schemas.microsoft.com/office/drawing/2014/main" id="{67ADE66F-5352-431B-A318-7E117C42E721}"/>
              </a:ext>
            </a:extLst>
          </p:cNvPr>
          <p:cNvSpPr txBox="1">
            <a:spLocks/>
          </p:cNvSpPr>
          <p:nvPr/>
        </p:nvSpPr>
        <p:spPr bwMode="auto">
          <a:xfrm>
            <a:off x="6686749" y="1576771"/>
            <a:ext cx="4140200" cy="4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dirty="0">
                <a:solidFill>
                  <a:srgbClr val="000000"/>
                </a:solidFill>
                <a:latin typeface="Comic Sans MS" panose="030F0702030302020204" pitchFamily="66" charset="0"/>
                <a:cs typeface="Arial" panose="020B0604020202020204" pitchFamily="34" charset="0"/>
              </a:rPr>
              <a:t>La DNA </a:t>
            </a:r>
            <a:r>
              <a:rPr lang="it-IT" altLang="it-IT" dirty="0" err="1">
                <a:solidFill>
                  <a:srgbClr val="000000"/>
                </a:solidFill>
                <a:latin typeface="Comic Sans MS" panose="030F0702030302020204" pitchFamily="66" charset="0"/>
                <a:cs typeface="Arial" panose="020B0604020202020204" pitchFamily="34" charset="0"/>
              </a:rPr>
              <a:t>ligasi</a:t>
            </a:r>
            <a:r>
              <a:rPr lang="it-IT" altLang="it-IT" dirty="0">
                <a:solidFill>
                  <a:srgbClr val="000000"/>
                </a:solidFill>
                <a:latin typeface="Comic Sans MS" panose="030F0702030302020204" pitchFamily="66" charset="0"/>
                <a:cs typeface="Arial" panose="020B0604020202020204" pitchFamily="34" charset="0"/>
              </a:rPr>
              <a:t> unisce il </a:t>
            </a:r>
            <a:r>
              <a:rPr lang="it-IT" altLang="it-IT" dirty="0" err="1">
                <a:solidFill>
                  <a:srgbClr val="000000"/>
                </a:solidFill>
                <a:latin typeface="Comic Sans MS" panose="030F0702030302020204" pitchFamily="66" charset="0"/>
                <a:cs typeface="Arial" panose="020B0604020202020204" pitchFamily="34" charset="0"/>
              </a:rPr>
              <a:t>cDNA</a:t>
            </a:r>
            <a:r>
              <a:rPr lang="it-IT" altLang="it-IT" dirty="0">
                <a:solidFill>
                  <a:srgbClr val="000000"/>
                </a:solidFill>
                <a:latin typeface="Comic Sans MS" panose="030F0702030302020204" pitchFamily="66" charset="0"/>
                <a:cs typeface="Arial" panose="020B0604020202020204" pitchFamily="34" charset="0"/>
              </a:rPr>
              <a:t> all’interno dei vettori </a:t>
            </a:r>
            <a:r>
              <a:rPr lang="it-IT" altLang="it-IT" dirty="0" err="1">
                <a:solidFill>
                  <a:srgbClr val="000000"/>
                </a:solidFill>
                <a:latin typeface="Comic Sans MS" panose="030F0702030302020204" pitchFamily="66" charset="0"/>
                <a:cs typeface="Arial" panose="020B0604020202020204" pitchFamily="34" charset="0"/>
              </a:rPr>
              <a:t>plasmidici</a:t>
            </a:r>
            <a:r>
              <a:rPr lang="it-IT" altLang="it-IT" dirty="0">
                <a:solidFill>
                  <a:srgbClr val="000000"/>
                </a:solidFill>
                <a:latin typeface="Comic Sans MS" panose="030F0702030302020204" pitchFamily="66" charset="0"/>
                <a:cs typeface="Arial" panose="020B0604020202020204" pitchFamily="34" charset="0"/>
              </a:rPr>
              <a:t>.</a:t>
            </a:r>
          </a:p>
          <a:p>
            <a:pPr eaLnBrk="1" hangingPunct="1"/>
            <a:endParaRPr lang="it-IT" altLang="it-IT" dirty="0">
              <a:solidFill>
                <a:srgbClr val="000000"/>
              </a:solidFill>
              <a:latin typeface="Comic Sans MS" panose="030F0702030302020204" pitchFamily="66" charset="0"/>
              <a:cs typeface="Arial" panose="020B0604020202020204" pitchFamily="34" charset="0"/>
            </a:endParaRPr>
          </a:p>
          <a:p>
            <a:pPr eaLnBrk="1" hangingPunct="1"/>
            <a:r>
              <a:rPr lang="it-IT" altLang="it-IT" dirty="0">
                <a:solidFill>
                  <a:srgbClr val="000000"/>
                </a:solidFill>
                <a:latin typeface="Comic Sans MS" panose="030F0702030302020204" pitchFamily="66" charset="0"/>
                <a:cs typeface="Arial" panose="020B0604020202020204" pitchFamily="34" charset="0"/>
              </a:rPr>
              <a:t>Il DNA ricombinante (vettori che contengono </a:t>
            </a:r>
            <a:r>
              <a:rPr lang="it-IT" altLang="it-IT" dirty="0" err="1">
                <a:solidFill>
                  <a:srgbClr val="000000"/>
                </a:solidFill>
                <a:latin typeface="Comic Sans MS" panose="030F0702030302020204" pitchFamily="66" charset="0"/>
                <a:cs typeface="Arial" panose="020B0604020202020204" pitchFamily="34" charset="0"/>
              </a:rPr>
              <a:t>cDNA</a:t>
            </a:r>
            <a:r>
              <a:rPr lang="it-IT" altLang="it-IT" dirty="0">
                <a:solidFill>
                  <a:srgbClr val="000000"/>
                </a:solidFill>
                <a:latin typeface="Comic Sans MS" panose="030F0702030302020204" pitchFamily="66" charset="0"/>
                <a:cs typeface="Arial" panose="020B0604020202020204" pitchFamily="34" charset="0"/>
              </a:rPr>
              <a:t>) è inserito nelle cellule batteriche, in un processo chiamato </a:t>
            </a:r>
            <a:r>
              <a:rPr lang="it-IT" altLang="it-IT" b="1" dirty="0">
                <a:solidFill>
                  <a:srgbClr val="000000"/>
                </a:solidFill>
                <a:latin typeface="Comic Sans MS" panose="030F0702030302020204" pitchFamily="66" charset="0"/>
                <a:cs typeface="Arial" panose="020B0604020202020204" pitchFamily="34" charset="0"/>
              </a:rPr>
              <a:t>trasformazione</a:t>
            </a:r>
            <a:r>
              <a:rPr lang="it-IT" altLang="it-IT" dirty="0">
                <a:solidFill>
                  <a:srgbClr val="000000"/>
                </a:solidFill>
                <a:latin typeface="Comic Sans MS" panose="030F0702030302020204" pitchFamily="66" charset="0"/>
                <a:cs typeface="Arial" panose="020B0604020202020204" pitchFamily="34" charset="0"/>
              </a:rPr>
              <a:t>.</a:t>
            </a:r>
          </a:p>
          <a:p>
            <a:pPr eaLnBrk="1" hangingPunct="1"/>
            <a:r>
              <a:rPr lang="it-IT" altLang="it-IT" dirty="0">
                <a:solidFill>
                  <a:srgbClr val="000000"/>
                </a:solidFill>
                <a:latin typeface="Comic Sans MS" panose="030F0702030302020204" pitchFamily="66" charset="0"/>
                <a:cs typeface="Arial" panose="020B0604020202020204" pitchFamily="34" charset="0"/>
              </a:rPr>
              <a:t>Solo alcune cellule ricevono il plasmide.</a:t>
            </a:r>
          </a:p>
          <a:p>
            <a:pPr eaLnBrk="1" hangingPunct="1">
              <a:buFont typeface="Arial" panose="020B0604020202020204" pitchFamily="34" charset="0"/>
              <a:buChar char="•"/>
            </a:pPr>
            <a:endParaRPr lang="it-IT" altLang="it-IT" dirty="0">
              <a:solidFill>
                <a:srgbClr val="000000"/>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endParaRPr lang="it-IT" altLang="it-IT" dirty="0">
              <a:solidFill>
                <a:srgbClr val="000000"/>
              </a:solidFill>
              <a:latin typeface="Arial" panose="020B0604020202020204" pitchFamily="34" charset="0"/>
              <a:cs typeface="Arial" panose="020B0604020202020204" pitchFamily="34" charset="0"/>
            </a:endParaRPr>
          </a:p>
        </p:txBody>
      </p:sp>
      <p:sp>
        <p:nvSpPr>
          <p:cNvPr id="34821" name="Text Box 14">
            <a:extLst>
              <a:ext uri="{FF2B5EF4-FFF2-40B4-BE49-F238E27FC236}">
                <a16:creationId xmlns:a16="http://schemas.microsoft.com/office/drawing/2014/main" id="{AD6FEB98-5928-4338-8723-07D1E66FFC86}"/>
              </a:ext>
            </a:extLst>
          </p:cNvPr>
          <p:cNvSpPr txBox="1">
            <a:spLocks noChangeArrowheads="1"/>
          </p:cNvSpPr>
          <p:nvPr/>
        </p:nvSpPr>
        <p:spPr bwMode="auto">
          <a:xfrm>
            <a:off x="1631951" y="6597650"/>
            <a:ext cx="44434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720" tIns="40680" rIns="81720" bIns="406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buClrTx/>
              <a:buFontTx/>
              <a:buNone/>
            </a:pPr>
            <a:r>
              <a:rPr lang="it-IT" altLang="it-IT" sz="1100">
                <a:solidFill>
                  <a:schemeClr val="tx1"/>
                </a:solidFill>
                <a:cs typeface="Arial" panose="020B0604020202020204" pitchFamily="34" charset="0"/>
              </a:rPr>
              <a:t>© Zanichelli editore 2016 </a:t>
            </a:r>
          </a:p>
        </p:txBody>
      </p:sp>
      <p:sp>
        <p:nvSpPr>
          <p:cNvPr id="34822" name="Text Box 1">
            <a:extLst>
              <a:ext uri="{FF2B5EF4-FFF2-40B4-BE49-F238E27FC236}">
                <a16:creationId xmlns:a16="http://schemas.microsoft.com/office/drawing/2014/main" id="{D4008DE8-60AC-4982-A3F0-B8BD5939FB38}"/>
              </a:ext>
            </a:extLst>
          </p:cNvPr>
          <p:cNvSpPr txBox="1">
            <a:spLocks noChangeArrowheads="1"/>
          </p:cNvSpPr>
          <p:nvPr/>
        </p:nvSpPr>
        <p:spPr bwMode="auto">
          <a:xfrm>
            <a:off x="1847850" y="596900"/>
            <a:ext cx="8820150" cy="744538"/>
          </a:xfrm>
          <a:prstGeom prst="rect">
            <a:avLst/>
          </a:prstGeom>
          <a:solidFill>
            <a:srgbClr val="FFFFFF"/>
          </a:solidFill>
          <a:ln w="9360">
            <a:solidFill>
              <a:srgbClr val="FFFFFF"/>
            </a:solidFill>
            <a:miter lim="800000"/>
            <a:headEnd/>
            <a:tailEnd/>
          </a:ln>
        </p:spPr>
        <p:txBody>
          <a:bodyPr lIns="81720" tIns="42480" rIns="81720" bIns="424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lnSpc>
                <a:spcPct val="90000"/>
              </a:lnSpc>
              <a:buClrTx/>
            </a:pPr>
            <a:r>
              <a:rPr lang="it-IT" altLang="it-IT" sz="4000" dirty="0">
                <a:solidFill>
                  <a:srgbClr val="FF0000"/>
                </a:solidFill>
                <a:latin typeface="Comic Sans MS" panose="030F0702030302020204" pitchFamily="66" charset="0"/>
                <a:cs typeface="Arial" panose="020B0604020202020204" pitchFamily="34" charset="0"/>
              </a:rPr>
              <a:t>Il clonaggio e la selezione /2</a:t>
            </a:r>
            <a:endParaRPr lang="it-IT" altLang="it-IT" sz="6000" dirty="0">
              <a:solidFill>
                <a:srgbClr val="FF0000"/>
              </a:solidFill>
              <a:latin typeface="Comic Sans MS" panose="030F0702030302020204" pitchFamily="66" charset="0"/>
              <a:cs typeface="Arial" panose="020B0604020202020204" pitchFamily="34" charset="0"/>
            </a:endParaRPr>
          </a:p>
        </p:txBody>
      </p:sp>
      <p:sp>
        <p:nvSpPr>
          <p:cNvPr id="8" name="Arco a tutto sesto 7">
            <a:extLst>
              <a:ext uri="{FF2B5EF4-FFF2-40B4-BE49-F238E27FC236}">
                <a16:creationId xmlns:a16="http://schemas.microsoft.com/office/drawing/2014/main" id="{139C8909-6212-4E6D-9B74-1D6F603D7650}"/>
              </a:ext>
            </a:extLst>
          </p:cNvPr>
          <p:cNvSpPr/>
          <p:nvPr/>
        </p:nvSpPr>
        <p:spPr bwMode="auto">
          <a:xfrm rot="13568369">
            <a:off x="4000500" y="1852613"/>
            <a:ext cx="1079500" cy="1079500"/>
          </a:xfrm>
          <a:prstGeom prst="blockArc">
            <a:avLst>
              <a:gd name="adj1" fmla="val 132517"/>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9" name="Arco a tutto sesto 8">
            <a:extLst>
              <a:ext uri="{FF2B5EF4-FFF2-40B4-BE49-F238E27FC236}">
                <a16:creationId xmlns:a16="http://schemas.microsoft.com/office/drawing/2014/main" id="{19300541-D6F6-4391-9AC0-E83DEC9BCB1E}"/>
              </a:ext>
            </a:extLst>
          </p:cNvPr>
          <p:cNvSpPr/>
          <p:nvPr/>
        </p:nvSpPr>
        <p:spPr bwMode="auto">
          <a:xfrm rot="17868822">
            <a:off x="3996532" y="1847057"/>
            <a:ext cx="1079500" cy="1081087"/>
          </a:xfrm>
          <a:prstGeom prst="blockArc">
            <a:avLst>
              <a:gd name="adj1" fmla="val 14725500"/>
              <a:gd name="adj2" fmla="val 21517169"/>
              <a:gd name="adj3" fmla="val 9465"/>
            </a:avLst>
          </a:prstGeom>
          <a:solidFill>
            <a:srgbClr val="800000"/>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10" name="Arco a tutto sesto 9">
            <a:extLst>
              <a:ext uri="{FF2B5EF4-FFF2-40B4-BE49-F238E27FC236}">
                <a16:creationId xmlns:a16="http://schemas.microsoft.com/office/drawing/2014/main" id="{5B2E26AD-AFFC-4282-ABB9-FC4F34D11253}"/>
              </a:ext>
            </a:extLst>
          </p:cNvPr>
          <p:cNvSpPr/>
          <p:nvPr/>
        </p:nvSpPr>
        <p:spPr bwMode="auto">
          <a:xfrm rot="13568369">
            <a:off x="5346701" y="2319338"/>
            <a:ext cx="900112" cy="900113"/>
          </a:xfrm>
          <a:prstGeom prst="blockArc">
            <a:avLst>
              <a:gd name="adj1" fmla="val 132517"/>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11" name="Arco a tutto sesto 10">
            <a:extLst>
              <a:ext uri="{FF2B5EF4-FFF2-40B4-BE49-F238E27FC236}">
                <a16:creationId xmlns:a16="http://schemas.microsoft.com/office/drawing/2014/main" id="{B895D289-9CCC-43A2-9C50-60751FD3010D}"/>
              </a:ext>
            </a:extLst>
          </p:cNvPr>
          <p:cNvSpPr/>
          <p:nvPr/>
        </p:nvSpPr>
        <p:spPr bwMode="auto">
          <a:xfrm rot="15839356">
            <a:off x="5348288" y="2320926"/>
            <a:ext cx="900113" cy="900112"/>
          </a:xfrm>
          <a:prstGeom prst="blockArc">
            <a:avLst>
              <a:gd name="adj1" fmla="val 18001805"/>
              <a:gd name="adj2" fmla="val 21517169"/>
              <a:gd name="adj3" fmla="val 9465"/>
            </a:avLst>
          </a:prstGeom>
          <a:solidFill>
            <a:srgbClr val="800000"/>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cxnSp>
        <p:nvCxnSpPr>
          <p:cNvPr id="12" name="Connettore 2 11">
            <a:extLst>
              <a:ext uri="{FF2B5EF4-FFF2-40B4-BE49-F238E27FC236}">
                <a16:creationId xmlns:a16="http://schemas.microsoft.com/office/drawing/2014/main" id="{7D837BDB-32FC-4E1F-A86A-A5C0EE93A5EB}"/>
              </a:ext>
            </a:extLst>
          </p:cNvPr>
          <p:cNvCxnSpPr>
            <a:cxnSpLocks noChangeShapeType="1"/>
          </p:cNvCxnSpPr>
          <p:nvPr/>
        </p:nvCxnSpPr>
        <p:spPr bwMode="auto">
          <a:xfrm>
            <a:off x="1919288" y="2420938"/>
            <a:ext cx="1655762" cy="0"/>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28" name="CasellaDiTesto 25">
            <a:extLst>
              <a:ext uri="{FF2B5EF4-FFF2-40B4-BE49-F238E27FC236}">
                <a16:creationId xmlns:a16="http://schemas.microsoft.com/office/drawing/2014/main" id="{BE647DA2-8832-4250-AF6C-8FD4BD95D3E9}"/>
              </a:ext>
            </a:extLst>
          </p:cNvPr>
          <p:cNvSpPr txBox="1">
            <a:spLocks noChangeArrowheads="1"/>
          </p:cNvSpPr>
          <p:nvPr/>
        </p:nvSpPr>
        <p:spPr bwMode="auto">
          <a:xfrm>
            <a:off x="1919288" y="1844675"/>
            <a:ext cx="1316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sz="1800" dirty="0">
                <a:solidFill>
                  <a:schemeClr val="tx1"/>
                </a:solidFill>
                <a:latin typeface="Comic Sans MS" panose="030F0702030302020204" pitchFamily="66" charset="0"/>
                <a:cs typeface="Arial" panose="020B0604020202020204" pitchFamily="34" charset="0"/>
              </a:rPr>
              <a:t>DNA </a:t>
            </a:r>
            <a:r>
              <a:rPr lang="it-IT" altLang="it-IT" sz="1800" dirty="0" err="1">
                <a:solidFill>
                  <a:schemeClr val="tx1"/>
                </a:solidFill>
                <a:latin typeface="Comic Sans MS" panose="030F0702030302020204" pitchFamily="66" charset="0"/>
                <a:cs typeface="Arial" panose="020B0604020202020204" pitchFamily="34" charset="0"/>
              </a:rPr>
              <a:t>ligasi</a:t>
            </a:r>
            <a:endParaRPr lang="it-IT" altLang="it-IT" sz="1800" dirty="0">
              <a:solidFill>
                <a:schemeClr val="tx1"/>
              </a:solidFill>
              <a:latin typeface="Comic Sans MS" panose="030F0702030302020204" pitchFamily="66" charset="0"/>
              <a:cs typeface="Arial" panose="020B0604020202020204" pitchFamily="34" charset="0"/>
            </a:endParaRPr>
          </a:p>
        </p:txBody>
      </p:sp>
      <p:sp>
        <p:nvSpPr>
          <p:cNvPr id="14" name="Rettangolo arrotondato 13">
            <a:extLst>
              <a:ext uri="{FF2B5EF4-FFF2-40B4-BE49-F238E27FC236}">
                <a16:creationId xmlns:a16="http://schemas.microsoft.com/office/drawing/2014/main" id="{13B1380A-B36B-4C7F-8031-260361BAB40F}"/>
              </a:ext>
            </a:extLst>
          </p:cNvPr>
          <p:cNvSpPr/>
          <p:nvPr/>
        </p:nvSpPr>
        <p:spPr bwMode="auto">
          <a:xfrm>
            <a:off x="1919288" y="3933825"/>
            <a:ext cx="863600" cy="1798638"/>
          </a:xfrm>
          <a:prstGeom prst="roundRect">
            <a:avLst>
              <a:gd name="adj" fmla="val 50000"/>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34830" name="Rettangolo arrotondato 29">
            <a:extLst>
              <a:ext uri="{FF2B5EF4-FFF2-40B4-BE49-F238E27FC236}">
                <a16:creationId xmlns:a16="http://schemas.microsoft.com/office/drawing/2014/main" id="{B05141D8-D50D-4054-8FA3-59D4094FD41A}"/>
              </a:ext>
            </a:extLst>
          </p:cNvPr>
          <p:cNvSpPr>
            <a:spLocks noChangeArrowheads="1"/>
          </p:cNvSpPr>
          <p:nvPr/>
        </p:nvSpPr>
        <p:spPr bwMode="auto">
          <a:xfrm>
            <a:off x="3071813" y="3933825"/>
            <a:ext cx="863600" cy="1798638"/>
          </a:xfrm>
          <a:prstGeom prst="roundRect">
            <a:avLst>
              <a:gd name="adj" fmla="val 50000"/>
            </a:avLst>
          </a:prstGeom>
          <a:solidFill>
            <a:srgbClr val="CCEEDF"/>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4831" name="Rettangolo arrotondato 30">
            <a:extLst>
              <a:ext uri="{FF2B5EF4-FFF2-40B4-BE49-F238E27FC236}">
                <a16:creationId xmlns:a16="http://schemas.microsoft.com/office/drawing/2014/main" id="{350B6303-0259-4723-B975-BC9F999DAC9A}"/>
              </a:ext>
            </a:extLst>
          </p:cNvPr>
          <p:cNvSpPr>
            <a:spLocks noChangeArrowheads="1"/>
          </p:cNvSpPr>
          <p:nvPr/>
        </p:nvSpPr>
        <p:spPr bwMode="auto">
          <a:xfrm>
            <a:off x="4224338" y="3933825"/>
            <a:ext cx="863600" cy="1798638"/>
          </a:xfrm>
          <a:prstGeom prst="roundRect">
            <a:avLst>
              <a:gd name="adj" fmla="val 50000"/>
            </a:avLst>
          </a:prstGeom>
          <a:solidFill>
            <a:srgbClr val="CCEEDF"/>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4832" name="Rettangolo arrotondato 31">
            <a:extLst>
              <a:ext uri="{FF2B5EF4-FFF2-40B4-BE49-F238E27FC236}">
                <a16:creationId xmlns:a16="http://schemas.microsoft.com/office/drawing/2014/main" id="{1EF307C6-4ADC-4A7A-A63D-EB5FA142EBDE}"/>
              </a:ext>
            </a:extLst>
          </p:cNvPr>
          <p:cNvSpPr>
            <a:spLocks noChangeArrowheads="1"/>
          </p:cNvSpPr>
          <p:nvPr/>
        </p:nvSpPr>
        <p:spPr bwMode="auto">
          <a:xfrm>
            <a:off x="5303838" y="3933825"/>
            <a:ext cx="863600" cy="1798638"/>
          </a:xfrm>
          <a:prstGeom prst="roundRect">
            <a:avLst>
              <a:gd name="adj" fmla="val 50000"/>
            </a:avLst>
          </a:prstGeom>
          <a:solidFill>
            <a:srgbClr val="CCEEDF"/>
          </a:solidFill>
          <a:ln w="9525">
            <a:solidFill>
              <a:schemeClr val="tx1"/>
            </a:solidFill>
            <a:round/>
            <a:headEnd/>
            <a:tailEnd/>
          </a:ln>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grpSp>
        <p:nvGrpSpPr>
          <p:cNvPr id="34833" name="Gruppo 17">
            <a:extLst>
              <a:ext uri="{FF2B5EF4-FFF2-40B4-BE49-F238E27FC236}">
                <a16:creationId xmlns:a16="http://schemas.microsoft.com/office/drawing/2014/main" id="{B01B290B-4080-4680-8BB1-AC45D00BC09B}"/>
              </a:ext>
            </a:extLst>
          </p:cNvPr>
          <p:cNvGrpSpPr>
            <a:grpSpLocks/>
          </p:cNvGrpSpPr>
          <p:nvPr/>
        </p:nvGrpSpPr>
        <p:grpSpPr bwMode="auto">
          <a:xfrm>
            <a:off x="1992313" y="4076701"/>
            <a:ext cx="665162" cy="663575"/>
            <a:chOff x="1046722" y="3438973"/>
            <a:chExt cx="665579" cy="663192"/>
          </a:xfrm>
        </p:grpSpPr>
        <p:sp>
          <p:nvSpPr>
            <p:cNvPr id="19" name="Arco a tutto sesto 18">
              <a:extLst>
                <a:ext uri="{FF2B5EF4-FFF2-40B4-BE49-F238E27FC236}">
                  <a16:creationId xmlns:a16="http://schemas.microsoft.com/office/drawing/2014/main" id="{9F33F662-6BF8-43C1-A3EF-FCB2000B1F29}"/>
                </a:ext>
              </a:extLst>
            </p:cNvPr>
            <p:cNvSpPr/>
            <p:nvPr/>
          </p:nvSpPr>
          <p:spPr bwMode="auto">
            <a:xfrm rot="13568369">
              <a:off x="1064585" y="3438583"/>
              <a:ext cx="647326" cy="648106"/>
            </a:xfrm>
            <a:prstGeom prst="blockArc">
              <a:avLst>
                <a:gd name="adj1" fmla="val 132517"/>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20" name="Arco a tutto sesto 19">
              <a:extLst>
                <a:ext uri="{FF2B5EF4-FFF2-40B4-BE49-F238E27FC236}">
                  <a16:creationId xmlns:a16="http://schemas.microsoft.com/office/drawing/2014/main" id="{83E4154F-EF6B-4262-B8B7-49241F9D8822}"/>
                </a:ext>
              </a:extLst>
            </p:cNvPr>
            <p:cNvSpPr/>
            <p:nvPr/>
          </p:nvSpPr>
          <p:spPr bwMode="auto">
            <a:xfrm rot="15839356">
              <a:off x="1047112" y="3454449"/>
              <a:ext cx="647326" cy="648106"/>
            </a:xfrm>
            <a:prstGeom prst="blockArc">
              <a:avLst>
                <a:gd name="adj1" fmla="val 18001805"/>
                <a:gd name="adj2" fmla="val 21517169"/>
                <a:gd name="adj3" fmla="val 9465"/>
              </a:avLst>
            </a:prstGeom>
            <a:solidFill>
              <a:srgbClr val="800000"/>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grpSp>
      <p:grpSp>
        <p:nvGrpSpPr>
          <p:cNvPr id="34834" name="Gruppo 38">
            <a:extLst>
              <a:ext uri="{FF2B5EF4-FFF2-40B4-BE49-F238E27FC236}">
                <a16:creationId xmlns:a16="http://schemas.microsoft.com/office/drawing/2014/main" id="{82BC5399-0628-4748-8A4B-77A76E724207}"/>
              </a:ext>
            </a:extLst>
          </p:cNvPr>
          <p:cNvGrpSpPr>
            <a:grpSpLocks/>
          </p:cNvGrpSpPr>
          <p:nvPr/>
        </p:nvGrpSpPr>
        <p:grpSpPr bwMode="auto">
          <a:xfrm>
            <a:off x="5375275" y="4076701"/>
            <a:ext cx="666750" cy="663575"/>
            <a:chOff x="1046722" y="3438973"/>
            <a:chExt cx="665579" cy="663192"/>
          </a:xfrm>
        </p:grpSpPr>
        <p:sp>
          <p:nvSpPr>
            <p:cNvPr id="22" name="Arco a tutto sesto 21">
              <a:extLst>
                <a:ext uri="{FF2B5EF4-FFF2-40B4-BE49-F238E27FC236}">
                  <a16:creationId xmlns:a16="http://schemas.microsoft.com/office/drawing/2014/main" id="{D4E8355C-B1A1-4B57-B0B3-318735D7A5DB}"/>
                </a:ext>
              </a:extLst>
            </p:cNvPr>
            <p:cNvSpPr/>
            <p:nvPr/>
          </p:nvSpPr>
          <p:spPr bwMode="auto">
            <a:xfrm rot="13568369">
              <a:off x="1064565" y="3438562"/>
              <a:ext cx="647326" cy="648147"/>
            </a:xfrm>
            <a:prstGeom prst="blockArc">
              <a:avLst>
                <a:gd name="adj1" fmla="val 132517"/>
                <a:gd name="adj2" fmla="val 21517169"/>
                <a:gd name="adj3" fmla="val 9465"/>
              </a:avLst>
            </a:prstGeom>
            <a:solidFill>
              <a:srgbClr val="E4C827"/>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sp>
          <p:nvSpPr>
            <p:cNvPr id="23" name="Arco a tutto sesto 22">
              <a:extLst>
                <a:ext uri="{FF2B5EF4-FFF2-40B4-BE49-F238E27FC236}">
                  <a16:creationId xmlns:a16="http://schemas.microsoft.com/office/drawing/2014/main" id="{9AF442FC-9756-41B8-A81F-17931651EE7C}"/>
                </a:ext>
              </a:extLst>
            </p:cNvPr>
            <p:cNvSpPr/>
            <p:nvPr/>
          </p:nvSpPr>
          <p:spPr bwMode="auto">
            <a:xfrm rot="15839356">
              <a:off x="1047133" y="3454428"/>
              <a:ext cx="647326" cy="648148"/>
            </a:xfrm>
            <a:prstGeom prst="blockArc">
              <a:avLst>
                <a:gd name="adj1" fmla="val 18001805"/>
                <a:gd name="adj2" fmla="val 21517169"/>
                <a:gd name="adj3" fmla="val 9465"/>
              </a:avLst>
            </a:prstGeom>
            <a:solidFill>
              <a:srgbClr val="800000"/>
            </a:solidFill>
            <a:ln w="9525" cap="flat" cmpd="sng" algn="ctr">
              <a:solidFill>
                <a:schemeClr val="tx1"/>
              </a:solidFill>
              <a:prstDash val="solid"/>
              <a:round/>
              <a:headEnd type="none" w="med" len="med"/>
              <a:tailEnd type="none" w="med" len="med"/>
            </a:ln>
            <a:effectLst/>
          </p:spPr>
          <p:txBody>
            <a:bodyPr/>
            <a:lstStyle/>
            <a:p>
              <a:pPr>
                <a:buFont typeface="Times New Roman" charset="0"/>
                <a:buNone/>
                <a:defRPr/>
              </a:pPr>
              <a:endParaRPr lang="it-IT">
                <a:latin typeface="Calibri" charset="0"/>
                <a:ea typeface="ＭＳ Ｐゴシック" charset="0"/>
              </a:endParaRPr>
            </a:p>
          </p:txBody>
        </p:sp>
      </p:grpSp>
      <p:sp>
        <p:nvSpPr>
          <p:cNvPr id="34835" name="Figura a mano libera 27">
            <a:extLst>
              <a:ext uri="{FF2B5EF4-FFF2-40B4-BE49-F238E27FC236}">
                <a16:creationId xmlns:a16="http://schemas.microsoft.com/office/drawing/2014/main" id="{FC2D793C-3C36-4ADF-A077-521A45B93D7C}"/>
              </a:ext>
            </a:extLst>
          </p:cNvPr>
          <p:cNvSpPr>
            <a:spLocks/>
          </p:cNvSpPr>
          <p:nvPr/>
        </p:nvSpPr>
        <p:spPr bwMode="auto">
          <a:xfrm>
            <a:off x="2063750" y="4941889"/>
            <a:ext cx="585788" cy="574675"/>
          </a:xfrm>
          <a:custGeom>
            <a:avLst/>
            <a:gdLst>
              <a:gd name="T0" fmla="*/ 287764 w 586291"/>
              <a:gd name="T1" fmla="*/ 337399 h 575961"/>
              <a:gd name="T2" fmla="*/ 214123 w 586291"/>
              <a:gd name="T3" fmla="*/ 322730 h 575961"/>
              <a:gd name="T4" fmla="*/ 169938 w 586291"/>
              <a:gd name="T5" fmla="*/ 220042 h 575961"/>
              <a:gd name="T6" fmla="*/ 243579 w 586291"/>
              <a:gd name="T7" fmla="*/ 58678 h 575961"/>
              <a:gd name="T8" fmla="*/ 331949 w 586291"/>
              <a:gd name="T9" fmla="*/ 0 h 575961"/>
              <a:gd name="T10" fmla="*/ 464503 w 586291"/>
              <a:gd name="T11" fmla="*/ 29338 h 575961"/>
              <a:gd name="T12" fmla="*/ 420318 w 586291"/>
              <a:gd name="T13" fmla="*/ 190703 h 575961"/>
              <a:gd name="T14" fmla="*/ 273036 w 586291"/>
              <a:gd name="T15" fmla="*/ 308061 h 575961"/>
              <a:gd name="T16" fmla="*/ 184665 w 586291"/>
              <a:gd name="T17" fmla="*/ 366738 h 575961"/>
              <a:gd name="T18" fmla="*/ 169938 w 586291"/>
              <a:gd name="T19" fmla="*/ 542772 h 575961"/>
              <a:gd name="T20" fmla="*/ 228850 w 586291"/>
              <a:gd name="T21" fmla="*/ 557443 h 575961"/>
              <a:gd name="T22" fmla="*/ 464503 w 586291"/>
              <a:gd name="T23" fmla="*/ 513433 h 575961"/>
              <a:gd name="T24" fmla="*/ 479231 w 586291"/>
              <a:gd name="T25" fmla="*/ 469425 h 575961"/>
              <a:gd name="T26" fmla="*/ 449775 w 586291"/>
              <a:gd name="T27" fmla="*/ 425416 h 575961"/>
              <a:gd name="T28" fmla="*/ 96296 w 586291"/>
              <a:gd name="T29" fmla="*/ 396078 h 575961"/>
              <a:gd name="T30" fmla="*/ 199395 w 586291"/>
              <a:gd name="T31" fmla="*/ 161364 h 575961"/>
              <a:gd name="T32" fmla="*/ 346677 w 586291"/>
              <a:gd name="T33" fmla="*/ 293390 h 575961"/>
              <a:gd name="T34" fmla="*/ 331949 w 586291"/>
              <a:gd name="T35" fmla="*/ 337399 h 575961"/>
              <a:gd name="T36" fmla="*/ 361405 w 586291"/>
              <a:gd name="T37" fmla="*/ 410747 h 575961"/>
              <a:gd name="T38" fmla="*/ 405590 w 586291"/>
              <a:gd name="T39" fmla="*/ 425416 h 575961"/>
              <a:gd name="T40" fmla="*/ 552873 w 586291"/>
              <a:gd name="T41" fmla="*/ 410747 h 575961"/>
              <a:gd name="T42" fmla="*/ 538145 w 586291"/>
              <a:gd name="T43" fmla="*/ 234712 h 575961"/>
              <a:gd name="T44" fmla="*/ 464503 w 586291"/>
              <a:gd name="T45" fmla="*/ 220042 h 575961"/>
              <a:gd name="T46" fmla="*/ 302492 w 586291"/>
              <a:gd name="T47" fmla="*/ 264051 h 575961"/>
              <a:gd name="T48" fmla="*/ 287764 w 586291"/>
              <a:gd name="T49" fmla="*/ 322730 h 575961"/>
              <a:gd name="T50" fmla="*/ 258308 w 586291"/>
              <a:gd name="T51" fmla="*/ 425416 h 575961"/>
              <a:gd name="T52" fmla="*/ 228850 w 586291"/>
              <a:gd name="T53" fmla="*/ 572112 h 575961"/>
              <a:gd name="T54" fmla="*/ 37384 w 586291"/>
              <a:gd name="T55" fmla="*/ 484094 h 575961"/>
              <a:gd name="T56" fmla="*/ 52111 w 586291"/>
              <a:gd name="T57" fmla="*/ 337399 h 575961"/>
              <a:gd name="T58" fmla="*/ 140481 w 586291"/>
              <a:gd name="T59" fmla="*/ 308061 h 575961"/>
              <a:gd name="T60" fmla="*/ 184665 w 586291"/>
              <a:gd name="T61" fmla="*/ 293390 h 575961"/>
              <a:gd name="T62" fmla="*/ 302492 w 586291"/>
              <a:gd name="T63" fmla="*/ 308061 h 575961"/>
              <a:gd name="T64" fmla="*/ 376134 w 586291"/>
              <a:gd name="T65" fmla="*/ 484094 h 575961"/>
              <a:gd name="T66" fmla="*/ 435047 w 586291"/>
              <a:gd name="T67" fmla="*/ 454755 h 575961"/>
              <a:gd name="T68" fmla="*/ 420318 w 586291"/>
              <a:gd name="T69" fmla="*/ 352068 h 575961"/>
              <a:gd name="T70" fmla="*/ 287764 w 586291"/>
              <a:gd name="T71" fmla="*/ 337399 h 5759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291"/>
              <a:gd name="T109" fmla="*/ 0 h 575961"/>
              <a:gd name="T110" fmla="*/ 586291 w 586291"/>
              <a:gd name="T111" fmla="*/ 575961 h 5759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291" h="575961">
                <a:moveTo>
                  <a:pt x="288506" y="339669"/>
                </a:moveTo>
                <a:cubicBezTo>
                  <a:pt x="254052" y="334746"/>
                  <a:pt x="237743" y="334789"/>
                  <a:pt x="214675" y="324901"/>
                </a:cubicBezTo>
                <a:cubicBezTo>
                  <a:pt x="173304" y="307168"/>
                  <a:pt x="177217" y="255734"/>
                  <a:pt x="170376" y="221523"/>
                </a:cubicBezTo>
                <a:cubicBezTo>
                  <a:pt x="177208" y="203303"/>
                  <a:pt x="209787" y="89195"/>
                  <a:pt x="244207" y="59073"/>
                </a:cubicBezTo>
                <a:cubicBezTo>
                  <a:pt x="270918" y="35698"/>
                  <a:pt x="332805" y="0"/>
                  <a:pt x="332805" y="0"/>
                </a:cubicBezTo>
                <a:cubicBezTo>
                  <a:pt x="377104" y="9845"/>
                  <a:pt x="446687" y="-11668"/>
                  <a:pt x="465701" y="29536"/>
                </a:cubicBezTo>
                <a:cubicBezTo>
                  <a:pt x="489219" y="80499"/>
                  <a:pt x="447661" y="142381"/>
                  <a:pt x="421402" y="191987"/>
                </a:cubicBezTo>
                <a:cubicBezTo>
                  <a:pt x="368048" y="292781"/>
                  <a:pt x="343385" y="263697"/>
                  <a:pt x="273740" y="310133"/>
                </a:cubicBezTo>
                <a:cubicBezTo>
                  <a:pt x="138448" y="400339"/>
                  <a:pt x="399263" y="262129"/>
                  <a:pt x="185142" y="369206"/>
                </a:cubicBezTo>
                <a:cubicBezTo>
                  <a:pt x="153697" y="432105"/>
                  <a:pt x="124333" y="463535"/>
                  <a:pt x="170376" y="546424"/>
                </a:cubicBezTo>
                <a:cubicBezTo>
                  <a:pt x="180231" y="564165"/>
                  <a:pt x="209753" y="556270"/>
                  <a:pt x="229441" y="561193"/>
                </a:cubicBezTo>
                <a:cubicBezTo>
                  <a:pt x="269450" y="557555"/>
                  <a:pt x="413950" y="560020"/>
                  <a:pt x="465701" y="516888"/>
                </a:cubicBezTo>
                <a:cubicBezTo>
                  <a:pt x="477659" y="506921"/>
                  <a:pt x="475545" y="487351"/>
                  <a:pt x="480467" y="472583"/>
                </a:cubicBezTo>
                <a:cubicBezTo>
                  <a:pt x="470623" y="457815"/>
                  <a:pt x="468364" y="431630"/>
                  <a:pt x="450935" y="428278"/>
                </a:cubicBezTo>
                <a:cubicBezTo>
                  <a:pt x="334529" y="405889"/>
                  <a:pt x="190339" y="471229"/>
                  <a:pt x="96545" y="398742"/>
                </a:cubicBezTo>
                <a:cubicBezTo>
                  <a:pt x="-149979" y="208221"/>
                  <a:pt x="147154" y="173002"/>
                  <a:pt x="199909" y="162450"/>
                </a:cubicBezTo>
                <a:cubicBezTo>
                  <a:pt x="382826" y="195713"/>
                  <a:pt x="378821" y="139092"/>
                  <a:pt x="347571" y="295364"/>
                </a:cubicBezTo>
                <a:cubicBezTo>
                  <a:pt x="344519" y="310629"/>
                  <a:pt x="337727" y="324901"/>
                  <a:pt x="332805" y="339669"/>
                </a:cubicBezTo>
                <a:cubicBezTo>
                  <a:pt x="342649" y="364283"/>
                  <a:pt x="345368" y="393144"/>
                  <a:pt x="362337" y="413510"/>
                </a:cubicBezTo>
                <a:cubicBezTo>
                  <a:pt x="372301" y="425468"/>
                  <a:pt x="391071" y="428278"/>
                  <a:pt x="406636" y="428278"/>
                </a:cubicBezTo>
                <a:cubicBezTo>
                  <a:pt x="456103" y="428278"/>
                  <a:pt x="505078" y="418433"/>
                  <a:pt x="554299" y="413510"/>
                </a:cubicBezTo>
                <a:cubicBezTo>
                  <a:pt x="583007" y="341729"/>
                  <a:pt x="615125" y="311895"/>
                  <a:pt x="539532" y="236291"/>
                </a:cubicBezTo>
                <a:cubicBezTo>
                  <a:pt x="521786" y="218543"/>
                  <a:pt x="490311" y="226446"/>
                  <a:pt x="465701" y="221523"/>
                </a:cubicBezTo>
                <a:cubicBezTo>
                  <a:pt x="434973" y="225913"/>
                  <a:pt x="333744" y="229257"/>
                  <a:pt x="303272" y="265828"/>
                </a:cubicBezTo>
                <a:cubicBezTo>
                  <a:pt x="290279" y="281421"/>
                  <a:pt x="294081" y="305385"/>
                  <a:pt x="288506" y="324901"/>
                </a:cubicBezTo>
                <a:cubicBezTo>
                  <a:pt x="272692" y="380259"/>
                  <a:pt x="270515" y="364798"/>
                  <a:pt x="258974" y="428278"/>
                </a:cubicBezTo>
                <a:cubicBezTo>
                  <a:pt x="231825" y="577612"/>
                  <a:pt x="259766" y="484972"/>
                  <a:pt x="229441" y="575961"/>
                </a:cubicBezTo>
                <a:cubicBezTo>
                  <a:pt x="162881" y="563857"/>
                  <a:pt x="44604" y="587097"/>
                  <a:pt x="37480" y="487351"/>
                </a:cubicBezTo>
                <a:cubicBezTo>
                  <a:pt x="33956" y="438004"/>
                  <a:pt x="27320" y="382404"/>
                  <a:pt x="52246" y="339669"/>
                </a:cubicBezTo>
                <a:cubicBezTo>
                  <a:pt x="67930" y="312778"/>
                  <a:pt x="111311" y="319979"/>
                  <a:pt x="140844" y="310133"/>
                </a:cubicBezTo>
                <a:lnTo>
                  <a:pt x="185142" y="295364"/>
                </a:lnTo>
                <a:cubicBezTo>
                  <a:pt x="224519" y="300287"/>
                  <a:pt x="277869" y="279646"/>
                  <a:pt x="303272" y="310133"/>
                </a:cubicBezTo>
                <a:cubicBezTo>
                  <a:pt x="495927" y="541349"/>
                  <a:pt x="235247" y="440060"/>
                  <a:pt x="377104" y="487351"/>
                </a:cubicBezTo>
                <a:cubicBezTo>
                  <a:pt x="396792" y="477506"/>
                  <a:pt x="420605" y="473381"/>
                  <a:pt x="436169" y="457815"/>
                </a:cubicBezTo>
                <a:cubicBezTo>
                  <a:pt x="466721" y="427259"/>
                  <a:pt x="445416" y="378454"/>
                  <a:pt x="421402" y="354437"/>
                </a:cubicBezTo>
                <a:cubicBezTo>
                  <a:pt x="395741" y="328772"/>
                  <a:pt x="322960" y="344592"/>
                  <a:pt x="288506" y="339669"/>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4836" name="Figura a mano libera 43">
            <a:extLst>
              <a:ext uri="{FF2B5EF4-FFF2-40B4-BE49-F238E27FC236}">
                <a16:creationId xmlns:a16="http://schemas.microsoft.com/office/drawing/2014/main" id="{5A9C6D79-C7AC-4411-B46A-0D085E14A7E3}"/>
              </a:ext>
            </a:extLst>
          </p:cNvPr>
          <p:cNvSpPr>
            <a:spLocks/>
          </p:cNvSpPr>
          <p:nvPr/>
        </p:nvSpPr>
        <p:spPr bwMode="auto">
          <a:xfrm>
            <a:off x="3216275" y="4941889"/>
            <a:ext cx="585788" cy="574675"/>
          </a:xfrm>
          <a:custGeom>
            <a:avLst/>
            <a:gdLst>
              <a:gd name="T0" fmla="*/ 287764 w 586291"/>
              <a:gd name="T1" fmla="*/ 337399 h 575961"/>
              <a:gd name="T2" fmla="*/ 214123 w 586291"/>
              <a:gd name="T3" fmla="*/ 322730 h 575961"/>
              <a:gd name="T4" fmla="*/ 169938 w 586291"/>
              <a:gd name="T5" fmla="*/ 220042 h 575961"/>
              <a:gd name="T6" fmla="*/ 243579 w 586291"/>
              <a:gd name="T7" fmla="*/ 58678 h 575961"/>
              <a:gd name="T8" fmla="*/ 331949 w 586291"/>
              <a:gd name="T9" fmla="*/ 0 h 575961"/>
              <a:gd name="T10" fmla="*/ 464503 w 586291"/>
              <a:gd name="T11" fmla="*/ 29338 h 575961"/>
              <a:gd name="T12" fmla="*/ 420318 w 586291"/>
              <a:gd name="T13" fmla="*/ 190703 h 575961"/>
              <a:gd name="T14" fmla="*/ 273036 w 586291"/>
              <a:gd name="T15" fmla="*/ 308061 h 575961"/>
              <a:gd name="T16" fmla="*/ 184665 w 586291"/>
              <a:gd name="T17" fmla="*/ 366738 h 575961"/>
              <a:gd name="T18" fmla="*/ 169938 w 586291"/>
              <a:gd name="T19" fmla="*/ 542772 h 575961"/>
              <a:gd name="T20" fmla="*/ 228850 w 586291"/>
              <a:gd name="T21" fmla="*/ 557443 h 575961"/>
              <a:gd name="T22" fmla="*/ 464503 w 586291"/>
              <a:gd name="T23" fmla="*/ 513433 h 575961"/>
              <a:gd name="T24" fmla="*/ 479231 w 586291"/>
              <a:gd name="T25" fmla="*/ 469425 h 575961"/>
              <a:gd name="T26" fmla="*/ 449775 w 586291"/>
              <a:gd name="T27" fmla="*/ 425416 h 575961"/>
              <a:gd name="T28" fmla="*/ 96296 w 586291"/>
              <a:gd name="T29" fmla="*/ 396078 h 575961"/>
              <a:gd name="T30" fmla="*/ 199395 w 586291"/>
              <a:gd name="T31" fmla="*/ 161364 h 575961"/>
              <a:gd name="T32" fmla="*/ 346677 w 586291"/>
              <a:gd name="T33" fmla="*/ 293390 h 575961"/>
              <a:gd name="T34" fmla="*/ 331949 w 586291"/>
              <a:gd name="T35" fmla="*/ 337399 h 575961"/>
              <a:gd name="T36" fmla="*/ 361405 w 586291"/>
              <a:gd name="T37" fmla="*/ 410747 h 575961"/>
              <a:gd name="T38" fmla="*/ 405590 w 586291"/>
              <a:gd name="T39" fmla="*/ 425416 h 575961"/>
              <a:gd name="T40" fmla="*/ 552873 w 586291"/>
              <a:gd name="T41" fmla="*/ 410747 h 575961"/>
              <a:gd name="T42" fmla="*/ 538145 w 586291"/>
              <a:gd name="T43" fmla="*/ 234712 h 575961"/>
              <a:gd name="T44" fmla="*/ 464503 w 586291"/>
              <a:gd name="T45" fmla="*/ 220042 h 575961"/>
              <a:gd name="T46" fmla="*/ 302492 w 586291"/>
              <a:gd name="T47" fmla="*/ 264051 h 575961"/>
              <a:gd name="T48" fmla="*/ 287764 w 586291"/>
              <a:gd name="T49" fmla="*/ 322730 h 575961"/>
              <a:gd name="T50" fmla="*/ 258308 w 586291"/>
              <a:gd name="T51" fmla="*/ 425416 h 575961"/>
              <a:gd name="T52" fmla="*/ 228850 w 586291"/>
              <a:gd name="T53" fmla="*/ 572112 h 575961"/>
              <a:gd name="T54" fmla="*/ 37384 w 586291"/>
              <a:gd name="T55" fmla="*/ 484094 h 575961"/>
              <a:gd name="T56" fmla="*/ 52111 w 586291"/>
              <a:gd name="T57" fmla="*/ 337399 h 575961"/>
              <a:gd name="T58" fmla="*/ 140481 w 586291"/>
              <a:gd name="T59" fmla="*/ 308061 h 575961"/>
              <a:gd name="T60" fmla="*/ 184665 w 586291"/>
              <a:gd name="T61" fmla="*/ 293390 h 575961"/>
              <a:gd name="T62" fmla="*/ 302492 w 586291"/>
              <a:gd name="T63" fmla="*/ 308061 h 575961"/>
              <a:gd name="T64" fmla="*/ 376134 w 586291"/>
              <a:gd name="T65" fmla="*/ 484094 h 575961"/>
              <a:gd name="T66" fmla="*/ 435047 w 586291"/>
              <a:gd name="T67" fmla="*/ 454755 h 575961"/>
              <a:gd name="T68" fmla="*/ 420318 w 586291"/>
              <a:gd name="T69" fmla="*/ 352068 h 575961"/>
              <a:gd name="T70" fmla="*/ 287764 w 586291"/>
              <a:gd name="T71" fmla="*/ 337399 h 5759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291"/>
              <a:gd name="T109" fmla="*/ 0 h 575961"/>
              <a:gd name="T110" fmla="*/ 586291 w 586291"/>
              <a:gd name="T111" fmla="*/ 575961 h 5759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291" h="575961">
                <a:moveTo>
                  <a:pt x="288506" y="339669"/>
                </a:moveTo>
                <a:cubicBezTo>
                  <a:pt x="254052" y="334746"/>
                  <a:pt x="237743" y="334789"/>
                  <a:pt x="214675" y="324901"/>
                </a:cubicBezTo>
                <a:cubicBezTo>
                  <a:pt x="173304" y="307168"/>
                  <a:pt x="177217" y="255734"/>
                  <a:pt x="170376" y="221523"/>
                </a:cubicBezTo>
                <a:cubicBezTo>
                  <a:pt x="177208" y="203303"/>
                  <a:pt x="209787" y="89195"/>
                  <a:pt x="244207" y="59073"/>
                </a:cubicBezTo>
                <a:cubicBezTo>
                  <a:pt x="270918" y="35698"/>
                  <a:pt x="332805" y="0"/>
                  <a:pt x="332805" y="0"/>
                </a:cubicBezTo>
                <a:cubicBezTo>
                  <a:pt x="377104" y="9845"/>
                  <a:pt x="446687" y="-11668"/>
                  <a:pt x="465701" y="29536"/>
                </a:cubicBezTo>
                <a:cubicBezTo>
                  <a:pt x="489219" y="80499"/>
                  <a:pt x="447661" y="142381"/>
                  <a:pt x="421402" y="191987"/>
                </a:cubicBezTo>
                <a:cubicBezTo>
                  <a:pt x="368048" y="292781"/>
                  <a:pt x="343385" y="263697"/>
                  <a:pt x="273740" y="310133"/>
                </a:cubicBezTo>
                <a:cubicBezTo>
                  <a:pt x="138448" y="400339"/>
                  <a:pt x="399263" y="262129"/>
                  <a:pt x="185142" y="369206"/>
                </a:cubicBezTo>
                <a:cubicBezTo>
                  <a:pt x="153697" y="432105"/>
                  <a:pt x="124333" y="463535"/>
                  <a:pt x="170376" y="546424"/>
                </a:cubicBezTo>
                <a:cubicBezTo>
                  <a:pt x="180231" y="564165"/>
                  <a:pt x="209753" y="556270"/>
                  <a:pt x="229441" y="561193"/>
                </a:cubicBezTo>
                <a:cubicBezTo>
                  <a:pt x="269450" y="557555"/>
                  <a:pt x="413950" y="560020"/>
                  <a:pt x="465701" y="516888"/>
                </a:cubicBezTo>
                <a:cubicBezTo>
                  <a:pt x="477659" y="506921"/>
                  <a:pt x="475545" y="487351"/>
                  <a:pt x="480467" y="472583"/>
                </a:cubicBezTo>
                <a:cubicBezTo>
                  <a:pt x="470623" y="457815"/>
                  <a:pt x="468364" y="431630"/>
                  <a:pt x="450935" y="428278"/>
                </a:cubicBezTo>
                <a:cubicBezTo>
                  <a:pt x="334529" y="405889"/>
                  <a:pt x="190339" y="471229"/>
                  <a:pt x="96545" y="398742"/>
                </a:cubicBezTo>
                <a:cubicBezTo>
                  <a:pt x="-149979" y="208221"/>
                  <a:pt x="147154" y="173002"/>
                  <a:pt x="199909" y="162450"/>
                </a:cubicBezTo>
                <a:cubicBezTo>
                  <a:pt x="382826" y="195713"/>
                  <a:pt x="378821" y="139092"/>
                  <a:pt x="347571" y="295364"/>
                </a:cubicBezTo>
                <a:cubicBezTo>
                  <a:pt x="344519" y="310629"/>
                  <a:pt x="337727" y="324901"/>
                  <a:pt x="332805" y="339669"/>
                </a:cubicBezTo>
                <a:cubicBezTo>
                  <a:pt x="342649" y="364283"/>
                  <a:pt x="345368" y="393144"/>
                  <a:pt x="362337" y="413510"/>
                </a:cubicBezTo>
                <a:cubicBezTo>
                  <a:pt x="372301" y="425468"/>
                  <a:pt x="391071" y="428278"/>
                  <a:pt x="406636" y="428278"/>
                </a:cubicBezTo>
                <a:cubicBezTo>
                  <a:pt x="456103" y="428278"/>
                  <a:pt x="505078" y="418433"/>
                  <a:pt x="554299" y="413510"/>
                </a:cubicBezTo>
                <a:cubicBezTo>
                  <a:pt x="583007" y="341729"/>
                  <a:pt x="615125" y="311895"/>
                  <a:pt x="539532" y="236291"/>
                </a:cubicBezTo>
                <a:cubicBezTo>
                  <a:pt x="521786" y="218543"/>
                  <a:pt x="490311" y="226446"/>
                  <a:pt x="465701" y="221523"/>
                </a:cubicBezTo>
                <a:cubicBezTo>
                  <a:pt x="434973" y="225913"/>
                  <a:pt x="333744" y="229257"/>
                  <a:pt x="303272" y="265828"/>
                </a:cubicBezTo>
                <a:cubicBezTo>
                  <a:pt x="290279" y="281421"/>
                  <a:pt x="294081" y="305385"/>
                  <a:pt x="288506" y="324901"/>
                </a:cubicBezTo>
                <a:cubicBezTo>
                  <a:pt x="272692" y="380259"/>
                  <a:pt x="270515" y="364798"/>
                  <a:pt x="258974" y="428278"/>
                </a:cubicBezTo>
                <a:cubicBezTo>
                  <a:pt x="231825" y="577612"/>
                  <a:pt x="259766" y="484972"/>
                  <a:pt x="229441" y="575961"/>
                </a:cubicBezTo>
                <a:cubicBezTo>
                  <a:pt x="162881" y="563857"/>
                  <a:pt x="44604" y="587097"/>
                  <a:pt x="37480" y="487351"/>
                </a:cubicBezTo>
                <a:cubicBezTo>
                  <a:pt x="33956" y="438004"/>
                  <a:pt x="27320" y="382404"/>
                  <a:pt x="52246" y="339669"/>
                </a:cubicBezTo>
                <a:cubicBezTo>
                  <a:pt x="67930" y="312778"/>
                  <a:pt x="111311" y="319979"/>
                  <a:pt x="140844" y="310133"/>
                </a:cubicBezTo>
                <a:lnTo>
                  <a:pt x="185142" y="295364"/>
                </a:lnTo>
                <a:cubicBezTo>
                  <a:pt x="224519" y="300287"/>
                  <a:pt x="277869" y="279646"/>
                  <a:pt x="303272" y="310133"/>
                </a:cubicBezTo>
                <a:cubicBezTo>
                  <a:pt x="495927" y="541349"/>
                  <a:pt x="235247" y="440060"/>
                  <a:pt x="377104" y="487351"/>
                </a:cubicBezTo>
                <a:cubicBezTo>
                  <a:pt x="396792" y="477506"/>
                  <a:pt x="420605" y="473381"/>
                  <a:pt x="436169" y="457815"/>
                </a:cubicBezTo>
                <a:cubicBezTo>
                  <a:pt x="466721" y="427259"/>
                  <a:pt x="445416" y="378454"/>
                  <a:pt x="421402" y="354437"/>
                </a:cubicBezTo>
                <a:cubicBezTo>
                  <a:pt x="395741" y="328772"/>
                  <a:pt x="322960" y="344592"/>
                  <a:pt x="288506" y="339669"/>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4837" name="Figura a mano libera 44">
            <a:extLst>
              <a:ext uri="{FF2B5EF4-FFF2-40B4-BE49-F238E27FC236}">
                <a16:creationId xmlns:a16="http://schemas.microsoft.com/office/drawing/2014/main" id="{4D4CE90F-33F1-4A56-80D1-360E8DE88E86}"/>
              </a:ext>
            </a:extLst>
          </p:cNvPr>
          <p:cNvSpPr>
            <a:spLocks/>
          </p:cNvSpPr>
          <p:nvPr/>
        </p:nvSpPr>
        <p:spPr bwMode="auto">
          <a:xfrm>
            <a:off x="4367214" y="4941889"/>
            <a:ext cx="587375" cy="574675"/>
          </a:xfrm>
          <a:custGeom>
            <a:avLst/>
            <a:gdLst>
              <a:gd name="T0" fmla="*/ 290108 w 586291"/>
              <a:gd name="T1" fmla="*/ 337399 h 575961"/>
              <a:gd name="T2" fmla="*/ 215868 w 586291"/>
              <a:gd name="T3" fmla="*/ 322730 h 575961"/>
              <a:gd name="T4" fmla="*/ 171323 w 586291"/>
              <a:gd name="T5" fmla="*/ 220042 h 575961"/>
              <a:gd name="T6" fmla="*/ 245564 w 586291"/>
              <a:gd name="T7" fmla="*/ 58678 h 575961"/>
              <a:gd name="T8" fmla="*/ 334654 w 586291"/>
              <a:gd name="T9" fmla="*/ 0 h 575961"/>
              <a:gd name="T10" fmla="*/ 468289 w 586291"/>
              <a:gd name="T11" fmla="*/ 29338 h 575961"/>
              <a:gd name="T12" fmla="*/ 423744 w 586291"/>
              <a:gd name="T13" fmla="*/ 190703 h 575961"/>
              <a:gd name="T14" fmla="*/ 275261 w 586291"/>
              <a:gd name="T15" fmla="*/ 308061 h 575961"/>
              <a:gd name="T16" fmla="*/ 186171 w 586291"/>
              <a:gd name="T17" fmla="*/ 366738 h 575961"/>
              <a:gd name="T18" fmla="*/ 171323 w 586291"/>
              <a:gd name="T19" fmla="*/ 542772 h 575961"/>
              <a:gd name="T20" fmla="*/ 230716 w 586291"/>
              <a:gd name="T21" fmla="*/ 557443 h 575961"/>
              <a:gd name="T22" fmla="*/ 468289 w 586291"/>
              <a:gd name="T23" fmla="*/ 513433 h 575961"/>
              <a:gd name="T24" fmla="*/ 483137 w 586291"/>
              <a:gd name="T25" fmla="*/ 469425 h 575961"/>
              <a:gd name="T26" fmla="*/ 453441 w 586291"/>
              <a:gd name="T27" fmla="*/ 425416 h 575961"/>
              <a:gd name="T28" fmla="*/ 97082 w 586291"/>
              <a:gd name="T29" fmla="*/ 396078 h 575961"/>
              <a:gd name="T30" fmla="*/ 201020 w 586291"/>
              <a:gd name="T31" fmla="*/ 161364 h 575961"/>
              <a:gd name="T32" fmla="*/ 349503 w 586291"/>
              <a:gd name="T33" fmla="*/ 293390 h 575961"/>
              <a:gd name="T34" fmla="*/ 334654 w 586291"/>
              <a:gd name="T35" fmla="*/ 337399 h 575961"/>
              <a:gd name="T36" fmla="*/ 364350 w 586291"/>
              <a:gd name="T37" fmla="*/ 410747 h 575961"/>
              <a:gd name="T38" fmla="*/ 408896 w 586291"/>
              <a:gd name="T39" fmla="*/ 425416 h 575961"/>
              <a:gd name="T40" fmla="*/ 557380 w 586291"/>
              <a:gd name="T41" fmla="*/ 410747 h 575961"/>
              <a:gd name="T42" fmla="*/ 542530 w 586291"/>
              <a:gd name="T43" fmla="*/ 234712 h 575961"/>
              <a:gd name="T44" fmla="*/ 468289 w 586291"/>
              <a:gd name="T45" fmla="*/ 220042 h 575961"/>
              <a:gd name="T46" fmla="*/ 304958 w 586291"/>
              <a:gd name="T47" fmla="*/ 264051 h 575961"/>
              <a:gd name="T48" fmla="*/ 290108 w 586291"/>
              <a:gd name="T49" fmla="*/ 322730 h 575961"/>
              <a:gd name="T50" fmla="*/ 260414 w 586291"/>
              <a:gd name="T51" fmla="*/ 425416 h 575961"/>
              <a:gd name="T52" fmla="*/ 230716 w 586291"/>
              <a:gd name="T53" fmla="*/ 572112 h 575961"/>
              <a:gd name="T54" fmla="*/ 37688 w 586291"/>
              <a:gd name="T55" fmla="*/ 484094 h 575961"/>
              <a:gd name="T56" fmla="*/ 52537 w 586291"/>
              <a:gd name="T57" fmla="*/ 337399 h 575961"/>
              <a:gd name="T58" fmla="*/ 141626 w 586291"/>
              <a:gd name="T59" fmla="*/ 308061 h 575961"/>
              <a:gd name="T60" fmla="*/ 186171 w 586291"/>
              <a:gd name="T61" fmla="*/ 293390 h 575961"/>
              <a:gd name="T62" fmla="*/ 304958 w 586291"/>
              <a:gd name="T63" fmla="*/ 308061 h 575961"/>
              <a:gd name="T64" fmla="*/ 379200 w 586291"/>
              <a:gd name="T65" fmla="*/ 484094 h 575961"/>
              <a:gd name="T66" fmla="*/ 438592 w 586291"/>
              <a:gd name="T67" fmla="*/ 454755 h 575961"/>
              <a:gd name="T68" fmla="*/ 423744 w 586291"/>
              <a:gd name="T69" fmla="*/ 352068 h 575961"/>
              <a:gd name="T70" fmla="*/ 290108 w 586291"/>
              <a:gd name="T71" fmla="*/ 337399 h 5759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291"/>
              <a:gd name="T109" fmla="*/ 0 h 575961"/>
              <a:gd name="T110" fmla="*/ 586291 w 586291"/>
              <a:gd name="T111" fmla="*/ 575961 h 5759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291" h="575961">
                <a:moveTo>
                  <a:pt x="288506" y="339669"/>
                </a:moveTo>
                <a:cubicBezTo>
                  <a:pt x="254052" y="334746"/>
                  <a:pt x="237743" y="334789"/>
                  <a:pt x="214675" y="324901"/>
                </a:cubicBezTo>
                <a:cubicBezTo>
                  <a:pt x="173304" y="307168"/>
                  <a:pt x="177217" y="255734"/>
                  <a:pt x="170376" y="221523"/>
                </a:cubicBezTo>
                <a:cubicBezTo>
                  <a:pt x="177208" y="203303"/>
                  <a:pt x="209787" y="89195"/>
                  <a:pt x="244207" y="59073"/>
                </a:cubicBezTo>
                <a:cubicBezTo>
                  <a:pt x="270918" y="35698"/>
                  <a:pt x="332805" y="0"/>
                  <a:pt x="332805" y="0"/>
                </a:cubicBezTo>
                <a:cubicBezTo>
                  <a:pt x="377104" y="9845"/>
                  <a:pt x="446687" y="-11668"/>
                  <a:pt x="465701" y="29536"/>
                </a:cubicBezTo>
                <a:cubicBezTo>
                  <a:pt x="489219" y="80499"/>
                  <a:pt x="447661" y="142381"/>
                  <a:pt x="421402" y="191987"/>
                </a:cubicBezTo>
                <a:cubicBezTo>
                  <a:pt x="368048" y="292781"/>
                  <a:pt x="343385" y="263697"/>
                  <a:pt x="273740" y="310133"/>
                </a:cubicBezTo>
                <a:cubicBezTo>
                  <a:pt x="138448" y="400339"/>
                  <a:pt x="399263" y="262129"/>
                  <a:pt x="185142" y="369206"/>
                </a:cubicBezTo>
                <a:cubicBezTo>
                  <a:pt x="153697" y="432105"/>
                  <a:pt x="124333" y="463535"/>
                  <a:pt x="170376" y="546424"/>
                </a:cubicBezTo>
                <a:cubicBezTo>
                  <a:pt x="180231" y="564165"/>
                  <a:pt x="209753" y="556270"/>
                  <a:pt x="229441" y="561193"/>
                </a:cubicBezTo>
                <a:cubicBezTo>
                  <a:pt x="269450" y="557555"/>
                  <a:pt x="413950" y="560020"/>
                  <a:pt x="465701" y="516888"/>
                </a:cubicBezTo>
                <a:cubicBezTo>
                  <a:pt x="477659" y="506921"/>
                  <a:pt x="475545" y="487351"/>
                  <a:pt x="480467" y="472583"/>
                </a:cubicBezTo>
                <a:cubicBezTo>
                  <a:pt x="470623" y="457815"/>
                  <a:pt x="468364" y="431630"/>
                  <a:pt x="450935" y="428278"/>
                </a:cubicBezTo>
                <a:cubicBezTo>
                  <a:pt x="334529" y="405889"/>
                  <a:pt x="190339" y="471229"/>
                  <a:pt x="96545" y="398742"/>
                </a:cubicBezTo>
                <a:cubicBezTo>
                  <a:pt x="-149979" y="208221"/>
                  <a:pt x="147154" y="173002"/>
                  <a:pt x="199909" y="162450"/>
                </a:cubicBezTo>
                <a:cubicBezTo>
                  <a:pt x="382826" y="195713"/>
                  <a:pt x="378821" y="139092"/>
                  <a:pt x="347571" y="295364"/>
                </a:cubicBezTo>
                <a:cubicBezTo>
                  <a:pt x="344519" y="310629"/>
                  <a:pt x="337727" y="324901"/>
                  <a:pt x="332805" y="339669"/>
                </a:cubicBezTo>
                <a:cubicBezTo>
                  <a:pt x="342649" y="364283"/>
                  <a:pt x="345368" y="393144"/>
                  <a:pt x="362337" y="413510"/>
                </a:cubicBezTo>
                <a:cubicBezTo>
                  <a:pt x="372301" y="425468"/>
                  <a:pt x="391071" y="428278"/>
                  <a:pt x="406636" y="428278"/>
                </a:cubicBezTo>
                <a:cubicBezTo>
                  <a:pt x="456103" y="428278"/>
                  <a:pt x="505078" y="418433"/>
                  <a:pt x="554299" y="413510"/>
                </a:cubicBezTo>
                <a:cubicBezTo>
                  <a:pt x="583007" y="341729"/>
                  <a:pt x="615125" y="311895"/>
                  <a:pt x="539532" y="236291"/>
                </a:cubicBezTo>
                <a:cubicBezTo>
                  <a:pt x="521786" y="218543"/>
                  <a:pt x="490311" y="226446"/>
                  <a:pt x="465701" y="221523"/>
                </a:cubicBezTo>
                <a:cubicBezTo>
                  <a:pt x="434973" y="225913"/>
                  <a:pt x="333744" y="229257"/>
                  <a:pt x="303272" y="265828"/>
                </a:cubicBezTo>
                <a:cubicBezTo>
                  <a:pt x="290279" y="281421"/>
                  <a:pt x="294081" y="305385"/>
                  <a:pt x="288506" y="324901"/>
                </a:cubicBezTo>
                <a:cubicBezTo>
                  <a:pt x="272692" y="380259"/>
                  <a:pt x="270515" y="364798"/>
                  <a:pt x="258974" y="428278"/>
                </a:cubicBezTo>
                <a:cubicBezTo>
                  <a:pt x="231825" y="577612"/>
                  <a:pt x="259766" y="484972"/>
                  <a:pt x="229441" y="575961"/>
                </a:cubicBezTo>
                <a:cubicBezTo>
                  <a:pt x="162881" y="563857"/>
                  <a:pt x="44604" y="587097"/>
                  <a:pt x="37480" y="487351"/>
                </a:cubicBezTo>
                <a:cubicBezTo>
                  <a:pt x="33956" y="438004"/>
                  <a:pt x="27320" y="382404"/>
                  <a:pt x="52246" y="339669"/>
                </a:cubicBezTo>
                <a:cubicBezTo>
                  <a:pt x="67930" y="312778"/>
                  <a:pt x="111311" y="319979"/>
                  <a:pt x="140844" y="310133"/>
                </a:cubicBezTo>
                <a:lnTo>
                  <a:pt x="185142" y="295364"/>
                </a:lnTo>
                <a:cubicBezTo>
                  <a:pt x="224519" y="300287"/>
                  <a:pt x="277869" y="279646"/>
                  <a:pt x="303272" y="310133"/>
                </a:cubicBezTo>
                <a:cubicBezTo>
                  <a:pt x="495927" y="541349"/>
                  <a:pt x="235247" y="440060"/>
                  <a:pt x="377104" y="487351"/>
                </a:cubicBezTo>
                <a:cubicBezTo>
                  <a:pt x="396792" y="477506"/>
                  <a:pt x="420605" y="473381"/>
                  <a:pt x="436169" y="457815"/>
                </a:cubicBezTo>
                <a:cubicBezTo>
                  <a:pt x="466721" y="427259"/>
                  <a:pt x="445416" y="378454"/>
                  <a:pt x="421402" y="354437"/>
                </a:cubicBezTo>
                <a:cubicBezTo>
                  <a:pt x="395741" y="328772"/>
                  <a:pt x="322960" y="344592"/>
                  <a:pt x="288506" y="339669"/>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
        <p:nvSpPr>
          <p:cNvPr id="34838" name="Figura a mano libera 45">
            <a:extLst>
              <a:ext uri="{FF2B5EF4-FFF2-40B4-BE49-F238E27FC236}">
                <a16:creationId xmlns:a16="http://schemas.microsoft.com/office/drawing/2014/main" id="{BE2868E0-4C35-4C6C-81EA-59057DFF62B7}"/>
              </a:ext>
            </a:extLst>
          </p:cNvPr>
          <p:cNvSpPr>
            <a:spLocks/>
          </p:cNvSpPr>
          <p:nvPr/>
        </p:nvSpPr>
        <p:spPr bwMode="auto">
          <a:xfrm>
            <a:off x="5448300" y="5013326"/>
            <a:ext cx="585788" cy="576263"/>
          </a:xfrm>
          <a:custGeom>
            <a:avLst/>
            <a:gdLst>
              <a:gd name="T0" fmla="*/ 287764 w 586291"/>
              <a:gd name="T1" fmla="*/ 340203 h 575961"/>
              <a:gd name="T2" fmla="*/ 214123 w 586291"/>
              <a:gd name="T3" fmla="*/ 325412 h 575961"/>
              <a:gd name="T4" fmla="*/ 169938 w 586291"/>
              <a:gd name="T5" fmla="*/ 221871 h 575961"/>
              <a:gd name="T6" fmla="*/ 243579 w 586291"/>
              <a:gd name="T7" fmla="*/ 59166 h 575961"/>
              <a:gd name="T8" fmla="*/ 331949 w 586291"/>
              <a:gd name="T9" fmla="*/ 0 h 575961"/>
              <a:gd name="T10" fmla="*/ 464503 w 586291"/>
              <a:gd name="T11" fmla="*/ 29582 h 575961"/>
              <a:gd name="T12" fmla="*/ 420318 w 586291"/>
              <a:gd name="T13" fmla="*/ 192290 h 575961"/>
              <a:gd name="T14" fmla="*/ 273036 w 586291"/>
              <a:gd name="T15" fmla="*/ 310622 h 575961"/>
              <a:gd name="T16" fmla="*/ 184665 w 586291"/>
              <a:gd name="T17" fmla="*/ 369788 h 575961"/>
              <a:gd name="T18" fmla="*/ 169938 w 586291"/>
              <a:gd name="T19" fmla="*/ 547285 h 575961"/>
              <a:gd name="T20" fmla="*/ 228850 w 586291"/>
              <a:gd name="T21" fmla="*/ 562076 h 575961"/>
              <a:gd name="T22" fmla="*/ 464503 w 586291"/>
              <a:gd name="T23" fmla="*/ 517701 h 575961"/>
              <a:gd name="T24" fmla="*/ 479231 w 586291"/>
              <a:gd name="T25" fmla="*/ 473327 h 575961"/>
              <a:gd name="T26" fmla="*/ 449775 w 586291"/>
              <a:gd name="T27" fmla="*/ 428953 h 575961"/>
              <a:gd name="T28" fmla="*/ 96296 w 586291"/>
              <a:gd name="T29" fmla="*/ 399369 h 575961"/>
              <a:gd name="T30" fmla="*/ 199395 w 586291"/>
              <a:gd name="T31" fmla="*/ 162705 h 575961"/>
              <a:gd name="T32" fmla="*/ 346677 w 586291"/>
              <a:gd name="T33" fmla="*/ 295829 h 575961"/>
              <a:gd name="T34" fmla="*/ 331949 w 586291"/>
              <a:gd name="T35" fmla="*/ 340203 h 575961"/>
              <a:gd name="T36" fmla="*/ 361405 w 586291"/>
              <a:gd name="T37" fmla="*/ 414161 h 575961"/>
              <a:gd name="T38" fmla="*/ 405590 w 586291"/>
              <a:gd name="T39" fmla="*/ 428953 h 575961"/>
              <a:gd name="T40" fmla="*/ 552873 w 586291"/>
              <a:gd name="T41" fmla="*/ 414161 h 575961"/>
              <a:gd name="T42" fmla="*/ 538145 w 586291"/>
              <a:gd name="T43" fmla="*/ 236663 h 575961"/>
              <a:gd name="T44" fmla="*/ 464503 w 586291"/>
              <a:gd name="T45" fmla="*/ 221871 h 575961"/>
              <a:gd name="T46" fmla="*/ 302492 w 586291"/>
              <a:gd name="T47" fmla="*/ 266246 h 575961"/>
              <a:gd name="T48" fmla="*/ 287764 w 586291"/>
              <a:gd name="T49" fmla="*/ 325412 h 575961"/>
              <a:gd name="T50" fmla="*/ 258308 w 586291"/>
              <a:gd name="T51" fmla="*/ 428953 h 575961"/>
              <a:gd name="T52" fmla="*/ 228850 w 586291"/>
              <a:gd name="T53" fmla="*/ 576867 h 575961"/>
              <a:gd name="T54" fmla="*/ 37384 w 586291"/>
              <a:gd name="T55" fmla="*/ 488119 h 575961"/>
              <a:gd name="T56" fmla="*/ 52111 w 586291"/>
              <a:gd name="T57" fmla="*/ 340203 h 575961"/>
              <a:gd name="T58" fmla="*/ 140481 w 586291"/>
              <a:gd name="T59" fmla="*/ 310622 h 575961"/>
              <a:gd name="T60" fmla="*/ 184665 w 586291"/>
              <a:gd name="T61" fmla="*/ 295829 h 575961"/>
              <a:gd name="T62" fmla="*/ 302492 w 586291"/>
              <a:gd name="T63" fmla="*/ 310622 h 575961"/>
              <a:gd name="T64" fmla="*/ 376134 w 586291"/>
              <a:gd name="T65" fmla="*/ 488119 h 575961"/>
              <a:gd name="T66" fmla="*/ 435047 w 586291"/>
              <a:gd name="T67" fmla="*/ 458535 h 575961"/>
              <a:gd name="T68" fmla="*/ 420318 w 586291"/>
              <a:gd name="T69" fmla="*/ 354995 h 575961"/>
              <a:gd name="T70" fmla="*/ 287764 w 586291"/>
              <a:gd name="T71" fmla="*/ 340203 h 5759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291"/>
              <a:gd name="T109" fmla="*/ 0 h 575961"/>
              <a:gd name="T110" fmla="*/ 586291 w 586291"/>
              <a:gd name="T111" fmla="*/ 575961 h 5759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291" h="575961">
                <a:moveTo>
                  <a:pt x="288506" y="339669"/>
                </a:moveTo>
                <a:cubicBezTo>
                  <a:pt x="254052" y="334746"/>
                  <a:pt x="237743" y="334789"/>
                  <a:pt x="214675" y="324901"/>
                </a:cubicBezTo>
                <a:cubicBezTo>
                  <a:pt x="173304" y="307168"/>
                  <a:pt x="177217" y="255734"/>
                  <a:pt x="170376" y="221523"/>
                </a:cubicBezTo>
                <a:cubicBezTo>
                  <a:pt x="177208" y="203303"/>
                  <a:pt x="209787" y="89195"/>
                  <a:pt x="244207" y="59073"/>
                </a:cubicBezTo>
                <a:cubicBezTo>
                  <a:pt x="270918" y="35698"/>
                  <a:pt x="332805" y="0"/>
                  <a:pt x="332805" y="0"/>
                </a:cubicBezTo>
                <a:cubicBezTo>
                  <a:pt x="377104" y="9845"/>
                  <a:pt x="446687" y="-11668"/>
                  <a:pt x="465701" y="29536"/>
                </a:cubicBezTo>
                <a:cubicBezTo>
                  <a:pt x="489219" y="80499"/>
                  <a:pt x="447661" y="142381"/>
                  <a:pt x="421402" y="191987"/>
                </a:cubicBezTo>
                <a:cubicBezTo>
                  <a:pt x="368048" y="292781"/>
                  <a:pt x="343385" y="263697"/>
                  <a:pt x="273740" y="310133"/>
                </a:cubicBezTo>
                <a:cubicBezTo>
                  <a:pt x="138448" y="400339"/>
                  <a:pt x="399263" y="262129"/>
                  <a:pt x="185142" y="369206"/>
                </a:cubicBezTo>
                <a:cubicBezTo>
                  <a:pt x="153697" y="432105"/>
                  <a:pt x="124333" y="463535"/>
                  <a:pt x="170376" y="546424"/>
                </a:cubicBezTo>
                <a:cubicBezTo>
                  <a:pt x="180231" y="564165"/>
                  <a:pt x="209753" y="556270"/>
                  <a:pt x="229441" y="561193"/>
                </a:cubicBezTo>
                <a:cubicBezTo>
                  <a:pt x="269450" y="557555"/>
                  <a:pt x="413950" y="560020"/>
                  <a:pt x="465701" y="516888"/>
                </a:cubicBezTo>
                <a:cubicBezTo>
                  <a:pt x="477659" y="506921"/>
                  <a:pt x="475545" y="487351"/>
                  <a:pt x="480467" y="472583"/>
                </a:cubicBezTo>
                <a:cubicBezTo>
                  <a:pt x="470623" y="457815"/>
                  <a:pt x="468364" y="431630"/>
                  <a:pt x="450935" y="428278"/>
                </a:cubicBezTo>
                <a:cubicBezTo>
                  <a:pt x="334529" y="405889"/>
                  <a:pt x="190339" y="471229"/>
                  <a:pt x="96545" y="398742"/>
                </a:cubicBezTo>
                <a:cubicBezTo>
                  <a:pt x="-149979" y="208221"/>
                  <a:pt x="147154" y="173002"/>
                  <a:pt x="199909" y="162450"/>
                </a:cubicBezTo>
                <a:cubicBezTo>
                  <a:pt x="382826" y="195713"/>
                  <a:pt x="378821" y="139092"/>
                  <a:pt x="347571" y="295364"/>
                </a:cubicBezTo>
                <a:cubicBezTo>
                  <a:pt x="344519" y="310629"/>
                  <a:pt x="337727" y="324901"/>
                  <a:pt x="332805" y="339669"/>
                </a:cubicBezTo>
                <a:cubicBezTo>
                  <a:pt x="342649" y="364283"/>
                  <a:pt x="345368" y="393144"/>
                  <a:pt x="362337" y="413510"/>
                </a:cubicBezTo>
                <a:cubicBezTo>
                  <a:pt x="372301" y="425468"/>
                  <a:pt x="391071" y="428278"/>
                  <a:pt x="406636" y="428278"/>
                </a:cubicBezTo>
                <a:cubicBezTo>
                  <a:pt x="456103" y="428278"/>
                  <a:pt x="505078" y="418433"/>
                  <a:pt x="554299" y="413510"/>
                </a:cubicBezTo>
                <a:cubicBezTo>
                  <a:pt x="583007" y="341729"/>
                  <a:pt x="615125" y="311895"/>
                  <a:pt x="539532" y="236291"/>
                </a:cubicBezTo>
                <a:cubicBezTo>
                  <a:pt x="521786" y="218543"/>
                  <a:pt x="490311" y="226446"/>
                  <a:pt x="465701" y="221523"/>
                </a:cubicBezTo>
                <a:cubicBezTo>
                  <a:pt x="434973" y="225913"/>
                  <a:pt x="333744" y="229257"/>
                  <a:pt x="303272" y="265828"/>
                </a:cubicBezTo>
                <a:cubicBezTo>
                  <a:pt x="290279" y="281421"/>
                  <a:pt x="294081" y="305385"/>
                  <a:pt x="288506" y="324901"/>
                </a:cubicBezTo>
                <a:cubicBezTo>
                  <a:pt x="272692" y="380259"/>
                  <a:pt x="270515" y="364798"/>
                  <a:pt x="258974" y="428278"/>
                </a:cubicBezTo>
                <a:cubicBezTo>
                  <a:pt x="231825" y="577612"/>
                  <a:pt x="259766" y="484972"/>
                  <a:pt x="229441" y="575961"/>
                </a:cubicBezTo>
                <a:cubicBezTo>
                  <a:pt x="162881" y="563857"/>
                  <a:pt x="44604" y="587097"/>
                  <a:pt x="37480" y="487351"/>
                </a:cubicBezTo>
                <a:cubicBezTo>
                  <a:pt x="33956" y="438004"/>
                  <a:pt x="27320" y="382404"/>
                  <a:pt x="52246" y="339669"/>
                </a:cubicBezTo>
                <a:cubicBezTo>
                  <a:pt x="67930" y="312778"/>
                  <a:pt x="111311" y="319979"/>
                  <a:pt x="140844" y="310133"/>
                </a:cubicBezTo>
                <a:lnTo>
                  <a:pt x="185142" y="295364"/>
                </a:lnTo>
                <a:cubicBezTo>
                  <a:pt x="224519" y="300287"/>
                  <a:pt x="277869" y="279646"/>
                  <a:pt x="303272" y="310133"/>
                </a:cubicBezTo>
                <a:cubicBezTo>
                  <a:pt x="495927" y="541349"/>
                  <a:pt x="235247" y="440060"/>
                  <a:pt x="377104" y="487351"/>
                </a:cubicBezTo>
                <a:cubicBezTo>
                  <a:pt x="396792" y="477506"/>
                  <a:pt x="420605" y="473381"/>
                  <a:pt x="436169" y="457815"/>
                </a:cubicBezTo>
                <a:cubicBezTo>
                  <a:pt x="466721" y="427259"/>
                  <a:pt x="445416" y="378454"/>
                  <a:pt x="421402" y="354437"/>
                </a:cubicBezTo>
                <a:cubicBezTo>
                  <a:pt x="395741" y="328772"/>
                  <a:pt x="322960" y="344592"/>
                  <a:pt x="288506" y="339669"/>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endParaRPr lang="it-IT" altLang="it-IT" sz="18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4">
            <a:extLst>
              <a:ext uri="{FF2B5EF4-FFF2-40B4-BE49-F238E27FC236}">
                <a16:creationId xmlns:a16="http://schemas.microsoft.com/office/drawing/2014/main" id="{55E4837A-4AA1-4EF3-BEAD-46215B4A0DD6}"/>
              </a:ext>
            </a:extLst>
          </p:cNvPr>
          <p:cNvSpPr txBox="1">
            <a:spLocks noChangeArrowheads="1"/>
          </p:cNvSpPr>
          <p:nvPr/>
        </p:nvSpPr>
        <p:spPr bwMode="auto">
          <a:xfrm>
            <a:off x="8080375" y="6246814"/>
            <a:ext cx="21224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algn="r" eaLnBrk="1" hangingPunct="1">
              <a:buClrTx/>
              <a:buFontTx/>
              <a:buNone/>
            </a:pPr>
            <a:endParaRPr lang="it-IT" altLang="it-IT" sz="1300" dirty="0">
              <a:solidFill>
                <a:srgbClr val="000000"/>
              </a:solidFill>
              <a:latin typeface="Times New Roman" panose="02020603050405020304" pitchFamily="18" charset="0"/>
            </a:endParaRPr>
          </a:p>
        </p:txBody>
      </p:sp>
      <p:sp>
        <p:nvSpPr>
          <p:cNvPr id="36868" name="Segnaposto contenuto 2">
            <a:extLst>
              <a:ext uri="{FF2B5EF4-FFF2-40B4-BE49-F238E27FC236}">
                <a16:creationId xmlns:a16="http://schemas.microsoft.com/office/drawing/2014/main" id="{D3158B10-6AFF-4C1A-A48C-91A6C554C2E6}"/>
              </a:ext>
            </a:extLst>
          </p:cNvPr>
          <p:cNvSpPr txBox="1">
            <a:spLocks/>
          </p:cNvSpPr>
          <p:nvPr/>
        </p:nvSpPr>
        <p:spPr bwMode="auto">
          <a:xfrm>
            <a:off x="1828800" y="1524000"/>
            <a:ext cx="79898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bg1"/>
                </a:solidFill>
                <a:latin typeface="Calibri" panose="020F0502020204030204" pitchFamily="34" charset="0"/>
                <a:ea typeface="ＭＳ Ｐゴシック" panose="020B0600070205080204" pitchFamily="34" charset="-128"/>
              </a:defRPr>
            </a:lvl2pPr>
            <a:lvl3pPr eaLnBrk="0" hangingPunct="0">
              <a:defRPr sz="2400">
                <a:solidFill>
                  <a:schemeClr val="bg1"/>
                </a:solidFill>
                <a:latin typeface="Calibri" panose="020F0502020204030204" pitchFamily="34" charset="0"/>
                <a:ea typeface="ＭＳ Ｐゴシック" panose="020B0600070205080204" pitchFamily="34" charset="-128"/>
              </a:defRPr>
            </a:lvl3pPr>
            <a:lvl4pPr eaLnBrk="0" hangingPunct="0">
              <a:defRPr sz="2400">
                <a:solidFill>
                  <a:schemeClr val="bg1"/>
                </a:solidFill>
                <a:latin typeface="Calibri" panose="020F0502020204030204" pitchFamily="34" charset="0"/>
                <a:ea typeface="ＭＳ Ｐゴシック" panose="020B0600070205080204" pitchFamily="34" charset="-128"/>
              </a:defRPr>
            </a:lvl4pPr>
            <a:lvl5pPr eaLnBrk="0" hangingPunct="0">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bg1"/>
                </a:solidFill>
                <a:latin typeface="Calibri" panose="020F0502020204030204" pitchFamily="34" charset="0"/>
                <a:ea typeface="ＭＳ Ｐゴシック" panose="020B0600070205080204" pitchFamily="34" charset="-128"/>
              </a:defRPr>
            </a:lvl9pPr>
          </a:lstStyle>
          <a:p>
            <a:pPr eaLnBrk="1" hangingPunct="1"/>
            <a:r>
              <a:rPr lang="it-IT" altLang="it-IT" dirty="0">
                <a:solidFill>
                  <a:srgbClr val="000000"/>
                </a:solidFill>
                <a:latin typeface="Comic Sans MS" panose="030F0702030302020204" pitchFamily="66" charset="0"/>
                <a:cs typeface="Arial" panose="020B0604020202020204" pitchFamily="34" charset="0"/>
              </a:rPr>
              <a:t>Le cellule che contengono il vettore hanno acquisito la resistenza a un antibiotico; in questo modo è possibile selezionarle mettendo le cellule in un mezzo di coltura che contiene l’antibiotico.</a:t>
            </a:r>
            <a:endParaRPr lang="it-IT" altLang="it-IT" baseline="30000" dirty="0">
              <a:solidFill>
                <a:srgbClr val="000000"/>
              </a:solidFill>
              <a:latin typeface="Comic Sans MS" panose="030F0702030302020204" pitchFamily="66" charset="0"/>
              <a:cs typeface="Arial" panose="020B0604020202020204" pitchFamily="34" charset="0"/>
            </a:endParaRPr>
          </a:p>
          <a:p>
            <a:pPr eaLnBrk="1" hangingPunct="1"/>
            <a:endParaRPr lang="it-IT" altLang="it-IT" dirty="0">
              <a:solidFill>
                <a:srgbClr val="000000"/>
              </a:solidFill>
              <a:latin typeface="Arial" panose="020B0604020202020204" pitchFamily="34" charset="0"/>
              <a:cs typeface="Arial" panose="020B0604020202020204" pitchFamily="34" charset="0"/>
            </a:endParaRPr>
          </a:p>
          <a:p>
            <a:pPr eaLnBrk="1" hangingPunct="1"/>
            <a:endParaRPr lang="it-IT" altLang="it-IT" dirty="0">
              <a:solidFill>
                <a:srgbClr val="000000"/>
              </a:solidFill>
              <a:latin typeface="Arial" panose="020B0604020202020204" pitchFamily="34" charset="0"/>
              <a:cs typeface="Arial" panose="020B0604020202020204" pitchFamily="34" charset="0"/>
            </a:endParaRPr>
          </a:p>
        </p:txBody>
      </p:sp>
      <p:sp>
        <p:nvSpPr>
          <p:cNvPr id="36869" name="Text Box 14">
            <a:extLst>
              <a:ext uri="{FF2B5EF4-FFF2-40B4-BE49-F238E27FC236}">
                <a16:creationId xmlns:a16="http://schemas.microsoft.com/office/drawing/2014/main" id="{7C088E55-C403-4AF9-9044-56B9B373BBDD}"/>
              </a:ext>
            </a:extLst>
          </p:cNvPr>
          <p:cNvSpPr txBox="1">
            <a:spLocks noChangeArrowheads="1"/>
          </p:cNvSpPr>
          <p:nvPr/>
        </p:nvSpPr>
        <p:spPr bwMode="auto">
          <a:xfrm>
            <a:off x="1631951" y="6597650"/>
            <a:ext cx="44434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720" tIns="40680" rIns="81720" bIns="406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buClrTx/>
              <a:buFontTx/>
              <a:buNone/>
            </a:pPr>
            <a:r>
              <a:rPr lang="it-IT" altLang="it-IT" sz="1100">
                <a:solidFill>
                  <a:schemeClr val="tx1"/>
                </a:solidFill>
                <a:cs typeface="Arial" panose="020B0604020202020204" pitchFamily="34" charset="0"/>
              </a:rPr>
              <a:t>© Zanichelli editore 2016 </a:t>
            </a:r>
          </a:p>
        </p:txBody>
      </p:sp>
      <p:sp>
        <p:nvSpPr>
          <p:cNvPr id="36870" name="Text Box 1">
            <a:extLst>
              <a:ext uri="{FF2B5EF4-FFF2-40B4-BE49-F238E27FC236}">
                <a16:creationId xmlns:a16="http://schemas.microsoft.com/office/drawing/2014/main" id="{F9ECCD94-DE4F-4523-BDB9-010D7125A37B}"/>
              </a:ext>
            </a:extLst>
          </p:cNvPr>
          <p:cNvSpPr txBox="1">
            <a:spLocks noChangeArrowheads="1"/>
          </p:cNvSpPr>
          <p:nvPr/>
        </p:nvSpPr>
        <p:spPr bwMode="auto">
          <a:xfrm>
            <a:off x="1736587" y="608012"/>
            <a:ext cx="8820150" cy="744538"/>
          </a:xfrm>
          <a:prstGeom prst="rect">
            <a:avLst/>
          </a:prstGeom>
          <a:solidFill>
            <a:srgbClr val="FFFFFF"/>
          </a:solidFill>
          <a:ln w="9360">
            <a:solidFill>
              <a:srgbClr val="FFFFFF"/>
            </a:solidFill>
            <a:miter lim="800000"/>
            <a:headEnd/>
            <a:tailEnd/>
          </a:ln>
        </p:spPr>
        <p:txBody>
          <a:bodyPr lIns="81720" tIns="42480" rIns="81720" bIns="4248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ＭＳ Ｐゴシック" panose="020B0600070205080204" pitchFamily="34" charset="-128"/>
              </a:defRPr>
            </a:lvl9pPr>
          </a:lstStyle>
          <a:p>
            <a:pPr eaLnBrk="1" hangingPunct="1">
              <a:lnSpc>
                <a:spcPct val="90000"/>
              </a:lnSpc>
              <a:buClrTx/>
            </a:pPr>
            <a:r>
              <a:rPr lang="it-IT" altLang="it-IT" sz="4000" dirty="0">
                <a:solidFill>
                  <a:srgbClr val="FF0000"/>
                </a:solidFill>
                <a:latin typeface="Comic Sans MS" panose="030F0702030302020204" pitchFamily="66" charset="0"/>
                <a:cs typeface="Arial" panose="020B0604020202020204" pitchFamily="34" charset="0"/>
              </a:rPr>
              <a:t>Il clonaggio e la selezione /3</a:t>
            </a:r>
            <a:endParaRPr lang="it-IT" altLang="it-IT" sz="6000" dirty="0">
              <a:solidFill>
                <a:srgbClr val="FF0000"/>
              </a:solidFill>
              <a:latin typeface="Comic Sans MS" panose="030F0702030302020204" pitchFamily="66" charset="0"/>
              <a:cs typeface="Arial" panose="020B0604020202020204" pitchFamily="34" charset="0"/>
            </a:endParaRPr>
          </a:p>
        </p:txBody>
      </p:sp>
      <p:pic>
        <p:nvPicPr>
          <p:cNvPr id="36871" name="Immagine 8">
            <a:extLst>
              <a:ext uri="{FF2B5EF4-FFF2-40B4-BE49-F238E27FC236}">
                <a16:creationId xmlns:a16="http://schemas.microsoft.com/office/drawing/2014/main" id="{B7FB3C75-21AB-44B8-9F38-970CD6823F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39497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3ADF5A-9C16-4EE9-A152-F0F197919EF5}"/>
              </a:ext>
            </a:extLst>
          </p:cNvPr>
          <p:cNvSpPr>
            <a:spLocks noGrp="1"/>
          </p:cNvSpPr>
          <p:nvPr>
            <p:ph type="title"/>
          </p:nvPr>
        </p:nvSpPr>
        <p:spPr>
          <a:xfrm>
            <a:off x="1919113" y="220132"/>
            <a:ext cx="8534400" cy="1507067"/>
          </a:xfrm>
        </p:spPr>
        <p:txBody>
          <a:bodyPr/>
          <a:lstStyle/>
          <a:p>
            <a:endParaRPr lang="it-IT" dirty="0"/>
          </a:p>
        </p:txBody>
      </p:sp>
      <p:sp>
        <p:nvSpPr>
          <p:cNvPr id="3" name="Segnaposto contenuto 2">
            <a:extLst>
              <a:ext uri="{FF2B5EF4-FFF2-40B4-BE49-F238E27FC236}">
                <a16:creationId xmlns:a16="http://schemas.microsoft.com/office/drawing/2014/main" id="{949636EB-DC4C-48A7-A031-3CC2C6BAB6D8}"/>
              </a:ext>
            </a:extLst>
          </p:cNvPr>
          <p:cNvSpPr>
            <a:spLocks noGrp="1"/>
          </p:cNvSpPr>
          <p:nvPr>
            <p:ph idx="1"/>
          </p:nvPr>
        </p:nvSpPr>
        <p:spPr>
          <a:xfrm>
            <a:off x="593897" y="679174"/>
            <a:ext cx="11004205" cy="5499652"/>
          </a:xfrm>
        </p:spPr>
        <p:txBody>
          <a:bodyPr/>
          <a:lstStyle/>
          <a:p>
            <a:pPr marL="0" indent="0">
              <a:lnSpc>
                <a:spcPct val="135000"/>
              </a:lnSpc>
              <a:spcBef>
                <a:spcPts val="500"/>
              </a:spcBef>
              <a:spcAft>
                <a:spcPts val="500"/>
              </a:spcAft>
              <a:buNone/>
            </a:pPr>
            <a:r>
              <a:rPr lang="it-IT" altLang="it-IT" sz="3200" b="1" dirty="0">
                <a:solidFill>
                  <a:schemeClr val="bg1"/>
                </a:solidFill>
                <a:latin typeface="Comic Sans MS" panose="030F0702030302020204" pitchFamily="66" charset="0"/>
                <a:cs typeface="Arial" panose="020B0604020202020204" pitchFamily="34" charset="0"/>
              </a:rPr>
              <a:t>Con il termine </a:t>
            </a:r>
            <a:r>
              <a:rPr lang="it-IT" altLang="it-IT" sz="3200" b="1" dirty="0">
                <a:solidFill>
                  <a:srgbClr val="FF0000"/>
                </a:solidFill>
                <a:latin typeface="Comic Sans MS" panose="030F0702030302020204" pitchFamily="66" charset="0"/>
                <a:cs typeface="Arial" panose="020B0604020202020204" pitchFamily="34" charset="0"/>
              </a:rPr>
              <a:t>"biotecnologia" </a:t>
            </a:r>
          </a:p>
          <a:p>
            <a:pPr marL="0" indent="0">
              <a:lnSpc>
                <a:spcPct val="135000"/>
              </a:lnSpc>
              <a:spcBef>
                <a:spcPts val="500"/>
              </a:spcBef>
              <a:spcAft>
                <a:spcPts val="500"/>
              </a:spcAft>
              <a:buNone/>
            </a:pPr>
            <a:r>
              <a:rPr lang="it-IT" altLang="it-IT" sz="3200" b="1" dirty="0">
                <a:solidFill>
                  <a:schemeClr val="bg1"/>
                </a:solidFill>
                <a:latin typeface="Comic Sans MS" panose="030F0702030302020204" pitchFamily="66" charset="0"/>
                <a:cs typeface="Arial" panose="020B0604020202020204" pitchFamily="34" charset="0"/>
              </a:rPr>
              <a:t>si indica l'utilizzazione in modo programmato di</a:t>
            </a:r>
            <a:r>
              <a:rPr lang="it-IT" altLang="it-IT" sz="3200" b="1" dirty="0">
                <a:latin typeface="Comic Sans MS" panose="030F0702030302020204" pitchFamily="66" charset="0"/>
                <a:cs typeface="Arial" panose="020B0604020202020204" pitchFamily="34" charset="0"/>
              </a:rPr>
              <a:t> </a:t>
            </a:r>
            <a:r>
              <a:rPr lang="it-IT" altLang="it-IT" sz="3200" b="1" dirty="0">
                <a:solidFill>
                  <a:srgbClr val="FF0000"/>
                </a:solidFill>
                <a:latin typeface="Comic Sans MS" panose="030F0702030302020204" pitchFamily="66" charset="0"/>
                <a:cs typeface="Arial" panose="020B0604020202020204" pitchFamily="34" charset="0"/>
              </a:rPr>
              <a:t>sistemi biologici</a:t>
            </a:r>
            <a:r>
              <a:rPr lang="it-IT" altLang="it-IT" sz="3200" b="1" dirty="0">
                <a:latin typeface="Comic Sans MS" panose="030F0702030302020204" pitchFamily="66" charset="0"/>
                <a:cs typeface="Arial" panose="020B0604020202020204" pitchFamily="34" charset="0"/>
              </a:rPr>
              <a:t> </a:t>
            </a:r>
            <a:r>
              <a:rPr lang="it-IT" altLang="it-IT" sz="3200" b="1" dirty="0">
                <a:solidFill>
                  <a:schemeClr val="bg1"/>
                </a:solidFill>
                <a:latin typeface="Comic Sans MS" panose="030F0702030302020204" pitchFamily="66" charset="0"/>
                <a:cs typeface="Arial" panose="020B0604020202020204" pitchFamily="34" charset="0"/>
              </a:rPr>
              <a:t>per la produzione di beni e servizi.</a:t>
            </a:r>
          </a:p>
          <a:p>
            <a:pPr marL="0" indent="0">
              <a:lnSpc>
                <a:spcPct val="135000"/>
              </a:lnSpc>
              <a:spcBef>
                <a:spcPts val="500"/>
              </a:spcBef>
              <a:spcAft>
                <a:spcPts val="500"/>
              </a:spcAft>
              <a:buNone/>
            </a:pPr>
            <a:r>
              <a:rPr lang="it-IT" altLang="it-IT" sz="3200" b="1" dirty="0">
                <a:latin typeface="Comic Sans MS" panose="030F0702030302020204" pitchFamily="66" charset="0"/>
                <a:cs typeface="Arial" panose="020B0604020202020204" pitchFamily="34" charset="0"/>
              </a:rPr>
              <a:t> </a:t>
            </a:r>
            <a:r>
              <a:rPr lang="it-IT" altLang="it-IT" sz="3200" b="1" dirty="0">
                <a:solidFill>
                  <a:schemeClr val="bg1"/>
                </a:solidFill>
                <a:latin typeface="Comic Sans MS" panose="030F0702030302020204" pitchFamily="66" charset="0"/>
                <a:cs typeface="Arial" panose="020B0604020202020204" pitchFamily="34" charset="0"/>
              </a:rPr>
              <a:t>I </a:t>
            </a:r>
            <a:r>
              <a:rPr lang="it-IT" altLang="it-IT" sz="3200" b="1" dirty="0">
                <a:solidFill>
                  <a:srgbClr val="FF0000"/>
                </a:solidFill>
                <a:latin typeface="Comic Sans MS" panose="030F0702030302020204" pitchFamily="66" charset="0"/>
                <a:cs typeface="Arial" panose="020B0604020202020204" pitchFamily="34" charset="0"/>
              </a:rPr>
              <a:t>sistemi biologici </a:t>
            </a:r>
            <a:r>
              <a:rPr lang="it-IT" altLang="it-IT" sz="3200" b="1" dirty="0">
                <a:solidFill>
                  <a:schemeClr val="bg1"/>
                </a:solidFill>
                <a:latin typeface="Comic Sans MS" panose="030F0702030302020204" pitchFamily="66" charset="0"/>
                <a:cs typeface="Arial" panose="020B0604020202020204" pitchFamily="34" charset="0"/>
              </a:rPr>
              <a:t>possono essere costituiti da organismi interi, singole cellule (eucariotiche o procariotiche) o loro componenti molecolari (enzimi).</a:t>
            </a:r>
          </a:p>
          <a:p>
            <a:endParaRPr lang="it-IT" dirty="0"/>
          </a:p>
        </p:txBody>
      </p:sp>
    </p:spTree>
    <p:extLst>
      <p:ext uri="{BB962C8B-B14F-4D97-AF65-F5344CB8AC3E}">
        <p14:creationId xmlns:p14="http://schemas.microsoft.com/office/powerpoint/2010/main" val="185719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B92FE2-FF07-459B-AE39-4D2E2E461FBC}"/>
              </a:ext>
            </a:extLst>
          </p:cNvPr>
          <p:cNvSpPr>
            <a:spLocks noGrp="1"/>
          </p:cNvSpPr>
          <p:nvPr>
            <p:ph type="ctrTitle"/>
          </p:nvPr>
        </p:nvSpPr>
        <p:spPr>
          <a:xfrm>
            <a:off x="684212" y="685800"/>
            <a:ext cx="8001000" cy="1103244"/>
          </a:xfrm>
        </p:spPr>
        <p:txBody>
          <a:bodyPr>
            <a:normAutofit fontScale="90000"/>
          </a:bodyPr>
          <a:lstStyle/>
          <a:p>
            <a:pPr algn="ctr"/>
            <a:r>
              <a:rPr lang="it-IT" altLang="it-IT" dirty="0">
                <a:latin typeface="Comic Sans MS" panose="030F0702030302020204" pitchFamily="66" charset="0"/>
              </a:rPr>
              <a:t>VETTORI</a:t>
            </a:r>
            <a:br>
              <a:rPr lang="it-IT" altLang="it-IT" dirty="0"/>
            </a:br>
            <a:endParaRPr lang="it-IT" dirty="0"/>
          </a:p>
        </p:txBody>
      </p:sp>
      <p:sp>
        <p:nvSpPr>
          <p:cNvPr id="3" name="Sottotitolo 2">
            <a:extLst>
              <a:ext uri="{FF2B5EF4-FFF2-40B4-BE49-F238E27FC236}">
                <a16:creationId xmlns:a16="http://schemas.microsoft.com/office/drawing/2014/main" id="{F36B3DD9-0541-40A2-A243-612FADF3D1B7}"/>
              </a:ext>
            </a:extLst>
          </p:cNvPr>
          <p:cNvSpPr>
            <a:spLocks noGrp="1"/>
          </p:cNvSpPr>
          <p:nvPr>
            <p:ph type="subTitle" idx="1"/>
          </p:nvPr>
        </p:nvSpPr>
        <p:spPr>
          <a:xfrm>
            <a:off x="684211" y="1325217"/>
            <a:ext cx="9917527" cy="4465983"/>
          </a:xfrm>
        </p:spPr>
        <p:txBody>
          <a:bodyPr/>
          <a:lstStyle/>
          <a:p>
            <a:pPr algn="just">
              <a:lnSpc>
                <a:spcPct val="120000"/>
              </a:lnSpc>
              <a:spcBef>
                <a:spcPts val="500"/>
              </a:spcBef>
              <a:spcAft>
                <a:spcPts val="500"/>
              </a:spcAft>
            </a:pPr>
            <a:r>
              <a:rPr lang="it-IT" altLang="it-IT" dirty="0">
                <a:solidFill>
                  <a:schemeClr val="bg1"/>
                </a:solidFill>
                <a:latin typeface="Comic Sans MS" panose="030F0702030302020204" pitchFamily="66" charset="0"/>
              </a:rPr>
              <a:t>Sistemi utilizzati per inserire un certo costrutto genico in particolari tipi di cellule, superando le barriere di specie imposte dai normali processi riproduttivi.</a:t>
            </a:r>
          </a:p>
          <a:p>
            <a:pPr algn="just">
              <a:spcBef>
                <a:spcPts val="500"/>
              </a:spcBef>
              <a:spcAft>
                <a:spcPts val="500"/>
              </a:spcAft>
            </a:pPr>
            <a:endParaRPr lang="it-IT" altLang="it-IT" dirty="0">
              <a:solidFill>
                <a:schemeClr val="bg1"/>
              </a:solidFill>
              <a:latin typeface="Comic Sans MS" panose="030F0702030302020204" pitchFamily="66" charset="0"/>
            </a:endParaRPr>
          </a:p>
          <a:p>
            <a:pPr algn="just">
              <a:spcBef>
                <a:spcPts val="500"/>
              </a:spcBef>
              <a:spcAft>
                <a:spcPts val="500"/>
              </a:spcAft>
            </a:pPr>
            <a:r>
              <a:rPr lang="it-IT" altLang="it-IT" dirty="0">
                <a:solidFill>
                  <a:schemeClr val="bg1"/>
                </a:solidFill>
                <a:latin typeface="Comic Sans MS" panose="030F0702030302020204" pitchFamily="66" charset="0"/>
              </a:rPr>
              <a:t>I possibili vettori sono 4:</a:t>
            </a:r>
          </a:p>
          <a:p>
            <a:pPr>
              <a:spcBef>
                <a:spcPts val="500"/>
              </a:spcBef>
              <a:spcAft>
                <a:spcPts val="500"/>
              </a:spcAft>
            </a:pPr>
            <a:r>
              <a:rPr lang="it-IT" altLang="it-IT" dirty="0">
                <a:solidFill>
                  <a:schemeClr val="bg1"/>
                </a:solidFill>
                <a:latin typeface="Comic Sans MS" panose="030F0702030302020204" pitchFamily="66" charset="0"/>
              </a:rPr>
              <a:t>1. Plasmidi;	</a:t>
            </a:r>
          </a:p>
          <a:p>
            <a:pPr>
              <a:spcBef>
                <a:spcPts val="500"/>
              </a:spcBef>
              <a:spcAft>
                <a:spcPts val="500"/>
              </a:spcAft>
            </a:pPr>
            <a:r>
              <a:rPr lang="it-IT" altLang="it-IT" dirty="0">
                <a:solidFill>
                  <a:schemeClr val="bg1"/>
                </a:solidFill>
                <a:latin typeface="Comic Sans MS" panose="030F0702030302020204" pitchFamily="66" charset="0"/>
              </a:rPr>
              <a:t>2. Virus fagi;	</a:t>
            </a:r>
          </a:p>
          <a:p>
            <a:pPr>
              <a:spcBef>
                <a:spcPts val="500"/>
              </a:spcBef>
              <a:spcAft>
                <a:spcPts val="500"/>
              </a:spcAft>
            </a:pPr>
            <a:r>
              <a:rPr lang="it-IT" altLang="it-IT" dirty="0">
                <a:solidFill>
                  <a:schemeClr val="bg1"/>
                </a:solidFill>
                <a:latin typeface="Comic Sans MS" panose="030F0702030302020204" pitchFamily="66" charset="0"/>
              </a:rPr>
              <a:t>3. Trasposoni;	</a:t>
            </a:r>
          </a:p>
          <a:p>
            <a:pPr>
              <a:spcBef>
                <a:spcPts val="500"/>
              </a:spcBef>
              <a:spcAft>
                <a:spcPts val="500"/>
              </a:spcAft>
            </a:pPr>
            <a:r>
              <a:rPr lang="it-IT" altLang="it-IT" dirty="0">
                <a:solidFill>
                  <a:schemeClr val="bg1"/>
                </a:solidFill>
                <a:latin typeface="Comic Sans MS" panose="030F0702030302020204" pitchFamily="66" charset="0"/>
              </a:rPr>
              <a:t>4. </a:t>
            </a:r>
            <a:r>
              <a:rPr lang="it-IT" altLang="it-IT" dirty="0" err="1">
                <a:solidFill>
                  <a:schemeClr val="bg1"/>
                </a:solidFill>
                <a:latin typeface="Comic Sans MS" panose="030F0702030302020204" pitchFamily="66" charset="0"/>
              </a:rPr>
              <a:t>Agrobacterium</a:t>
            </a:r>
            <a:r>
              <a:rPr lang="it-IT" altLang="it-IT" dirty="0">
                <a:solidFill>
                  <a:schemeClr val="bg1"/>
                </a:solidFill>
                <a:latin typeface="Comic Sans MS" panose="030F0702030302020204" pitchFamily="66" charset="0"/>
              </a:rPr>
              <a:t> </a:t>
            </a:r>
            <a:r>
              <a:rPr lang="it-IT" altLang="it-IT" dirty="0" err="1">
                <a:solidFill>
                  <a:schemeClr val="bg1"/>
                </a:solidFill>
                <a:latin typeface="Comic Sans MS" panose="030F0702030302020204" pitchFamily="66" charset="0"/>
              </a:rPr>
              <a:t>tumefaciens</a:t>
            </a:r>
            <a:endParaRPr lang="it-IT" dirty="0">
              <a:solidFill>
                <a:schemeClr val="bg1"/>
              </a:solidFill>
              <a:latin typeface="Comic Sans MS" panose="030F0702030302020204" pitchFamily="66" charset="0"/>
            </a:endParaRPr>
          </a:p>
        </p:txBody>
      </p:sp>
      <p:sp>
        <p:nvSpPr>
          <p:cNvPr id="4" name="Rettangolo 3">
            <a:extLst>
              <a:ext uri="{FF2B5EF4-FFF2-40B4-BE49-F238E27FC236}">
                <a16:creationId xmlns:a16="http://schemas.microsoft.com/office/drawing/2014/main" id="{4E5F8EFC-A428-4554-B122-6DA2479FF0DE}"/>
              </a:ext>
            </a:extLst>
          </p:cNvPr>
          <p:cNvSpPr/>
          <p:nvPr/>
        </p:nvSpPr>
        <p:spPr>
          <a:xfrm>
            <a:off x="684211" y="3385931"/>
            <a:ext cx="1422885" cy="506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EAF42BD1-C3B5-45F1-B8DD-D11734998982}"/>
              </a:ext>
            </a:extLst>
          </p:cNvPr>
          <p:cNvSpPr/>
          <p:nvPr/>
        </p:nvSpPr>
        <p:spPr>
          <a:xfrm>
            <a:off x="684210" y="3892827"/>
            <a:ext cx="1767441" cy="50358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6FB9C7E4-7B4F-4FE6-8A6C-9DFBDB878497}"/>
              </a:ext>
            </a:extLst>
          </p:cNvPr>
          <p:cNvSpPr/>
          <p:nvPr/>
        </p:nvSpPr>
        <p:spPr>
          <a:xfrm>
            <a:off x="684210" y="4399722"/>
            <a:ext cx="1807199" cy="5068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1D097722-2077-46C9-8653-1095B7B8D417}"/>
              </a:ext>
            </a:extLst>
          </p:cNvPr>
          <p:cNvSpPr/>
          <p:nvPr/>
        </p:nvSpPr>
        <p:spPr>
          <a:xfrm>
            <a:off x="684209" y="4903305"/>
            <a:ext cx="3914295" cy="5035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98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8157E-0E1A-45F3-8A6C-33541241003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DAB7530-F48D-46F4-A664-430A92023432}"/>
              </a:ext>
            </a:extLst>
          </p:cNvPr>
          <p:cNvSpPr>
            <a:spLocks noGrp="1"/>
          </p:cNvSpPr>
          <p:nvPr>
            <p:ph idx="1"/>
          </p:nvPr>
        </p:nvSpPr>
        <p:spPr>
          <a:xfrm>
            <a:off x="684211" y="685800"/>
            <a:ext cx="10964449" cy="5781261"/>
          </a:xfrm>
        </p:spPr>
        <p:txBody>
          <a:bodyPr>
            <a:normAutofit/>
          </a:bodyPr>
          <a:lstStyle/>
          <a:p>
            <a:pPr>
              <a:spcBef>
                <a:spcPct val="50000"/>
              </a:spcBef>
            </a:pPr>
            <a:r>
              <a:rPr lang="it-IT" altLang="it-IT" sz="2400" dirty="0">
                <a:solidFill>
                  <a:schemeClr val="tx1"/>
                </a:solidFill>
                <a:latin typeface="Comic Sans MS" panose="030F0702030302020204" pitchFamily="66" charset="0"/>
              </a:rPr>
              <a:t>I Plasmidi</a:t>
            </a:r>
          </a:p>
          <a:p>
            <a:pPr>
              <a:spcBef>
                <a:spcPts val="500"/>
              </a:spcBef>
              <a:spcAft>
                <a:spcPts val="500"/>
              </a:spcAft>
            </a:pPr>
            <a:r>
              <a:rPr lang="it-IT" altLang="it-IT" sz="2400" dirty="0">
                <a:solidFill>
                  <a:schemeClr val="bg1"/>
                </a:solidFill>
                <a:latin typeface="Comic Sans MS" panose="030F0702030302020204" pitchFamily="66" charset="0"/>
              </a:rPr>
              <a:t>Sono degli utili vettori in quanto si moltiplicano rapidamente e sono facilmente inglobati dai batteri attraverso la membrana cellulare. Sono però vettori affidabili solo per segmenti lunghi fino a 4000 coppie di basi azotate, infatti tollerano solo brevi sequenze di DNA estraneo, mentre i segmenti lunghi tendono ad essere eliminati col passare delle generazioni</a:t>
            </a:r>
          </a:p>
          <a:p>
            <a:pPr>
              <a:spcBef>
                <a:spcPts val="500"/>
              </a:spcBef>
              <a:spcAft>
                <a:spcPts val="500"/>
              </a:spcAft>
            </a:pPr>
            <a:r>
              <a:rPr lang="it-IT" altLang="it-IT" sz="2400" dirty="0">
                <a:solidFill>
                  <a:schemeClr val="tx1"/>
                </a:solidFill>
                <a:latin typeface="Comic Sans MS" panose="030F0702030302020204" pitchFamily="66" charset="0"/>
              </a:rPr>
              <a:t>I Virus fagi</a:t>
            </a:r>
          </a:p>
          <a:p>
            <a:pPr>
              <a:spcBef>
                <a:spcPts val="500"/>
              </a:spcBef>
              <a:spcAft>
                <a:spcPts val="500"/>
              </a:spcAft>
            </a:pPr>
            <a:r>
              <a:rPr lang="it-IT" altLang="it-IT" sz="2400" dirty="0">
                <a:solidFill>
                  <a:schemeClr val="bg1"/>
                </a:solidFill>
                <a:latin typeface="Comic Sans MS" panose="030F0702030302020204" pitchFamily="66" charset="0"/>
              </a:rPr>
              <a:t>Anche i virus possono fungere da vettori che spostano pezzi di DNA da una cellula ad un’altra. Infatti il DNA dei fagi temperati può integrarsi nei siti specifici del cromosoma ospite e duplicarsi con il cromosoma stesso. I virus utilizzati sono modificati in modo tale da non essere più patogeni, ma da poter ancora trasmettere informazione genetica .</a:t>
            </a:r>
            <a:endParaRPr lang="it-IT" altLang="it-IT" sz="2400" dirty="0">
              <a:solidFill>
                <a:schemeClr val="bg1"/>
              </a:solidFill>
            </a:endParaRPr>
          </a:p>
          <a:p>
            <a:endParaRPr lang="it-IT" dirty="0"/>
          </a:p>
        </p:txBody>
      </p:sp>
    </p:spTree>
    <p:extLst>
      <p:ext uri="{BB962C8B-B14F-4D97-AF65-F5344CB8AC3E}">
        <p14:creationId xmlns:p14="http://schemas.microsoft.com/office/powerpoint/2010/main" val="7445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AD847-112F-4D7E-9A9A-5A4B4DC69AF4}"/>
              </a:ext>
            </a:extLst>
          </p:cNvPr>
          <p:cNvSpPr>
            <a:spLocks noGrp="1"/>
          </p:cNvSpPr>
          <p:nvPr>
            <p:ph type="title"/>
          </p:nvPr>
        </p:nvSpPr>
        <p:spPr>
          <a:xfrm>
            <a:off x="1148038" y="4665133"/>
            <a:ext cx="8534400" cy="1507067"/>
          </a:xfrm>
        </p:spPr>
        <p:txBody>
          <a:bodyPr/>
          <a:lstStyle/>
          <a:p>
            <a:endParaRPr lang="it-IT"/>
          </a:p>
        </p:txBody>
      </p:sp>
      <p:sp>
        <p:nvSpPr>
          <p:cNvPr id="3" name="Segnaposto contenuto 2">
            <a:extLst>
              <a:ext uri="{FF2B5EF4-FFF2-40B4-BE49-F238E27FC236}">
                <a16:creationId xmlns:a16="http://schemas.microsoft.com/office/drawing/2014/main" id="{49FF1188-3B22-4A0C-BA1A-C5E1DCC29BE5}"/>
              </a:ext>
            </a:extLst>
          </p:cNvPr>
          <p:cNvSpPr>
            <a:spLocks noGrp="1"/>
          </p:cNvSpPr>
          <p:nvPr>
            <p:ph idx="1"/>
          </p:nvPr>
        </p:nvSpPr>
        <p:spPr>
          <a:xfrm>
            <a:off x="684211" y="685800"/>
            <a:ext cx="10699405" cy="5860774"/>
          </a:xfrm>
        </p:spPr>
        <p:txBody>
          <a:bodyPr>
            <a:normAutofit lnSpcReduction="10000"/>
          </a:bodyPr>
          <a:lstStyle/>
          <a:p>
            <a:pPr>
              <a:spcBef>
                <a:spcPts val="500"/>
              </a:spcBef>
              <a:spcAft>
                <a:spcPts val="500"/>
              </a:spcAft>
            </a:pPr>
            <a:r>
              <a:rPr lang="it-IT" altLang="it-IT" sz="2800" dirty="0">
                <a:solidFill>
                  <a:schemeClr val="tx1"/>
                </a:solidFill>
                <a:latin typeface="Comic Sans MS" panose="030F0702030302020204" pitchFamily="66" charset="0"/>
              </a:rPr>
              <a:t>I Trasposoni</a:t>
            </a:r>
          </a:p>
          <a:p>
            <a:pPr>
              <a:spcBef>
                <a:spcPts val="500"/>
              </a:spcBef>
              <a:spcAft>
                <a:spcPts val="500"/>
              </a:spcAft>
            </a:pPr>
            <a:r>
              <a:rPr lang="it-IT" altLang="it-IT" sz="2800" dirty="0">
                <a:solidFill>
                  <a:schemeClr val="bg1"/>
                </a:solidFill>
                <a:latin typeface="Comic Sans MS" panose="030F0702030302020204" pitchFamily="66" charset="0"/>
              </a:rPr>
              <a:t>Tutte le cellule eucarioti hanno segmenti di DNA mobili, chiamati TRASPOSONI, in grado di passare da un sito ad un altro all'interno di un cromosoma.</a:t>
            </a:r>
          </a:p>
          <a:p>
            <a:pPr>
              <a:spcBef>
                <a:spcPts val="500"/>
              </a:spcBef>
              <a:spcAft>
                <a:spcPts val="500"/>
              </a:spcAft>
            </a:pPr>
            <a:endParaRPr lang="it-IT" altLang="it-IT" sz="2800" dirty="0">
              <a:solidFill>
                <a:schemeClr val="bg1"/>
              </a:solidFill>
              <a:latin typeface="Comic Sans MS" panose="030F0702030302020204" pitchFamily="66" charset="0"/>
            </a:endParaRPr>
          </a:p>
          <a:p>
            <a:pPr>
              <a:spcBef>
                <a:spcPts val="500"/>
              </a:spcBef>
              <a:spcAft>
                <a:spcPts val="500"/>
              </a:spcAft>
            </a:pPr>
            <a:r>
              <a:rPr lang="it-IT" altLang="it-IT" sz="2800" dirty="0">
                <a:solidFill>
                  <a:schemeClr val="bg1"/>
                </a:solidFill>
                <a:latin typeface="Comic Sans MS" panose="030F0702030302020204" pitchFamily="66" charset="0"/>
              </a:rPr>
              <a:t> </a:t>
            </a:r>
            <a:r>
              <a:rPr lang="it-IT" altLang="it-IT" sz="2800" dirty="0" err="1">
                <a:solidFill>
                  <a:schemeClr val="tx1"/>
                </a:solidFill>
                <a:latin typeface="Comic Sans MS" panose="030F0702030302020204" pitchFamily="66" charset="0"/>
              </a:rPr>
              <a:t>Agrobacterium</a:t>
            </a:r>
            <a:r>
              <a:rPr lang="it-IT" altLang="it-IT" sz="2800" dirty="0">
                <a:solidFill>
                  <a:schemeClr val="tx1"/>
                </a:solidFill>
                <a:latin typeface="Comic Sans MS" panose="030F0702030302020204" pitchFamily="66" charset="0"/>
              </a:rPr>
              <a:t> </a:t>
            </a:r>
            <a:r>
              <a:rPr lang="it-IT" altLang="it-IT" sz="2800" dirty="0" err="1">
                <a:solidFill>
                  <a:schemeClr val="tx1"/>
                </a:solidFill>
                <a:latin typeface="Comic Sans MS" panose="030F0702030302020204" pitchFamily="66" charset="0"/>
              </a:rPr>
              <a:t>tumefaciens</a:t>
            </a:r>
            <a:endParaRPr lang="it-IT" altLang="it-IT" sz="2800" dirty="0">
              <a:solidFill>
                <a:schemeClr val="tx1"/>
              </a:solidFill>
              <a:latin typeface="Comic Sans MS" panose="030F0702030302020204" pitchFamily="66" charset="0"/>
            </a:endParaRPr>
          </a:p>
          <a:p>
            <a:pPr>
              <a:spcBef>
                <a:spcPts val="500"/>
              </a:spcBef>
              <a:spcAft>
                <a:spcPts val="500"/>
              </a:spcAft>
            </a:pPr>
            <a:r>
              <a:rPr lang="it-IT" altLang="it-IT" sz="2800" dirty="0">
                <a:solidFill>
                  <a:schemeClr val="bg1"/>
                </a:solidFill>
                <a:latin typeface="Comic Sans MS" panose="030F0702030302020204" pitchFamily="66" charset="0"/>
              </a:rPr>
              <a:t>E’ l’agente di una malattia delle piante nota come “tumore del colletto“, fa ingegneria per conto proprio usando la strategia di insinuare alcuni suoi geni </a:t>
            </a:r>
            <a:r>
              <a:rPr lang="it-IT" altLang="it-IT" sz="2800" dirty="0" err="1">
                <a:solidFill>
                  <a:schemeClr val="bg1"/>
                </a:solidFill>
                <a:latin typeface="Comic Sans MS" panose="030F0702030302020204" pitchFamily="66" charset="0"/>
              </a:rPr>
              <a:t>plasmidiali</a:t>
            </a:r>
            <a:r>
              <a:rPr lang="it-IT" altLang="it-IT" sz="2800" dirty="0">
                <a:solidFill>
                  <a:schemeClr val="bg1"/>
                </a:solidFill>
                <a:latin typeface="Comic Sans MS" panose="030F0702030302020204" pitchFamily="66" charset="0"/>
              </a:rPr>
              <a:t> nel corredo cromosomico dei tessuti infettati. Per questo motivo l’</a:t>
            </a:r>
            <a:r>
              <a:rPr lang="it-IT" altLang="it-IT" sz="2800" dirty="0" err="1">
                <a:solidFill>
                  <a:schemeClr val="bg1"/>
                </a:solidFill>
                <a:latin typeface="Comic Sans MS" panose="030F0702030302020204" pitchFamily="66" charset="0"/>
              </a:rPr>
              <a:t>Agrobacterium</a:t>
            </a:r>
            <a:r>
              <a:rPr lang="it-IT" altLang="it-IT" sz="2800" dirty="0">
                <a:solidFill>
                  <a:schemeClr val="bg1"/>
                </a:solidFill>
                <a:latin typeface="Comic Sans MS" panose="030F0702030302020204" pitchFamily="66" charset="0"/>
              </a:rPr>
              <a:t> si è rivelato lo strumento ideale per trasmettere vari geni esogeni alle piante transgeniche Dicotiledoni.</a:t>
            </a:r>
          </a:p>
          <a:p>
            <a:endParaRPr lang="it-IT" dirty="0"/>
          </a:p>
        </p:txBody>
      </p:sp>
    </p:spTree>
    <p:extLst>
      <p:ext uri="{BB962C8B-B14F-4D97-AF65-F5344CB8AC3E}">
        <p14:creationId xmlns:p14="http://schemas.microsoft.com/office/powerpoint/2010/main" val="1269051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98AFA-4E09-4BE0-A383-E7DD9FE8AD4E}"/>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E4F9ABA3-DA38-4C35-A0ED-DB853443C8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7422" y="714831"/>
            <a:ext cx="5717155" cy="575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189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0B9D86-B297-4CC9-AE62-4B0D09A45A56}"/>
              </a:ext>
            </a:extLst>
          </p:cNvPr>
          <p:cNvSpPr>
            <a:spLocks noGrp="1"/>
          </p:cNvSpPr>
          <p:nvPr>
            <p:ph type="title"/>
          </p:nvPr>
        </p:nvSpPr>
        <p:spPr>
          <a:xfrm>
            <a:off x="684212" y="967409"/>
            <a:ext cx="10884936" cy="5890591"/>
          </a:xfrm>
        </p:spPr>
        <p:txBody>
          <a:bodyPr>
            <a:normAutofit/>
          </a:bodyPr>
          <a:lstStyle/>
          <a:p>
            <a:r>
              <a:rPr lang="it-IT" altLang="it-IT" sz="1600" b="1" dirty="0">
                <a:solidFill>
                  <a:srgbClr val="000000"/>
                </a:solidFill>
                <a:latin typeface="Comic Sans MS" panose="030F0702030302020204" pitchFamily="66" charset="0"/>
              </a:rPr>
              <a:t>La tecnologia del Dna ricombinante è uno strumento potente di analisi della struttura e della regolazione dei geni. Inoltre, permette di </a:t>
            </a:r>
            <a:r>
              <a:rPr lang="it-IT" altLang="it-IT" sz="1600" b="1" dirty="0">
                <a:solidFill>
                  <a:srgbClr val="0000FF"/>
                </a:solidFill>
                <a:latin typeface="Comic Sans MS" panose="030F0702030302020204" pitchFamily="66" charset="0"/>
              </a:rPr>
              <a:t>aggirare</a:t>
            </a:r>
            <a:r>
              <a:rPr lang="it-IT" altLang="it-IT" sz="1600" b="1" dirty="0">
                <a:solidFill>
                  <a:srgbClr val="000000"/>
                </a:solidFill>
                <a:latin typeface="Comic Sans MS" panose="030F0702030302020204" pitchFamily="66" charset="0"/>
              </a:rPr>
              <a:t> gli ostacoli che si frappongono alla totale libertà di scambio e mescolamento dei geni, permettendo la combinazione di geni provenienti da specie molto distanti tra loro.</a:t>
            </a:r>
            <a:br>
              <a:rPr lang="it-IT" altLang="it-IT" sz="1600" b="1" dirty="0">
                <a:solidFill>
                  <a:srgbClr val="000000"/>
                </a:solidFill>
                <a:latin typeface="Comic Sans MS" panose="030F0702030302020204" pitchFamily="66" charset="0"/>
              </a:rPr>
            </a:br>
            <a:r>
              <a:rPr lang="it-IT" altLang="it-IT" sz="1600" b="1" dirty="0">
                <a:solidFill>
                  <a:srgbClr val="000000"/>
                </a:solidFill>
                <a:latin typeface="Comic Sans MS" panose="030F0702030302020204" pitchFamily="66" charset="0"/>
              </a:rPr>
              <a:t>In modo molto schematico, per isolare e clonare un gene di interesse è necessario tagliare il cromosoma in frammenti utilizzando un adatto enzima di restrizione con taglio "sfasato". I frammenti ottenuti vengono mescolati con il Dna di un </a:t>
            </a:r>
            <a:r>
              <a:rPr lang="it-IT" altLang="it-IT" sz="1600" b="1" dirty="0">
                <a:solidFill>
                  <a:srgbClr val="FF0000"/>
                </a:solidFill>
                <a:latin typeface="Comic Sans MS" panose="030F0702030302020204" pitchFamily="66" charset="0"/>
              </a:rPr>
              <a:t>plasmide</a:t>
            </a:r>
            <a:r>
              <a:rPr lang="it-IT" altLang="it-IT" sz="1600" b="1" dirty="0">
                <a:solidFill>
                  <a:srgbClr val="000000"/>
                </a:solidFill>
                <a:latin typeface="Comic Sans MS" panose="030F0702030302020204" pitchFamily="66" charset="0"/>
              </a:rPr>
              <a:t> vettore che presenti le</a:t>
            </a:r>
            <a:r>
              <a:rPr lang="it-IT" altLang="it-IT" sz="1600" b="1" dirty="0">
                <a:solidFill>
                  <a:srgbClr val="0000FF"/>
                </a:solidFill>
                <a:latin typeface="Comic Sans MS" panose="030F0702030302020204" pitchFamily="66" charset="0"/>
              </a:rPr>
              <a:t> stesse</a:t>
            </a:r>
            <a:r>
              <a:rPr lang="it-IT" altLang="it-IT" sz="1600" b="1" dirty="0">
                <a:solidFill>
                  <a:srgbClr val="000000"/>
                </a:solidFill>
                <a:latin typeface="Comic Sans MS" panose="030F0702030302020204" pitchFamily="66" charset="0"/>
              </a:rPr>
              <a:t> "estremità appiccicose". Si ottengono così tanti piccoli anelli di Dna formati dal frammento con il gene di interesse e il plasmide legati insieme dalla Dna </a:t>
            </a:r>
            <a:r>
              <a:rPr lang="it-IT" altLang="it-IT" sz="1600" b="1" dirty="0" err="1">
                <a:solidFill>
                  <a:srgbClr val="000000"/>
                </a:solidFill>
                <a:latin typeface="Comic Sans MS" panose="030F0702030302020204" pitchFamily="66" charset="0"/>
              </a:rPr>
              <a:t>ligasi</a:t>
            </a:r>
            <a:r>
              <a:rPr lang="it-IT" altLang="it-IT" sz="1600" b="1" dirty="0">
                <a:solidFill>
                  <a:srgbClr val="000000"/>
                </a:solidFill>
                <a:latin typeface="Comic Sans MS" panose="030F0702030302020204" pitchFamily="66" charset="0"/>
              </a:rPr>
              <a:t>, l'enzima capace di "legare" fra loro frammenti di Dna.</a:t>
            </a:r>
            <a:br>
              <a:rPr lang="it-IT" altLang="it-IT" sz="1600" b="1" dirty="0">
                <a:solidFill>
                  <a:srgbClr val="000000"/>
                </a:solidFill>
                <a:latin typeface="Comic Sans MS" panose="030F0702030302020204" pitchFamily="66" charset="0"/>
              </a:rPr>
            </a:br>
            <a:r>
              <a:rPr lang="it-IT" altLang="it-IT" sz="1600" b="1" dirty="0">
                <a:solidFill>
                  <a:srgbClr val="000000"/>
                </a:solidFill>
                <a:latin typeface="Comic Sans MS" panose="030F0702030302020204" pitchFamily="66" charset="0"/>
              </a:rPr>
              <a:t>La molecola di Dna ricombinante così ottenuta viene introdotta all'interno di un </a:t>
            </a:r>
            <a:r>
              <a:rPr lang="it-IT" altLang="it-IT" sz="1600" b="1" dirty="0">
                <a:solidFill>
                  <a:srgbClr val="0000FF"/>
                </a:solidFill>
                <a:latin typeface="Comic Sans MS" panose="030F0702030302020204" pitchFamily="66" charset="0"/>
              </a:rPr>
              <a:t>batterio ospite</a:t>
            </a:r>
            <a:r>
              <a:rPr lang="it-IT" altLang="it-IT" sz="1600" b="1" dirty="0">
                <a:solidFill>
                  <a:srgbClr val="000000"/>
                </a:solidFill>
                <a:latin typeface="Comic Sans MS" panose="030F0702030302020204" pitchFamily="66" charset="0"/>
              </a:rPr>
              <a:t>, il quale moltiplicandosi produce grandi quantità del prodotto codificato dal gene inserito</a:t>
            </a:r>
            <a:r>
              <a:rPr lang="it-IT" altLang="it-IT" sz="1600" b="1" dirty="0">
                <a:solidFill>
                  <a:srgbClr val="000000"/>
                </a:solidFill>
                <a:latin typeface="Verdana" panose="020B0604030504040204" pitchFamily="34" charset="0"/>
              </a:rPr>
              <a:t>.</a:t>
            </a:r>
            <a:br>
              <a:rPr lang="it-IT" altLang="it-IT" dirty="0">
                <a:latin typeface="Verdana" panose="020B0604030504040204" pitchFamily="34" charset="0"/>
              </a:rPr>
            </a:br>
            <a:endParaRPr lang="it-IT" dirty="0"/>
          </a:p>
        </p:txBody>
      </p:sp>
      <p:sp>
        <p:nvSpPr>
          <p:cNvPr id="3" name="Segnaposto contenuto 2">
            <a:extLst>
              <a:ext uri="{FF2B5EF4-FFF2-40B4-BE49-F238E27FC236}">
                <a16:creationId xmlns:a16="http://schemas.microsoft.com/office/drawing/2014/main" id="{8AA4A0C2-444D-4138-8592-E456CA43F5A8}"/>
              </a:ext>
            </a:extLst>
          </p:cNvPr>
          <p:cNvSpPr>
            <a:spLocks noGrp="1"/>
          </p:cNvSpPr>
          <p:nvPr>
            <p:ph idx="1"/>
          </p:nvPr>
        </p:nvSpPr>
        <p:spPr>
          <a:xfrm>
            <a:off x="0" y="619539"/>
            <a:ext cx="11887200" cy="1050235"/>
          </a:xfrm>
        </p:spPr>
        <p:txBody>
          <a:bodyPr>
            <a:normAutofit/>
          </a:bodyPr>
          <a:lstStyle/>
          <a:p>
            <a:pPr algn="ctr"/>
            <a:r>
              <a:rPr lang="it-IT" sz="2800" dirty="0">
                <a:solidFill>
                  <a:schemeClr val="tx1"/>
                </a:solidFill>
                <a:latin typeface="Comic Sans MS" panose="030F0702030302020204" pitchFamily="66" charset="0"/>
              </a:rPr>
              <a:t>Cosa si intende per «TECNOLOGIA DEL DNA RICOMBINANNTE»</a:t>
            </a:r>
          </a:p>
        </p:txBody>
      </p:sp>
    </p:spTree>
    <p:extLst>
      <p:ext uri="{BB962C8B-B14F-4D97-AF65-F5344CB8AC3E}">
        <p14:creationId xmlns:p14="http://schemas.microsoft.com/office/powerpoint/2010/main" val="525261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E9549A64-7327-49CB-A4AF-5CFDB671B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565" y="851453"/>
            <a:ext cx="41529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Text Box 3">
            <a:extLst>
              <a:ext uri="{FF2B5EF4-FFF2-40B4-BE49-F238E27FC236}">
                <a16:creationId xmlns:a16="http://schemas.microsoft.com/office/drawing/2014/main" id="{7125FAF2-C3F1-416A-85B0-0F9E784C0BCC}"/>
              </a:ext>
            </a:extLst>
          </p:cNvPr>
          <p:cNvSpPr txBox="1">
            <a:spLocks noChangeArrowheads="1"/>
          </p:cNvSpPr>
          <p:nvPr/>
        </p:nvSpPr>
        <p:spPr bwMode="auto">
          <a:xfrm>
            <a:off x="1676400" y="457200"/>
            <a:ext cx="4419600" cy="614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it-IT" altLang="it-IT" sz="2400" b="1" dirty="0">
                <a:solidFill>
                  <a:schemeClr val="bg1"/>
                </a:solidFill>
                <a:latin typeface="Comic Sans MS" panose="030F0702030302020204" pitchFamily="66" charset="0"/>
              </a:rPr>
              <a:t>1.Il DNA viene tagliato tramite specifici enzimi di restrizione</a:t>
            </a:r>
            <a:r>
              <a:rPr lang="it-IT" altLang="it-IT" sz="2400" dirty="0">
                <a:solidFill>
                  <a:schemeClr val="bg1"/>
                </a:solidFill>
                <a:latin typeface="Comic Sans MS" panose="030F0702030302020204" pitchFamily="66" charset="0"/>
              </a:rPr>
              <a:t> </a:t>
            </a:r>
          </a:p>
          <a:p>
            <a:pPr>
              <a:spcBef>
                <a:spcPts val="500"/>
              </a:spcBef>
              <a:spcAft>
                <a:spcPts val="500"/>
              </a:spcAft>
            </a:pPr>
            <a:r>
              <a:rPr lang="it-IT" altLang="it-IT" sz="2400" b="1" dirty="0">
                <a:solidFill>
                  <a:schemeClr val="bg1"/>
                </a:solidFill>
                <a:latin typeface="Comic Sans MS" panose="030F0702030302020204" pitchFamily="66" charset="0"/>
              </a:rPr>
              <a:t>2.Il plasmidio viene tagliato con gli stessi enzimi</a:t>
            </a:r>
            <a:r>
              <a:rPr lang="it-IT" altLang="it-IT" sz="2400" dirty="0">
                <a:solidFill>
                  <a:schemeClr val="bg1"/>
                </a:solidFill>
                <a:latin typeface="Comic Sans MS" panose="030F0702030302020204" pitchFamily="66" charset="0"/>
              </a:rPr>
              <a:t> </a:t>
            </a:r>
          </a:p>
          <a:p>
            <a:pPr>
              <a:spcBef>
                <a:spcPts val="500"/>
              </a:spcBef>
              <a:spcAft>
                <a:spcPts val="500"/>
              </a:spcAft>
            </a:pPr>
            <a:r>
              <a:rPr lang="it-IT" altLang="it-IT" sz="2400" b="1" dirty="0">
                <a:solidFill>
                  <a:schemeClr val="bg1"/>
                </a:solidFill>
                <a:latin typeface="Comic Sans MS" panose="030F0702030302020204" pitchFamily="66" charset="0"/>
              </a:rPr>
              <a:t>3.Il plasmide viene aperto</a:t>
            </a:r>
            <a:r>
              <a:rPr lang="it-IT" altLang="it-IT" sz="2400" dirty="0">
                <a:solidFill>
                  <a:schemeClr val="bg1"/>
                </a:solidFill>
                <a:latin typeface="Comic Sans MS" panose="030F0702030302020204" pitchFamily="66" charset="0"/>
              </a:rPr>
              <a:t> </a:t>
            </a:r>
          </a:p>
          <a:p>
            <a:pPr>
              <a:spcBef>
                <a:spcPts val="500"/>
              </a:spcBef>
              <a:spcAft>
                <a:spcPts val="500"/>
              </a:spcAft>
            </a:pPr>
            <a:r>
              <a:rPr lang="it-IT" altLang="it-IT" sz="2400" b="1" dirty="0">
                <a:solidFill>
                  <a:schemeClr val="bg1"/>
                </a:solidFill>
                <a:latin typeface="Comic Sans MS" panose="030F0702030302020204" pitchFamily="66" charset="0"/>
              </a:rPr>
              <a:t>4.Il DNA, portatore del gene isolato, viene incollato al plasmidio tramite un specifico enzima detto DNA </a:t>
            </a:r>
            <a:r>
              <a:rPr lang="it-IT" altLang="it-IT" sz="2400" b="1" dirty="0" err="1">
                <a:solidFill>
                  <a:schemeClr val="bg1"/>
                </a:solidFill>
                <a:latin typeface="Comic Sans MS" panose="030F0702030302020204" pitchFamily="66" charset="0"/>
              </a:rPr>
              <a:t>ligasi</a:t>
            </a:r>
            <a:r>
              <a:rPr lang="it-IT" altLang="it-IT" sz="2400" dirty="0">
                <a:solidFill>
                  <a:schemeClr val="bg1"/>
                </a:solidFill>
                <a:latin typeface="Comic Sans MS" panose="030F0702030302020204" pitchFamily="66" charset="0"/>
              </a:rPr>
              <a:t> </a:t>
            </a:r>
          </a:p>
          <a:p>
            <a:pPr>
              <a:spcBef>
                <a:spcPts val="500"/>
              </a:spcBef>
              <a:spcAft>
                <a:spcPts val="500"/>
              </a:spcAft>
            </a:pPr>
            <a:r>
              <a:rPr lang="it-IT" altLang="it-IT" sz="2400" b="1" dirty="0">
                <a:solidFill>
                  <a:schemeClr val="bg1"/>
                </a:solidFill>
                <a:latin typeface="Comic Sans MS" panose="030F0702030302020204" pitchFamily="66" charset="0"/>
              </a:rPr>
              <a:t>5. Si forma un plasmidio transgenico con la resistenza all'antibiotico datagli dal gene estraneo</a:t>
            </a:r>
            <a:endParaRPr lang="it-IT" altLang="it-IT"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B326D0-1FAD-40CD-9A9E-83C3F1725CD4}"/>
              </a:ext>
            </a:extLst>
          </p:cNvPr>
          <p:cNvSpPr>
            <a:spLocks noGrp="1"/>
          </p:cNvSpPr>
          <p:nvPr>
            <p:ph type="title"/>
          </p:nvPr>
        </p:nvSpPr>
        <p:spPr>
          <a:xfrm>
            <a:off x="1828800" y="206880"/>
            <a:ext cx="8534400" cy="1507067"/>
          </a:xfrm>
        </p:spPr>
        <p:txBody>
          <a:bodyPr/>
          <a:lstStyle/>
          <a:p>
            <a:endParaRPr lang="it-IT" dirty="0"/>
          </a:p>
        </p:txBody>
      </p:sp>
      <p:sp>
        <p:nvSpPr>
          <p:cNvPr id="3" name="Segnaposto contenuto 2">
            <a:extLst>
              <a:ext uri="{FF2B5EF4-FFF2-40B4-BE49-F238E27FC236}">
                <a16:creationId xmlns:a16="http://schemas.microsoft.com/office/drawing/2014/main" id="{999E1883-164E-4FAA-9FA1-6CBCBE41A5EC}"/>
              </a:ext>
            </a:extLst>
          </p:cNvPr>
          <p:cNvSpPr>
            <a:spLocks noGrp="1"/>
          </p:cNvSpPr>
          <p:nvPr>
            <p:ph idx="1"/>
          </p:nvPr>
        </p:nvSpPr>
        <p:spPr>
          <a:xfrm>
            <a:off x="410817" y="397566"/>
            <a:ext cx="11463131" cy="5976730"/>
          </a:xfrm>
        </p:spPr>
        <p:txBody>
          <a:bodyPr/>
          <a:lstStyle/>
          <a:p>
            <a:r>
              <a:rPr lang="it-IT" altLang="it-IT" sz="3200" dirty="0">
                <a:solidFill>
                  <a:schemeClr val="bg1"/>
                </a:solidFill>
                <a:latin typeface="Comic Sans MS" panose="030F0702030302020204" pitchFamily="66" charset="0"/>
                <a:cs typeface="Arial" panose="020B0604020202020204" pitchFamily="34" charset="0"/>
              </a:rPr>
              <a:t>Con il termine generico di </a:t>
            </a:r>
            <a:r>
              <a:rPr lang="it-IT" altLang="it-IT" sz="3200" b="1" dirty="0">
                <a:solidFill>
                  <a:srgbClr val="FF0000"/>
                </a:solidFill>
                <a:latin typeface="Comic Sans MS" panose="030F0702030302020204" pitchFamily="66" charset="0"/>
                <a:cs typeface="Arial" panose="020B0604020202020204" pitchFamily="34" charset="0"/>
              </a:rPr>
              <a:t>biotecnologie</a:t>
            </a:r>
            <a:r>
              <a:rPr lang="it-IT" altLang="it-IT" sz="3200" dirty="0">
                <a:solidFill>
                  <a:schemeClr val="bg1"/>
                </a:solidFill>
                <a:latin typeface="Comic Sans MS" panose="030F0702030302020204" pitchFamily="66" charset="0"/>
                <a:cs typeface="Arial" panose="020B0604020202020204" pitchFamily="34" charset="0"/>
              </a:rPr>
              <a:t> possiamo indicare una scienza interdisciplinare che attinge da molti campi della ricerca (microbiologia, biochimica, biologia molecolare, biologia cellulare, immunologia, ingegneria delle proteine, enzimologia, tecnologie dei </a:t>
            </a:r>
            <a:r>
              <a:rPr lang="it-IT" altLang="it-IT" sz="3200" dirty="0" err="1">
                <a:solidFill>
                  <a:schemeClr val="bg1"/>
                </a:solidFill>
                <a:latin typeface="Comic Sans MS" panose="030F0702030302020204" pitchFamily="66" charset="0"/>
                <a:cs typeface="Arial" panose="020B0604020202020204" pitchFamily="34" charset="0"/>
              </a:rPr>
              <a:t>bioprocessi</a:t>
            </a:r>
            <a:r>
              <a:rPr lang="it-IT" altLang="it-IT" sz="3200" dirty="0">
                <a:solidFill>
                  <a:schemeClr val="bg1"/>
                </a:solidFill>
                <a:latin typeface="Comic Sans MS" panose="030F0702030302020204" pitchFamily="66" charset="0"/>
                <a:cs typeface="Arial" panose="020B0604020202020204" pitchFamily="34" charset="0"/>
              </a:rPr>
              <a:t>) e che può essere applicata in molti settori (alimentare, agricoltura, ambiente, diagnostico ed altro ancora). </a:t>
            </a:r>
          </a:p>
          <a:p>
            <a:endParaRPr lang="it-IT" dirty="0"/>
          </a:p>
        </p:txBody>
      </p:sp>
    </p:spTree>
    <p:extLst>
      <p:ext uri="{BB962C8B-B14F-4D97-AF65-F5344CB8AC3E}">
        <p14:creationId xmlns:p14="http://schemas.microsoft.com/office/powerpoint/2010/main" val="72868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2EB65-71F8-4213-8116-DA7302ED41E9}"/>
              </a:ext>
            </a:extLst>
          </p:cNvPr>
          <p:cNvSpPr>
            <a:spLocks noGrp="1"/>
          </p:cNvSpPr>
          <p:nvPr>
            <p:ph type="title"/>
          </p:nvPr>
        </p:nvSpPr>
        <p:spPr>
          <a:xfrm>
            <a:off x="808382" y="629478"/>
            <a:ext cx="10278785" cy="1507067"/>
          </a:xfrm>
        </p:spPr>
        <p:txBody>
          <a:bodyPr>
            <a:normAutofit fontScale="90000"/>
          </a:bodyPr>
          <a:lstStyle/>
          <a:p>
            <a:pPr algn="ctr"/>
            <a:r>
              <a:rPr lang="it-IT" altLang="it-IT" b="1" dirty="0">
                <a:solidFill>
                  <a:schemeClr val="tx1">
                    <a:lumMod val="95000"/>
                  </a:schemeClr>
                </a:solidFill>
                <a:latin typeface="Comic Sans MS" panose="030F0702030302020204" pitchFamily="66" charset="0"/>
                <a:cs typeface="Arial" panose="020B0604020202020204" pitchFamily="34" charset="0"/>
              </a:rPr>
              <a:t>Sulla base dei metodi impiegati per la realizzazione dei prodotti possiamo distinguer</a:t>
            </a:r>
            <a:r>
              <a:rPr lang="it-IT" altLang="it-IT" b="1" dirty="0">
                <a:solidFill>
                  <a:schemeClr val="tx1">
                    <a:lumMod val="95000"/>
                  </a:schemeClr>
                </a:solidFill>
                <a:latin typeface="Comic Sans MS" panose="030F0702030302020204" pitchFamily="66" charset="0"/>
              </a:rPr>
              <a:t>e</a:t>
            </a:r>
            <a:br>
              <a:rPr lang="it-IT" altLang="it-IT" b="1" dirty="0">
                <a:solidFill>
                  <a:srgbClr val="FF0000"/>
                </a:solidFill>
                <a:latin typeface="Comic Sans MS" panose="030F0702030302020204" pitchFamily="66" charset="0"/>
              </a:rPr>
            </a:br>
            <a:endParaRPr lang="it-IT" dirty="0">
              <a:latin typeface="Comic Sans MS" panose="030F0702030302020204" pitchFamily="66" charset="0"/>
            </a:endParaRPr>
          </a:p>
        </p:txBody>
      </p:sp>
      <p:sp>
        <p:nvSpPr>
          <p:cNvPr id="3" name="Segnaposto contenuto 2">
            <a:extLst>
              <a:ext uri="{FF2B5EF4-FFF2-40B4-BE49-F238E27FC236}">
                <a16:creationId xmlns:a16="http://schemas.microsoft.com/office/drawing/2014/main" id="{33FEB697-9B5D-477F-A650-69EA666FCEE4}"/>
              </a:ext>
            </a:extLst>
          </p:cNvPr>
          <p:cNvSpPr>
            <a:spLocks noGrp="1"/>
          </p:cNvSpPr>
          <p:nvPr>
            <p:ph idx="1"/>
          </p:nvPr>
        </p:nvSpPr>
        <p:spPr>
          <a:xfrm>
            <a:off x="1269756" y="1921565"/>
            <a:ext cx="9356035" cy="3615267"/>
          </a:xfrm>
        </p:spPr>
        <p:txBody>
          <a:bodyPr/>
          <a:lstStyle/>
          <a:p>
            <a:endParaRPr lang="it-IT" dirty="0"/>
          </a:p>
          <a:p>
            <a:r>
              <a:rPr lang="it-IT" b="1" dirty="0">
                <a:solidFill>
                  <a:srgbClr val="FF0000"/>
                </a:solidFill>
                <a:latin typeface="Comic Sans MS" panose="030F0702030302020204" pitchFamily="66" charset="0"/>
              </a:rPr>
              <a:t>LE BIOTECNOLOGIE INNOVATIVE          LE BIOTECNOLOGIE TRADIZIONALI </a:t>
            </a:r>
          </a:p>
        </p:txBody>
      </p:sp>
      <p:cxnSp>
        <p:nvCxnSpPr>
          <p:cNvPr id="8" name="Connettore 2 7">
            <a:extLst>
              <a:ext uri="{FF2B5EF4-FFF2-40B4-BE49-F238E27FC236}">
                <a16:creationId xmlns:a16="http://schemas.microsoft.com/office/drawing/2014/main" id="{B1E1ADC0-683F-49D1-8464-53D56A330EC1}"/>
              </a:ext>
            </a:extLst>
          </p:cNvPr>
          <p:cNvCxnSpPr>
            <a:cxnSpLocks/>
          </p:cNvCxnSpPr>
          <p:nvPr/>
        </p:nvCxnSpPr>
        <p:spPr>
          <a:xfrm flipH="1">
            <a:off x="3670852" y="1921565"/>
            <a:ext cx="1868558" cy="1445223"/>
          </a:xfrm>
          <a:prstGeom prst="straightConnector1">
            <a:avLst/>
          </a:prstGeom>
          <a:ln w="5715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F7EFAFC0-B599-465C-81B5-DDFA333945A7}"/>
              </a:ext>
            </a:extLst>
          </p:cNvPr>
          <p:cNvCxnSpPr>
            <a:cxnSpLocks/>
          </p:cNvCxnSpPr>
          <p:nvPr/>
        </p:nvCxnSpPr>
        <p:spPr>
          <a:xfrm>
            <a:off x="6334540" y="1921565"/>
            <a:ext cx="1895060" cy="1507435"/>
          </a:xfrm>
          <a:prstGeom prst="straightConnector1">
            <a:avLst/>
          </a:prstGeom>
          <a:ln w="5715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33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2AFFB-9CFB-4C13-8763-7A938788EFF8}"/>
              </a:ext>
            </a:extLst>
          </p:cNvPr>
          <p:cNvSpPr>
            <a:spLocks noGrp="1"/>
          </p:cNvSpPr>
          <p:nvPr>
            <p:ph type="title"/>
          </p:nvPr>
        </p:nvSpPr>
        <p:spPr>
          <a:xfrm>
            <a:off x="697465" y="447261"/>
            <a:ext cx="10058400" cy="1116496"/>
          </a:xfrm>
        </p:spPr>
        <p:txBody>
          <a:bodyPr/>
          <a:lstStyle/>
          <a:p>
            <a:pPr algn="ctr"/>
            <a:r>
              <a:rPr lang="it-IT" dirty="0">
                <a:latin typeface="Comic Sans MS" panose="030F0702030302020204" pitchFamily="66" charset="0"/>
              </a:rPr>
              <a:t>LE BIOTECNOLOGIE TRADIZIONALI</a:t>
            </a:r>
          </a:p>
        </p:txBody>
      </p:sp>
      <p:sp>
        <p:nvSpPr>
          <p:cNvPr id="3" name="Segnaposto testo 2">
            <a:extLst>
              <a:ext uri="{FF2B5EF4-FFF2-40B4-BE49-F238E27FC236}">
                <a16:creationId xmlns:a16="http://schemas.microsoft.com/office/drawing/2014/main" id="{DEB746F3-6054-492F-B653-A7159A5955C2}"/>
              </a:ext>
            </a:extLst>
          </p:cNvPr>
          <p:cNvSpPr>
            <a:spLocks noGrp="1"/>
          </p:cNvSpPr>
          <p:nvPr>
            <p:ph type="body" idx="1"/>
          </p:nvPr>
        </p:nvSpPr>
        <p:spPr>
          <a:xfrm>
            <a:off x="697465" y="1722783"/>
            <a:ext cx="10447614" cy="4235174"/>
          </a:xfrm>
        </p:spPr>
        <p:txBody>
          <a:bodyPr/>
          <a:lstStyle/>
          <a:p>
            <a:r>
              <a:rPr lang="it-IT" altLang="it-IT" sz="2800" dirty="0">
                <a:solidFill>
                  <a:schemeClr val="bg1"/>
                </a:solidFill>
                <a:latin typeface="Comic Sans MS" panose="030F0702030302020204" pitchFamily="66" charset="0"/>
                <a:cs typeface="Arial" panose="020B0604020202020204" pitchFamily="34" charset="0"/>
              </a:rPr>
              <a:t>- sono tecnologie produttive utilizzate da millenni, quali l'agricoltura, la zootecnica e lo sfruttamento delle attività fermentative dei microrganismi.</a:t>
            </a:r>
          </a:p>
          <a:p>
            <a:r>
              <a:rPr lang="it-IT" altLang="it-IT" sz="2800" dirty="0">
                <a:solidFill>
                  <a:schemeClr val="bg1"/>
                </a:solidFill>
                <a:latin typeface="Comic Sans MS" panose="030F0702030302020204" pitchFamily="66" charset="0"/>
                <a:cs typeface="Arial" panose="020B0604020202020204" pitchFamily="34" charset="0"/>
              </a:rPr>
              <a:t>- queste comprendono le metodiche per la produzione di vino, birra, formaggio, yogurt, pane ed altri generi alimentari</a:t>
            </a:r>
          </a:p>
          <a:p>
            <a:endParaRPr lang="it-IT" dirty="0"/>
          </a:p>
        </p:txBody>
      </p:sp>
    </p:spTree>
    <p:extLst>
      <p:ext uri="{BB962C8B-B14F-4D97-AF65-F5344CB8AC3E}">
        <p14:creationId xmlns:p14="http://schemas.microsoft.com/office/powerpoint/2010/main" val="60290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08B4D-EFDF-4A8D-8D97-76B9697A4441}"/>
              </a:ext>
            </a:extLst>
          </p:cNvPr>
          <p:cNvSpPr>
            <a:spLocks noGrp="1"/>
          </p:cNvSpPr>
          <p:nvPr>
            <p:ph type="title"/>
          </p:nvPr>
        </p:nvSpPr>
        <p:spPr/>
        <p:txBody>
          <a:bodyPr>
            <a:normAutofit/>
          </a:bodyPr>
          <a:lstStyle/>
          <a:p>
            <a:pPr algn="ctr"/>
            <a:r>
              <a:rPr lang="it-IT" dirty="0">
                <a:latin typeface="Comic Sans MS" panose="030F0702030302020204" pitchFamily="66" charset="0"/>
              </a:rPr>
              <a:t>LE BIOTECNOLOGIE </a:t>
            </a:r>
            <a:r>
              <a:rPr lang="it-IT" dirty="0" err="1">
                <a:latin typeface="Comic Sans MS" panose="030F0702030302020204" pitchFamily="66" charset="0"/>
              </a:rPr>
              <a:t>INNovative</a:t>
            </a:r>
            <a:r>
              <a:rPr lang="it-IT" dirty="0">
                <a:latin typeface="Comic Sans MS" panose="030F0702030302020204" pitchFamily="66" charset="0"/>
              </a:rPr>
              <a:t> </a:t>
            </a:r>
            <a:br>
              <a:rPr lang="it-IT" dirty="0">
                <a:latin typeface="Comic Sans MS" panose="030F0702030302020204" pitchFamily="66" charset="0"/>
              </a:rPr>
            </a:br>
            <a:r>
              <a:rPr lang="it-IT" altLang="it-IT" sz="1800" dirty="0">
                <a:latin typeface="Comic Sans MS" panose="030F0702030302020204" pitchFamily="66" charset="0"/>
                <a:cs typeface="Arial" panose="020B0604020202020204" pitchFamily="34" charset="0"/>
              </a:rPr>
              <a:t>sono tecnologie in cui vengono utilizzate tecniche di manipolazione del materiale genetico (ingegneria genetica) con numerose applicazioni in campo scientifico e industriale.</a:t>
            </a:r>
            <a:endParaRPr lang="it-IT" sz="1800" dirty="0">
              <a:latin typeface="Comic Sans MS" panose="030F0702030302020204" pitchFamily="66" charset="0"/>
            </a:endParaRPr>
          </a:p>
        </p:txBody>
      </p:sp>
      <p:sp>
        <p:nvSpPr>
          <p:cNvPr id="3" name="Segnaposto testo 2">
            <a:extLst>
              <a:ext uri="{FF2B5EF4-FFF2-40B4-BE49-F238E27FC236}">
                <a16:creationId xmlns:a16="http://schemas.microsoft.com/office/drawing/2014/main" id="{0E06D567-94BC-44EC-938D-501E3143250B}"/>
              </a:ext>
            </a:extLst>
          </p:cNvPr>
          <p:cNvSpPr>
            <a:spLocks noGrp="1"/>
          </p:cNvSpPr>
          <p:nvPr>
            <p:ph type="body" idx="1"/>
          </p:nvPr>
        </p:nvSpPr>
        <p:spPr>
          <a:xfrm>
            <a:off x="684211" y="1948070"/>
            <a:ext cx="10341597" cy="4046330"/>
          </a:xfrm>
        </p:spPr>
        <p:txBody>
          <a:bodyPr>
            <a:normAutofit/>
          </a:bodyPr>
          <a:lstStyle/>
          <a:p>
            <a:pPr>
              <a:spcBef>
                <a:spcPts val="500"/>
              </a:spcBef>
              <a:spcAft>
                <a:spcPts val="500"/>
              </a:spcAft>
            </a:pPr>
            <a:r>
              <a:rPr lang="it-IT" altLang="it-IT" dirty="0">
                <a:solidFill>
                  <a:schemeClr val="bg1"/>
                </a:solidFill>
                <a:latin typeface="Comic Sans MS" panose="030F0702030302020204" pitchFamily="66" charset="0"/>
                <a:cs typeface="Arial" panose="020B0604020202020204" pitchFamily="34" charset="0"/>
              </a:rPr>
              <a:t>le biotecnologie moderne abbracciano i metodi di modificazione genetica degli organismi viventi (tecnologia del DNA ricombinante) e della fusione nucleare.</a:t>
            </a:r>
          </a:p>
          <a:p>
            <a:pPr>
              <a:spcBef>
                <a:spcPts val="500"/>
              </a:spcBef>
              <a:spcAft>
                <a:spcPts val="500"/>
              </a:spcAft>
            </a:pPr>
            <a:r>
              <a:rPr lang="it-IT" altLang="it-IT" dirty="0">
                <a:solidFill>
                  <a:schemeClr val="bg1"/>
                </a:solidFill>
                <a:latin typeface="Comic Sans MS" panose="030F0702030302020204" pitchFamily="66" charset="0"/>
                <a:cs typeface="Arial" panose="020B0604020202020204" pitchFamily="34" charset="0"/>
              </a:rPr>
              <a:t> Le innovazioni in questo settore possono però essere utilizzate anche ai processi tradizionali come quelli per la produzione di vino, birra, pane ed altri prodotti in cui è possibile impiegare ceppi di microrganismi geneticamente modificati.</a:t>
            </a:r>
          </a:p>
          <a:p>
            <a:endParaRPr lang="it-IT" dirty="0"/>
          </a:p>
        </p:txBody>
      </p:sp>
    </p:spTree>
    <p:extLst>
      <p:ext uri="{BB962C8B-B14F-4D97-AF65-F5344CB8AC3E}">
        <p14:creationId xmlns:p14="http://schemas.microsoft.com/office/powerpoint/2010/main" val="97337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B011A-C323-4030-BDEC-28B02BD641D0}"/>
              </a:ext>
            </a:extLst>
          </p:cNvPr>
          <p:cNvSpPr>
            <a:spLocks noGrp="1"/>
          </p:cNvSpPr>
          <p:nvPr>
            <p:ph type="title"/>
          </p:nvPr>
        </p:nvSpPr>
        <p:spPr>
          <a:xfrm>
            <a:off x="684213" y="685801"/>
            <a:ext cx="10686152" cy="811695"/>
          </a:xfrm>
        </p:spPr>
        <p:txBody>
          <a:bodyPr/>
          <a:lstStyle/>
          <a:p>
            <a:endParaRPr lang="it-IT" dirty="0"/>
          </a:p>
        </p:txBody>
      </p:sp>
      <p:sp>
        <p:nvSpPr>
          <p:cNvPr id="3" name="Segnaposto testo 2">
            <a:extLst>
              <a:ext uri="{FF2B5EF4-FFF2-40B4-BE49-F238E27FC236}">
                <a16:creationId xmlns:a16="http://schemas.microsoft.com/office/drawing/2014/main" id="{538361CE-839D-4F76-BD57-417173DFDBA4}"/>
              </a:ext>
            </a:extLst>
          </p:cNvPr>
          <p:cNvSpPr>
            <a:spLocks noGrp="1"/>
          </p:cNvSpPr>
          <p:nvPr>
            <p:ph type="body" idx="1"/>
          </p:nvPr>
        </p:nvSpPr>
        <p:spPr>
          <a:xfrm>
            <a:off x="684211" y="198782"/>
            <a:ext cx="10487371" cy="6659217"/>
          </a:xfrm>
        </p:spPr>
        <p:txBody>
          <a:bodyPr/>
          <a:lstStyle/>
          <a:p>
            <a:pPr>
              <a:lnSpc>
                <a:spcPct val="140000"/>
              </a:lnSpc>
              <a:spcBef>
                <a:spcPts val="500"/>
              </a:spcBef>
              <a:spcAft>
                <a:spcPts val="500"/>
              </a:spcAft>
            </a:pPr>
            <a:r>
              <a:rPr lang="it-IT" altLang="it-IT" sz="2800" dirty="0">
                <a:solidFill>
                  <a:schemeClr val="bg1"/>
                </a:solidFill>
                <a:latin typeface="Comic Sans MS" panose="030F0702030302020204" pitchFamily="66" charset="0"/>
                <a:cs typeface="Arial" panose="020B0604020202020204" pitchFamily="34" charset="0"/>
              </a:rPr>
              <a:t>Una parte importante della moderna biotecnologia consiste nel comprendere, trasferire e alterare i geni, che sono le unità che rendono possibile l'ereditarietà di determinate caratteristiche.</a:t>
            </a:r>
          </a:p>
          <a:p>
            <a:pPr>
              <a:lnSpc>
                <a:spcPct val="140000"/>
              </a:lnSpc>
              <a:spcBef>
                <a:spcPts val="500"/>
              </a:spcBef>
              <a:spcAft>
                <a:spcPts val="500"/>
              </a:spcAft>
            </a:pPr>
            <a:r>
              <a:rPr lang="it-IT" altLang="it-IT" sz="2800" dirty="0">
                <a:solidFill>
                  <a:schemeClr val="bg1"/>
                </a:solidFill>
                <a:latin typeface="Comic Sans MS" panose="030F0702030302020204" pitchFamily="66" charset="0"/>
                <a:cs typeface="Arial" panose="020B0604020202020204" pitchFamily="34" charset="0"/>
              </a:rPr>
              <a:t>Il fatto che la "doppia elica" del DNA abbia una struttura identica in tutti gli esseri viventi è fondamentale per la biotecnologia. </a:t>
            </a:r>
          </a:p>
          <a:p>
            <a:pPr>
              <a:lnSpc>
                <a:spcPct val="140000"/>
              </a:lnSpc>
              <a:spcBef>
                <a:spcPts val="500"/>
              </a:spcBef>
              <a:spcAft>
                <a:spcPts val="500"/>
              </a:spcAft>
            </a:pPr>
            <a:r>
              <a:rPr lang="it-IT" altLang="it-IT" sz="2800" dirty="0">
                <a:solidFill>
                  <a:schemeClr val="bg1"/>
                </a:solidFill>
                <a:latin typeface="Comic Sans MS" panose="030F0702030302020204" pitchFamily="66" charset="0"/>
                <a:cs typeface="Arial" panose="020B0604020202020204" pitchFamily="34" charset="0"/>
              </a:rPr>
              <a:t>Questo permette che le informazioni che contiene possano essere trasferite tra le diverse specie di animali, piante o batteri.</a:t>
            </a:r>
            <a:r>
              <a:rPr lang="it-IT" altLang="it-IT" sz="2800" dirty="0">
                <a:solidFill>
                  <a:schemeClr val="bg1"/>
                </a:solidFill>
                <a:latin typeface="Arial" panose="020B0604020202020204" pitchFamily="34" charset="0"/>
                <a:cs typeface="Arial" panose="020B0604020202020204" pitchFamily="34" charset="0"/>
              </a:rPr>
              <a:t> </a:t>
            </a:r>
          </a:p>
          <a:p>
            <a:endParaRPr lang="it-IT" dirty="0"/>
          </a:p>
        </p:txBody>
      </p:sp>
    </p:spTree>
    <p:extLst>
      <p:ext uri="{BB962C8B-B14F-4D97-AF65-F5344CB8AC3E}">
        <p14:creationId xmlns:p14="http://schemas.microsoft.com/office/powerpoint/2010/main" val="417804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61EB6F-4B94-45D1-A009-38F77C06F544}"/>
              </a:ext>
            </a:extLst>
          </p:cNvPr>
          <p:cNvSpPr>
            <a:spLocks noGrp="1"/>
          </p:cNvSpPr>
          <p:nvPr>
            <p:ph type="title"/>
          </p:nvPr>
        </p:nvSpPr>
        <p:spPr>
          <a:xfrm>
            <a:off x="684213" y="685800"/>
            <a:ext cx="10058400" cy="1010478"/>
          </a:xfrm>
        </p:spPr>
        <p:txBody>
          <a:bodyPr/>
          <a:lstStyle/>
          <a:p>
            <a:r>
              <a:rPr lang="it-IT" dirty="0">
                <a:latin typeface="Comic Sans MS" panose="030F0702030302020204" pitchFamily="66" charset="0"/>
              </a:rPr>
              <a:t>La struttura del </a:t>
            </a:r>
            <a:r>
              <a:rPr lang="it-IT" dirty="0" err="1">
                <a:latin typeface="Comic Sans MS" panose="030F0702030302020204" pitchFamily="66" charset="0"/>
              </a:rPr>
              <a:t>dna</a:t>
            </a:r>
            <a:r>
              <a:rPr lang="it-IT" dirty="0">
                <a:latin typeface="Comic Sans MS" panose="030F0702030302020204" pitchFamily="66" charset="0"/>
              </a:rPr>
              <a:t> </a:t>
            </a:r>
          </a:p>
        </p:txBody>
      </p:sp>
      <p:sp>
        <p:nvSpPr>
          <p:cNvPr id="3" name="Segnaposto testo 2">
            <a:extLst>
              <a:ext uri="{FF2B5EF4-FFF2-40B4-BE49-F238E27FC236}">
                <a16:creationId xmlns:a16="http://schemas.microsoft.com/office/drawing/2014/main" id="{D21CF6E0-F922-48B2-82EF-A64777E39CE2}"/>
              </a:ext>
            </a:extLst>
          </p:cNvPr>
          <p:cNvSpPr>
            <a:spLocks noGrp="1"/>
          </p:cNvSpPr>
          <p:nvPr>
            <p:ph type="body" idx="1"/>
          </p:nvPr>
        </p:nvSpPr>
        <p:spPr/>
        <p:txBody>
          <a:bodyPr/>
          <a:lstStyle/>
          <a:p>
            <a:endParaRPr lang="it-IT"/>
          </a:p>
        </p:txBody>
      </p:sp>
      <p:pic>
        <p:nvPicPr>
          <p:cNvPr id="4" name="Picture 2">
            <a:extLst>
              <a:ext uri="{FF2B5EF4-FFF2-40B4-BE49-F238E27FC236}">
                <a16:creationId xmlns:a16="http://schemas.microsoft.com/office/drawing/2014/main" id="{27750561-2A7B-42DB-AB4A-06E3E0713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058" y="381000"/>
            <a:ext cx="333216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Sezione</Template>
  <TotalTime>293</TotalTime>
  <Words>1901</Words>
  <Application>Microsoft Office PowerPoint</Application>
  <PresentationFormat>Widescreen</PresentationFormat>
  <Paragraphs>114</Paragraphs>
  <Slides>35</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Calibri</vt:lpstr>
      <vt:lpstr>Century Gothic</vt:lpstr>
      <vt:lpstr>Comic Sans MS</vt:lpstr>
      <vt:lpstr>Times New Roman</vt:lpstr>
      <vt:lpstr>Verdana</vt:lpstr>
      <vt:lpstr>Wingdings 3</vt:lpstr>
      <vt:lpstr>Sezione</vt:lpstr>
      <vt:lpstr>Corso di potenziamento e di preparazione ai test «Area Medica» 2019/2020</vt:lpstr>
      <vt:lpstr>Presentazione standard di PowerPoint</vt:lpstr>
      <vt:lpstr>Presentazione standard di PowerPoint</vt:lpstr>
      <vt:lpstr>Presentazione standard di PowerPoint</vt:lpstr>
      <vt:lpstr>Sulla base dei metodi impiegati per la realizzazione dei prodotti possiamo distinguere </vt:lpstr>
      <vt:lpstr>LE BIOTECNOLOGIE TRADIZIONALI</vt:lpstr>
      <vt:lpstr>LE BIOTECNOLOGIE INNovative  sono tecnologie in cui vengono utilizzate tecniche di manipolazione del materiale genetico (ingegneria genetica) con numerose applicazioni in campo scientifico e industriale.</vt:lpstr>
      <vt:lpstr>Presentazione standard di PowerPoint</vt:lpstr>
      <vt:lpstr>La struttura del dna </vt:lpstr>
      <vt:lpstr>La struttura del DNA </vt:lpstr>
      <vt:lpstr>Ripetiamo un po’ le fasi della DUPLICAZIONE del DNA </vt:lpstr>
      <vt:lpstr>Presentazione standard di PowerPoint</vt:lpstr>
      <vt:lpstr>Presentazione standard di PowerPoint</vt:lpstr>
      <vt:lpstr>Presentazione standard di PowerPoint</vt:lpstr>
      <vt:lpstr>Presentazione standard di PowerPoint</vt:lpstr>
      <vt:lpstr>Presentazione standard di PowerPoint</vt:lpstr>
      <vt:lpstr>TECNOLOGIA DEL DNA RICOMBINANTE  Consiste in un complesso insieme di tecniche di manipolazione del DNA che consentono di isolare dei brevi segmenti di tale molecola, per moltiplicarli, studiarne la sequenza nucleotidica, trasferirli nel genoma di altre cellule controllandone l'incorporazione e l'espressione. Vedremo adesso come avviene il processo di clonaggio </vt:lpstr>
      <vt:lpstr>Verso la fine degli anni Sessanta i biologi molecolari individuarono gli enzimi di restrizione (detti anche forbici genetiche): proteine in grado di tagliare il filamento di Dna in corrispondenza di specifiche sequenze di nucleotidi.  Oggi si conoscono centinaia di enzimi di restrizione, ognuno capace di riconoscere una sequenza particolare. </vt:lpstr>
      <vt:lpstr>Alcuni enzimi di restrizione eseguono un taglio "sfasato": in questo modo, ai due lati del frammento sporgono delle zone più o meno lunghe a singolo filamento, le cosiddette "estremità appiccicose" (sticky ends). Si possono costruire delle molecole di Dna ricombinante unendo frammenti di Dna di qualsiasi origine, a patto che presentino estremità appiccicose complementar</vt:lpstr>
      <vt:lpstr>ENZIMI DI RESTRIZIONE</vt:lpstr>
      <vt:lpstr>Il primo passo del clonaggio è l’isolamento di una sequenza di DNA. È possibile clonare un filamento di DNA o la copia a DNA di un mRNA; quest’ultimo approccio è il più comune nelle biotecnologie.  Le copie a DNA di un mRNA sono chiamate cDNA (DNA complementare) e possono essere raccolte in librerie di cDNA. </vt:lpstr>
      <vt:lpstr>Presentazione standard di PowerPoint</vt:lpstr>
      <vt:lpstr>La trascrittasi inversa può degradare il filamento di RNA, lasciando un singolo filamento di DNA. In seguito sintetizza il filamento di DNA complementare, generando un cDNA a doppio filamento. </vt:lpstr>
      <vt:lpstr>formazione del cdformazione del cdnana</vt:lpstr>
      <vt:lpstr>I vettori di clonaggio</vt:lpstr>
      <vt:lpstr>Presentazione standard di PowerPoint</vt:lpstr>
      <vt:lpstr>Presentazione standard di PowerPoint</vt:lpstr>
      <vt:lpstr>Presentazione standard di PowerPoint</vt:lpstr>
      <vt:lpstr>Presentazione standard di PowerPoint</vt:lpstr>
      <vt:lpstr>VETTORI </vt:lpstr>
      <vt:lpstr>Presentazione standard di PowerPoint</vt:lpstr>
      <vt:lpstr>Presentazione standard di PowerPoint</vt:lpstr>
      <vt:lpstr>Presentazione standard di PowerPoint</vt:lpstr>
      <vt:lpstr>La tecnologia del Dna ricombinante è uno strumento potente di analisi della struttura e della regolazione dei geni. Inoltre, permette di aggirare gli ostacoli che si frappongono alla totale libertà di scambio e mescolamento dei geni, permettendo la combinazione di geni provenienti da specie molto distanti tra loro. In modo molto schematico, per isolare e clonare un gene di interesse è necessario tagliare il cromosoma in frammenti utilizzando un adatto enzima di restrizione con taglio "sfasato". I frammenti ottenuti vengono mescolati con il Dna di un plasmide vettore che presenti le stesse "estremità appiccicose". Si ottengono così tanti piccoli anelli di Dna formati dal frammento con il gene di interesse e il plasmide legati insieme dalla Dna ligasi, l'enzima capace di "legare" fra loro frammenti di Dna. La molecola di Dna ricombinante così ottenuta viene introdotta all'interno di un batterio ospite, il quale moltiplicandosi produce grandi quantità del prodotto codificato dal gene inserito.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potenziamento e di preparazione ai test «Area Medica» 2019/2020</dc:title>
  <dc:creator>anton</dc:creator>
  <cp:lastModifiedBy>Di lorenzo Di Lorenzo</cp:lastModifiedBy>
  <cp:revision>34</cp:revision>
  <dcterms:created xsi:type="dcterms:W3CDTF">2020-01-17T13:43:47Z</dcterms:created>
  <dcterms:modified xsi:type="dcterms:W3CDTF">2020-03-25T16:29:37Z</dcterms:modified>
</cp:coreProperties>
</file>