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56" r:id="rId2"/>
    <p:sldId id="257" r:id="rId3"/>
    <p:sldId id="260" r:id="rId4"/>
    <p:sldId id="261" r:id="rId5"/>
    <p:sldId id="269" r:id="rId6"/>
    <p:sldId id="284" r:id="rId7"/>
    <p:sldId id="262" r:id="rId8"/>
    <p:sldId id="285" r:id="rId9"/>
    <p:sldId id="286" r:id="rId10"/>
    <p:sldId id="287" r:id="rId11"/>
    <p:sldId id="263" r:id="rId12"/>
    <p:sldId id="288" r:id="rId13"/>
    <p:sldId id="289" r:id="rId14"/>
    <p:sldId id="290" r:id="rId15"/>
    <p:sldId id="291" r:id="rId16"/>
    <p:sldId id="292" r:id="rId17"/>
    <p:sldId id="293" r:id="rId18"/>
    <p:sldId id="294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1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25" name="Sottotito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31" name="Segnaposto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04/02/2019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04/02/2019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04/02/2019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04/02/2019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it-IT"/>
              <a:t>Fare clic per modificare lo stile del titolo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04/02/2019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immagin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tito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1" name="Segnaposto tes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27" name="Segnaposto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04/02/2019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57158" y="1428736"/>
            <a:ext cx="84582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it-IT" sz="7300" dirty="0"/>
              <a:t>RETEISSA</a:t>
            </a:r>
            <a:br>
              <a:rPr lang="it-IT" dirty="0"/>
            </a:br>
            <a:r>
              <a:rPr lang="it-IT" sz="2700" b="1" dirty="0"/>
              <a:t>Corsi di potenziamento e di preparazione ai test di ingresso per i corsi di laurea a numero programmato</a:t>
            </a:r>
            <a:endParaRPr lang="it-IT" sz="27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643174" y="3857628"/>
            <a:ext cx="5329246" cy="2029392"/>
          </a:xfrm>
        </p:spPr>
        <p:txBody>
          <a:bodyPr>
            <a:noAutofit/>
          </a:bodyPr>
          <a:lstStyle/>
          <a:p>
            <a:pPr algn="ctr"/>
            <a:r>
              <a:rPr lang="it-IT" sz="2000" dirty="0"/>
              <a:t>Corso di Matematica</a:t>
            </a:r>
          </a:p>
          <a:p>
            <a:pPr algn="ctr"/>
            <a:endParaRPr lang="it-IT" sz="2000" dirty="0"/>
          </a:p>
          <a:p>
            <a:pPr algn="ctr"/>
            <a:r>
              <a:rPr lang="it-IT" sz="2000" dirty="0"/>
              <a:t>Test di ingresso per il corso di laurea in Medicina</a:t>
            </a:r>
          </a:p>
          <a:p>
            <a:pPr algn="ctr"/>
            <a:endParaRPr lang="it-IT" sz="2000" dirty="0"/>
          </a:p>
          <a:p>
            <a:pPr algn="ctr"/>
            <a:r>
              <a:rPr lang="it-IT" sz="2000" dirty="0"/>
              <a:t>Lezione </a:t>
            </a:r>
            <a:r>
              <a:rPr lang="it-IT" sz="2000"/>
              <a:t>1 06/12/2018</a:t>
            </a:r>
            <a:endParaRPr lang="it-IT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/>
              <a:t>Quesito 5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7715304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000" b="1" dirty="0"/>
              <a:t>La media aritmetica di un insieme di 4 numeri a, b, c, d è 25. Se eliminiamo i numeri a = 30 e c = 40 quanto vale la media aritmetica dei numeri rimasti?</a:t>
            </a:r>
          </a:p>
          <a:p>
            <a:pPr algn="just">
              <a:buNone/>
            </a:pPr>
            <a:endParaRPr lang="it-IT" sz="2000" b="1" dirty="0"/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10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15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22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23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Non si può determinare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Confronto tra numeri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Ogni frazione corrisponde a un numero razionale. Come si determina?</a:t>
            </a:r>
          </a:p>
          <a:p>
            <a:pPr>
              <a:buNone/>
            </a:pPr>
            <a:endParaRPr lang="it-IT" dirty="0"/>
          </a:p>
          <a:p>
            <a:pPr algn="ctr">
              <a:buNone/>
            </a:pPr>
            <a:r>
              <a:rPr lang="it-IT" b="1" i="1" dirty="0">
                <a:solidFill>
                  <a:srgbClr val="FF0000"/>
                </a:solidFill>
              </a:rPr>
              <a:t>Dividendo il numeratore per il denominatore</a:t>
            </a:r>
          </a:p>
          <a:p>
            <a:pPr algn="ctr">
              <a:buNone/>
            </a:pPr>
            <a:r>
              <a:rPr lang="it-IT" b="1" dirty="0">
                <a:solidFill>
                  <a:srgbClr val="002060"/>
                </a:solidFill>
              </a:rPr>
              <a:t>Alcune regole</a:t>
            </a:r>
          </a:p>
          <a:p>
            <a:pPr algn="just"/>
            <a:r>
              <a:rPr lang="it-IT" b="1" dirty="0"/>
              <a:t>A parità di numeratore è più grande la frazione col denominatore </a:t>
            </a:r>
            <a:r>
              <a:rPr lang="it-IT" b="1" dirty="0">
                <a:solidFill>
                  <a:srgbClr val="FF0000"/>
                </a:solidFill>
              </a:rPr>
              <a:t>minore</a:t>
            </a:r>
          </a:p>
          <a:p>
            <a:pPr algn="just"/>
            <a:r>
              <a:rPr lang="it-IT" b="1" dirty="0"/>
              <a:t>A parità di denominatore è più grande la frazione col numeratore </a:t>
            </a:r>
            <a:r>
              <a:rPr lang="it-IT" b="1" dirty="0">
                <a:solidFill>
                  <a:srgbClr val="FF0000"/>
                </a:solidFill>
              </a:rPr>
              <a:t>maggiore</a:t>
            </a:r>
            <a:endParaRPr lang="it-IT" dirty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/>
              <a:t>Quesito 6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7715304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000" b="1" dirty="0"/>
              <a:t>Disporre in ordine crescente i seguenti numeri:</a:t>
            </a:r>
          </a:p>
          <a:p>
            <a:pPr algn="ctr">
              <a:buNone/>
            </a:pPr>
            <a:r>
              <a:rPr lang="it-IT" sz="2000" b="1" dirty="0"/>
              <a:t>a=3</a:t>
            </a:r>
            <a:r>
              <a:rPr lang="it-IT" sz="2000" b="1" baseline="30000" dirty="0"/>
              <a:t>4</a:t>
            </a:r>
            <a:r>
              <a:rPr lang="it-IT" sz="2000" b="1" dirty="0"/>
              <a:t>   b=-(4</a:t>
            </a:r>
            <a:r>
              <a:rPr lang="it-IT" sz="2000" b="1" baseline="30000" dirty="0"/>
              <a:t>3</a:t>
            </a:r>
            <a:r>
              <a:rPr lang="it-IT" sz="2000" b="1" dirty="0"/>
              <a:t>)   c=-3</a:t>
            </a:r>
            <a:r>
              <a:rPr lang="it-IT" sz="2000" b="1" baseline="30000" dirty="0"/>
              <a:t>-4</a:t>
            </a:r>
            <a:r>
              <a:rPr lang="it-IT" sz="2000" b="1" dirty="0"/>
              <a:t>   d=4</a:t>
            </a:r>
            <a:r>
              <a:rPr lang="it-IT" sz="2000" b="1" baseline="30000" dirty="0"/>
              <a:t>-3</a:t>
            </a:r>
            <a:r>
              <a:rPr lang="it-IT" sz="2000" b="1" dirty="0"/>
              <a:t> </a:t>
            </a:r>
          </a:p>
          <a:p>
            <a:pPr algn="ctr">
              <a:buNone/>
            </a:pPr>
            <a:endParaRPr lang="it-IT" sz="2000" b="1" dirty="0"/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b &lt; c &lt; d &lt; a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c &lt; b &lt; a &lt; d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c &lt; b &lt; d &lt; a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b &lt; d &lt; c &lt; a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b &lt; c &lt; a &lt; 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/>
              <a:t>Quesito 7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7715304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000" b="1" dirty="0"/>
              <a:t>Tre amici ricevono complessivamente € 36 da suddividere tra di loro nelle seguenti proporzioni 2:3:7. Qual è la differenza tra l’ammontare più grande e quello più piccolo ricevuto dai tre amici?</a:t>
            </a:r>
          </a:p>
          <a:p>
            <a:pPr>
              <a:buNone/>
            </a:pPr>
            <a:endParaRPr lang="it-IT" sz="2000" b="1" dirty="0"/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3 €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6 €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9 €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12 €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15 €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/>
              <a:t>Quesito 8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7715304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000" b="1" dirty="0"/>
              <a:t>Il minimo comune multiplo di 2, 4, 5, 8 è:</a:t>
            </a:r>
          </a:p>
          <a:p>
            <a:pPr>
              <a:buNone/>
            </a:pPr>
            <a:endParaRPr lang="it-IT" sz="2000" b="1" dirty="0"/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20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40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80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320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Nessuna delle altre risposte è corretta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/>
              <a:t>Quesito 9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7715304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000" dirty="0"/>
              <a:t>Tre amici decidono di configurare il loro computer in modo tale che esegua automaticamente il backup dei dati. Anna decide di salvare i dati ogni settimana, Barbara ogni quattro giorni, Andrea ogni due settimane. Se il primo salvataggio avviene per tutti il 9 Agosto, in quale giorno si verificherà di nuovo per tutti e tre?</a:t>
            </a:r>
          </a:p>
          <a:p>
            <a:pPr algn="just">
              <a:buNone/>
            </a:pPr>
            <a:endParaRPr lang="it-IT" sz="2000" b="1" dirty="0"/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30 Agosto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6 Settembre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4 Ottobre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23 Agosto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13 Settembre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/>
              <a:t>Quesito 10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7715304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it-IT" sz="2000"/>
          </a:p>
          <a:p>
            <a:pPr algn="just">
              <a:buNone/>
            </a:pPr>
            <a:r>
              <a:rPr lang="it-IT" sz="2000"/>
              <a:t>1/200 </a:t>
            </a:r>
            <a:r>
              <a:rPr lang="it-IT" sz="2000" dirty="0"/>
              <a:t>+ 1/200 =</a:t>
            </a:r>
          </a:p>
          <a:p>
            <a:pPr algn="just">
              <a:buNone/>
            </a:pPr>
            <a:endParaRPr lang="it-IT" sz="2000" b="1" dirty="0"/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1/400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1/200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1/100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2/100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2/400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/>
              <a:t>Quesito 11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7715304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000" dirty="0"/>
              <a:t>Tre fari sono visibili da un lungomare. Tra un segnale luminoso e il successivo emesso dal primo faro passano un minuto e 30 secondi, tra quelli del secondo 2 minuti e tra quelli del terzo 50 secondi. Tutti e tre i fari hanno appena mandato il loro segnale luminoso allo stesso tempo. Quanto tempo passerà prima che mandino nuovamente il segnale tutti insieme?</a:t>
            </a:r>
          </a:p>
          <a:p>
            <a:pPr algn="just">
              <a:buNone/>
            </a:pPr>
            <a:endParaRPr lang="it-IT" sz="2000" b="1" dirty="0"/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20 minuti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300 secondi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15 minuti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30 minuti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600 secondi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/>
              <a:t>Quesito 12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7715304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000" dirty="0"/>
              <a:t>Determinare quale di questi numeri NON è un quadrato perfetto</a:t>
            </a:r>
          </a:p>
          <a:p>
            <a:pPr algn="just">
              <a:buNone/>
            </a:pPr>
            <a:endParaRPr lang="it-IT" sz="2000" b="1" dirty="0"/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800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256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12 </a:t>
            </a:r>
            <a:r>
              <a:rPr lang="it-IT" sz="2000" dirty="0">
                <a:sym typeface="Symbol"/>
              </a:rPr>
              <a:t> 27</a:t>
            </a:r>
            <a:endParaRPr lang="it-IT" sz="2000" dirty="0"/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10000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11 </a:t>
            </a:r>
            <a:r>
              <a:rPr lang="it-IT" sz="2000" dirty="0">
                <a:sym typeface="Symbol"/>
              </a:rPr>
              <a:t> 44</a:t>
            </a:r>
            <a:endParaRPr lang="it-IT" sz="2000" dirty="0"/>
          </a:p>
          <a:p>
            <a:pPr marL="452628" indent="-342900">
              <a:buClr>
                <a:srgbClr val="002060"/>
              </a:buClr>
              <a:buNone/>
            </a:pPr>
            <a:endParaRPr lang="it-IT" sz="2000" dirty="0"/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endParaRPr lang="it-IT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Programma del corso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Lezione 1: numeri</a:t>
            </a:r>
          </a:p>
          <a:p>
            <a:r>
              <a:rPr lang="it-IT" dirty="0"/>
              <a:t>Lezione 2: monomi e polinomi, funzioni</a:t>
            </a:r>
          </a:p>
          <a:p>
            <a:r>
              <a:rPr lang="it-IT" dirty="0"/>
              <a:t>Lezione 3: elementi di probabilità</a:t>
            </a:r>
          </a:p>
          <a:p>
            <a:r>
              <a:rPr lang="it-IT" dirty="0"/>
              <a:t>Lezione 4: geometria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NUmeri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Insiemi numerici</a:t>
            </a:r>
          </a:p>
          <a:p>
            <a:pPr>
              <a:buNone/>
            </a:pPr>
            <a:endParaRPr lang="it-IT" dirty="0"/>
          </a:p>
          <a:p>
            <a:r>
              <a:rPr lang="it-IT" dirty="0">
                <a:solidFill>
                  <a:srgbClr val="FF0000"/>
                </a:solidFill>
              </a:rPr>
              <a:t>Naturali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b="1" dirty="0"/>
              <a:t>N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dirty="0"/>
              <a:t>(interi positivi)</a:t>
            </a:r>
          </a:p>
          <a:p>
            <a:r>
              <a:rPr lang="it-IT" dirty="0">
                <a:solidFill>
                  <a:srgbClr val="FF0000"/>
                </a:solidFill>
              </a:rPr>
              <a:t>Interi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b="1" dirty="0"/>
              <a:t>Z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dirty="0"/>
              <a:t>(frazioni con denominatore 1)</a:t>
            </a:r>
          </a:p>
          <a:p>
            <a:r>
              <a:rPr lang="it-IT" dirty="0">
                <a:solidFill>
                  <a:srgbClr val="FF0000"/>
                </a:solidFill>
              </a:rPr>
              <a:t>Razionali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b="1" dirty="0"/>
              <a:t>Q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dirty="0"/>
              <a:t>(numeri che possono essere scritti sotto forma di frazione)</a:t>
            </a:r>
          </a:p>
          <a:p>
            <a:r>
              <a:rPr lang="it-IT" dirty="0">
                <a:solidFill>
                  <a:srgbClr val="FF0000"/>
                </a:solidFill>
              </a:rPr>
              <a:t>Reali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b="1" dirty="0"/>
              <a:t>R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dirty="0"/>
              <a:t>(razionali e irrazionali)</a:t>
            </a:r>
          </a:p>
          <a:p>
            <a:r>
              <a:rPr lang="it-IT" dirty="0">
                <a:solidFill>
                  <a:srgbClr val="FF0000"/>
                </a:solidFill>
              </a:rPr>
              <a:t>Complessi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b="1" dirty="0"/>
              <a:t>C</a:t>
            </a:r>
            <a:r>
              <a:rPr lang="it-IT" dirty="0">
                <a:solidFill>
                  <a:srgbClr val="C00000"/>
                </a:solidFill>
              </a:rPr>
              <a:t> </a:t>
            </a: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graphicFrame>
        <p:nvGraphicFramePr>
          <p:cNvPr id="4" name="Oggetto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4" name="Equazione" r:id="rId3" imgW="114120" imgH="215640" progId="Equation.3">
                  <p:embed/>
                </p:oleObj>
              </mc:Choice>
              <mc:Fallback>
                <p:oleObj name="Equazione" r:id="rId3" imgW="114120" imgH="2156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frazioni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it-IT" dirty="0"/>
              <a:t>Quando si dice “un quarto di” una grandezza X, quale operazione si sottintende?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</p:txBody>
      </p:sp>
      <p:graphicFrame>
        <p:nvGraphicFramePr>
          <p:cNvPr id="6" name="Oggetto 5"/>
          <p:cNvGraphicFramePr>
            <a:graphicFrameLocks noChangeAspect="1"/>
          </p:cNvGraphicFramePr>
          <p:nvPr/>
        </p:nvGraphicFramePr>
        <p:xfrm>
          <a:off x="3086100" y="3232150"/>
          <a:ext cx="1597025" cy="176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Equazione" r:id="rId3" imgW="355320" imgH="393480" progId="Equation.3">
                  <p:embed/>
                </p:oleObj>
              </mc:Choice>
              <mc:Fallback>
                <p:oleObj name="Equazione" r:id="rId3" imgW="35532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100" y="3232150"/>
                        <a:ext cx="1597025" cy="1768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/>
              <a:t>Quesito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7715304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000" b="1" dirty="0"/>
              <a:t>In una successione ereditaria nella quale gli eredi sono 4 fratelli, al maggiore di essi la defunta madre ha riservato la quota disponibile, cioè 1/3 dell’eredità. Supponendo che i quattro fratelli divideranno fra loro in parti uguali la rimanente quota dei 2/3, quale frazione dell’eredità spetterà al fratello maggiore?</a:t>
            </a:r>
            <a:endParaRPr lang="it-IT" sz="1800" dirty="0"/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1/2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1/3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1/4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1/5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1/6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/>
              <a:t>Quesito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7715304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000" b="1" dirty="0"/>
              <a:t>Un soggetto abituato a bere un quarto di vino al giorno deve osservare una dieta che prevede al massimo un quinto di litro di vino al giorno. A quale quantità giornaliera minima di vino dovrà rinunciare?</a:t>
            </a:r>
          </a:p>
          <a:p>
            <a:pPr>
              <a:buNone/>
            </a:pPr>
            <a:endParaRPr lang="it-IT" sz="2000" dirty="0"/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10 ml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25 ml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50 ml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75 ml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100 ml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Media aritmetica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Media aritmetica di n numeri</a:t>
            </a:r>
          </a:p>
          <a:p>
            <a:endParaRPr lang="it-IT" dirty="0"/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/>
        </p:nvGraphicFramePr>
        <p:xfrm>
          <a:off x="1857356" y="2928934"/>
          <a:ext cx="4035095" cy="1214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Equazione" r:id="rId3" imgW="1307880" imgH="393480" progId="Equation.3">
                  <p:embed/>
                </p:oleObj>
              </mc:Choice>
              <mc:Fallback>
                <p:oleObj name="Equazione" r:id="rId3" imgW="130788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2928934"/>
                        <a:ext cx="4035095" cy="1214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/>
              <a:t>Quesito 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7715304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000" b="1" dirty="0"/>
              <a:t>La media aritmetica di cinque numeri è 14. Se la media aritmetica dei primi due è 20, allora la media aritmetica degli altri tre è:</a:t>
            </a:r>
          </a:p>
          <a:p>
            <a:pPr>
              <a:buNone/>
            </a:pPr>
            <a:endParaRPr lang="it-IT" sz="2000" b="1" dirty="0"/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9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12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14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10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/>
          <a:lstStyle/>
          <a:p>
            <a:r>
              <a:rPr lang="it-IT" dirty="0"/>
              <a:t>Quesito 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000240"/>
            <a:ext cx="7715304" cy="43251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000" b="1" dirty="0"/>
              <a:t>Un gruppo di 10 ciclisti è composto da 6 uomini e 4 donne. I 10 ciclisti pesano in media 74 kg. Il peso medio dei 6 uomini è 82 kg. Quanto pesano in media le 4 donne?</a:t>
            </a:r>
          </a:p>
          <a:p>
            <a:pPr>
              <a:buNone/>
            </a:pPr>
            <a:endParaRPr lang="it-IT" sz="2000" b="1" dirty="0"/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62 kg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63 kg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64,5 kg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66 kg</a:t>
            </a:r>
          </a:p>
          <a:p>
            <a:pPr marL="452628" indent="-342900">
              <a:buClr>
                <a:srgbClr val="002060"/>
              </a:buClr>
              <a:buFont typeface="+mj-lt"/>
              <a:buAutoNum type="alphaUcPeriod"/>
            </a:pPr>
            <a:r>
              <a:rPr lang="it-IT" sz="2000" dirty="0"/>
              <a:t>72 kg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t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i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i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267</TotalTime>
  <Words>715</Words>
  <Application>Microsoft Office PowerPoint</Application>
  <PresentationFormat>Presentazione su schermo (4:3)</PresentationFormat>
  <Paragraphs>132</Paragraphs>
  <Slides>18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3" baseType="lpstr">
      <vt:lpstr>Trebuchet MS</vt:lpstr>
      <vt:lpstr>Wingdings</vt:lpstr>
      <vt:lpstr>Wingdings 2</vt:lpstr>
      <vt:lpstr>Mito</vt:lpstr>
      <vt:lpstr>Equazione</vt:lpstr>
      <vt:lpstr>RETEISSA Corsi di potenziamento e di preparazione ai test di ingresso per i corsi di laurea a numero programmato</vt:lpstr>
      <vt:lpstr>Programma del corso</vt:lpstr>
      <vt:lpstr>NUmeri</vt:lpstr>
      <vt:lpstr>frazioni</vt:lpstr>
      <vt:lpstr>Quesito 1</vt:lpstr>
      <vt:lpstr>Quesito 2</vt:lpstr>
      <vt:lpstr>Media aritmetica</vt:lpstr>
      <vt:lpstr>Quesito 3</vt:lpstr>
      <vt:lpstr>Quesito 4</vt:lpstr>
      <vt:lpstr>Quesito 5</vt:lpstr>
      <vt:lpstr>Confronto tra numeri</vt:lpstr>
      <vt:lpstr>Quesito 6</vt:lpstr>
      <vt:lpstr>Quesito 7</vt:lpstr>
      <vt:lpstr>Quesito 8</vt:lpstr>
      <vt:lpstr>Quesito 9</vt:lpstr>
      <vt:lpstr>Quesito 10</vt:lpstr>
      <vt:lpstr>Quesito 11</vt:lpstr>
      <vt:lpstr>Quesito 12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RETEISSA Corsi di potenziamento e di preparazione ai test di ingresso per i corsi di laurea a numero programmato</dc:title>
  <dc:creator>Valerio</dc:creator>
  <cp:lastModifiedBy>Di lorenzo Di Lorenzo</cp:lastModifiedBy>
  <cp:revision>37</cp:revision>
  <dcterms:created xsi:type="dcterms:W3CDTF">2018-11-17T17:44:39Z</dcterms:created>
  <dcterms:modified xsi:type="dcterms:W3CDTF">2019-02-04T10:39:48Z</dcterms:modified>
</cp:coreProperties>
</file>