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60" r:id="rId3"/>
    <p:sldId id="261" r:id="rId4"/>
    <p:sldId id="269" r:id="rId5"/>
    <p:sldId id="295" r:id="rId6"/>
    <p:sldId id="296" r:id="rId7"/>
    <p:sldId id="284" r:id="rId8"/>
    <p:sldId id="297" r:id="rId9"/>
    <p:sldId id="262" r:id="rId10"/>
    <p:sldId id="298" r:id="rId11"/>
    <p:sldId id="299" r:id="rId12"/>
    <p:sldId id="285" r:id="rId13"/>
    <p:sldId id="300" r:id="rId14"/>
    <p:sldId id="286" r:id="rId15"/>
    <p:sldId id="301" r:id="rId16"/>
    <p:sldId id="287" r:id="rId17"/>
    <p:sldId id="263" r:id="rId18"/>
    <p:sldId id="288" r:id="rId19"/>
    <p:sldId id="289" r:id="rId20"/>
    <p:sldId id="290" r:id="rId21"/>
    <p:sldId id="291" r:id="rId22"/>
    <p:sldId id="292" r:id="rId23"/>
    <p:sldId id="293" r:id="rId24"/>
    <p:sldId id="302" r:id="rId25"/>
    <p:sldId id="294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7300" dirty="0"/>
              <a:t>RETEISSA</a:t>
            </a:r>
            <a:br>
              <a:rPr lang="it-IT" dirty="0"/>
            </a:br>
            <a:r>
              <a:rPr lang="it-IT" sz="2700" b="1" dirty="0"/>
              <a:t>Corsi di potenziamento e di preparazione ai test di ingresso per i corsi di laurea a numero programmato</a:t>
            </a:r>
            <a:endParaRPr lang="it-IT" sz="27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43174" y="3857628"/>
            <a:ext cx="5329246" cy="2029392"/>
          </a:xfrm>
        </p:spPr>
        <p:txBody>
          <a:bodyPr>
            <a:noAutofit/>
          </a:bodyPr>
          <a:lstStyle/>
          <a:p>
            <a:pPr algn="ctr"/>
            <a:r>
              <a:rPr lang="it-IT" sz="2000" dirty="0"/>
              <a:t>Corso di Matematica</a:t>
            </a:r>
          </a:p>
          <a:p>
            <a:pPr algn="ctr"/>
            <a:endParaRPr lang="it-IT" sz="2000" dirty="0"/>
          </a:p>
          <a:p>
            <a:pPr algn="ctr"/>
            <a:r>
              <a:rPr lang="it-IT" sz="2000" dirty="0"/>
              <a:t>Test di ingresso per il corso di laurea in Medicina</a:t>
            </a:r>
          </a:p>
          <a:p>
            <a:pPr algn="ctr"/>
            <a:endParaRPr lang="it-IT" sz="2000" dirty="0"/>
          </a:p>
          <a:p>
            <a:pPr algn="ctr"/>
            <a:r>
              <a:rPr lang="it-IT" sz="2000"/>
              <a:t>Lezione 3 01/02/2019</a:t>
            </a:r>
            <a:endParaRPr lang="it-IT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risposta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285852" y="200024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bg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/>
                        <a:t>Gg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/>
                        <a:t>gg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/>
                        <a:t>Gg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/>
                        <a:t>gg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357290" y="4214818"/>
            <a:ext cx="6303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Probabilità di avere il seme giallo: 2/4 = 0,5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3200" b="1" dirty="0"/>
              <a:t>Lanciando contemporaneamente quattro monete, qual è la probabilità di ottenere due teste? Qual è la probabilità di ottenere tre teste e una croce?</a:t>
            </a:r>
            <a:endParaRPr lang="it-IT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Probabilità condizionata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/>
              <a:t>Si definisce </a:t>
            </a:r>
            <a:r>
              <a:rPr lang="it-IT" sz="2000" b="1" dirty="0">
                <a:solidFill>
                  <a:srgbClr val="FF0000"/>
                </a:solidFill>
              </a:rPr>
              <a:t>Probabilità condizionata di un evento A dato un evento B </a:t>
            </a:r>
            <a:r>
              <a:rPr lang="it-IT" sz="2000" dirty="0"/>
              <a:t>la probabilità che si verifichi A sapendo che si è verificato B</a:t>
            </a:r>
          </a:p>
          <a:p>
            <a:pPr>
              <a:buNone/>
            </a:pPr>
            <a:endParaRPr lang="it-IT" sz="2000" b="1" dirty="0"/>
          </a:p>
          <a:p>
            <a:pPr>
              <a:buNone/>
            </a:pPr>
            <a:r>
              <a:rPr lang="it-IT" sz="2800" b="1" dirty="0"/>
              <a:t> </a:t>
            </a:r>
            <a:r>
              <a:rPr lang="it-IT" sz="2800" dirty="0"/>
              <a:t>Si scrive </a:t>
            </a:r>
            <a:r>
              <a:rPr lang="it-IT" sz="2800" b="1" dirty="0">
                <a:solidFill>
                  <a:srgbClr val="0070C0"/>
                </a:solidFill>
              </a:rPr>
              <a:t>P(</a:t>
            </a:r>
            <a:r>
              <a:rPr lang="it-IT" sz="2800" b="1" dirty="0" err="1">
                <a:solidFill>
                  <a:srgbClr val="0070C0"/>
                </a:solidFill>
              </a:rPr>
              <a:t>A|B</a:t>
            </a:r>
            <a:r>
              <a:rPr lang="it-IT" sz="2800" b="1" dirty="0">
                <a:solidFill>
                  <a:srgbClr val="0070C0"/>
                </a:solidFill>
              </a:rPr>
              <a:t>) </a:t>
            </a:r>
            <a:r>
              <a:rPr lang="it-IT" sz="2800" dirty="0"/>
              <a:t>e si legge </a:t>
            </a:r>
            <a:r>
              <a:rPr lang="it-IT" sz="2800" dirty="0">
                <a:solidFill>
                  <a:srgbClr val="0070C0"/>
                </a:solidFill>
              </a:rPr>
              <a:t>Probabilità di A dato B</a:t>
            </a:r>
            <a:endParaRPr lang="it-IT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/>
              <a:t>9 studenti: 4 maschi e 5 femmine partecipano ad un concorso. Una delle femmine : Maria ha la probabilità di vincita di 1/9. Prima dell'uscita dei risultati trapela la notizia che la vincitrice è una femmina. La probabilità di vincita di Maria adesso è 1/5 perché nel concorso c'erano 5 femmine. </a:t>
            </a:r>
          </a:p>
          <a:p>
            <a:pPr algn="just">
              <a:buNone/>
            </a:pPr>
            <a:r>
              <a:rPr lang="it-IT" sz="2000" dirty="0"/>
              <a:t>L'informazione extra che la vincitrice è una femmina, ha cambiato la probabilità di vincita di Maria. Se annotiamo con A l'evento "Maria ha vinto" e con B l'evento "una femmina ha vinto", allora la probabilità del evento A condizionato del evento B è </a:t>
            </a:r>
            <a:r>
              <a:rPr lang="it-IT" sz="2000" i="1" dirty="0"/>
              <a:t>P(</a:t>
            </a:r>
            <a:r>
              <a:rPr lang="it-IT" sz="2000" i="1" dirty="0" err="1"/>
              <a:t>A|B</a:t>
            </a:r>
            <a:r>
              <a:rPr lang="it-IT" sz="2000" i="1" dirty="0"/>
              <a:t>)</a:t>
            </a:r>
            <a:r>
              <a:rPr lang="it-IT" sz="2000" dirty="0"/>
              <a:t> è rappresenta la probabilità che l'evento A si verifica dato che B  si è verificato.</a:t>
            </a:r>
          </a:p>
          <a:p>
            <a:pPr algn="just">
              <a:buNone/>
            </a:pPr>
            <a:r>
              <a:rPr lang="it-IT" sz="2000" dirty="0"/>
              <a:t>P(</a:t>
            </a:r>
            <a:r>
              <a:rPr lang="it-IT" sz="2000" dirty="0" err="1"/>
              <a:t>A∩B</a:t>
            </a:r>
            <a:r>
              <a:rPr lang="it-IT" sz="2000" dirty="0"/>
              <a:t>) = P(A) = 1/9,  P(B) = 5/9,  P(A | B) =  (1/9)/(5/9) = 1/5.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400" dirty="0"/>
              <a:t>Calcola la probabilità di estrarre in successione due numeri dispari da un’urna contenente 5 palline numerate da 1 a 5 nei due casi</a:t>
            </a:r>
          </a:p>
          <a:p>
            <a:pPr>
              <a:buNone/>
            </a:pPr>
            <a:endParaRPr lang="it-IT" sz="2400" dirty="0"/>
          </a:p>
          <a:p>
            <a:pPr marL="457200" indent="-457200">
              <a:buFont typeface="+mj-lt"/>
              <a:buAutoNum type="alphaLcParenR"/>
            </a:pPr>
            <a:r>
              <a:rPr lang="it-IT" sz="2400" dirty="0"/>
              <a:t>Con </a:t>
            </a:r>
            <a:r>
              <a:rPr lang="it-IT" sz="2400" dirty="0" err="1"/>
              <a:t>reimmissione</a:t>
            </a:r>
            <a:r>
              <a:rPr lang="it-IT" sz="2400" dirty="0"/>
              <a:t> nell’urna della prima pallina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400" dirty="0"/>
              <a:t>Senza </a:t>
            </a:r>
            <a:r>
              <a:rPr lang="it-IT" sz="2400" dirty="0" err="1"/>
              <a:t>reimmissione</a:t>
            </a:r>
            <a:r>
              <a:rPr lang="it-IT" sz="2400" dirty="0"/>
              <a:t> nell’urna della prima pallina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400" dirty="0"/>
              <a:t>Da un mazzo di 52 carte calcola la probabilità che</a:t>
            </a:r>
          </a:p>
          <a:p>
            <a:pPr>
              <a:buNone/>
            </a:pPr>
            <a:endParaRPr lang="it-IT" sz="2400" dirty="0"/>
          </a:p>
          <a:p>
            <a:pPr marL="457200" indent="-457200">
              <a:buFont typeface="+mj-lt"/>
              <a:buAutoNum type="alphaLcParenR"/>
            </a:pPr>
            <a:r>
              <a:rPr lang="it-IT" sz="2400" dirty="0"/>
              <a:t>Esca una figura sapendo che è uscita una carta rossa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400" dirty="0"/>
              <a:t>Esca una carta rossa sapendo che è uscita </a:t>
            </a:r>
            <a:r>
              <a:rPr lang="it-IT" sz="2400"/>
              <a:t>una figura</a:t>
            </a:r>
            <a:endParaRPr lang="it-IT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alternative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Sia dato un evento E; si dice che un insieme di eventi </a:t>
            </a:r>
            <a:r>
              <a:rPr lang="it-IT" sz="2000" b="1" i="1" dirty="0" err="1"/>
              <a:t>H</a:t>
            </a:r>
            <a:r>
              <a:rPr lang="it-IT" sz="2000" b="1" i="1" baseline="-25000" dirty="0" err="1"/>
              <a:t>i</a:t>
            </a:r>
            <a:r>
              <a:rPr lang="it-IT" sz="2000" b="1" i="1" baseline="-25000" dirty="0"/>
              <a:t> </a:t>
            </a:r>
            <a:r>
              <a:rPr lang="it-IT" sz="2000" b="1" dirty="0"/>
              <a:t>costituisce un </a:t>
            </a:r>
            <a:r>
              <a:rPr lang="it-IT" sz="2000" b="1" dirty="0">
                <a:solidFill>
                  <a:srgbClr val="FF0000"/>
                </a:solidFill>
              </a:rPr>
              <a:t>insieme di alternative </a:t>
            </a:r>
            <a:r>
              <a:rPr lang="it-IT" sz="2000" b="1" dirty="0"/>
              <a:t>per E se</a:t>
            </a:r>
          </a:p>
          <a:p>
            <a:pPr algn="just">
              <a:buNone/>
            </a:pPr>
            <a:endParaRPr lang="it-IT" sz="2000" b="1" dirty="0"/>
          </a:p>
          <a:p>
            <a:pPr algn="just">
              <a:buNone/>
            </a:pPr>
            <a:endParaRPr lang="it-IT" sz="2000" b="1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714612" y="3952879"/>
          <a:ext cx="2000264" cy="1333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Equazione" r:id="rId3" imgW="647640" imgH="431640" progId="Equation.3">
                  <p:embed/>
                </p:oleObj>
              </mc:Choice>
              <mc:Fallback>
                <p:oleObj name="Equazione" r:id="rId3" imgW="6476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3952879"/>
                        <a:ext cx="2000264" cy="13335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928662" y="5743534"/>
            <a:ext cx="4158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/>
              <a:t>Dove n è il numero di alternative</a:t>
            </a: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2420938" y="3041653"/>
          <a:ext cx="258921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Equazione" r:id="rId5" imgW="838080" imgH="241200" progId="Equation.3">
                  <p:embed/>
                </p:oleObj>
              </mc:Choice>
              <mc:Fallback>
                <p:oleObj name="Equazione" r:id="rId5" imgW="8380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938" y="3041653"/>
                        <a:ext cx="2589212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643050"/>
            <a:ext cx="7239000" cy="4846320"/>
          </a:xfrm>
        </p:spPr>
        <p:txBody>
          <a:bodyPr/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Un’urna contiene 5 palline verdi e 2 rosse. Estraiamo 2 palline senza </a:t>
            </a:r>
            <a:r>
              <a:rPr lang="it-IT" dirty="0" err="1"/>
              <a:t>reimmissione</a:t>
            </a:r>
            <a:r>
              <a:rPr lang="it-IT" dirty="0"/>
              <a:t>. </a:t>
            </a:r>
          </a:p>
          <a:p>
            <a:pPr>
              <a:buNone/>
            </a:pPr>
            <a:r>
              <a:rPr lang="it-IT" dirty="0"/>
              <a:t>Qual è la probabilità di estrarre la seconda pallina rossa?</a:t>
            </a:r>
          </a:p>
          <a:p>
            <a:pPr algn="ctr">
              <a:buNone/>
            </a:pPr>
            <a:r>
              <a:rPr lang="it-IT" b="1" i="1" dirty="0">
                <a:solidFill>
                  <a:srgbClr val="FF0000"/>
                </a:solidFill>
              </a:rPr>
              <a:t>Quali sono le alternative?</a:t>
            </a:r>
          </a:p>
          <a:p>
            <a:pPr algn="ctr">
              <a:buNone/>
            </a:pPr>
            <a:endParaRPr lang="it-IT" b="1" i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b="1" i="1" dirty="0">
                <a:solidFill>
                  <a:srgbClr val="00B050"/>
                </a:solidFill>
              </a:rPr>
              <a:t>V</a:t>
            </a:r>
            <a:r>
              <a:rPr lang="it-IT" b="1" i="1" dirty="0">
                <a:solidFill>
                  <a:srgbClr val="FF0000"/>
                </a:solidFill>
              </a:rPr>
              <a:t>R</a:t>
            </a:r>
          </a:p>
          <a:p>
            <a:pPr algn="ctr">
              <a:buNone/>
            </a:pPr>
            <a:r>
              <a:rPr lang="it-IT" b="1" i="1" dirty="0">
                <a:solidFill>
                  <a:srgbClr val="FF0000"/>
                </a:solidFill>
              </a:rPr>
              <a:t>RR</a:t>
            </a:r>
            <a:endParaRPr lang="it-IT" b="1" i="1" dirty="0">
              <a:solidFill>
                <a:srgbClr val="00B050"/>
              </a:solidFill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Risposta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/>
              <a:t>Evento E “la seconda pallina è rossa”</a:t>
            </a:r>
          </a:p>
          <a:p>
            <a:pPr algn="just">
              <a:buNone/>
            </a:pPr>
            <a:endParaRPr lang="it-IT" sz="2000" dirty="0"/>
          </a:p>
          <a:p>
            <a:pPr algn="just">
              <a:buNone/>
            </a:pPr>
            <a:r>
              <a:rPr lang="it-IT" sz="2000" dirty="0"/>
              <a:t>P(E)= somma delle probabilità delle alternative</a:t>
            </a:r>
          </a:p>
          <a:p>
            <a:pPr algn="just">
              <a:buNone/>
            </a:pPr>
            <a:endParaRPr lang="it-IT" sz="2000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516063" y="3676650"/>
          <a:ext cx="4768850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5" name="Equazione" r:id="rId3" imgW="2082600" imgH="609480" progId="Equation.3">
                  <p:embed/>
                </p:oleObj>
              </mc:Choice>
              <mc:Fallback>
                <p:oleObj name="Equazione" r:id="rId3" imgW="208260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3676650"/>
                        <a:ext cx="4768850" cy="139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Legge delle alternative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it-IT" sz="2000" b="1" dirty="0"/>
          </a:p>
          <a:p>
            <a:pPr algn="just">
              <a:buNone/>
            </a:pPr>
            <a:r>
              <a:rPr lang="it-IT" sz="2000" b="1" dirty="0"/>
              <a:t>Se </a:t>
            </a:r>
            <a:r>
              <a:rPr lang="it-IT" sz="2000" b="1" i="1" dirty="0" err="1"/>
              <a:t>H</a:t>
            </a:r>
            <a:r>
              <a:rPr lang="it-IT" sz="2000" b="1" i="1" baseline="-25000" dirty="0" err="1"/>
              <a:t>i</a:t>
            </a:r>
            <a:r>
              <a:rPr lang="it-IT" sz="2000" b="1" i="1" baseline="-25000" dirty="0"/>
              <a:t> </a:t>
            </a:r>
            <a:r>
              <a:rPr lang="it-IT" sz="2000" b="1" dirty="0"/>
              <a:t>è un insieme di alternative per E, si ha che </a:t>
            </a:r>
          </a:p>
          <a:p>
            <a:pPr>
              <a:buNone/>
            </a:pPr>
            <a:endParaRPr lang="it-IT" sz="2000" b="1" dirty="0"/>
          </a:p>
          <a:p>
            <a:pPr>
              <a:buNone/>
            </a:pPr>
            <a:endParaRPr lang="it-IT" sz="2000" b="1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643042" y="3071810"/>
          <a:ext cx="4572032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9" name="Equazione" r:id="rId3" imgW="1726920" imgH="431640" progId="Equation.3">
                  <p:embed/>
                </p:oleObj>
              </mc:Choice>
              <mc:Fallback>
                <p:oleObj name="Equazione" r:id="rId3" imgW="17269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3071810"/>
                        <a:ext cx="4572032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Elementi di probabilità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La probabilità è una funzione che a un evento associa un numero compreso tra 0 e 1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Dato un evento E, indicheremo la sua probabilità con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       è compreso tra 0 e 1; nel linguaggio comune si porta sotto forma di percentuale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zione" r:id="rId3" imgW="114120" imgH="215640" progId="Equation.3">
                  <p:embed/>
                </p:oleObj>
              </mc:Choice>
              <mc:Fallback>
                <p:oleObj name="Equazione" r:id="rId3" imgW="11412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3071802" y="3384660"/>
          <a:ext cx="857256" cy="472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Equazione" r:id="rId5" imgW="368280" imgH="203040" progId="Equation.3">
                  <p:embed/>
                </p:oleObj>
              </mc:Choice>
              <mc:Fallback>
                <p:oleObj name="Equazione" r:id="rId5" imgW="3682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3384660"/>
                        <a:ext cx="857256" cy="4729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500034" y="4313247"/>
          <a:ext cx="85725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Equazione" r:id="rId7" imgW="368280" imgH="203040" progId="Equation.3">
                  <p:embed/>
                </p:oleObj>
              </mc:Choice>
              <mc:Fallback>
                <p:oleObj name="Equazione" r:id="rId7" imgW="3682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4313247"/>
                        <a:ext cx="85725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Alan lancia contemporaneamente due dadi non truccati con le facce numerate d 1 a 6. Qual è la probabilità che esca lo stesso numero su entrambi i lati?</a:t>
            </a:r>
          </a:p>
          <a:p>
            <a:pPr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1/6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1/3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1/36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1/2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1/18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b="1" dirty="0"/>
              <a:t>La probabilità con cui un paziente deve attendere meno di dieci minuti il proprio turno in un ambulatorio medico è 0,8. Qual è la probabilità che una paziente che si reca due volte presso l’ambulatorio medico attenda, almeno una delle due volte, meno di dieci minuti prima di essere ricevuta dal medico?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0,04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0,25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0,64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0,8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0,96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/>
              <a:t>Una scatola contiene 12 cioccolatini: 4 sono fondenti e 8 al latte. Tre cioccolatini vengono estratti a caso dalla scatola, uno dopo l’altro. Qual è la probabilità che i tre cioccolatini estratti siano al latte?</a:t>
            </a:r>
          </a:p>
          <a:p>
            <a:pPr algn="just"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3/12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12/55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7/11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14/55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3/5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Problema del contare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>
                <a:solidFill>
                  <a:srgbClr val="002060"/>
                </a:solidFill>
              </a:rPr>
              <a:t>Permutazioni: </a:t>
            </a:r>
            <a:r>
              <a:rPr lang="it-IT" sz="2000" b="1" dirty="0"/>
              <a:t>in quanti modi posso disporre n elementi</a:t>
            </a:r>
          </a:p>
          <a:p>
            <a:pPr algn="just">
              <a:buNone/>
            </a:pPr>
            <a:r>
              <a:rPr lang="it-IT" sz="2000" b="1" dirty="0">
                <a:solidFill>
                  <a:srgbClr val="002060"/>
                </a:solidFill>
              </a:rPr>
              <a:t>	Esempio: </a:t>
            </a:r>
            <a:r>
              <a:rPr lang="it-IT" sz="2000" b="1" dirty="0"/>
              <a:t>con le lettere a, b, c, quante stringhe posso comporre?</a:t>
            </a:r>
          </a:p>
          <a:p>
            <a:pPr algn="ctr">
              <a:buNone/>
            </a:pPr>
            <a:r>
              <a:rPr lang="it-IT" sz="2000" b="1" dirty="0">
                <a:solidFill>
                  <a:srgbClr val="002060"/>
                </a:solidFill>
              </a:rPr>
              <a:t>	abc  </a:t>
            </a:r>
            <a:r>
              <a:rPr lang="it-IT" sz="2000" b="1" dirty="0" err="1">
                <a:solidFill>
                  <a:srgbClr val="002060"/>
                </a:solidFill>
              </a:rPr>
              <a:t>acb</a:t>
            </a:r>
            <a:r>
              <a:rPr lang="it-IT" sz="2000" b="1" dirty="0">
                <a:solidFill>
                  <a:srgbClr val="002060"/>
                </a:solidFill>
              </a:rPr>
              <a:t>  </a:t>
            </a:r>
            <a:r>
              <a:rPr lang="it-IT" sz="2000" b="1" dirty="0" err="1">
                <a:solidFill>
                  <a:srgbClr val="002060"/>
                </a:solidFill>
              </a:rPr>
              <a:t>bac</a:t>
            </a:r>
            <a:r>
              <a:rPr lang="it-IT" sz="2000" b="1" dirty="0">
                <a:solidFill>
                  <a:srgbClr val="002060"/>
                </a:solidFill>
              </a:rPr>
              <a:t>  </a:t>
            </a:r>
            <a:r>
              <a:rPr lang="it-IT" sz="2000" b="1" dirty="0" err="1">
                <a:solidFill>
                  <a:srgbClr val="002060"/>
                </a:solidFill>
              </a:rPr>
              <a:t>bca</a:t>
            </a:r>
            <a:r>
              <a:rPr lang="it-IT" sz="2000" b="1" dirty="0">
                <a:solidFill>
                  <a:srgbClr val="002060"/>
                </a:solidFill>
              </a:rPr>
              <a:t>  </a:t>
            </a:r>
            <a:r>
              <a:rPr lang="it-IT" sz="2000" b="1" dirty="0" err="1">
                <a:solidFill>
                  <a:srgbClr val="002060"/>
                </a:solidFill>
              </a:rPr>
              <a:t>cab</a:t>
            </a:r>
            <a:r>
              <a:rPr lang="it-IT" sz="2000" b="1" dirty="0">
                <a:solidFill>
                  <a:srgbClr val="002060"/>
                </a:solidFill>
              </a:rPr>
              <a:t>  </a:t>
            </a:r>
            <a:r>
              <a:rPr lang="it-IT" sz="2000" b="1" dirty="0" err="1">
                <a:solidFill>
                  <a:srgbClr val="002060"/>
                </a:solidFill>
              </a:rPr>
              <a:t>cba</a:t>
            </a:r>
            <a:endParaRPr lang="it-IT" sz="2000" b="1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it-IT" sz="2000" b="1" dirty="0">
                <a:solidFill>
                  <a:srgbClr val="002060"/>
                </a:solidFill>
              </a:rPr>
              <a:t>	</a:t>
            </a:r>
            <a:r>
              <a:rPr lang="it-IT" sz="2000" b="1" dirty="0"/>
              <a:t>Il numero di permutazioni in un insieme di n elementi è n!</a:t>
            </a:r>
          </a:p>
          <a:p>
            <a:pPr algn="just">
              <a:buNone/>
            </a:pPr>
            <a:endParaRPr lang="it-IT" sz="2000" b="1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Disposizioni: </a:t>
            </a:r>
            <a:r>
              <a:rPr lang="it-IT" sz="2000" b="1" dirty="0"/>
              <a:t>in un insieme di n elementi, quanti gruppi </a:t>
            </a:r>
            <a:r>
              <a:rPr lang="it-IT" sz="2000" b="1" dirty="0">
                <a:solidFill>
                  <a:srgbClr val="FF0000"/>
                </a:solidFill>
              </a:rPr>
              <a:t>non ordinati </a:t>
            </a:r>
            <a:r>
              <a:rPr lang="it-IT" sz="2000" b="1" dirty="0"/>
              <a:t>di k elementi posso ottenere?</a:t>
            </a:r>
          </a:p>
          <a:p>
            <a:pPr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	Esempio: </a:t>
            </a:r>
            <a:r>
              <a:rPr lang="it-IT" sz="2000" b="1" dirty="0"/>
              <a:t>quante combinazioni possibili ci sono al Superenalotto? </a:t>
            </a:r>
          </a:p>
          <a:p>
            <a:pPr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	</a:t>
            </a:r>
            <a:r>
              <a:rPr lang="it-IT" sz="2000" b="1" dirty="0"/>
              <a:t>Devo contare quanti gruppi di 6 elementi posso formare in un insieme di 90 elementi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Problema del contare</a:t>
            </a:r>
          </a:p>
        </p:txBody>
      </p:sp>
      <p:graphicFrame>
        <p:nvGraphicFramePr>
          <p:cNvPr id="4" name="Segnaposto contenuto 3"/>
          <p:cNvGraphicFramePr>
            <a:graphicFrameLocks noGrp="1" noChangeAspect="1"/>
          </p:cNvGraphicFramePr>
          <p:nvPr>
            <p:ph idx="1"/>
          </p:nvPr>
        </p:nvGraphicFramePr>
        <p:xfrm>
          <a:off x="762016" y="2951167"/>
          <a:ext cx="6096000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5" name="Equazione" r:id="rId3" imgW="2654280" imgH="457200" progId="Equation.3">
                  <p:embed/>
                </p:oleObj>
              </mc:Choice>
              <mc:Fallback>
                <p:oleObj name="Equazione" r:id="rId3" imgW="2654280" imgH="457200" progId="Equation.3">
                  <p:embed/>
                  <p:pic>
                    <p:nvPicPr>
                      <p:cNvPr id="0" name="Segnaposto contenu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16" y="2951167"/>
                        <a:ext cx="6096000" cy="1049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785786" y="2357430"/>
            <a:ext cx="3294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Numero di disposizioni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57224" y="4357694"/>
            <a:ext cx="3895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Nel caso del Superenalotto</a:t>
            </a:r>
          </a:p>
        </p:txBody>
      </p:sp>
      <p:graphicFrame>
        <p:nvGraphicFramePr>
          <p:cNvPr id="51204" name="Segnaposto contenuto 3"/>
          <p:cNvGraphicFramePr>
            <a:graphicFrameLocks noChangeAspect="1"/>
          </p:cNvGraphicFramePr>
          <p:nvPr/>
        </p:nvGraphicFramePr>
        <p:xfrm>
          <a:off x="2308225" y="5165725"/>
          <a:ext cx="30035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6" name="Equazione" r:id="rId5" imgW="1307880" imgH="393480" progId="Equation.3">
                  <p:embed/>
                </p:oleObj>
              </mc:Choice>
              <mc:Fallback>
                <p:oleObj name="Equazione" r:id="rId5" imgW="13078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5165725"/>
                        <a:ext cx="300355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/>
              <a:t>Se in un’urna sono contenute 10 palline numerate dall’1 al 10, qual è la probabilità di estrarre la pallina numero 5 estraendo insieme due palline?</a:t>
            </a:r>
          </a:p>
          <a:p>
            <a:pPr algn="just"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1/10 + 1/9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2/10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1/9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/>
              <a:t>2/9</a:t>
            </a:r>
            <a:endParaRPr lang="it-IT" sz="20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Nessuna delle altre risposte è corretta</a:t>
            </a:r>
          </a:p>
          <a:p>
            <a:pPr marL="452628" indent="-342900">
              <a:buClr>
                <a:srgbClr val="002060"/>
              </a:buClr>
              <a:buNone/>
            </a:pPr>
            <a:endParaRPr lang="it-IT" sz="20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endParaRPr 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Probabilità di un evento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>
              <a:solidFill>
                <a:srgbClr val="C00000"/>
              </a:solidFill>
            </a:endParaRP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928662" y="2143116"/>
          <a:ext cx="6353779" cy="128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zione" r:id="rId3" imgW="2133360" imgH="431640" progId="Equation.3">
                  <p:embed/>
                </p:oleObj>
              </mc:Choice>
              <mc:Fallback>
                <p:oleObj name="Equazione" r:id="rId3" imgW="213336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143116"/>
                        <a:ext cx="6353779" cy="1285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000100" y="4071942"/>
            <a:ext cx="627037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dirty="0"/>
              <a:t>Esempio: lancio di una moneta</a:t>
            </a:r>
          </a:p>
          <a:p>
            <a:r>
              <a:rPr lang="it-IT" sz="2600" dirty="0">
                <a:solidFill>
                  <a:srgbClr val="FF0000"/>
                </a:solidFill>
              </a:rPr>
              <a:t>Casi possibili: 2 (T e C)</a:t>
            </a:r>
          </a:p>
          <a:p>
            <a:r>
              <a:rPr lang="it-IT" sz="2600" dirty="0"/>
              <a:t>Probabilità che esca T: </a:t>
            </a:r>
            <a:r>
              <a:rPr lang="it-IT" sz="2600" dirty="0">
                <a:solidFill>
                  <a:srgbClr val="00B050"/>
                </a:solidFill>
              </a:rPr>
              <a:t>1 caso favorevole</a:t>
            </a:r>
          </a:p>
          <a:p>
            <a:r>
              <a:rPr lang="it-IT" sz="2600" dirty="0">
                <a:solidFill>
                  <a:srgbClr val="0070C0"/>
                </a:solidFill>
              </a:rPr>
              <a:t>P(T) = 1/2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3200" b="1" dirty="0"/>
              <a:t>Lanciando contemporaneamente due monete, qual è la probabilità di ottenere due teste? Qual è la probabilità di ottenere una testa e una croce?</a:t>
            </a:r>
            <a:endParaRPr lang="it-IT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Risposta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E</a:t>
            </a:r>
            <a:r>
              <a:rPr lang="it-IT" baseline="-25000" dirty="0"/>
              <a:t>1</a:t>
            </a:r>
            <a:r>
              <a:rPr lang="it-IT" dirty="0"/>
              <a:t>: Ottengo due teste</a:t>
            </a:r>
          </a:p>
          <a:p>
            <a:pPr algn="just">
              <a:buNone/>
            </a:pPr>
            <a:r>
              <a:rPr lang="it-IT" dirty="0"/>
              <a:t>E</a:t>
            </a:r>
            <a:r>
              <a:rPr lang="it-IT" baseline="-25000" dirty="0"/>
              <a:t>2</a:t>
            </a:r>
            <a:r>
              <a:rPr lang="it-IT" dirty="0"/>
              <a:t>: Ottengo una testa e una croce</a:t>
            </a:r>
          </a:p>
          <a:p>
            <a:pPr algn="just">
              <a:buNone/>
            </a:pPr>
            <a:endParaRPr lang="it-IT" dirty="0"/>
          </a:p>
          <a:p>
            <a:pPr algn="just">
              <a:buNone/>
            </a:pPr>
            <a:r>
              <a:rPr lang="it-IT" sz="3200" dirty="0"/>
              <a:t>Casi possibili</a:t>
            </a:r>
          </a:p>
          <a:p>
            <a:pPr algn="just">
              <a:buNone/>
            </a:pPr>
            <a:r>
              <a:rPr lang="it-IT" sz="3200" dirty="0">
                <a:solidFill>
                  <a:srgbClr val="00B050"/>
                </a:solidFill>
              </a:rPr>
              <a:t>TT</a:t>
            </a:r>
          </a:p>
          <a:p>
            <a:pPr algn="just">
              <a:buNone/>
            </a:pPr>
            <a:r>
              <a:rPr lang="it-IT" sz="3200" dirty="0">
                <a:solidFill>
                  <a:srgbClr val="00B050"/>
                </a:solidFill>
              </a:rPr>
              <a:t>T</a:t>
            </a:r>
            <a:r>
              <a:rPr lang="it-IT" sz="3200" dirty="0">
                <a:solidFill>
                  <a:srgbClr val="FF0000"/>
                </a:solidFill>
              </a:rPr>
              <a:t>C        </a:t>
            </a:r>
            <a:r>
              <a:rPr lang="it-IT" sz="3200" dirty="0">
                <a:solidFill>
                  <a:srgbClr val="002060"/>
                </a:solidFill>
              </a:rPr>
              <a:t>P(E</a:t>
            </a:r>
            <a:r>
              <a:rPr lang="it-IT" sz="3200" baseline="-25000" dirty="0">
                <a:solidFill>
                  <a:srgbClr val="002060"/>
                </a:solidFill>
              </a:rPr>
              <a:t>1</a:t>
            </a:r>
            <a:r>
              <a:rPr lang="it-IT" sz="3200" dirty="0">
                <a:solidFill>
                  <a:srgbClr val="002060"/>
                </a:solidFill>
              </a:rPr>
              <a:t>)=1/4</a:t>
            </a:r>
            <a:endParaRPr lang="it-IT" sz="32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it-IT" sz="3200" dirty="0">
                <a:solidFill>
                  <a:srgbClr val="FF0000"/>
                </a:solidFill>
              </a:rPr>
              <a:t>C</a:t>
            </a:r>
            <a:r>
              <a:rPr lang="it-IT" sz="3200" dirty="0">
                <a:solidFill>
                  <a:srgbClr val="00B050"/>
                </a:solidFill>
              </a:rPr>
              <a:t>T        </a:t>
            </a:r>
            <a:r>
              <a:rPr lang="it-IT" sz="3200" dirty="0">
                <a:solidFill>
                  <a:srgbClr val="002060"/>
                </a:solidFill>
              </a:rPr>
              <a:t>P(E</a:t>
            </a:r>
            <a:r>
              <a:rPr lang="it-IT" sz="3200" baseline="-25000" dirty="0">
                <a:solidFill>
                  <a:srgbClr val="002060"/>
                </a:solidFill>
              </a:rPr>
              <a:t>2</a:t>
            </a:r>
            <a:r>
              <a:rPr lang="it-IT" sz="3200" dirty="0">
                <a:solidFill>
                  <a:srgbClr val="002060"/>
                </a:solidFill>
              </a:rPr>
              <a:t>)=2/4=1/2</a:t>
            </a:r>
            <a:endParaRPr lang="it-IT" sz="3200" dirty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it-IT" sz="3200" dirty="0">
                <a:solidFill>
                  <a:srgbClr val="FF0000"/>
                </a:solidFill>
              </a:rPr>
              <a:t>CC     </a:t>
            </a:r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Eventi indipendenti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Ho due eventi, A e B</a:t>
            </a:r>
          </a:p>
          <a:p>
            <a:pPr algn="just">
              <a:buNone/>
            </a:pPr>
            <a:r>
              <a:rPr lang="it-IT" dirty="0"/>
              <a:t>Con </a:t>
            </a:r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it-IT" dirty="0">
                <a:solidFill>
                  <a:srgbClr val="FF0000"/>
                </a:solidFill>
                <a:sym typeface="Symbol"/>
              </a:rPr>
              <a:t>B </a:t>
            </a:r>
            <a:r>
              <a:rPr lang="it-IT" dirty="0">
                <a:sym typeface="Symbol"/>
              </a:rPr>
              <a:t>dico: “si verificano sia l’evento A che l’evento B”</a:t>
            </a:r>
          </a:p>
          <a:p>
            <a:pPr algn="just">
              <a:buNone/>
            </a:pPr>
            <a:endParaRPr lang="it-IT" dirty="0">
              <a:sym typeface="Symbol"/>
            </a:endParaRPr>
          </a:p>
          <a:p>
            <a:pPr algn="just">
              <a:buNone/>
            </a:pPr>
            <a:r>
              <a:rPr lang="it-IT" dirty="0">
                <a:sym typeface="Symbol"/>
              </a:rPr>
              <a:t>Due eventi si dicono </a:t>
            </a:r>
            <a:r>
              <a:rPr lang="it-IT" dirty="0">
                <a:solidFill>
                  <a:srgbClr val="FF0000"/>
                </a:solidFill>
                <a:sym typeface="Symbol"/>
              </a:rPr>
              <a:t>indipendenti </a:t>
            </a:r>
            <a:r>
              <a:rPr lang="it-IT" dirty="0">
                <a:sym typeface="Symbol"/>
              </a:rPr>
              <a:t>se la probabilità dell’evento intersezione è il prodotto delle probabilità dei singoli eventi</a:t>
            </a:r>
          </a:p>
          <a:p>
            <a:pPr algn="just">
              <a:buNone/>
            </a:pPr>
            <a:endParaRPr lang="it-IT" dirty="0">
              <a:sym typeface="Symbol"/>
            </a:endParaRPr>
          </a:p>
          <a:p>
            <a:pPr algn="ctr">
              <a:buNone/>
            </a:pPr>
            <a:r>
              <a:rPr lang="it-IT" sz="3600" dirty="0">
                <a:solidFill>
                  <a:srgbClr val="002060"/>
                </a:solidFill>
                <a:sym typeface="Symbol"/>
              </a:rPr>
              <a:t>P(AB) = P(A)P(B)</a:t>
            </a:r>
            <a:endParaRPr lang="it-IT" sz="3600" dirty="0">
              <a:solidFill>
                <a:srgbClr val="002060"/>
              </a:solidFill>
            </a:endParaRPr>
          </a:p>
          <a:p>
            <a:pPr algn="just">
              <a:buNone/>
            </a:pPr>
            <a:endParaRPr lang="it-IT" dirty="0"/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Tirando contemporaneamente cinque dadi con facce numerate da 1 a 6, qual è la probabilità di ottenere cinque volte il numero 5?</a:t>
            </a:r>
          </a:p>
          <a:p>
            <a:pPr>
              <a:buNone/>
            </a:pPr>
            <a:endParaRPr lang="it-IT" sz="20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1/25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1/32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1/10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(1/6)</a:t>
            </a:r>
            <a:r>
              <a:rPr lang="it-IT" sz="2000" baseline="30000" dirty="0"/>
              <a:t>5</a:t>
            </a:r>
            <a:endParaRPr lang="it-IT" sz="20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Tirando contemporaneamente cinque dadi con facce numerate da 1 a 6, qual è la probabilità di ottenere cinque numeri pari?</a:t>
            </a:r>
          </a:p>
          <a:p>
            <a:pPr>
              <a:buNone/>
            </a:pPr>
            <a:endParaRPr lang="it-IT" sz="20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1/25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1/32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1/10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(1/6)</a:t>
            </a:r>
            <a:r>
              <a:rPr lang="it-IT" sz="2000" baseline="30000" dirty="0"/>
              <a:t>5</a:t>
            </a:r>
            <a:endParaRPr lang="it-IT" sz="20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Genetica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642910" y="1928802"/>
            <a:ext cx="7429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it-IT" sz="3200" dirty="0"/>
              <a:t>Nella pianta di pisello il carattere seme giallo (G) è dominante rispetto al seme verde (g). Qual è la probabilità che nascano piante col seme giallo?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434</TotalTime>
  <Words>857</Words>
  <Application>Microsoft Office PowerPoint</Application>
  <PresentationFormat>Presentazione su schermo (4:3)</PresentationFormat>
  <Paragraphs>150</Paragraphs>
  <Slides>25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Trebuchet MS</vt:lpstr>
      <vt:lpstr>Wingdings</vt:lpstr>
      <vt:lpstr>Wingdings 2</vt:lpstr>
      <vt:lpstr>Mito</vt:lpstr>
      <vt:lpstr>Equazione</vt:lpstr>
      <vt:lpstr>RETEISSA Corsi di potenziamento e di preparazione ai test di ingresso per i corsi di laurea a numero programmato</vt:lpstr>
      <vt:lpstr>Elementi di probabilità</vt:lpstr>
      <vt:lpstr>Probabilità di un evento</vt:lpstr>
      <vt:lpstr>Quesito 1</vt:lpstr>
      <vt:lpstr>Risposta</vt:lpstr>
      <vt:lpstr>Eventi indipendenti</vt:lpstr>
      <vt:lpstr>Quesito 2</vt:lpstr>
      <vt:lpstr>Quesito 3</vt:lpstr>
      <vt:lpstr>Esempio: Genetica</vt:lpstr>
      <vt:lpstr>risposta</vt:lpstr>
      <vt:lpstr>Quesito 3</vt:lpstr>
      <vt:lpstr>Probabilità condizionata</vt:lpstr>
      <vt:lpstr>esempio</vt:lpstr>
      <vt:lpstr>Quesito 4</vt:lpstr>
      <vt:lpstr>Quesito 5</vt:lpstr>
      <vt:lpstr>alternative</vt:lpstr>
      <vt:lpstr>esempio</vt:lpstr>
      <vt:lpstr>Risposta</vt:lpstr>
      <vt:lpstr>Legge delle alternative</vt:lpstr>
      <vt:lpstr>Quesito 6</vt:lpstr>
      <vt:lpstr>Quesito 7</vt:lpstr>
      <vt:lpstr>Quesito 8</vt:lpstr>
      <vt:lpstr>Problema del contare</vt:lpstr>
      <vt:lpstr>Problema del contare</vt:lpstr>
      <vt:lpstr>Quesito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RETEISSA Corsi di potenziamento e di preparazione ai test di ingresso per i corsi di laurea a numero programmato</dc:title>
  <dc:creator>Valerio</dc:creator>
  <cp:lastModifiedBy>Di lorenzo Di Lorenzo</cp:lastModifiedBy>
  <cp:revision>63</cp:revision>
  <dcterms:created xsi:type="dcterms:W3CDTF">2018-11-17T17:44:39Z</dcterms:created>
  <dcterms:modified xsi:type="dcterms:W3CDTF">2019-02-04T10:40:31Z</dcterms:modified>
</cp:coreProperties>
</file>