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58" r:id="rId10"/>
    <p:sldId id="259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7158" y="1428736"/>
            <a:ext cx="8458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it-IT" sz="7300" dirty="0" smtClean="0"/>
              <a:t>RETEISSA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2700" b="1" dirty="0" smtClean="0"/>
              <a:t>Corsi di potenziamento e di preparazione ai test di ingresso per i corsi di laurea a numero programmato</a:t>
            </a:r>
            <a:endParaRPr lang="it-IT" sz="27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329246" cy="2029392"/>
          </a:xfrm>
        </p:spPr>
        <p:txBody>
          <a:bodyPr>
            <a:noAutofit/>
          </a:bodyPr>
          <a:lstStyle/>
          <a:p>
            <a:r>
              <a:rPr lang="it-IT" sz="2000" dirty="0" smtClean="0"/>
              <a:t>Corso di Fisica</a:t>
            </a:r>
          </a:p>
          <a:p>
            <a:endParaRPr lang="it-IT" sz="2000" dirty="0" smtClean="0"/>
          </a:p>
          <a:p>
            <a:r>
              <a:rPr lang="it-IT" sz="2000" dirty="0" smtClean="0"/>
              <a:t>Test di ingresso per il corso di laurea in Medicina</a:t>
            </a:r>
          </a:p>
          <a:p>
            <a:endParaRPr lang="it-IT" sz="2000" dirty="0" smtClean="0"/>
          </a:p>
          <a:p>
            <a:r>
              <a:rPr lang="it-IT" sz="2000" dirty="0" smtClean="0"/>
              <a:t>Lezione 1 23/11/2018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Cinematica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Velocità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La velocità è un vettore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Accelerazione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L’accelerazione è un vettore</a:t>
            </a:r>
            <a:endParaRPr lang="it-IT" dirty="0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2768600" y="2500313"/>
          <a:ext cx="1320800" cy="1108075"/>
        </p:xfrm>
        <a:graphic>
          <a:graphicData uri="http://schemas.openxmlformats.org/presentationml/2006/ole">
            <p:oleObj spid="_x0000_s1027" name="Equazione" r:id="rId3" imgW="469800" imgH="39348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768600" y="4892693"/>
          <a:ext cx="1357313" cy="1108075"/>
        </p:xfrm>
        <a:graphic>
          <a:graphicData uri="http://schemas.openxmlformats.org/presentationml/2006/ole">
            <p:oleObj spid="_x0000_s1028" name="Equazione" r:id="rId4" imgW="482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Cinematica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Legge oraria del moto uniforme</a:t>
            </a:r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Legge oraria del moto uniformemente accelerato</a:t>
            </a:r>
          </a:p>
          <a:p>
            <a:pPr>
              <a:buNone/>
            </a:pP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3064661" y="3100386"/>
          <a:ext cx="2150281" cy="614366"/>
        </p:xfrm>
        <a:graphic>
          <a:graphicData uri="http://schemas.openxmlformats.org/presentationml/2006/ole">
            <p:oleObj spid="_x0000_s38914" name="Equazione" r:id="rId3" imgW="799920" imgH="228600" progId="Equation.3">
              <p:embed/>
            </p:oleObj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2571736" y="4657741"/>
          <a:ext cx="3448050" cy="1057275"/>
        </p:xfrm>
        <a:graphic>
          <a:graphicData uri="http://schemas.openxmlformats.org/presentationml/2006/ole">
            <p:oleObj spid="_x0000_s38915" name="Equazione" r:id="rId4" imgW="12826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Cinematica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Spazio percorso nel moto uniforme</a:t>
            </a:r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Spazio percorso nel moto uniformemente accelerato</a:t>
            </a:r>
          </a:p>
          <a:p>
            <a:pPr>
              <a:buNone/>
            </a:pP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3627438" y="3201988"/>
          <a:ext cx="1023937" cy="409575"/>
        </p:xfrm>
        <a:graphic>
          <a:graphicData uri="http://schemas.openxmlformats.org/presentationml/2006/ole">
            <p:oleObj spid="_x0000_s40962" name="Equazione" r:id="rId3" imgW="380880" imgH="152280" progId="Equation.3">
              <p:embed/>
            </p:oleObj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3135313" y="4729179"/>
          <a:ext cx="2320925" cy="1057275"/>
        </p:xfrm>
        <a:graphic>
          <a:graphicData uri="http://schemas.openxmlformats.org/presentationml/2006/ole">
            <p:oleObj spid="_x0000_s40963" name="Equazione" r:id="rId4" imgW="863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Cinematica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2848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Caduta dei gravi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Altezza                  Tempo                   Velocità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Il tempo e la velocità </a:t>
            </a:r>
            <a:r>
              <a:rPr lang="it-IT" dirty="0" smtClean="0">
                <a:solidFill>
                  <a:srgbClr val="FF0000"/>
                </a:solidFill>
              </a:rPr>
              <a:t>NON </a:t>
            </a:r>
            <a:r>
              <a:rPr lang="it-IT" dirty="0" smtClean="0"/>
              <a:t>dipendono dalla massa dell’oggetto, ma solo dall’altezza da cui cade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2740025" y="2814637"/>
          <a:ext cx="2832100" cy="614363"/>
        </p:xfrm>
        <a:graphic>
          <a:graphicData uri="http://schemas.openxmlformats.org/presentationml/2006/ole">
            <p:oleObj spid="_x0000_s41986" name="Equazione" r:id="rId3" imgW="1054080" imgH="228600" progId="Equation.3">
              <p:embed/>
            </p:oleObj>
          </a:graphicData>
        </a:graphic>
      </p:graphicFrame>
      <p:graphicFrame>
        <p:nvGraphicFramePr>
          <p:cNvPr id="41988" name="Object 2"/>
          <p:cNvGraphicFramePr>
            <a:graphicFrameLocks noChangeAspect="1"/>
          </p:cNvGraphicFramePr>
          <p:nvPr/>
        </p:nvGraphicFramePr>
        <p:xfrm>
          <a:off x="571472" y="4227525"/>
          <a:ext cx="1568450" cy="1058863"/>
        </p:xfrm>
        <a:graphic>
          <a:graphicData uri="http://schemas.openxmlformats.org/presentationml/2006/ole">
            <p:oleObj spid="_x0000_s41988" name="Equazione" r:id="rId4" imgW="583920" imgH="393480" progId="Equation.3">
              <p:embed/>
            </p:oleObj>
          </a:graphicData>
        </a:graphic>
      </p:graphicFrame>
      <p:graphicFrame>
        <p:nvGraphicFramePr>
          <p:cNvPr id="41989" name="Object 2"/>
          <p:cNvGraphicFramePr>
            <a:graphicFrameLocks noChangeAspect="1"/>
          </p:cNvGraphicFramePr>
          <p:nvPr/>
        </p:nvGraphicFramePr>
        <p:xfrm>
          <a:off x="3268663" y="4113213"/>
          <a:ext cx="1465262" cy="1263650"/>
        </p:xfrm>
        <a:graphic>
          <a:graphicData uri="http://schemas.openxmlformats.org/presentationml/2006/ole">
            <p:oleObj spid="_x0000_s41989" name="Equazione" r:id="rId5" imgW="545760" imgH="469800" progId="Equation.3">
              <p:embed/>
            </p:oleObj>
          </a:graphicData>
        </a:graphic>
      </p:graphicFrame>
      <p:graphicFrame>
        <p:nvGraphicFramePr>
          <p:cNvPr id="41990" name="Object 2"/>
          <p:cNvGraphicFramePr>
            <a:graphicFrameLocks noChangeAspect="1"/>
          </p:cNvGraphicFramePr>
          <p:nvPr/>
        </p:nvGraphicFramePr>
        <p:xfrm>
          <a:off x="6024563" y="4402138"/>
          <a:ext cx="1670050" cy="682625"/>
        </p:xfrm>
        <a:graphic>
          <a:graphicData uri="http://schemas.openxmlformats.org/presentationml/2006/ole">
            <p:oleObj spid="_x0000_s41990" name="Equazione" r:id="rId6" imgW="6220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 smtClean="0"/>
              <a:t>Quesito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/>
              <a:t>Luca vuole tuffarsi da una scogliera a picco sul mare, ma non riesce a valutarne l'altezza. Decide di lasciar cadere in acqua un sasso e con un cronometro misura il tempo che intercorre tra il momento in cui l'ha lasciato cadere e il momento in cui lo vede toccare l'acqua. Se il tempo misurato è 2 secondi, trascurando l'attrito con l'aria, è possibile calcolare approssimativamente l'altezza della scogliera?</a:t>
            </a:r>
          </a:p>
          <a:p>
            <a:pPr>
              <a:buNone/>
            </a:pPr>
            <a:endParaRPr lang="it-IT" sz="1800" dirty="0" smtClean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Sì, la scogliera sarà alta circa 10 metri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Sì, la scogliera sarà alta circa 15 metri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Sì, la scogliera sarà alta circa 20 metri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Sì, la scogliera sarà alta circa 40 metri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No, i dati non sono sufficienti a calcolare approssimativamente l’altezza della scogliera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 smtClean="0"/>
              <a:t>Quesito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/>
              <a:t>Un tram sta viaggiando lungo dei binari dritti e orizzontali ad una velocità di 12,0 m/s quando vengono attivati i freni. A causa di questo, il tram decelera con un tasso costante di 1,50 m/s</a:t>
            </a:r>
            <a:r>
              <a:rPr lang="it-IT" sz="2000" baseline="30000" dirty="0" smtClean="0"/>
              <a:t>2</a:t>
            </a:r>
            <a:r>
              <a:rPr lang="it-IT" sz="2000" dirty="0" smtClean="0"/>
              <a:t> fino a fermarsi. Qual è la distanza percorsa dal tram nel tempo totale in cui ha decelerato?</a:t>
            </a:r>
          </a:p>
          <a:p>
            <a:pPr>
              <a:buNone/>
            </a:pPr>
            <a:endParaRPr lang="it-IT" sz="2000" dirty="0" smtClean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18 m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108 m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96 m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216 m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48 m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 smtClean="0"/>
              <a:t>Quesito 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/>
              <a:t>Una pallina viene lanciata verticalmente in alto ad una velocità di 19,6 m/s. Quale distanza ha percorso in 2 secondi? [Ignorare gli effetti dell’aria e considerare che g=9,8 m/s</a:t>
            </a:r>
            <a:r>
              <a:rPr lang="it-IT" sz="2000" baseline="30000" dirty="0" smtClean="0"/>
              <a:t>2</a:t>
            </a:r>
            <a:r>
              <a:rPr lang="it-IT" sz="2000" dirty="0" smtClean="0"/>
              <a:t>]</a:t>
            </a:r>
          </a:p>
          <a:p>
            <a:pPr>
              <a:buNone/>
            </a:pPr>
            <a:endParaRPr lang="it-IT" sz="2000" dirty="0" smtClean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19,6 m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39,2 m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9,8 m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14,7 m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0 m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 smtClean="0"/>
              <a:t>Quesito 4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/>
              <a:t>In uno strano paese, le lunghezze vengono misurate in </a:t>
            </a:r>
            <a:r>
              <a:rPr lang="it-IT" sz="2000" dirty="0" err="1" smtClean="0"/>
              <a:t>metrini</a:t>
            </a:r>
            <a:r>
              <a:rPr lang="it-IT" sz="2000" dirty="0" smtClean="0"/>
              <a:t> lunghi 6,67 cm, mentre i tempi vengono misurati in </a:t>
            </a:r>
            <a:r>
              <a:rPr lang="it-IT" sz="2000" dirty="0" err="1" smtClean="0"/>
              <a:t>secondoni</a:t>
            </a:r>
            <a:r>
              <a:rPr lang="it-IT" sz="2000" dirty="0" smtClean="0"/>
              <a:t>, ciascuno dei quali vale 12 secondi; a quanti </a:t>
            </a:r>
            <a:r>
              <a:rPr lang="it-IT" sz="2000" dirty="0" err="1" smtClean="0"/>
              <a:t>metrini</a:t>
            </a:r>
            <a:r>
              <a:rPr lang="it-IT" sz="2000" dirty="0" smtClean="0"/>
              <a:t> al </a:t>
            </a:r>
            <a:r>
              <a:rPr lang="it-IT" sz="2000" dirty="0" err="1" smtClean="0"/>
              <a:t>secondone</a:t>
            </a:r>
            <a:r>
              <a:rPr lang="it-IT" sz="2000" dirty="0" smtClean="0"/>
              <a:t> equivalgono approssimativamente 100 km/h?</a:t>
            </a:r>
          </a:p>
          <a:p>
            <a:pPr>
              <a:buNone/>
            </a:pPr>
            <a:endParaRPr lang="it-IT" sz="2000" dirty="0" smtClean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Circa 5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Circa 50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Circa 500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Circa 5000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Nessuna delle altre risposte è corretta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 smtClean="0"/>
              <a:t>Quesito 5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/>
              <a:t>Un terzo di un chilometro e mezzo a quanti metri equivale? </a:t>
            </a:r>
          </a:p>
          <a:p>
            <a:pPr>
              <a:buNone/>
            </a:pPr>
            <a:endParaRPr lang="it-IT" sz="2000" dirty="0" smtClean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50 m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5000 m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500 m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500 km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Nessuna delle altre risposte è corretta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 smtClean="0"/>
              <a:t>Quesito 6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/>
              <a:t>Una lastra di un determinato materiale, spessa 1 cm, assorbe il 50% dell’intensità di una radiazione incidente. Se lo spessore diventa 3 cm, quale frazione dell’intensità incidente verrà trasmessa?</a:t>
            </a:r>
          </a:p>
          <a:p>
            <a:pPr>
              <a:buNone/>
            </a:pPr>
            <a:endParaRPr lang="it-IT" sz="2000" dirty="0" smtClean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75%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33,33%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12,5%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0%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Nessuna delle altre risposte è corretta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Programma del 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Lezione 1: misure e cinematica</a:t>
            </a:r>
          </a:p>
          <a:p>
            <a:r>
              <a:rPr lang="it-IT" dirty="0" smtClean="0"/>
              <a:t>Lezione 2: dinamica, lavoro ed energia</a:t>
            </a:r>
          </a:p>
          <a:p>
            <a:r>
              <a:rPr lang="it-IT" dirty="0" smtClean="0"/>
              <a:t>Lezione 3: fluidi e termodinamica</a:t>
            </a:r>
          </a:p>
          <a:p>
            <a:r>
              <a:rPr lang="it-IT" dirty="0" smtClean="0"/>
              <a:t>Lezione 4: elettromagnetismo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 smtClean="0"/>
              <a:t>Quesito 7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/>
              <a:t>Un ciclista procede alla velocità costante di 9 km/h. Determinare quanto tempo impiega a percorrere un chilometro.</a:t>
            </a:r>
          </a:p>
          <a:p>
            <a:pPr>
              <a:buNone/>
            </a:pPr>
            <a:endParaRPr lang="it-IT" sz="2000" dirty="0" smtClean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6 minuti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6 minuti e 40 secondi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9 minuti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6 minuti e 20 secondi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6 minuti e 30 secondi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 smtClean="0"/>
              <a:t>Quesito 8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/>
              <a:t>Una particella si muove lungo una linea retta ad una velocità di 5,0 m/s. Essa viene accelerata di 3,0 m/s</a:t>
            </a:r>
            <a:r>
              <a:rPr lang="it-IT" sz="2000" baseline="30000" dirty="0" smtClean="0"/>
              <a:t>2</a:t>
            </a:r>
            <a:r>
              <a:rPr lang="it-IT" sz="2000" dirty="0" smtClean="0"/>
              <a:t> nella direzione e nel verso del suo moto. Quale sarà la sua velocità 4,0 secondi dopo l’inizio di questa accelerazione?</a:t>
            </a:r>
          </a:p>
          <a:p>
            <a:pPr>
              <a:buNone/>
            </a:pPr>
            <a:endParaRPr lang="it-IT" sz="2000" dirty="0" smtClean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8,0 m/s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12,0 m/s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11,0 m/s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19,0 m/s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17,0 m/s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 smtClean="0"/>
              <a:t>Quesito 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/>
              <a:t>Un sasso lasciato cadere da 20 cm di altezza arriva a terra con una velocità v=2 m/s (circa). Se lo stesso sasso è lasciato cadere da un’altezza doppia arriverà a terra con una velocità di circa:</a:t>
            </a:r>
          </a:p>
          <a:p>
            <a:pPr>
              <a:buNone/>
            </a:pPr>
            <a:endParaRPr lang="it-IT" sz="2000" dirty="0" smtClean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4 m/s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2      m/s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Dipende dalla massa del sasso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2</a:t>
            </a:r>
            <a:r>
              <a:rPr lang="it-IT" sz="2000" dirty="0" smtClean="0">
                <a:sym typeface="Symbol"/>
              </a:rPr>
              <a:t>9,8 m/s</a:t>
            </a:r>
            <a:endParaRPr lang="it-IT" sz="2000" dirty="0" smtClean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8 m/s</a:t>
            </a:r>
            <a:endParaRPr lang="it-IT" sz="2000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1071538" y="3643314"/>
          <a:ext cx="387821" cy="346998"/>
        </p:xfrm>
        <a:graphic>
          <a:graphicData uri="http://schemas.openxmlformats.org/presentationml/2006/ole">
            <p:oleObj spid="_x0000_s43010" name="Equazione" r:id="rId3" imgW="2412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Notazione scientifica e ordine di grandezza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Cosa succede quando ho numeri molto grandi</a:t>
            </a:r>
          </a:p>
          <a:p>
            <a:pPr algn="ctr">
              <a:buNone/>
            </a:pPr>
            <a:r>
              <a:rPr lang="it-IT" dirty="0" smtClean="0"/>
              <a:t>Massa della Terra </a:t>
            </a:r>
          </a:p>
          <a:p>
            <a:pPr algn="ctr">
              <a:buNone/>
            </a:pPr>
            <a:r>
              <a:rPr lang="it-IT" dirty="0" smtClean="0"/>
              <a:t>m=5980000000000000000000000 kg</a:t>
            </a:r>
          </a:p>
          <a:p>
            <a:pPr algn="just">
              <a:buNone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oppure molto piccoli</a:t>
            </a:r>
          </a:p>
          <a:p>
            <a:pPr algn="ctr">
              <a:buNone/>
            </a:pPr>
            <a:r>
              <a:rPr lang="it-IT" dirty="0" smtClean="0"/>
              <a:t>Carica dell’elettrone</a:t>
            </a:r>
          </a:p>
          <a:p>
            <a:pPr algn="ctr">
              <a:buNone/>
            </a:pPr>
            <a:r>
              <a:rPr lang="it-IT" dirty="0" smtClean="0"/>
              <a:t>q=0,00000000000000000016 C  </a:t>
            </a:r>
          </a:p>
          <a:p>
            <a:pPr algn="ctr">
              <a:buNone/>
            </a:pPr>
            <a:endParaRPr lang="it-IT" dirty="0" smtClean="0"/>
          </a:p>
        </p:txBody>
      </p:sp>
      <p:sp>
        <p:nvSpPr>
          <p:cNvPr id="4" name="Rettangolo 3"/>
          <p:cNvSpPr/>
          <p:nvPr/>
        </p:nvSpPr>
        <p:spPr>
          <a:xfrm>
            <a:off x="4214810" y="5643578"/>
            <a:ext cx="5645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Notazione scientifica e ordine di grandezza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Riscrivo spostando la virgola fino a lasciare una sola cifra prima della virgola </a:t>
            </a:r>
            <a:r>
              <a:rPr lang="it-IT" dirty="0" smtClean="0">
                <a:solidFill>
                  <a:srgbClr val="C00000"/>
                </a:solidFill>
              </a:rPr>
              <a:t>diversa da zero </a:t>
            </a: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Massa della Terra </a:t>
            </a:r>
          </a:p>
          <a:p>
            <a:pPr algn="ctr">
              <a:buNone/>
            </a:pPr>
            <a:r>
              <a:rPr lang="it-IT" dirty="0" smtClean="0"/>
              <a:t>m=5,98</a:t>
            </a:r>
            <a:r>
              <a:rPr lang="it-IT" dirty="0" smtClean="0">
                <a:sym typeface="Symbol"/>
              </a:rPr>
              <a:t>10</a:t>
            </a:r>
            <a:r>
              <a:rPr lang="it-IT" baseline="30000" dirty="0" smtClean="0">
                <a:sym typeface="Symbol"/>
              </a:rPr>
              <a:t>24</a:t>
            </a:r>
            <a:r>
              <a:rPr lang="it-IT" dirty="0" smtClean="0"/>
              <a:t> kg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Carica dell’elettrone</a:t>
            </a:r>
          </a:p>
          <a:p>
            <a:pPr algn="ctr">
              <a:buNone/>
            </a:pPr>
            <a:r>
              <a:rPr lang="it-IT" dirty="0" smtClean="0"/>
              <a:t>q=1,6</a:t>
            </a:r>
            <a:r>
              <a:rPr lang="it-IT" dirty="0" smtClean="0">
                <a:sym typeface="Symbol"/>
              </a:rPr>
              <a:t> 10</a:t>
            </a:r>
            <a:r>
              <a:rPr lang="it-IT" baseline="30000" dirty="0" smtClean="0">
                <a:sym typeface="Symbol"/>
              </a:rPr>
              <a:t>-19</a:t>
            </a:r>
            <a:r>
              <a:rPr lang="it-IT" dirty="0" smtClean="0"/>
              <a:t> C  </a:t>
            </a:r>
          </a:p>
          <a:p>
            <a:pPr algn="ctr"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Notazione scientifica e ordine di grandezza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it-IT" smtClean="0"/>
          </a:p>
          <a:p>
            <a:pPr algn="just">
              <a:buNone/>
            </a:pPr>
            <a:r>
              <a:rPr lang="it-IT" smtClean="0"/>
              <a:t>A </a:t>
            </a:r>
            <a:r>
              <a:rPr lang="it-IT" dirty="0" smtClean="0"/>
              <a:t>ogni spostamento della virgola </a:t>
            </a:r>
            <a:r>
              <a:rPr lang="it-IT" dirty="0" smtClean="0">
                <a:solidFill>
                  <a:srgbClr val="C00000"/>
                </a:solidFill>
              </a:rPr>
              <a:t>verso sinistra </a:t>
            </a:r>
            <a:r>
              <a:rPr lang="it-IT" dirty="0" smtClean="0"/>
              <a:t>corrisponde un </a:t>
            </a:r>
            <a:r>
              <a:rPr lang="it-IT" dirty="0" smtClean="0">
                <a:solidFill>
                  <a:srgbClr val="C00000"/>
                </a:solidFill>
              </a:rPr>
              <a:t>aumento </a:t>
            </a:r>
            <a:r>
              <a:rPr lang="it-IT" dirty="0" smtClean="0"/>
              <a:t>di un’unità dell’esponente</a:t>
            </a:r>
          </a:p>
          <a:p>
            <a:pPr algn="just">
              <a:buNone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A ogni spostamento della virgola </a:t>
            </a:r>
            <a:r>
              <a:rPr lang="it-IT" dirty="0" smtClean="0">
                <a:solidFill>
                  <a:srgbClr val="002060"/>
                </a:solidFill>
              </a:rPr>
              <a:t>verso destra </a:t>
            </a:r>
            <a:r>
              <a:rPr lang="it-IT" dirty="0" smtClean="0"/>
              <a:t>corrisponde una </a:t>
            </a:r>
            <a:r>
              <a:rPr lang="it-IT" dirty="0" smtClean="0">
                <a:solidFill>
                  <a:srgbClr val="002060"/>
                </a:solidFill>
              </a:rPr>
              <a:t>diminuzione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smtClean="0"/>
              <a:t>di un’unità dell’esponente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Notazione scientifica e ordine di grandezza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Ordine di grandezza: la potenza di 10 se questa è moltiplicata per un numero minore di 5, la potenza aumentata di 1 se è moltiplicata per un numero maggiore o uguale a 5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Quesito 10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/>
              <a:t>La velocità della luce nell’acqua è circa 225000000 m/s. Qual è il suo ordine di grandezza?</a:t>
            </a:r>
          </a:p>
          <a:p>
            <a:pPr>
              <a:buNone/>
            </a:pPr>
            <a:endParaRPr lang="it-IT" sz="2000" dirty="0" smtClean="0"/>
          </a:p>
          <a:p>
            <a:pPr marL="566928" indent="-4572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10</a:t>
            </a:r>
            <a:r>
              <a:rPr lang="it-IT" sz="2000" baseline="30000" dirty="0" smtClean="0"/>
              <a:t>6</a:t>
            </a:r>
          </a:p>
          <a:p>
            <a:pPr marL="566928" indent="-4572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10</a:t>
            </a:r>
            <a:r>
              <a:rPr lang="it-IT" sz="2000" baseline="30000" dirty="0" smtClean="0"/>
              <a:t>2</a:t>
            </a:r>
          </a:p>
          <a:p>
            <a:pPr marL="566928" indent="-4572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10</a:t>
            </a:r>
            <a:r>
              <a:rPr lang="it-IT" sz="2000" baseline="30000" dirty="0" smtClean="0"/>
              <a:t>8</a:t>
            </a:r>
          </a:p>
          <a:p>
            <a:pPr marL="566928" indent="-4572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10</a:t>
            </a:r>
            <a:r>
              <a:rPr lang="it-IT" sz="2000" baseline="30000" dirty="0" smtClean="0"/>
              <a:t>7</a:t>
            </a:r>
          </a:p>
          <a:p>
            <a:pPr marL="566928" indent="-4572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 smtClean="0"/>
              <a:t>10</a:t>
            </a:r>
            <a:r>
              <a:rPr lang="it-IT" sz="2000" baseline="30000" dirty="0" smtClean="0"/>
              <a:t>9</a:t>
            </a:r>
            <a:endParaRPr lang="it-IT" sz="2000" dirty="0" smtClean="0"/>
          </a:p>
          <a:p>
            <a:pPr marL="566928" indent="-457200">
              <a:buClr>
                <a:srgbClr val="002060"/>
              </a:buClr>
              <a:buFont typeface="+mj-lt"/>
              <a:buAutoNum type="alphaUcPeriod"/>
            </a:pP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Trasformare i seguenti numeri in notazione scientifica e determinarne l’ordine di grandezza</a:t>
            </a:r>
          </a:p>
          <a:p>
            <a:pPr marL="624078" indent="-514350">
              <a:buClr>
                <a:srgbClr val="002060"/>
              </a:buClr>
              <a:buFont typeface="+mj-lt"/>
              <a:buAutoNum type="alphaLcParenR"/>
            </a:pPr>
            <a:r>
              <a:rPr lang="it-IT" dirty="0" smtClean="0"/>
              <a:t>180000000000000</a:t>
            </a:r>
          </a:p>
          <a:p>
            <a:pPr marL="624078" indent="-514350">
              <a:buClr>
                <a:srgbClr val="002060"/>
              </a:buClr>
              <a:buFont typeface="+mj-lt"/>
              <a:buAutoNum type="alphaLcParenR"/>
            </a:pPr>
            <a:r>
              <a:rPr lang="it-IT" dirty="0" smtClean="0"/>
              <a:t>0,000000313</a:t>
            </a:r>
          </a:p>
          <a:p>
            <a:pPr marL="624078" indent="-514350">
              <a:buClr>
                <a:srgbClr val="002060"/>
              </a:buClr>
              <a:buFont typeface="+mj-lt"/>
              <a:buAutoNum type="alphaLcParenR"/>
            </a:pPr>
            <a:r>
              <a:rPr lang="it-IT" dirty="0" smtClean="0"/>
              <a:t>164,7 </a:t>
            </a:r>
            <a:r>
              <a:rPr lang="it-IT" dirty="0" smtClean="0">
                <a:sym typeface="Symbol"/>
              </a:rPr>
              <a:t> 10</a:t>
            </a:r>
            <a:r>
              <a:rPr lang="it-IT" baseline="30000" dirty="0" smtClean="0">
                <a:sym typeface="Symbol"/>
              </a:rPr>
              <a:t>4 </a:t>
            </a:r>
          </a:p>
          <a:p>
            <a:pPr marL="624078" indent="-514350">
              <a:buClr>
                <a:srgbClr val="002060"/>
              </a:buClr>
              <a:buFont typeface="+mj-lt"/>
              <a:buAutoNum type="alphaLcParenR"/>
            </a:pPr>
            <a:r>
              <a:rPr lang="it-IT" dirty="0" smtClean="0">
                <a:sym typeface="Symbol"/>
              </a:rPr>
              <a:t>40000000000000000</a:t>
            </a:r>
          </a:p>
          <a:p>
            <a:pPr marL="624078" indent="-514350">
              <a:buClr>
                <a:srgbClr val="002060"/>
              </a:buClr>
              <a:buFont typeface="+mj-lt"/>
              <a:buAutoNum type="alphaLcParenR"/>
            </a:pPr>
            <a:r>
              <a:rPr lang="it-IT" dirty="0" smtClean="0">
                <a:sym typeface="Symbol"/>
              </a:rPr>
              <a:t>645000000000</a:t>
            </a:r>
          </a:p>
          <a:p>
            <a:pPr marL="624078" indent="-514350">
              <a:buClr>
                <a:srgbClr val="002060"/>
              </a:buClr>
              <a:buFont typeface="+mj-lt"/>
              <a:buAutoNum type="alphaLcParenR"/>
            </a:pPr>
            <a:r>
              <a:rPr lang="it-IT" dirty="0" smtClean="0">
                <a:sym typeface="Symbol"/>
              </a:rPr>
              <a:t>0,00000093</a:t>
            </a:r>
          </a:p>
          <a:p>
            <a:pPr marL="624078" indent="-514350">
              <a:buClr>
                <a:srgbClr val="002060"/>
              </a:buClr>
              <a:buFont typeface="+mj-lt"/>
              <a:buAutoNum type="alphaLcParenR"/>
            </a:pPr>
            <a:r>
              <a:rPr lang="it-IT" smtClean="0">
                <a:sym typeface="Symbol"/>
              </a:rPr>
              <a:t>5416 10</a:t>
            </a:r>
            <a:r>
              <a:rPr lang="it-IT" baseline="30000" smtClean="0">
                <a:sym typeface="Symbol"/>
              </a:rPr>
              <a:t>4</a:t>
            </a:r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Grandezze fisiche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Una grandezza fisica è ciò che si può misurare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>
                <a:solidFill>
                  <a:srgbClr val="C00000"/>
                </a:solidFill>
              </a:rPr>
              <a:t>Vettori </a:t>
            </a:r>
            <a:r>
              <a:rPr lang="it-IT" dirty="0" smtClean="0"/>
              <a:t>(Forze, spostamento, velocità, accelerazione, campo elettrico, campo </a:t>
            </a:r>
            <a:r>
              <a:rPr lang="it-IT" dirty="0" err="1" smtClean="0"/>
              <a:t>magnetico…</a:t>
            </a:r>
            <a:r>
              <a:rPr lang="it-IT" dirty="0" smtClean="0"/>
              <a:t>)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Scalari </a:t>
            </a:r>
            <a:r>
              <a:rPr lang="it-IT" dirty="0" smtClean="0"/>
              <a:t>(Tempo, lunghezza, temperatura, </a:t>
            </a:r>
            <a:r>
              <a:rPr lang="it-IT" dirty="0" err="1" smtClean="0"/>
              <a:t>energia…</a:t>
            </a:r>
            <a:r>
              <a:rPr lang="it-IT" dirty="0" smtClean="0"/>
              <a:t>)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Relazioni tra grandezze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Grandezze direttamente proporzionali</a:t>
            </a:r>
          </a:p>
          <a:p>
            <a:endParaRPr lang="it-IT" dirty="0" smtClean="0">
              <a:solidFill>
                <a:srgbClr val="C00000"/>
              </a:solidFill>
            </a:endParaRPr>
          </a:p>
          <a:p>
            <a:endParaRPr lang="it-IT" dirty="0" smtClean="0">
              <a:solidFill>
                <a:srgbClr val="C00000"/>
              </a:solidFill>
            </a:endParaRPr>
          </a:p>
          <a:p>
            <a:r>
              <a:rPr lang="it-IT" dirty="0" smtClean="0">
                <a:solidFill>
                  <a:srgbClr val="C00000"/>
                </a:solidFill>
              </a:rPr>
              <a:t>Grandezze inversamente proporzionali </a:t>
            </a:r>
            <a:endParaRPr lang="it-IT" dirty="0">
              <a:solidFill>
                <a:srgbClr val="C00000"/>
              </a:solidFill>
            </a:endParaRP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3419475" y="2786063"/>
          <a:ext cx="1722438" cy="744537"/>
        </p:xfrm>
        <a:graphic>
          <a:graphicData uri="http://schemas.openxmlformats.org/presentationml/2006/ole">
            <p:oleObj spid="_x0000_s17410" name="Equazione" r:id="rId3" imgW="469800" imgH="203040" progId="Equation.3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489325" y="4294188"/>
          <a:ext cx="1582738" cy="1443037"/>
        </p:xfrm>
        <a:graphic>
          <a:graphicData uri="http://schemas.openxmlformats.org/presentationml/2006/ole">
            <p:oleObj spid="_x0000_s17411" name="Equazione" r:id="rId4" imgW="4316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Forza di </a:t>
            </a:r>
            <a:r>
              <a:rPr lang="it-IT" dirty="0" err="1" smtClean="0"/>
              <a:t>Lorentz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Il raggio è </a:t>
            </a:r>
            <a:r>
              <a:rPr lang="it-IT" dirty="0" smtClean="0">
                <a:solidFill>
                  <a:srgbClr val="C00000"/>
                </a:solidFill>
              </a:rPr>
              <a:t>direttamente proporzionale </a:t>
            </a:r>
            <a:r>
              <a:rPr lang="it-IT" dirty="0" smtClean="0"/>
              <a:t>alla massa e alla velocità e </a:t>
            </a:r>
            <a:r>
              <a:rPr lang="it-IT" dirty="0" smtClean="0">
                <a:solidFill>
                  <a:srgbClr val="002060"/>
                </a:solidFill>
              </a:rPr>
              <a:t>inversamente proporzionale </a:t>
            </a:r>
            <a:r>
              <a:rPr lang="it-IT" dirty="0" smtClean="0"/>
              <a:t>alla carica e al </a:t>
            </a:r>
            <a:r>
              <a:rPr lang="it-IT" smtClean="0"/>
              <a:t>campo magnetico</a:t>
            </a:r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3771028" y="2714620"/>
          <a:ext cx="1201458" cy="1071570"/>
        </p:xfrm>
        <a:graphic>
          <a:graphicData uri="http://schemas.openxmlformats.org/presentationml/2006/ole">
            <p:oleObj spid="_x0000_s18434" name="Equazione" r:id="rId3" imgW="4698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Il raggio è </a:t>
            </a:r>
            <a:r>
              <a:rPr lang="it-IT" dirty="0" smtClean="0">
                <a:solidFill>
                  <a:srgbClr val="C00000"/>
                </a:solidFill>
              </a:rPr>
              <a:t>direttamente proporzionale </a:t>
            </a:r>
            <a:r>
              <a:rPr lang="it-IT" dirty="0" smtClean="0"/>
              <a:t>alla massa e alla velocità e </a:t>
            </a:r>
            <a:r>
              <a:rPr lang="it-IT" dirty="0" smtClean="0">
                <a:solidFill>
                  <a:srgbClr val="002060"/>
                </a:solidFill>
              </a:rPr>
              <a:t>inversamente proporzionale </a:t>
            </a:r>
            <a:r>
              <a:rPr lang="it-IT" dirty="0" smtClean="0"/>
              <a:t>alla carica e </a:t>
            </a:r>
            <a:r>
              <a:rPr lang="it-IT" dirty="0" smtClean="0">
                <a:ln w="28575">
                  <a:solidFill>
                    <a:srgbClr val="002060"/>
                  </a:solidFill>
                </a:ln>
              </a:rPr>
              <a:t>al quadrato </a:t>
            </a:r>
            <a:r>
              <a:rPr lang="it-IT" dirty="0" smtClean="0"/>
              <a:t>del campo magnetico</a:t>
            </a:r>
          </a:p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3689350" y="2714625"/>
          <a:ext cx="1363663" cy="1071563"/>
        </p:xfrm>
        <a:graphic>
          <a:graphicData uri="http://schemas.openxmlformats.org/presentationml/2006/ole">
            <p:oleObj spid="_x0000_s35842" name="Equazione" r:id="rId3" imgW="5331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066800"/>
          </a:xfrm>
        </p:spPr>
        <p:txBody>
          <a:bodyPr/>
          <a:lstStyle/>
          <a:p>
            <a:r>
              <a:rPr lang="it-IT" dirty="0" smtClean="0"/>
              <a:t>Cosa succede </a:t>
            </a:r>
            <a:r>
              <a:rPr lang="it-IT" dirty="0" err="1" smtClean="0"/>
              <a:t>se…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     raddoppia?</a:t>
            </a:r>
          </a:p>
          <a:p>
            <a:r>
              <a:rPr lang="it-IT" dirty="0" smtClean="0"/>
              <a:t>    raddoppia?</a:t>
            </a:r>
          </a:p>
          <a:p>
            <a:r>
              <a:rPr lang="it-IT" dirty="0" smtClean="0"/>
              <a:t>    raddoppia?</a:t>
            </a:r>
          </a:p>
          <a:p>
            <a:r>
              <a:rPr lang="it-IT" dirty="0" smtClean="0"/>
              <a:t>    raddoppia?</a:t>
            </a:r>
          </a:p>
          <a:p>
            <a:r>
              <a:rPr lang="it-IT" dirty="0" smtClean="0"/>
              <a:t>    dimezza?</a:t>
            </a:r>
          </a:p>
          <a:p>
            <a:r>
              <a:rPr lang="it-IT" dirty="0" smtClean="0"/>
              <a:t>    dimezza?</a:t>
            </a:r>
          </a:p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3689350" y="1000115"/>
          <a:ext cx="1363663" cy="1071563"/>
        </p:xfrm>
        <a:graphic>
          <a:graphicData uri="http://schemas.openxmlformats.org/presentationml/2006/ole">
            <p:oleObj spid="_x0000_s36866" name="Equazione" r:id="rId3" imgW="533160" imgH="419040" progId="Equation.3">
              <p:embed/>
            </p:oleObj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714348" y="3214686"/>
          <a:ext cx="900413" cy="507582"/>
        </p:xfrm>
        <a:graphic>
          <a:graphicData uri="http://schemas.openxmlformats.org/presentationml/2006/ole">
            <p:oleObj spid="_x0000_s36867" name="Equazione" r:id="rId4" imgW="164880" imgH="139680" progId="Equation.3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714348" y="3706813"/>
          <a:ext cx="622300" cy="508000"/>
        </p:xfrm>
        <a:graphic>
          <a:graphicData uri="http://schemas.openxmlformats.org/presentationml/2006/ole">
            <p:oleObj spid="_x0000_s36868" name="Equazione" r:id="rId5" imgW="114120" imgH="139680" progId="Equation.3">
              <p:embed/>
            </p:oleObj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714348" y="4089400"/>
          <a:ext cx="692150" cy="600075"/>
        </p:xfrm>
        <a:graphic>
          <a:graphicData uri="http://schemas.openxmlformats.org/presentationml/2006/ole">
            <p:oleObj spid="_x0000_s36869" name="Equazione" r:id="rId6" imgW="126720" imgH="164880" progId="Equation.3">
              <p:embed/>
            </p:oleObj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697307" y="4543437"/>
          <a:ext cx="731421" cy="528637"/>
        </p:xfrm>
        <a:graphic>
          <a:graphicData uri="http://schemas.openxmlformats.org/presentationml/2006/ole">
            <p:oleObj spid="_x0000_s36870" name="Equazione" r:id="rId7" imgW="152280" imgH="164880" progId="Equation.3">
              <p:embed/>
            </p:oleObj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671491" y="5064140"/>
          <a:ext cx="900113" cy="508000"/>
        </p:xfrm>
        <a:graphic>
          <a:graphicData uri="http://schemas.openxmlformats.org/presentationml/2006/ole">
            <p:oleObj spid="_x0000_s36871" name="Equazione" r:id="rId8" imgW="164880" imgH="139680" progId="Equation.3">
              <p:embed/>
            </p:oleObj>
          </a:graphicData>
        </a:graphic>
      </p:graphicFrame>
      <p:graphicFrame>
        <p:nvGraphicFramePr>
          <p:cNvPr id="36872" name="Object 8"/>
          <p:cNvGraphicFramePr>
            <a:graphicFrameLocks noChangeAspect="1"/>
          </p:cNvGraphicFramePr>
          <p:nvPr/>
        </p:nvGraphicFramePr>
        <p:xfrm>
          <a:off x="736578" y="5472131"/>
          <a:ext cx="692150" cy="600075"/>
        </p:xfrm>
        <a:graphic>
          <a:graphicData uri="http://schemas.openxmlformats.org/presentationml/2006/ole">
            <p:oleObj spid="_x0000_s36872" name="Equazione" r:id="rId9" imgW="12672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066800"/>
          </a:xfrm>
        </p:spPr>
        <p:txBody>
          <a:bodyPr/>
          <a:lstStyle/>
          <a:p>
            <a:r>
              <a:rPr lang="it-IT" dirty="0" smtClean="0"/>
              <a:t>Cosa succede </a:t>
            </a:r>
            <a:r>
              <a:rPr lang="it-IT" dirty="0" err="1" smtClean="0"/>
              <a:t>se…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     raddoppia?</a:t>
            </a:r>
          </a:p>
          <a:p>
            <a:r>
              <a:rPr lang="it-IT" dirty="0" smtClean="0"/>
              <a:t>     raddoppia?</a:t>
            </a:r>
          </a:p>
          <a:p>
            <a:r>
              <a:rPr lang="it-IT" dirty="0" smtClean="0"/>
              <a:t>    dimezza?</a:t>
            </a:r>
          </a:p>
          <a:p>
            <a:r>
              <a:rPr lang="it-IT" dirty="0" smtClean="0"/>
              <a:t>    triplica?</a:t>
            </a:r>
          </a:p>
          <a:p>
            <a:r>
              <a:rPr lang="it-IT" dirty="0" smtClean="0"/>
              <a:t>    diventa un terzo?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2098675" y="1031875"/>
          <a:ext cx="4546600" cy="1006475"/>
        </p:xfrm>
        <a:graphic>
          <a:graphicData uri="http://schemas.openxmlformats.org/presentationml/2006/ole">
            <p:oleObj spid="_x0000_s37890" name="Equazione" r:id="rId3" imgW="1777680" imgH="393480" progId="Equation.3">
              <p:embed/>
            </p:oleObj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831163" y="3143248"/>
          <a:ext cx="669003" cy="482601"/>
        </p:xfrm>
        <a:graphic>
          <a:graphicData uri="http://schemas.openxmlformats.org/presentationml/2006/ole">
            <p:oleObj spid="_x0000_s37891" name="Equazione" r:id="rId4" imgW="152280" imgH="164880" progId="Equation.3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842941" y="3703643"/>
          <a:ext cx="657225" cy="511175"/>
        </p:xfrm>
        <a:graphic>
          <a:graphicData uri="http://schemas.openxmlformats.org/presentationml/2006/ole">
            <p:oleObj spid="_x0000_s37892" name="Equazione" r:id="rId5" imgW="152280" imgH="177480" progId="Equation.3">
              <p:embed/>
            </p:oleObj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785786" y="4143380"/>
          <a:ext cx="734389" cy="571504"/>
        </p:xfrm>
        <a:graphic>
          <a:graphicData uri="http://schemas.openxmlformats.org/presentationml/2006/ole">
            <p:oleObj spid="_x0000_s37893" name="Equazione" r:id="rId6" imgW="152280" imgH="177480" progId="Equation.3">
              <p:embed/>
            </p:oleObj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714348" y="4555753"/>
          <a:ext cx="714380" cy="516321"/>
        </p:xfrm>
        <a:graphic>
          <a:graphicData uri="http://schemas.openxmlformats.org/presentationml/2006/ole">
            <p:oleObj spid="_x0000_s37894" name="Equazione" r:id="rId7" imgW="152280" imgH="164880" progId="Equation.3">
              <p:embed/>
            </p:oleObj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758226" y="4995863"/>
          <a:ext cx="741940" cy="576277"/>
        </p:xfrm>
        <a:graphic>
          <a:graphicData uri="http://schemas.openxmlformats.org/presentationml/2006/ole">
            <p:oleObj spid="_x0000_s37895" name="Equazione" r:id="rId8" imgW="1522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Cinematica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Studia le caratteristiche del moto (uniforme, uniformemente accelerato, vario, parabolico, circolare, </a:t>
            </a:r>
            <a:r>
              <a:rPr lang="it-IT" dirty="0" err="1" smtClean="0"/>
              <a:t>etc…</a:t>
            </a:r>
            <a:r>
              <a:rPr lang="it-IT" dirty="0" smtClean="0"/>
              <a:t>)</a:t>
            </a:r>
          </a:p>
          <a:p>
            <a:r>
              <a:rPr lang="it-IT" dirty="0" smtClean="0"/>
              <a:t>Fa uso dei seguenti concetti:</a:t>
            </a:r>
          </a:p>
          <a:p>
            <a:pPr lvl="1"/>
            <a:r>
              <a:rPr lang="it-IT" dirty="0" smtClean="0"/>
              <a:t>Sistema di riferimento</a:t>
            </a:r>
          </a:p>
          <a:p>
            <a:pPr lvl="1"/>
            <a:r>
              <a:rPr lang="it-IT" dirty="0" smtClean="0"/>
              <a:t>Traiettoria</a:t>
            </a:r>
          </a:p>
          <a:p>
            <a:pPr lvl="1"/>
            <a:r>
              <a:rPr lang="it-IT" dirty="0" smtClean="0"/>
              <a:t>Spazio</a:t>
            </a:r>
          </a:p>
          <a:p>
            <a:pPr lvl="1"/>
            <a:r>
              <a:rPr lang="it-IT" dirty="0" smtClean="0"/>
              <a:t>Tempo</a:t>
            </a:r>
          </a:p>
          <a:p>
            <a:pPr lvl="1"/>
            <a:r>
              <a:rPr lang="it-IT" dirty="0" smtClean="0"/>
              <a:t>Velocità</a:t>
            </a:r>
          </a:p>
          <a:p>
            <a:pPr lvl="1"/>
            <a:r>
              <a:rPr lang="it-IT" dirty="0" smtClean="0"/>
              <a:t>Accelerazione</a:t>
            </a:r>
          </a:p>
          <a:p>
            <a:pPr lvl="1"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168</TotalTime>
  <Words>979</Words>
  <PresentationFormat>Presentazione su schermo (4:3)</PresentationFormat>
  <Paragraphs>204</Paragraphs>
  <Slides>28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0" baseType="lpstr">
      <vt:lpstr>Tramonto</vt:lpstr>
      <vt:lpstr>Equazione</vt:lpstr>
      <vt:lpstr>RETEISSA Corsi di potenziamento e di preparazione ai test di ingresso per i corsi di laurea a numero programmato</vt:lpstr>
      <vt:lpstr>Programma del corso</vt:lpstr>
      <vt:lpstr>Grandezze fisiche</vt:lpstr>
      <vt:lpstr>Relazioni tra grandezze</vt:lpstr>
      <vt:lpstr>Esempio</vt:lpstr>
      <vt:lpstr>Esempio</vt:lpstr>
      <vt:lpstr>Cosa succede se…</vt:lpstr>
      <vt:lpstr>Cosa succede se…</vt:lpstr>
      <vt:lpstr>Cinematica</vt:lpstr>
      <vt:lpstr>Cinematica</vt:lpstr>
      <vt:lpstr>Cinematica</vt:lpstr>
      <vt:lpstr>Cinematica</vt:lpstr>
      <vt:lpstr>Cinematica</vt:lpstr>
      <vt:lpstr>Quesito 1</vt:lpstr>
      <vt:lpstr>Quesito 2</vt:lpstr>
      <vt:lpstr>Quesito 3</vt:lpstr>
      <vt:lpstr>Quesito 4</vt:lpstr>
      <vt:lpstr>Quesito 5</vt:lpstr>
      <vt:lpstr>Quesito 6</vt:lpstr>
      <vt:lpstr>Quesito 7</vt:lpstr>
      <vt:lpstr>Quesito 8</vt:lpstr>
      <vt:lpstr>Quesito 9</vt:lpstr>
      <vt:lpstr>Notazione scientifica e ordine di grandezza</vt:lpstr>
      <vt:lpstr>Notazione scientifica e ordine di grandezza</vt:lpstr>
      <vt:lpstr>Notazione scientifica e ordine di grandezza</vt:lpstr>
      <vt:lpstr>Notazione scientifica e ordine di grandezza</vt:lpstr>
      <vt:lpstr>Quesito 10</vt:lpstr>
      <vt:lpstr>Esercizi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RETEISSA Corsi di potenziamento e di preparazione ai test di ingresso per i corsi di laurea a numero programmato</dc:title>
  <dc:creator>Valerio</dc:creator>
  <cp:lastModifiedBy>Valerio</cp:lastModifiedBy>
  <cp:revision>23</cp:revision>
  <dcterms:created xsi:type="dcterms:W3CDTF">2018-11-17T17:44:39Z</dcterms:created>
  <dcterms:modified xsi:type="dcterms:W3CDTF">2018-11-23T00:25:16Z</dcterms:modified>
</cp:coreProperties>
</file>