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90" r:id="rId4"/>
    <p:sldId id="260" r:id="rId5"/>
    <p:sldId id="269" r:id="rId6"/>
    <p:sldId id="270" r:id="rId7"/>
    <p:sldId id="271" r:id="rId8"/>
    <p:sldId id="263" r:id="rId9"/>
    <p:sldId id="272" r:id="rId10"/>
    <p:sldId id="286" r:id="rId11"/>
    <p:sldId id="268" r:id="rId12"/>
    <p:sldId id="284" r:id="rId13"/>
    <p:sldId id="273" r:id="rId14"/>
    <p:sldId id="291" r:id="rId15"/>
    <p:sldId id="285" r:id="rId16"/>
    <p:sldId id="287" r:id="rId17"/>
    <p:sldId id="274" r:id="rId18"/>
    <p:sldId id="275" r:id="rId19"/>
    <p:sldId id="276" r:id="rId20"/>
    <p:sldId id="277" r:id="rId21"/>
    <p:sldId id="288" r:id="rId22"/>
    <p:sldId id="289" r:id="rId23"/>
    <p:sldId id="279" r:id="rId24"/>
    <p:sldId id="280" r:id="rId25"/>
    <p:sldId id="282" r:id="rId2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3" name="Rettangol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ttangol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ttangol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ttangol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ttangol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ttangolo arrotondato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ttangolo arrotondato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ttangol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6705600" y="4206240"/>
            <a:ext cx="960120" cy="457200"/>
          </a:xfrm>
        </p:spPr>
        <p:txBody>
          <a:bodyPr/>
          <a:lstStyle/>
          <a:p>
            <a:fld id="{4B6055F8-1D02-4417-9241-55C834FD9970}" type="datetimeFigureOut">
              <a:rPr lang="it-IT" smtClean="0"/>
              <a:pPr/>
              <a:t>30/11/2018</a:t>
            </a:fld>
            <a:endParaRPr lang="it-IT"/>
          </a:p>
        </p:txBody>
      </p:sp>
      <p:sp>
        <p:nvSpPr>
          <p:cNvPr id="17" name="Segnaposto piè di pagina 16"/>
          <p:cNvSpPr>
            <a:spLocks noGrp="1"/>
          </p:cNvSpPr>
          <p:nvPr>
            <p:ph type="ftr" sz="quarter" idx="11"/>
          </p:nvPr>
        </p:nvSpPr>
        <p:spPr>
          <a:xfrm>
            <a:off x="5410200" y="4205288"/>
            <a:ext cx="1295400" cy="457200"/>
          </a:xfrm>
        </p:spPr>
        <p:txBody>
          <a:bodyPr/>
          <a:lstStyle/>
          <a:p>
            <a:endParaRPr lang="it-IT"/>
          </a:p>
        </p:txBody>
      </p:sp>
      <p:sp>
        <p:nvSpPr>
          <p:cNvPr id="29" name="Segnaposto numero diapositiva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30/11/2018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1800" y="1143000"/>
            <a:ext cx="1905000" cy="5486400"/>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1143000"/>
            <a:ext cx="6248400" cy="5486400"/>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30/11/2018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30/11/2018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30/11/2018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30/11/2018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81000" y="1143000"/>
            <a:ext cx="8382000" cy="1069848"/>
          </a:xfrm>
        </p:spPr>
        <p:txBody>
          <a:bodyPr anchor="ctr"/>
          <a:lstStyle>
            <a:lvl1pPr>
              <a:defRPr sz="4000" b="0" i="0" cap="none"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data 25"/>
          <p:cNvSpPr>
            <a:spLocks noGrp="1"/>
          </p:cNvSpPr>
          <p:nvPr>
            <p:ph type="dt" sz="half" idx="10"/>
          </p:nvPr>
        </p:nvSpPr>
        <p:spPr/>
        <p:txBody>
          <a:bodyPr rtlCol="0"/>
          <a:lstStyle/>
          <a:p>
            <a:fld id="{4B6055F8-1D02-4417-9241-55C834FD9970}" type="datetimeFigureOut">
              <a:rPr lang="it-IT" smtClean="0"/>
              <a:pPr/>
              <a:t>30/11/2018</a:t>
            </a:fld>
            <a:endParaRPr lang="it-IT"/>
          </a:p>
        </p:txBody>
      </p:sp>
      <p:sp>
        <p:nvSpPr>
          <p:cNvPr id="27" name="Segnaposto numero diapositiva 26"/>
          <p:cNvSpPr>
            <a:spLocks noGrp="1"/>
          </p:cNvSpPr>
          <p:nvPr>
            <p:ph type="sldNum" sz="quarter" idx="11"/>
          </p:nvPr>
        </p:nvSpPr>
        <p:spPr/>
        <p:txBody>
          <a:bodyPr rtlCol="0"/>
          <a:lstStyle/>
          <a:p>
            <a:fld id="{B007B441-5312-499D-93C3-6E37886527FA}" type="slidenum">
              <a:rPr lang="it-IT" smtClean="0"/>
              <a:pPr/>
              <a:t>‹N›</a:t>
            </a:fld>
            <a:endParaRPr lang="it-IT"/>
          </a:p>
        </p:txBody>
      </p:sp>
      <p:sp>
        <p:nvSpPr>
          <p:cNvPr id="28" name="Segnaposto piè di pagina 27"/>
          <p:cNvSpPr>
            <a:spLocks noGrp="1"/>
          </p:cNvSpPr>
          <p:nvPr>
            <p:ph type="ftr" sz="quarter" idx="12"/>
          </p:nvPr>
        </p:nvSpPr>
        <p:spPr/>
        <p:txBody>
          <a:bodyPr rtlCol="0"/>
          <a:lstStyle/>
          <a:p>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a:xfrm>
            <a:off x="6583680" y="612648"/>
            <a:ext cx="957264" cy="457200"/>
          </a:xfrm>
        </p:spPr>
        <p:txBody>
          <a:bodyPr/>
          <a:lstStyle/>
          <a:p>
            <a:fld id="{4B6055F8-1D02-4417-9241-55C834FD9970}" type="datetimeFigureOut">
              <a:rPr lang="it-IT" smtClean="0"/>
              <a:pPr/>
              <a:t>30/11/2018</a:t>
            </a:fld>
            <a:endParaRPr lang="it-IT"/>
          </a:p>
        </p:txBody>
      </p:sp>
      <p:sp>
        <p:nvSpPr>
          <p:cNvPr id="4" name="Segnaposto piè di pagina 3"/>
          <p:cNvSpPr>
            <a:spLocks noGrp="1"/>
          </p:cNvSpPr>
          <p:nvPr>
            <p:ph type="ftr" sz="quarter" idx="11"/>
          </p:nvPr>
        </p:nvSpPr>
        <p:spPr>
          <a:xfrm>
            <a:off x="5257800" y="612648"/>
            <a:ext cx="1325880" cy="457200"/>
          </a:xfrm>
        </p:spPr>
        <p:txBody>
          <a:bodyPr/>
          <a:lstStyle/>
          <a:p>
            <a:endParaRPr lang="it-IT"/>
          </a:p>
        </p:txBody>
      </p:sp>
      <p:sp>
        <p:nvSpPr>
          <p:cNvPr id="5" name="Segnaposto numero diapositiva 4"/>
          <p:cNvSpPr>
            <a:spLocks noGrp="1"/>
          </p:cNvSpPr>
          <p:nvPr>
            <p:ph type="sldNum" sz="quarter" idx="12"/>
          </p:nvPr>
        </p:nvSpPr>
        <p:spPr>
          <a:xfrm>
            <a:off x="8174736" y="2272"/>
            <a:ext cx="762000" cy="365760"/>
          </a:xfrm>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30/11/2018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353496" y="1101970"/>
            <a:ext cx="3383280" cy="877824"/>
          </a:xfrm>
        </p:spPr>
        <p:txBody>
          <a:bodyPr anchor="b"/>
          <a:lstStyle>
            <a:lvl1pPr algn="l">
              <a:buNone/>
              <a:defRPr sz="1800" b="1"/>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30/11/2018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30/11/2018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ttangol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ttangol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ttangol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ttangol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tangol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ttangolo arrotondato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ttangolo arrotondato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ttangol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ttangol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ttangol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ttangol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ttangol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ttangol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Segnaposto titolo 21"/>
          <p:cNvSpPr>
            <a:spLocks noGrp="1"/>
          </p:cNvSpPr>
          <p:nvPr>
            <p:ph type="title"/>
          </p:nvPr>
        </p:nvSpPr>
        <p:spPr>
          <a:xfrm>
            <a:off x="457200" y="1143000"/>
            <a:ext cx="8229600" cy="1066800"/>
          </a:xfrm>
          <a:prstGeom prst="rect">
            <a:avLst/>
          </a:prstGeom>
        </p:spPr>
        <p:txBody>
          <a:bodyPr vert="horz" anchor="ctr">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B6055F8-1D02-4417-9241-55C834FD9970}" type="datetimeFigureOut">
              <a:rPr lang="it-IT" smtClean="0"/>
              <a:pPr/>
              <a:t>30/11/2018</a:t>
            </a:fld>
            <a:endParaRPr lang="it-IT"/>
          </a:p>
        </p:txBody>
      </p:sp>
      <p:sp>
        <p:nvSpPr>
          <p:cNvPr id="3" name="Segnaposto piè di pagina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t-IT"/>
          </a:p>
        </p:txBody>
      </p:sp>
      <p:sp>
        <p:nvSpPr>
          <p:cNvPr id="23" name="Segnaposto numero diapositiva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7158" y="1428736"/>
            <a:ext cx="8458200" cy="1470025"/>
          </a:xfrm>
        </p:spPr>
        <p:txBody>
          <a:bodyPr>
            <a:normAutofit fontScale="90000"/>
          </a:bodyPr>
          <a:lstStyle/>
          <a:p>
            <a:pPr algn="ctr"/>
            <a:r>
              <a:rPr lang="it-IT" sz="7300" dirty="0" smtClean="0"/>
              <a:t>RETEISSA</a:t>
            </a:r>
            <a:r>
              <a:rPr lang="it-IT" dirty="0" smtClean="0"/>
              <a:t/>
            </a:r>
            <a:br>
              <a:rPr lang="it-IT" dirty="0" smtClean="0"/>
            </a:br>
            <a:r>
              <a:rPr lang="it-IT" sz="2700" b="1" dirty="0" smtClean="0"/>
              <a:t>Corsi di potenziamento e di preparazione ai test di ingresso per i corsi di laurea a numero programmato</a:t>
            </a:r>
            <a:endParaRPr lang="it-IT" sz="2700" dirty="0"/>
          </a:p>
        </p:txBody>
      </p:sp>
      <p:sp>
        <p:nvSpPr>
          <p:cNvPr id="3" name="Sottotitolo 2"/>
          <p:cNvSpPr>
            <a:spLocks noGrp="1"/>
          </p:cNvSpPr>
          <p:nvPr>
            <p:ph type="subTitle" idx="1"/>
          </p:nvPr>
        </p:nvSpPr>
        <p:spPr>
          <a:xfrm>
            <a:off x="457200" y="3899938"/>
            <a:ext cx="5329246" cy="2029392"/>
          </a:xfrm>
        </p:spPr>
        <p:txBody>
          <a:bodyPr>
            <a:noAutofit/>
          </a:bodyPr>
          <a:lstStyle/>
          <a:p>
            <a:r>
              <a:rPr lang="it-IT" sz="2000" dirty="0" smtClean="0"/>
              <a:t>Corso di Fisica</a:t>
            </a:r>
          </a:p>
          <a:p>
            <a:endParaRPr lang="it-IT" sz="2000" dirty="0" smtClean="0"/>
          </a:p>
          <a:p>
            <a:r>
              <a:rPr lang="it-IT" sz="2000" dirty="0" smtClean="0"/>
              <a:t>Test di ingresso per il corso di laurea in Medicina</a:t>
            </a:r>
          </a:p>
          <a:p>
            <a:endParaRPr lang="it-IT" sz="2000" dirty="0" smtClean="0"/>
          </a:p>
          <a:p>
            <a:r>
              <a:rPr lang="it-IT" sz="2000" dirty="0" smtClean="0"/>
              <a:t>Lezione 2 30/11/2018</a:t>
            </a:r>
            <a:endParaRPr lang="it-IT"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Quesito </a:t>
            </a:r>
            <a:r>
              <a:rPr lang="it-IT" dirty="0" smtClean="0"/>
              <a:t>5</a:t>
            </a:r>
            <a:endParaRPr lang="it-IT" dirty="0"/>
          </a:p>
        </p:txBody>
      </p:sp>
      <p:sp>
        <p:nvSpPr>
          <p:cNvPr id="3" name="Segnaposto contenuto 2"/>
          <p:cNvSpPr>
            <a:spLocks noGrp="1"/>
          </p:cNvSpPr>
          <p:nvPr>
            <p:ph idx="1"/>
          </p:nvPr>
        </p:nvSpPr>
        <p:spPr>
          <a:xfrm>
            <a:off x="428596" y="2000240"/>
            <a:ext cx="8229600" cy="4325112"/>
          </a:xfrm>
        </p:spPr>
        <p:txBody>
          <a:bodyPr>
            <a:normAutofit lnSpcReduction="10000"/>
          </a:bodyPr>
          <a:lstStyle/>
          <a:p>
            <a:pPr>
              <a:buNone/>
            </a:pPr>
            <a:r>
              <a:rPr lang="it-IT" sz="2000" dirty="0" smtClean="0"/>
              <a:t>Un satellite impiega 100 giorni per descrivere un’orbita circolare attorno ad un pianeta. Quale/i delle seguenti affermazioni relative al suo moto è corretta?</a:t>
            </a:r>
          </a:p>
          <a:p>
            <a:pPr marL="566928" indent="-457200" algn="ctr">
              <a:buClr>
                <a:schemeClr val="tx1"/>
              </a:buClr>
              <a:buFont typeface="+mj-lt"/>
              <a:buAutoNum type="arabicParenR"/>
            </a:pPr>
            <a:r>
              <a:rPr lang="it-IT" sz="2000" dirty="0" smtClean="0"/>
              <a:t>Mantiene una velocità scalare costante</a:t>
            </a:r>
          </a:p>
          <a:p>
            <a:pPr marL="566928" indent="-457200" algn="ctr">
              <a:buClr>
                <a:schemeClr val="tx1"/>
              </a:buClr>
              <a:buFont typeface="+mj-lt"/>
              <a:buAutoNum type="arabicParenR"/>
            </a:pPr>
            <a:r>
              <a:rPr lang="it-IT" sz="2000" dirty="0" smtClean="0"/>
              <a:t>Accelera in direzione del pianeta</a:t>
            </a:r>
          </a:p>
          <a:p>
            <a:pPr marL="566928" indent="-457200" algn="ctr">
              <a:buClr>
                <a:schemeClr val="tx1"/>
              </a:buClr>
              <a:buFont typeface="+mj-lt"/>
              <a:buAutoNum type="arabicParenR"/>
            </a:pPr>
            <a:r>
              <a:rPr lang="it-IT" sz="2000" dirty="0" smtClean="0"/>
              <a:t>Nell’arco temporale di 100 giorni la sua velocità vettoriale media è pari a zero</a:t>
            </a:r>
          </a:p>
          <a:p>
            <a:pPr marL="566928" indent="-457200" algn="ctr">
              <a:buClr>
                <a:schemeClr val="tx1"/>
              </a:buClr>
              <a:buNone/>
            </a:pPr>
            <a:endParaRPr lang="it-IT" sz="2000" dirty="0" smtClean="0"/>
          </a:p>
          <a:p>
            <a:pPr marL="452628" indent="-342900">
              <a:buClr>
                <a:srgbClr val="002060"/>
              </a:buClr>
              <a:buFont typeface="+mj-lt"/>
              <a:buAutoNum type="alphaUcPeriod"/>
            </a:pPr>
            <a:r>
              <a:rPr lang="it-IT" sz="2000" dirty="0" smtClean="0"/>
              <a:t>Tutte</a:t>
            </a:r>
          </a:p>
          <a:p>
            <a:pPr marL="452628" indent="-342900">
              <a:buClr>
                <a:srgbClr val="002060"/>
              </a:buClr>
              <a:buFont typeface="+mj-lt"/>
              <a:buAutoNum type="alphaUcPeriod"/>
            </a:pPr>
            <a:r>
              <a:rPr lang="it-IT" sz="2000" dirty="0" smtClean="0"/>
              <a:t>2</a:t>
            </a:r>
          </a:p>
          <a:p>
            <a:pPr marL="452628" indent="-342900">
              <a:buClr>
                <a:srgbClr val="002060"/>
              </a:buClr>
              <a:buFont typeface="+mj-lt"/>
              <a:buAutoNum type="alphaUcPeriod"/>
            </a:pPr>
            <a:r>
              <a:rPr lang="it-IT" sz="2000" dirty="0" smtClean="0"/>
              <a:t>1 e 2</a:t>
            </a:r>
          </a:p>
          <a:p>
            <a:pPr marL="452628" indent="-342900">
              <a:buClr>
                <a:srgbClr val="002060"/>
              </a:buClr>
              <a:buFont typeface="+mj-lt"/>
              <a:buAutoNum type="alphaUcPeriod"/>
            </a:pPr>
            <a:r>
              <a:rPr lang="it-IT" sz="2000" dirty="0" smtClean="0"/>
              <a:t>1 e 3</a:t>
            </a:r>
          </a:p>
          <a:p>
            <a:pPr marL="452628" indent="-342900">
              <a:buClr>
                <a:srgbClr val="002060"/>
              </a:buClr>
              <a:buFont typeface="+mj-lt"/>
              <a:buAutoNum type="alphaUcPeriod"/>
            </a:pPr>
            <a:r>
              <a:rPr lang="it-IT" sz="2000" smtClean="0"/>
              <a:t>2 e 3</a:t>
            </a:r>
            <a:endParaRPr lang="it-IT"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Moto parabolico</a:t>
            </a:r>
            <a:endParaRPr lang="it-IT" dirty="0"/>
          </a:p>
        </p:txBody>
      </p:sp>
      <p:pic>
        <p:nvPicPr>
          <p:cNvPr id="8" name="Segnaposto contenuto 7" descr="cannone.PNG"/>
          <p:cNvPicPr>
            <a:picLocks noGrp="1" noChangeAspect="1"/>
          </p:cNvPicPr>
          <p:nvPr>
            <p:ph idx="1"/>
          </p:nvPr>
        </p:nvPicPr>
        <p:blipFill>
          <a:blip r:embed="rId2"/>
          <a:stretch>
            <a:fillRect/>
          </a:stretch>
        </p:blipFill>
        <p:spPr>
          <a:xfrm>
            <a:off x="2285681" y="2285992"/>
            <a:ext cx="4572638" cy="1914792"/>
          </a:xfrm>
        </p:spPr>
      </p:pic>
      <p:sp>
        <p:nvSpPr>
          <p:cNvPr id="9" name="CasellaDiTesto 8"/>
          <p:cNvSpPr txBox="1"/>
          <p:nvPr/>
        </p:nvSpPr>
        <p:spPr>
          <a:xfrm>
            <a:off x="785786" y="4429132"/>
            <a:ext cx="7286676" cy="400110"/>
          </a:xfrm>
          <a:prstGeom prst="rect">
            <a:avLst/>
          </a:prstGeom>
          <a:noFill/>
        </p:spPr>
        <p:txBody>
          <a:bodyPr wrap="square" rtlCol="0">
            <a:spAutoFit/>
          </a:bodyPr>
          <a:lstStyle/>
          <a:p>
            <a:r>
              <a:rPr lang="it-IT" sz="2000" i="1" dirty="0" smtClean="0"/>
              <a:t>AP:</a:t>
            </a:r>
            <a:r>
              <a:rPr lang="it-IT" sz="2000" dirty="0" smtClean="0"/>
              <a:t> Gittata; è massima quando l’angolo di inclinazione è 45°</a:t>
            </a:r>
            <a:endParaRPr lang="it-IT" sz="200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Moto parabolico</a:t>
            </a:r>
            <a:endParaRPr lang="it-IT" dirty="0"/>
          </a:p>
        </p:txBody>
      </p:sp>
      <p:pic>
        <p:nvPicPr>
          <p:cNvPr id="8" name="Segnaposto contenuto 7" descr="cannone.PNG"/>
          <p:cNvPicPr>
            <a:picLocks noGrp="1" noChangeAspect="1"/>
          </p:cNvPicPr>
          <p:nvPr>
            <p:ph idx="1"/>
          </p:nvPr>
        </p:nvPicPr>
        <p:blipFill>
          <a:blip r:embed="rId2"/>
          <a:stretch>
            <a:fillRect/>
          </a:stretch>
        </p:blipFill>
        <p:spPr>
          <a:xfrm>
            <a:off x="2285681" y="2285992"/>
            <a:ext cx="4572638" cy="1914792"/>
          </a:xfrm>
        </p:spPr>
      </p:pic>
      <p:sp>
        <p:nvSpPr>
          <p:cNvPr id="9" name="CasellaDiTesto 8"/>
          <p:cNvSpPr txBox="1"/>
          <p:nvPr/>
        </p:nvSpPr>
        <p:spPr>
          <a:xfrm>
            <a:off x="785786" y="4429132"/>
            <a:ext cx="7286676" cy="707886"/>
          </a:xfrm>
          <a:prstGeom prst="rect">
            <a:avLst/>
          </a:prstGeom>
          <a:noFill/>
        </p:spPr>
        <p:txBody>
          <a:bodyPr wrap="square" rtlCol="0">
            <a:spAutoFit/>
          </a:bodyPr>
          <a:lstStyle/>
          <a:p>
            <a:r>
              <a:rPr lang="it-IT" sz="2000" i="1" dirty="0" smtClean="0">
                <a:solidFill>
                  <a:srgbClr val="002060"/>
                </a:solidFill>
              </a:rPr>
              <a:t>Principio dei moti simultanei: i moti lungo le due direzioni avvengono in maniera indipendente l’uno dall’altro</a:t>
            </a:r>
            <a:endParaRPr lang="it-IT" sz="2000" i="1" dirty="0">
              <a:solidFill>
                <a:srgbClr val="00206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Quesito </a:t>
            </a:r>
            <a:r>
              <a:rPr lang="it-IT" dirty="0" smtClean="0"/>
              <a:t>6</a:t>
            </a:r>
            <a:endParaRPr lang="it-IT" dirty="0"/>
          </a:p>
        </p:txBody>
      </p:sp>
      <p:sp>
        <p:nvSpPr>
          <p:cNvPr id="3" name="Segnaposto contenuto 2"/>
          <p:cNvSpPr>
            <a:spLocks noGrp="1"/>
          </p:cNvSpPr>
          <p:nvPr>
            <p:ph idx="1"/>
          </p:nvPr>
        </p:nvSpPr>
        <p:spPr>
          <a:xfrm>
            <a:off x="428596" y="2000240"/>
            <a:ext cx="8229600" cy="4325112"/>
          </a:xfrm>
        </p:spPr>
        <p:txBody>
          <a:bodyPr>
            <a:normAutofit lnSpcReduction="10000"/>
          </a:bodyPr>
          <a:lstStyle/>
          <a:p>
            <a:pPr>
              <a:buNone/>
            </a:pPr>
            <a:r>
              <a:rPr lang="it-IT" sz="2000" dirty="0" smtClean="0"/>
              <a:t>Un cosmonauta “galleggia” senza sforzo all’interno di una stazione spaziale che orbita intorno alla Terra a velocità angolare costante. Questo avviene principalmente perché: </a:t>
            </a:r>
          </a:p>
          <a:p>
            <a:pPr>
              <a:buNone/>
            </a:pPr>
            <a:endParaRPr lang="it-IT" sz="2000" dirty="0" smtClean="0"/>
          </a:p>
          <a:p>
            <a:pPr marL="452628" indent="-342900">
              <a:buClr>
                <a:srgbClr val="002060"/>
              </a:buClr>
              <a:buFont typeface="+mj-lt"/>
              <a:buAutoNum type="alphaUcPeriod"/>
            </a:pPr>
            <a:r>
              <a:rPr lang="it-IT" sz="2000" dirty="0" smtClean="0"/>
              <a:t>La sua accelerazione centripeta è uguale a quella della stazione spaziale</a:t>
            </a:r>
          </a:p>
          <a:p>
            <a:pPr marL="452628" indent="-342900">
              <a:buClr>
                <a:srgbClr val="002060"/>
              </a:buClr>
              <a:buFont typeface="+mj-lt"/>
              <a:buAutoNum type="alphaUcPeriod"/>
            </a:pPr>
            <a:r>
              <a:rPr lang="it-IT" sz="2000" dirty="0" smtClean="0"/>
              <a:t>È sufficientemente distante dalla Terra per non risentire dell’attrazione di gravità terrestre</a:t>
            </a:r>
          </a:p>
          <a:p>
            <a:pPr marL="452628" indent="-342900">
              <a:buClr>
                <a:srgbClr val="002060"/>
              </a:buClr>
              <a:buFont typeface="+mj-lt"/>
              <a:buAutoNum type="alphaUcPeriod"/>
            </a:pPr>
            <a:r>
              <a:rPr lang="it-IT" sz="2000" dirty="0" smtClean="0"/>
              <a:t>Essendo la sua velocità costante, la sua accelerazione è nulla, quindi per il secondo principio della dinamica non è soggetto a forze esterne</a:t>
            </a:r>
          </a:p>
          <a:p>
            <a:pPr marL="452628" indent="-342900">
              <a:buClr>
                <a:srgbClr val="002060"/>
              </a:buClr>
              <a:buFont typeface="+mj-lt"/>
              <a:buAutoNum type="alphaUcPeriod"/>
            </a:pPr>
            <a:r>
              <a:rPr lang="it-IT" sz="2000" dirty="0" smtClean="0"/>
              <a:t>la stazione spaziale viene in realtà fatta ruotare sul suo asse per compensare la forza di attrazione gravitazionale della Terra</a:t>
            </a:r>
          </a:p>
          <a:p>
            <a:pPr marL="452628" indent="-342900">
              <a:buClr>
                <a:srgbClr val="002060"/>
              </a:buClr>
              <a:buFont typeface="+mj-lt"/>
              <a:buAutoNum type="alphaUcPeriod"/>
            </a:pPr>
            <a:r>
              <a:rPr lang="it-IT" sz="2000" dirty="0" smtClean="0"/>
              <a:t>Nessuna delle altre risposte è corretta</a:t>
            </a:r>
            <a:endParaRPr lang="it-IT"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Quesito </a:t>
            </a:r>
            <a:r>
              <a:rPr lang="it-IT" dirty="0" smtClean="0"/>
              <a:t>7</a:t>
            </a:r>
            <a:endParaRPr lang="it-IT" dirty="0"/>
          </a:p>
        </p:txBody>
      </p:sp>
      <p:sp>
        <p:nvSpPr>
          <p:cNvPr id="3" name="Segnaposto contenuto 2"/>
          <p:cNvSpPr>
            <a:spLocks noGrp="1"/>
          </p:cNvSpPr>
          <p:nvPr>
            <p:ph idx="1"/>
          </p:nvPr>
        </p:nvSpPr>
        <p:spPr>
          <a:xfrm>
            <a:off x="428596" y="2000240"/>
            <a:ext cx="8229600" cy="4325112"/>
          </a:xfrm>
        </p:spPr>
        <p:txBody>
          <a:bodyPr>
            <a:normAutofit lnSpcReduction="10000"/>
          </a:bodyPr>
          <a:lstStyle/>
          <a:p>
            <a:pPr>
              <a:buNone/>
            </a:pPr>
            <a:r>
              <a:rPr lang="it-IT" sz="2000" dirty="0" smtClean="0"/>
              <a:t>Facciamo compiere piccole oscillazioni a un pendolo, costituito da un peso sostenuto da un filo </a:t>
            </a:r>
            <a:r>
              <a:rPr lang="it-IT" sz="2000" dirty="0" smtClean="0"/>
              <a:t>di massa </a:t>
            </a:r>
            <a:r>
              <a:rPr lang="it-IT" sz="2000" dirty="0" smtClean="0"/>
              <a:t>trascurabile. Quando il pendolo si trova alla massima ampiezza di oscillazione tagliamo il </a:t>
            </a:r>
            <a:r>
              <a:rPr lang="it-IT" sz="2000" dirty="0" smtClean="0"/>
              <a:t>filo. Cosa </a:t>
            </a:r>
            <a:r>
              <a:rPr lang="it-IT" sz="2000" dirty="0" smtClean="0"/>
              <a:t>succede al peso</a:t>
            </a:r>
            <a:r>
              <a:rPr lang="it-IT" sz="2000" dirty="0" smtClean="0"/>
              <a:t>?</a:t>
            </a:r>
          </a:p>
          <a:p>
            <a:pPr>
              <a:buNone/>
            </a:pPr>
            <a:endParaRPr lang="it-IT" sz="2000" dirty="0" smtClean="0"/>
          </a:p>
          <a:p>
            <a:pPr marL="452628" indent="-342900">
              <a:buClr>
                <a:srgbClr val="002060"/>
              </a:buClr>
              <a:buFont typeface="+mj-lt"/>
              <a:buAutoNum type="alphaUcPeriod"/>
            </a:pPr>
            <a:r>
              <a:rPr lang="it-IT" sz="2000" dirty="0" smtClean="0"/>
              <a:t>Descrive una parabola, partendo con una velocità iniziale verso l’alto, tangente alla traiettoria del pendolo quando il filo viene tagliato</a:t>
            </a:r>
          </a:p>
          <a:p>
            <a:pPr marL="452628" indent="-342900">
              <a:buClr>
                <a:srgbClr val="002060"/>
              </a:buClr>
              <a:buFont typeface="+mj-lt"/>
              <a:buAutoNum type="alphaUcPeriod"/>
            </a:pPr>
            <a:r>
              <a:rPr lang="it-IT" sz="2000" dirty="0" smtClean="0"/>
              <a:t>Cade in verticale, partendo con velocità iniziale nulla</a:t>
            </a:r>
          </a:p>
          <a:p>
            <a:pPr marL="452628" indent="-342900">
              <a:buClr>
                <a:srgbClr val="002060"/>
              </a:buClr>
              <a:buFont typeface="+mj-lt"/>
              <a:buAutoNum type="alphaUcPeriod"/>
            </a:pPr>
            <a:r>
              <a:rPr lang="it-IT" sz="2000" dirty="0" smtClean="0"/>
              <a:t>Descrive una parabola, partendo con una velocità iniziale in direzione orizzontale</a:t>
            </a:r>
            <a:endParaRPr lang="it-IT" sz="2000" dirty="0" smtClean="0"/>
          </a:p>
          <a:p>
            <a:pPr marL="452628" indent="-342900">
              <a:buClr>
                <a:srgbClr val="002060"/>
              </a:buClr>
              <a:buFont typeface="+mj-lt"/>
              <a:buAutoNum type="alphaUcPeriod"/>
            </a:pPr>
            <a:r>
              <a:rPr lang="it-IT" sz="2000" dirty="0" smtClean="0"/>
              <a:t>Cade lungo una traiettoria che per i primi istanti coincide con quella che seguirebbe se il filo fosse integro</a:t>
            </a:r>
            <a:endParaRPr lang="it-IT" sz="2000" dirty="0" smtClean="0"/>
          </a:p>
          <a:p>
            <a:pPr marL="452628" indent="-342900">
              <a:buClr>
                <a:srgbClr val="002060"/>
              </a:buClr>
              <a:buFont typeface="+mj-lt"/>
              <a:buAutoNum type="alphaUcPeriod"/>
            </a:pPr>
            <a:r>
              <a:rPr lang="it-IT" sz="2000" dirty="0" smtClean="0"/>
              <a:t>Sale per un breve tratto fino a fermarsi, per poi iniziare a cadere</a:t>
            </a:r>
            <a:endParaRPr lang="it-IT"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Lavoro ed energia</a:t>
            </a:r>
            <a:endParaRPr lang="it-IT" dirty="0"/>
          </a:p>
        </p:txBody>
      </p:sp>
      <p:sp>
        <p:nvSpPr>
          <p:cNvPr id="6" name="Segnaposto contenuto 5"/>
          <p:cNvSpPr>
            <a:spLocks noGrp="1"/>
          </p:cNvSpPr>
          <p:nvPr>
            <p:ph idx="1"/>
          </p:nvPr>
        </p:nvSpPr>
        <p:spPr/>
        <p:txBody>
          <a:bodyPr>
            <a:normAutofit/>
          </a:bodyPr>
          <a:lstStyle/>
          <a:p>
            <a:pPr>
              <a:buNone/>
            </a:pPr>
            <a:r>
              <a:rPr lang="it-IT" sz="2000" dirty="0" smtClean="0"/>
              <a:t>Il lavoro di una forza costante è dato da</a:t>
            </a:r>
          </a:p>
          <a:p>
            <a:pPr>
              <a:buNone/>
            </a:pPr>
            <a:endParaRPr lang="it-IT" sz="2000" dirty="0" smtClean="0"/>
          </a:p>
          <a:p>
            <a:pPr>
              <a:buNone/>
            </a:pPr>
            <a:endParaRPr lang="it-IT" sz="2000" dirty="0" smtClean="0"/>
          </a:p>
          <a:p>
            <a:pPr>
              <a:buNone/>
            </a:pPr>
            <a:endParaRPr lang="it-IT" sz="2000" dirty="0" smtClean="0"/>
          </a:p>
          <a:p>
            <a:pPr>
              <a:buNone/>
            </a:pPr>
            <a:r>
              <a:rPr lang="it-IT" sz="2000" dirty="0" smtClean="0"/>
              <a:t>È una grandezza </a:t>
            </a:r>
            <a:r>
              <a:rPr lang="it-IT" sz="2000" b="1" dirty="0" smtClean="0">
                <a:solidFill>
                  <a:srgbClr val="002060"/>
                </a:solidFill>
              </a:rPr>
              <a:t>scalare</a:t>
            </a:r>
            <a:endParaRPr lang="it-IT" sz="2000" dirty="0" smtClean="0">
              <a:solidFill>
                <a:srgbClr val="002060"/>
              </a:solidFill>
            </a:endParaRPr>
          </a:p>
          <a:p>
            <a:pPr>
              <a:buNone/>
            </a:pPr>
            <a:r>
              <a:rPr lang="it-IT" sz="2000" dirty="0" smtClean="0"/>
              <a:t>Se forza e spostamento sono perpendicolari, il lavoro è nullo</a:t>
            </a:r>
          </a:p>
          <a:p>
            <a:pPr>
              <a:buNone/>
            </a:pPr>
            <a:r>
              <a:rPr lang="it-IT" sz="2000" dirty="0" smtClean="0"/>
              <a:t>Si misura in Joule (J), che corrispondono a N </a:t>
            </a:r>
            <a:r>
              <a:rPr lang="it-IT" sz="2000" dirty="0" smtClean="0">
                <a:sym typeface="Symbol"/>
              </a:rPr>
              <a:t> </a:t>
            </a:r>
            <a:r>
              <a:rPr lang="it-IT" sz="2000" dirty="0" smtClean="0"/>
              <a:t>m</a:t>
            </a:r>
          </a:p>
          <a:p>
            <a:pPr>
              <a:buNone/>
            </a:pPr>
            <a:endParaRPr lang="it-IT" sz="2000" dirty="0" smtClean="0"/>
          </a:p>
          <a:p>
            <a:pPr>
              <a:buNone/>
            </a:pPr>
            <a:r>
              <a:rPr lang="it-IT" sz="2000" dirty="0" smtClean="0">
                <a:solidFill>
                  <a:srgbClr val="FF0000"/>
                </a:solidFill>
              </a:rPr>
              <a:t>ESEMPIO: </a:t>
            </a:r>
            <a:r>
              <a:rPr lang="it-IT" sz="2000" dirty="0" smtClean="0"/>
              <a:t>Lavoro della forza peso di un corpo di massa </a:t>
            </a:r>
            <a:r>
              <a:rPr lang="it-IT" sz="2000" i="1" dirty="0" smtClean="0"/>
              <a:t>m</a:t>
            </a:r>
          </a:p>
          <a:p>
            <a:pPr>
              <a:buNone/>
            </a:pPr>
            <a:endParaRPr lang="it-IT" sz="2000" dirty="0" smtClean="0">
              <a:solidFill>
                <a:srgbClr val="FF0000"/>
              </a:solidFill>
            </a:endParaRPr>
          </a:p>
          <a:p>
            <a:pPr>
              <a:buNone/>
            </a:pPr>
            <a:endParaRPr lang="it-IT" sz="2000" dirty="0"/>
          </a:p>
        </p:txBody>
      </p:sp>
      <p:graphicFrame>
        <p:nvGraphicFramePr>
          <p:cNvPr id="7" name="Oggetto 6"/>
          <p:cNvGraphicFramePr>
            <a:graphicFrameLocks noChangeAspect="1"/>
          </p:cNvGraphicFramePr>
          <p:nvPr/>
        </p:nvGraphicFramePr>
        <p:xfrm>
          <a:off x="3714744" y="2857496"/>
          <a:ext cx="1242959" cy="679454"/>
        </p:xfrm>
        <a:graphic>
          <a:graphicData uri="http://schemas.openxmlformats.org/presentationml/2006/ole">
            <p:oleObj spid="_x0000_s65538" name="Equazione" r:id="rId3" imgW="558720" imgH="215640" progId="Equation.3">
              <p:embed/>
            </p:oleObj>
          </a:graphicData>
        </a:graphic>
      </p:graphicFrame>
      <p:graphicFrame>
        <p:nvGraphicFramePr>
          <p:cNvPr id="65539" name="Object 3"/>
          <p:cNvGraphicFramePr>
            <a:graphicFrameLocks noChangeAspect="1"/>
          </p:cNvGraphicFramePr>
          <p:nvPr/>
        </p:nvGraphicFramePr>
        <p:xfrm>
          <a:off x="3571868" y="5503881"/>
          <a:ext cx="1814517" cy="639763"/>
        </p:xfrm>
        <a:graphic>
          <a:graphicData uri="http://schemas.openxmlformats.org/presentationml/2006/ole">
            <p:oleObj spid="_x0000_s65539" name="Equazione" r:id="rId4" imgW="558720" imgH="203040" progId="Equation.3">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Lavoro ed energia</a:t>
            </a:r>
            <a:endParaRPr lang="it-IT" dirty="0"/>
          </a:p>
        </p:txBody>
      </p:sp>
      <p:sp>
        <p:nvSpPr>
          <p:cNvPr id="6" name="Segnaposto contenuto 5"/>
          <p:cNvSpPr>
            <a:spLocks noGrp="1"/>
          </p:cNvSpPr>
          <p:nvPr>
            <p:ph idx="1"/>
          </p:nvPr>
        </p:nvSpPr>
        <p:spPr/>
        <p:txBody>
          <a:bodyPr>
            <a:normAutofit/>
          </a:bodyPr>
          <a:lstStyle/>
          <a:p>
            <a:pPr>
              <a:buNone/>
            </a:pPr>
            <a:r>
              <a:rPr lang="it-IT" sz="2000" dirty="0" smtClean="0"/>
              <a:t>La Potenza è la variazione del lavoro nell’unità di tempo</a:t>
            </a:r>
          </a:p>
          <a:p>
            <a:pPr>
              <a:buNone/>
            </a:pPr>
            <a:endParaRPr lang="it-IT" sz="2000" dirty="0" smtClean="0"/>
          </a:p>
          <a:p>
            <a:pPr>
              <a:buNone/>
            </a:pPr>
            <a:endParaRPr lang="it-IT" sz="2000" dirty="0" smtClean="0"/>
          </a:p>
          <a:p>
            <a:pPr>
              <a:buNone/>
            </a:pPr>
            <a:endParaRPr lang="it-IT" sz="2000" dirty="0" smtClean="0"/>
          </a:p>
          <a:p>
            <a:pPr>
              <a:buNone/>
            </a:pPr>
            <a:endParaRPr lang="it-IT" sz="2000" dirty="0" smtClean="0"/>
          </a:p>
          <a:p>
            <a:pPr>
              <a:buNone/>
            </a:pPr>
            <a:endParaRPr lang="it-IT" sz="2000" dirty="0" smtClean="0"/>
          </a:p>
          <a:p>
            <a:pPr>
              <a:buNone/>
            </a:pPr>
            <a:r>
              <a:rPr lang="it-IT" sz="2000" dirty="0" smtClean="0"/>
              <a:t>È una grandezza </a:t>
            </a:r>
            <a:r>
              <a:rPr lang="it-IT" sz="2000" b="1" dirty="0" smtClean="0">
                <a:solidFill>
                  <a:srgbClr val="002060"/>
                </a:solidFill>
              </a:rPr>
              <a:t>scalare</a:t>
            </a:r>
            <a:endParaRPr lang="it-IT" sz="2000" dirty="0" smtClean="0">
              <a:solidFill>
                <a:srgbClr val="002060"/>
              </a:solidFill>
            </a:endParaRPr>
          </a:p>
          <a:p>
            <a:pPr>
              <a:buNone/>
            </a:pPr>
            <a:r>
              <a:rPr lang="it-IT" sz="2000" dirty="0" smtClean="0"/>
              <a:t>Si misura in Watt (W), che corrispondono a J/s</a:t>
            </a:r>
          </a:p>
          <a:p>
            <a:pPr>
              <a:buNone/>
            </a:pPr>
            <a:endParaRPr lang="it-IT" sz="2000" dirty="0" smtClean="0"/>
          </a:p>
          <a:p>
            <a:pPr>
              <a:buNone/>
            </a:pPr>
            <a:endParaRPr lang="it-IT" sz="2000" dirty="0" smtClean="0">
              <a:solidFill>
                <a:srgbClr val="FF0000"/>
              </a:solidFill>
            </a:endParaRPr>
          </a:p>
          <a:p>
            <a:pPr>
              <a:buNone/>
            </a:pPr>
            <a:endParaRPr lang="it-IT" sz="2000" dirty="0"/>
          </a:p>
        </p:txBody>
      </p:sp>
      <p:graphicFrame>
        <p:nvGraphicFramePr>
          <p:cNvPr id="7" name="Oggetto 6"/>
          <p:cNvGraphicFramePr>
            <a:graphicFrameLocks noChangeAspect="1"/>
          </p:cNvGraphicFramePr>
          <p:nvPr/>
        </p:nvGraphicFramePr>
        <p:xfrm>
          <a:off x="2786051" y="2786058"/>
          <a:ext cx="2928958" cy="1071570"/>
        </p:xfrm>
        <a:graphic>
          <a:graphicData uri="http://schemas.openxmlformats.org/presentationml/2006/ole">
            <p:oleObj spid="_x0000_s75778" name="Equazione" r:id="rId3" imgW="927000" imgH="393480"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Quesito </a:t>
            </a:r>
            <a:r>
              <a:rPr lang="it-IT" dirty="0" smtClean="0"/>
              <a:t>8</a:t>
            </a:r>
            <a:endParaRPr lang="it-IT" dirty="0"/>
          </a:p>
        </p:txBody>
      </p:sp>
      <p:sp>
        <p:nvSpPr>
          <p:cNvPr id="3" name="Segnaposto contenuto 2"/>
          <p:cNvSpPr>
            <a:spLocks noGrp="1"/>
          </p:cNvSpPr>
          <p:nvPr>
            <p:ph idx="1"/>
          </p:nvPr>
        </p:nvSpPr>
        <p:spPr>
          <a:xfrm>
            <a:off x="428596" y="2000240"/>
            <a:ext cx="8229600" cy="4325112"/>
          </a:xfrm>
        </p:spPr>
        <p:txBody>
          <a:bodyPr>
            <a:normAutofit/>
          </a:bodyPr>
          <a:lstStyle/>
          <a:p>
            <a:pPr>
              <a:buNone/>
            </a:pPr>
            <a:r>
              <a:rPr lang="it-IT" sz="2000" dirty="0" smtClean="0"/>
              <a:t>Una scalatrice di massa 50 kg si arrampica fino alla cima di una parete di roccia verticale, compiendo un lavoro pari a 6000 J. Quant’è alta approssimativamente la parete scalata?</a:t>
            </a:r>
          </a:p>
          <a:p>
            <a:pPr>
              <a:buNone/>
            </a:pPr>
            <a:endParaRPr lang="it-IT" sz="2000" dirty="0" smtClean="0"/>
          </a:p>
          <a:p>
            <a:pPr marL="452628" indent="-342900">
              <a:buClr>
                <a:srgbClr val="002060"/>
              </a:buClr>
              <a:buFont typeface="+mj-lt"/>
              <a:buAutoNum type="alphaUcPeriod"/>
            </a:pPr>
            <a:r>
              <a:rPr lang="it-IT" sz="2000" dirty="0" smtClean="0"/>
              <a:t>10 m</a:t>
            </a:r>
          </a:p>
          <a:p>
            <a:pPr marL="452628" indent="-342900">
              <a:buClr>
                <a:srgbClr val="002060"/>
              </a:buClr>
              <a:buFont typeface="+mj-lt"/>
              <a:buAutoNum type="alphaUcPeriod"/>
            </a:pPr>
            <a:r>
              <a:rPr lang="it-IT" sz="2000" dirty="0" smtClean="0"/>
              <a:t>60 m</a:t>
            </a:r>
          </a:p>
          <a:p>
            <a:pPr marL="452628" indent="-342900">
              <a:buClr>
                <a:srgbClr val="002060"/>
              </a:buClr>
              <a:buFont typeface="+mj-lt"/>
              <a:buAutoNum type="alphaUcPeriod"/>
            </a:pPr>
            <a:r>
              <a:rPr lang="it-IT" sz="2000" dirty="0" smtClean="0"/>
              <a:t>12 m</a:t>
            </a:r>
          </a:p>
          <a:p>
            <a:pPr marL="452628" indent="-342900">
              <a:buClr>
                <a:srgbClr val="002060"/>
              </a:buClr>
              <a:buFont typeface="+mj-lt"/>
              <a:buAutoNum type="alphaUcPeriod"/>
            </a:pPr>
            <a:r>
              <a:rPr lang="it-IT" sz="2000" dirty="0" smtClean="0"/>
              <a:t>20 m</a:t>
            </a:r>
          </a:p>
          <a:p>
            <a:pPr marL="452628" indent="-342900">
              <a:buClr>
                <a:srgbClr val="002060"/>
              </a:buClr>
              <a:buFont typeface="+mj-lt"/>
              <a:buAutoNum type="alphaUcPeriod"/>
            </a:pPr>
            <a:r>
              <a:rPr lang="it-IT" sz="2000" dirty="0" smtClean="0"/>
              <a:t>120 m</a:t>
            </a:r>
            <a:endParaRPr lang="it-IT"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Quesito </a:t>
            </a:r>
            <a:r>
              <a:rPr lang="it-IT" dirty="0" smtClean="0"/>
              <a:t>9</a:t>
            </a:r>
            <a:endParaRPr lang="it-IT" dirty="0"/>
          </a:p>
        </p:txBody>
      </p:sp>
      <p:sp>
        <p:nvSpPr>
          <p:cNvPr id="3" name="Segnaposto contenuto 2"/>
          <p:cNvSpPr>
            <a:spLocks noGrp="1"/>
          </p:cNvSpPr>
          <p:nvPr>
            <p:ph idx="1"/>
          </p:nvPr>
        </p:nvSpPr>
        <p:spPr>
          <a:xfrm>
            <a:off x="428596" y="2000240"/>
            <a:ext cx="8229600" cy="4325112"/>
          </a:xfrm>
        </p:spPr>
        <p:txBody>
          <a:bodyPr>
            <a:normAutofit/>
          </a:bodyPr>
          <a:lstStyle/>
          <a:p>
            <a:pPr>
              <a:buNone/>
            </a:pPr>
            <a:r>
              <a:rPr lang="it-IT" sz="2000" dirty="0" smtClean="0"/>
              <a:t>Un alpinista di massa 70 kg deve affrontare un tratto misto in montagna. La prima parte del percorso, di avvicinamento alla parete, consiste in un sentiero lungo 1,2 km che supera un dislivello di 600 m. Giunto alla fine del sentiero, l’alpinista scala la parete verticale alta 200 m. Qual è approssimativamente il lavoro totale compiuto dall’alpinista contro la forza di gravità?</a:t>
            </a:r>
          </a:p>
          <a:p>
            <a:pPr>
              <a:buNone/>
            </a:pPr>
            <a:endParaRPr lang="it-IT" sz="2000" dirty="0" smtClean="0"/>
          </a:p>
          <a:p>
            <a:pPr marL="452628" indent="-342900">
              <a:buClr>
                <a:srgbClr val="002060"/>
              </a:buClr>
              <a:buFont typeface="+mj-lt"/>
              <a:buAutoNum type="alphaUcPeriod"/>
            </a:pPr>
            <a:r>
              <a:rPr lang="it-IT" sz="2000" dirty="0" smtClean="0"/>
              <a:t>5,6 </a:t>
            </a:r>
            <a:r>
              <a:rPr lang="it-IT" sz="2000" dirty="0" smtClean="0">
                <a:sym typeface="Symbol"/>
              </a:rPr>
              <a:t> 10</a:t>
            </a:r>
            <a:r>
              <a:rPr lang="it-IT" sz="2000" baseline="30000" dirty="0" smtClean="0">
                <a:sym typeface="Symbol"/>
              </a:rPr>
              <a:t>5  </a:t>
            </a:r>
            <a:r>
              <a:rPr lang="it-IT" sz="2000" dirty="0" smtClean="0">
                <a:sym typeface="Symbol"/>
              </a:rPr>
              <a:t>J</a:t>
            </a:r>
            <a:endParaRPr lang="it-IT" sz="2000" dirty="0" smtClean="0"/>
          </a:p>
          <a:p>
            <a:pPr marL="452628" indent="-342900">
              <a:buClr>
                <a:srgbClr val="002060"/>
              </a:buClr>
              <a:buFont typeface="+mj-lt"/>
              <a:buAutoNum type="alphaUcPeriod"/>
            </a:pPr>
            <a:r>
              <a:rPr lang="it-IT" sz="2000" dirty="0" smtClean="0"/>
              <a:t>9,8 </a:t>
            </a:r>
            <a:r>
              <a:rPr lang="it-IT" sz="2000" dirty="0" smtClean="0">
                <a:sym typeface="Symbol"/>
              </a:rPr>
              <a:t> 10</a:t>
            </a:r>
            <a:r>
              <a:rPr lang="it-IT" sz="2000" baseline="30000" dirty="0" smtClean="0">
                <a:sym typeface="Symbol"/>
              </a:rPr>
              <a:t>5  </a:t>
            </a:r>
            <a:r>
              <a:rPr lang="it-IT" sz="2000" dirty="0" smtClean="0">
                <a:sym typeface="Symbol"/>
              </a:rPr>
              <a:t>J</a:t>
            </a:r>
            <a:endParaRPr lang="it-IT" sz="2000" dirty="0" smtClean="0"/>
          </a:p>
          <a:p>
            <a:pPr marL="452628" indent="-342900">
              <a:buClr>
                <a:srgbClr val="002060"/>
              </a:buClr>
              <a:buFont typeface="+mj-lt"/>
              <a:buAutoNum type="alphaUcPeriod"/>
            </a:pPr>
            <a:r>
              <a:rPr lang="it-IT" sz="2000" dirty="0" smtClean="0"/>
              <a:t>3,5 </a:t>
            </a:r>
            <a:r>
              <a:rPr lang="it-IT" sz="2000" dirty="0" smtClean="0">
                <a:sym typeface="Symbol"/>
              </a:rPr>
              <a:t> 10</a:t>
            </a:r>
            <a:r>
              <a:rPr lang="it-IT" sz="2000" baseline="30000" dirty="0" smtClean="0">
                <a:sym typeface="Symbol"/>
              </a:rPr>
              <a:t>5  </a:t>
            </a:r>
            <a:r>
              <a:rPr lang="it-IT" sz="2000" dirty="0" smtClean="0">
                <a:sym typeface="Symbol"/>
              </a:rPr>
              <a:t>J</a:t>
            </a:r>
            <a:endParaRPr lang="it-IT" sz="2000" dirty="0" smtClean="0"/>
          </a:p>
          <a:p>
            <a:pPr marL="452628" indent="-342900">
              <a:buClr>
                <a:srgbClr val="002060"/>
              </a:buClr>
              <a:buFont typeface="+mj-lt"/>
              <a:buAutoNum type="alphaUcPeriod"/>
            </a:pPr>
            <a:r>
              <a:rPr lang="it-IT" sz="2000" dirty="0" smtClean="0"/>
              <a:t>4,54 </a:t>
            </a:r>
            <a:r>
              <a:rPr lang="it-IT" sz="2000" dirty="0" smtClean="0">
                <a:sym typeface="Symbol"/>
              </a:rPr>
              <a:t> 10</a:t>
            </a:r>
            <a:r>
              <a:rPr lang="it-IT" sz="2000" baseline="30000" dirty="0" smtClean="0">
                <a:sym typeface="Symbol"/>
              </a:rPr>
              <a:t>5 </a:t>
            </a:r>
            <a:r>
              <a:rPr lang="it-IT" sz="2000" dirty="0" smtClean="0">
                <a:sym typeface="Symbol"/>
              </a:rPr>
              <a:t> W</a:t>
            </a:r>
            <a:endParaRPr lang="it-IT" sz="2000" dirty="0" smtClean="0"/>
          </a:p>
          <a:p>
            <a:pPr marL="452628" indent="-342900">
              <a:buClr>
                <a:srgbClr val="002060"/>
              </a:buClr>
              <a:buFont typeface="+mj-lt"/>
              <a:buAutoNum type="alphaUcPeriod"/>
            </a:pPr>
            <a:r>
              <a:rPr lang="it-IT" sz="2000" dirty="0" smtClean="0"/>
              <a:t>2 </a:t>
            </a:r>
            <a:r>
              <a:rPr lang="it-IT" sz="2000" dirty="0" smtClean="0">
                <a:sym typeface="Symbol"/>
              </a:rPr>
              <a:t> 10</a:t>
            </a:r>
            <a:r>
              <a:rPr lang="it-IT" sz="2000" baseline="30000" dirty="0" smtClean="0">
                <a:sym typeface="Symbol"/>
              </a:rPr>
              <a:t>6</a:t>
            </a:r>
            <a:r>
              <a:rPr lang="it-IT" sz="2000" dirty="0" smtClean="0">
                <a:sym typeface="Symbol"/>
              </a:rPr>
              <a:t> J</a:t>
            </a:r>
            <a:endParaRPr lang="it-IT" sz="20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Quesito </a:t>
            </a:r>
            <a:r>
              <a:rPr lang="it-IT" dirty="0" smtClean="0"/>
              <a:t>10</a:t>
            </a:r>
            <a:endParaRPr lang="it-IT" dirty="0"/>
          </a:p>
        </p:txBody>
      </p:sp>
      <p:sp>
        <p:nvSpPr>
          <p:cNvPr id="3" name="Segnaposto contenuto 2"/>
          <p:cNvSpPr>
            <a:spLocks noGrp="1"/>
          </p:cNvSpPr>
          <p:nvPr>
            <p:ph idx="1"/>
          </p:nvPr>
        </p:nvSpPr>
        <p:spPr>
          <a:xfrm>
            <a:off x="428596" y="2000240"/>
            <a:ext cx="8229600" cy="4325112"/>
          </a:xfrm>
        </p:spPr>
        <p:txBody>
          <a:bodyPr>
            <a:normAutofit/>
          </a:bodyPr>
          <a:lstStyle/>
          <a:p>
            <a:pPr>
              <a:buNone/>
            </a:pPr>
            <a:r>
              <a:rPr lang="it-IT" sz="2000" dirty="0" smtClean="0"/>
              <a:t>Una forza costante di 7,00 N viene applicata lungo una linea retta ad un corpo, per spostarlo di 13 m, parallelamente alla direzione della forza, in 5 secondi. Qual è la potenza sviluppata dalla forza per spostare il corpo?</a:t>
            </a:r>
          </a:p>
          <a:p>
            <a:pPr>
              <a:buNone/>
            </a:pPr>
            <a:endParaRPr lang="it-IT" sz="2000" dirty="0" smtClean="0"/>
          </a:p>
          <a:p>
            <a:pPr marL="452628" indent="-342900">
              <a:buClr>
                <a:srgbClr val="002060"/>
              </a:buClr>
              <a:buFont typeface="+mj-lt"/>
              <a:buAutoNum type="alphaUcPeriod"/>
            </a:pPr>
            <a:r>
              <a:rPr lang="it-IT" sz="2000" dirty="0" smtClean="0"/>
              <a:t>1,82 W</a:t>
            </a:r>
          </a:p>
          <a:p>
            <a:pPr marL="452628" indent="-342900">
              <a:buClr>
                <a:srgbClr val="002060"/>
              </a:buClr>
              <a:buFont typeface="+mj-lt"/>
              <a:buAutoNum type="alphaUcPeriod"/>
            </a:pPr>
            <a:r>
              <a:rPr lang="it-IT" sz="2000" dirty="0" smtClean="0"/>
              <a:t>18,2 W</a:t>
            </a:r>
          </a:p>
          <a:p>
            <a:pPr marL="452628" indent="-342900">
              <a:buClr>
                <a:srgbClr val="002060"/>
              </a:buClr>
              <a:buFont typeface="+mj-lt"/>
              <a:buAutoNum type="alphaUcPeriod"/>
            </a:pPr>
            <a:r>
              <a:rPr lang="it-IT" sz="2000" dirty="0" smtClean="0"/>
              <a:t>9,10 W</a:t>
            </a:r>
          </a:p>
          <a:p>
            <a:pPr marL="452628" indent="-342900">
              <a:buClr>
                <a:srgbClr val="002060"/>
              </a:buClr>
              <a:buFont typeface="+mj-lt"/>
              <a:buAutoNum type="alphaUcPeriod"/>
            </a:pPr>
            <a:r>
              <a:rPr lang="it-IT" sz="2000" dirty="0" smtClean="0"/>
              <a:t>91,0 W</a:t>
            </a:r>
          </a:p>
          <a:p>
            <a:pPr marL="452628" indent="-342900">
              <a:buClr>
                <a:srgbClr val="002060"/>
              </a:buClr>
              <a:buFont typeface="+mj-lt"/>
              <a:buAutoNum type="alphaUcPeriod"/>
            </a:pPr>
            <a:r>
              <a:rPr lang="it-IT" sz="2000" dirty="0" smtClean="0"/>
              <a:t>455 W</a:t>
            </a:r>
            <a:endParaRPr lang="it-IT"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Dinamica</a:t>
            </a:r>
            <a:endParaRPr lang="it-IT" dirty="0"/>
          </a:p>
        </p:txBody>
      </p:sp>
      <p:sp>
        <p:nvSpPr>
          <p:cNvPr id="3" name="Segnaposto contenuto 2"/>
          <p:cNvSpPr>
            <a:spLocks noGrp="1"/>
          </p:cNvSpPr>
          <p:nvPr>
            <p:ph idx="1"/>
          </p:nvPr>
        </p:nvSpPr>
        <p:spPr/>
        <p:txBody>
          <a:bodyPr/>
          <a:lstStyle/>
          <a:p>
            <a:r>
              <a:rPr lang="it-IT" dirty="0" smtClean="0"/>
              <a:t>Studia le cause del moto</a:t>
            </a:r>
          </a:p>
          <a:p>
            <a:r>
              <a:rPr lang="it-IT" dirty="0" smtClean="0"/>
              <a:t>Entrano in gioco le FORZE</a:t>
            </a:r>
          </a:p>
          <a:p>
            <a:pPr>
              <a:buNone/>
            </a:pPr>
            <a:endParaRPr lang="it-IT"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Energia</a:t>
            </a:r>
            <a:endParaRPr lang="it-IT" dirty="0"/>
          </a:p>
        </p:txBody>
      </p:sp>
      <p:sp>
        <p:nvSpPr>
          <p:cNvPr id="3" name="Segnaposto contenuto 2"/>
          <p:cNvSpPr>
            <a:spLocks noGrp="1"/>
          </p:cNvSpPr>
          <p:nvPr>
            <p:ph idx="1"/>
          </p:nvPr>
        </p:nvSpPr>
        <p:spPr>
          <a:xfrm>
            <a:off x="428596" y="2000240"/>
            <a:ext cx="8229600" cy="4325112"/>
          </a:xfrm>
        </p:spPr>
        <p:txBody>
          <a:bodyPr>
            <a:normAutofit/>
          </a:bodyPr>
          <a:lstStyle/>
          <a:p>
            <a:pPr>
              <a:buNone/>
            </a:pPr>
            <a:r>
              <a:rPr lang="it-IT" sz="2000" dirty="0" smtClean="0"/>
              <a:t>Non c’è una vera definizione di energia</a:t>
            </a:r>
          </a:p>
          <a:p>
            <a:pPr>
              <a:buNone/>
            </a:pPr>
            <a:endParaRPr lang="it-IT" sz="2000" dirty="0" smtClean="0"/>
          </a:p>
          <a:p>
            <a:pPr>
              <a:buNone/>
            </a:pPr>
            <a:r>
              <a:rPr lang="it-IT" sz="2000" dirty="0" smtClean="0"/>
              <a:t>È una grandezza </a:t>
            </a:r>
            <a:r>
              <a:rPr lang="it-IT" sz="2000" b="1" dirty="0" smtClean="0">
                <a:solidFill>
                  <a:srgbClr val="002060"/>
                </a:solidFill>
              </a:rPr>
              <a:t>scalare</a:t>
            </a:r>
            <a:endParaRPr lang="it-IT" sz="2000" dirty="0" smtClean="0">
              <a:solidFill>
                <a:srgbClr val="002060"/>
              </a:solidFill>
            </a:endParaRPr>
          </a:p>
          <a:p>
            <a:pPr>
              <a:buNone/>
            </a:pPr>
            <a:r>
              <a:rPr lang="it-IT" sz="2000" dirty="0" smtClean="0"/>
              <a:t>Si misura in Joule (J), che corrispondono a N </a:t>
            </a:r>
            <a:r>
              <a:rPr lang="it-IT" sz="2000" dirty="0" smtClean="0">
                <a:sym typeface="Symbol"/>
              </a:rPr>
              <a:t> </a:t>
            </a:r>
            <a:r>
              <a:rPr lang="it-IT" sz="2000" dirty="0" smtClean="0"/>
              <a:t>m</a:t>
            </a:r>
          </a:p>
          <a:p>
            <a:pPr>
              <a:buNone/>
            </a:pPr>
            <a:endParaRPr lang="it-IT" sz="2000" dirty="0" smtClean="0"/>
          </a:p>
          <a:p>
            <a:pPr>
              <a:buNone/>
            </a:pPr>
            <a:r>
              <a:rPr lang="it-IT" sz="2000" dirty="0" smtClean="0"/>
              <a:t>Esistono vari modi di trasferire energia</a:t>
            </a:r>
          </a:p>
          <a:p>
            <a:pPr>
              <a:buNone/>
            </a:pPr>
            <a:r>
              <a:rPr lang="it-IT" sz="2000" dirty="0" smtClean="0">
                <a:solidFill>
                  <a:srgbClr val="FF0000"/>
                </a:solidFill>
              </a:rPr>
              <a:t>ESEMPIO: </a:t>
            </a:r>
            <a:r>
              <a:rPr lang="it-IT" sz="2000" dirty="0" smtClean="0"/>
              <a:t>un trapano in funzione</a:t>
            </a:r>
          </a:p>
          <a:p>
            <a:pPr>
              <a:buNone/>
            </a:pPr>
            <a:endParaRPr lang="it-IT" sz="2000" dirty="0" smtClean="0">
              <a:solidFill>
                <a:srgbClr val="FF0000"/>
              </a:solidFill>
            </a:endParaRPr>
          </a:p>
          <a:p>
            <a:pPr>
              <a:buNone/>
            </a:pPr>
            <a:r>
              <a:rPr lang="it-IT" sz="2000" dirty="0" smtClean="0"/>
              <a:t>Quali forme di energia (o di trasferimento di energia) ci sono?</a:t>
            </a:r>
          </a:p>
          <a:p>
            <a:pPr>
              <a:buNone/>
            </a:pPr>
            <a:endParaRPr lang="it-IT" sz="2000" dirty="0" smtClean="0"/>
          </a:p>
          <a:p>
            <a:pPr>
              <a:buNone/>
            </a:pPr>
            <a:endParaRPr lang="it-IT" sz="2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Energia</a:t>
            </a:r>
            <a:endParaRPr lang="it-IT" dirty="0"/>
          </a:p>
        </p:txBody>
      </p:sp>
      <p:sp>
        <p:nvSpPr>
          <p:cNvPr id="3" name="Segnaposto contenuto 2"/>
          <p:cNvSpPr>
            <a:spLocks noGrp="1"/>
          </p:cNvSpPr>
          <p:nvPr>
            <p:ph idx="1"/>
          </p:nvPr>
        </p:nvSpPr>
        <p:spPr>
          <a:xfrm>
            <a:off x="428596" y="2000240"/>
            <a:ext cx="8229600" cy="4325112"/>
          </a:xfrm>
        </p:spPr>
        <p:txBody>
          <a:bodyPr>
            <a:normAutofit/>
          </a:bodyPr>
          <a:lstStyle/>
          <a:p>
            <a:pPr>
              <a:buNone/>
            </a:pPr>
            <a:r>
              <a:rPr lang="it-IT" sz="2000" dirty="0" smtClean="0"/>
              <a:t>Energia potenziale</a:t>
            </a:r>
          </a:p>
          <a:p>
            <a:pPr>
              <a:buNone/>
            </a:pPr>
            <a:endParaRPr lang="it-IT" sz="2000" dirty="0" smtClean="0"/>
          </a:p>
          <a:p>
            <a:pPr>
              <a:buNone/>
            </a:pPr>
            <a:endParaRPr lang="it-IT" sz="2000" dirty="0" smtClean="0"/>
          </a:p>
          <a:p>
            <a:pPr>
              <a:buNone/>
            </a:pPr>
            <a:endParaRPr lang="it-IT" sz="2000" dirty="0" smtClean="0"/>
          </a:p>
          <a:p>
            <a:pPr>
              <a:buNone/>
            </a:pPr>
            <a:r>
              <a:rPr lang="it-IT" sz="2000" dirty="0" smtClean="0"/>
              <a:t>Energia cinetica</a:t>
            </a:r>
          </a:p>
          <a:p>
            <a:pPr>
              <a:buNone/>
            </a:pPr>
            <a:endParaRPr lang="it-IT" sz="2000" dirty="0" smtClean="0">
              <a:solidFill>
                <a:srgbClr val="FF0000"/>
              </a:solidFill>
            </a:endParaRPr>
          </a:p>
          <a:p>
            <a:pPr>
              <a:buNone/>
            </a:pPr>
            <a:endParaRPr lang="it-IT" sz="2000" dirty="0" smtClean="0"/>
          </a:p>
          <a:p>
            <a:pPr>
              <a:buNone/>
            </a:pPr>
            <a:endParaRPr lang="it-IT" sz="2000" dirty="0" smtClean="0"/>
          </a:p>
          <a:p>
            <a:pPr>
              <a:buNone/>
            </a:pPr>
            <a:endParaRPr lang="it-IT" sz="2000" dirty="0" smtClean="0"/>
          </a:p>
          <a:p>
            <a:pPr>
              <a:buNone/>
            </a:pPr>
            <a:r>
              <a:rPr lang="it-IT" sz="2000" dirty="0" smtClean="0"/>
              <a:t>Come varia l’energia meccanica?</a:t>
            </a:r>
          </a:p>
          <a:p>
            <a:pPr>
              <a:buNone/>
            </a:pPr>
            <a:endParaRPr lang="it-IT" sz="2000" dirty="0" smtClean="0"/>
          </a:p>
          <a:p>
            <a:pPr>
              <a:buNone/>
            </a:pPr>
            <a:endParaRPr lang="it-IT" sz="2000" dirty="0" smtClean="0"/>
          </a:p>
        </p:txBody>
      </p:sp>
      <p:graphicFrame>
        <p:nvGraphicFramePr>
          <p:cNvPr id="4" name="Oggetto 3"/>
          <p:cNvGraphicFramePr>
            <a:graphicFrameLocks noChangeAspect="1"/>
          </p:cNvGraphicFramePr>
          <p:nvPr/>
        </p:nvGraphicFramePr>
        <p:xfrm>
          <a:off x="3252979" y="2511420"/>
          <a:ext cx="1611121" cy="560390"/>
        </p:xfrm>
        <a:graphic>
          <a:graphicData uri="http://schemas.openxmlformats.org/presentationml/2006/ole">
            <p:oleObj spid="_x0000_s76802" name="Equazione" r:id="rId3" imgW="583920" imgH="203040" progId="Equation.3">
              <p:embed/>
            </p:oleObj>
          </a:graphicData>
        </a:graphic>
      </p:graphicFrame>
      <p:graphicFrame>
        <p:nvGraphicFramePr>
          <p:cNvPr id="76803" name="Object 3"/>
          <p:cNvGraphicFramePr>
            <a:graphicFrameLocks noChangeAspect="1"/>
          </p:cNvGraphicFramePr>
          <p:nvPr/>
        </p:nvGraphicFramePr>
        <p:xfrm>
          <a:off x="3124200" y="3700472"/>
          <a:ext cx="1857375" cy="1085850"/>
        </p:xfrm>
        <a:graphic>
          <a:graphicData uri="http://schemas.openxmlformats.org/presentationml/2006/ole">
            <p:oleObj spid="_x0000_s76803" name="Equazione" r:id="rId4" imgW="672840" imgH="393480" progId="Equation.3">
              <p:embed/>
            </p:oleObj>
          </a:graphicData>
        </a:graphic>
      </p:graphicFrame>
      <p:graphicFrame>
        <p:nvGraphicFramePr>
          <p:cNvPr id="76804" name="Object 4"/>
          <p:cNvGraphicFramePr>
            <a:graphicFrameLocks noChangeAspect="1"/>
          </p:cNvGraphicFramePr>
          <p:nvPr/>
        </p:nvGraphicFramePr>
        <p:xfrm>
          <a:off x="3106738" y="5618163"/>
          <a:ext cx="1890712" cy="490537"/>
        </p:xfrm>
        <a:graphic>
          <a:graphicData uri="http://schemas.openxmlformats.org/presentationml/2006/ole">
            <p:oleObj spid="_x0000_s76804" name="Equazione" r:id="rId5" imgW="685800" imgH="177480" progId="Equation.3">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Quesito </a:t>
            </a:r>
            <a:r>
              <a:rPr lang="it-IT" dirty="0" smtClean="0"/>
              <a:t>11</a:t>
            </a:r>
            <a:endParaRPr lang="it-IT" dirty="0"/>
          </a:p>
        </p:txBody>
      </p:sp>
      <p:sp>
        <p:nvSpPr>
          <p:cNvPr id="3" name="Segnaposto contenuto 2"/>
          <p:cNvSpPr>
            <a:spLocks noGrp="1"/>
          </p:cNvSpPr>
          <p:nvPr>
            <p:ph idx="1"/>
          </p:nvPr>
        </p:nvSpPr>
        <p:spPr>
          <a:xfrm>
            <a:off x="428596" y="2000240"/>
            <a:ext cx="8229600" cy="4325112"/>
          </a:xfrm>
        </p:spPr>
        <p:txBody>
          <a:bodyPr>
            <a:normAutofit/>
          </a:bodyPr>
          <a:lstStyle/>
          <a:p>
            <a:pPr>
              <a:buNone/>
            </a:pPr>
            <a:r>
              <a:rPr lang="it-IT" sz="2000" dirty="0" smtClean="0"/>
              <a:t>L'energia cinetica di un'automobile di massa uguale a 1.000 Kg che viaggia alla velocità </a:t>
            </a:r>
            <a:r>
              <a:rPr lang="it-IT" sz="2000" dirty="0" smtClean="0"/>
              <a:t>di 6 </a:t>
            </a:r>
            <a:r>
              <a:rPr lang="it-IT" sz="2000" dirty="0" smtClean="0"/>
              <a:t>m/s è pari a</a:t>
            </a:r>
            <a:r>
              <a:rPr lang="it-IT" sz="2000" dirty="0" smtClean="0"/>
              <a:t>:</a:t>
            </a:r>
          </a:p>
          <a:p>
            <a:pPr>
              <a:buNone/>
            </a:pPr>
            <a:endParaRPr lang="it-IT" sz="2000" dirty="0" smtClean="0"/>
          </a:p>
          <a:p>
            <a:pPr marL="452628" indent="-342900">
              <a:buClr>
                <a:srgbClr val="002060"/>
              </a:buClr>
              <a:buFont typeface="+mj-lt"/>
              <a:buAutoNum type="alphaUcPeriod"/>
            </a:pPr>
            <a:r>
              <a:rPr lang="it-IT" sz="2000" dirty="0" smtClean="0"/>
              <a:t>3000 </a:t>
            </a:r>
            <a:r>
              <a:rPr lang="it-IT" sz="2000" dirty="0" smtClean="0"/>
              <a:t>J</a:t>
            </a:r>
            <a:endParaRPr lang="it-IT" sz="2000" dirty="0" smtClean="0"/>
          </a:p>
          <a:p>
            <a:pPr marL="452628" indent="-342900">
              <a:buClr>
                <a:srgbClr val="002060"/>
              </a:buClr>
              <a:buFont typeface="+mj-lt"/>
              <a:buAutoNum type="alphaUcPeriod"/>
            </a:pPr>
            <a:r>
              <a:rPr lang="it-IT" sz="2000" dirty="0" smtClean="0"/>
              <a:t>36000 J</a:t>
            </a:r>
            <a:endParaRPr lang="it-IT" sz="2000" dirty="0" smtClean="0"/>
          </a:p>
          <a:p>
            <a:pPr marL="452628" indent="-342900">
              <a:buClr>
                <a:srgbClr val="002060"/>
              </a:buClr>
              <a:buFont typeface="+mj-lt"/>
              <a:buAutoNum type="alphaUcPeriod"/>
            </a:pPr>
            <a:r>
              <a:rPr lang="it-IT" sz="2000" dirty="0" smtClean="0"/>
              <a:t>18000 J</a:t>
            </a:r>
            <a:endParaRPr lang="it-IT" sz="2000" dirty="0" smtClean="0"/>
          </a:p>
          <a:p>
            <a:pPr marL="452628" indent="-342900">
              <a:buClr>
                <a:srgbClr val="002060"/>
              </a:buClr>
              <a:buFont typeface="+mj-lt"/>
              <a:buAutoNum type="alphaUcPeriod"/>
            </a:pPr>
            <a:r>
              <a:rPr lang="it-IT" sz="2000" dirty="0" smtClean="0"/>
              <a:t>6000 J</a:t>
            </a:r>
            <a:endParaRPr lang="it-IT" sz="2000" dirty="0" smtClean="0"/>
          </a:p>
          <a:p>
            <a:pPr marL="452628" indent="-342900">
              <a:buClr>
                <a:srgbClr val="002060"/>
              </a:buClr>
              <a:buFont typeface="+mj-lt"/>
              <a:buAutoNum type="alphaUcPeriod"/>
            </a:pPr>
            <a:r>
              <a:rPr lang="it-IT" sz="2000" dirty="0" smtClean="0"/>
              <a:t>9000 J</a:t>
            </a:r>
            <a:endParaRPr lang="it-IT"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Energia</a:t>
            </a:r>
            <a:endParaRPr lang="it-IT" dirty="0"/>
          </a:p>
        </p:txBody>
      </p:sp>
      <p:sp>
        <p:nvSpPr>
          <p:cNvPr id="3" name="Segnaposto contenuto 2"/>
          <p:cNvSpPr>
            <a:spLocks noGrp="1"/>
          </p:cNvSpPr>
          <p:nvPr>
            <p:ph idx="1"/>
          </p:nvPr>
        </p:nvSpPr>
        <p:spPr/>
        <p:txBody>
          <a:bodyPr/>
          <a:lstStyle/>
          <a:p>
            <a:pPr>
              <a:buNone/>
            </a:pPr>
            <a:r>
              <a:rPr lang="it-IT" dirty="0" smtClean="0"/>
              <a:t>Forze conservative: forze il cui lavoro non dipende dal percorso effettuato durante lo spostamento, ma </a:t>
            </a:r>
            <a:r>
              <a:rPr lang="it-IT" dirty="0" smtClean="0">
                <a:solidFill>
                  <a:srgbClr val="FF0000"/>
                </a:solidFill>
              </a:rPr>
              <a:t>SOLO</a:t>
            </a:r>
            <a:r>
              <a:rPr lang="it-IT" dirty="0" smtClean="0"/>
              <a:t> dal punto iniziale e da quello finale</a:t>
            </a:r>
          </a:p>
          <a:p>
            <a:pPr algn="ctr">
              <a:buNone/>
            </a:pPr>
            <a:endParaRPr lang="it-IT" dirty="0" smtClean="0"/>
          </a:p>
          <a:p>
            <a:pPr>
              <a:buNone/>
            </a:pPr>
            <a:r>
              <a:rPr lang="it-IT" dirty="0" smtClean="0"/>
              <a:t>Se agiscono solo forze conservative, l’energia meccanica </a:t>
            </a:r>
            <a:r>
              <a:rPr lang="it-IT" dirty="0" smtClean="0">
                <a:solidFill>
                  <a:srgbClr val="FF0000"/>
                </a:solidFill>
              </a:rPr>
              <a:t>SI CONSERVA </a:t>
            </a:r>
            <a:r>
              <a:rPr lang="it-IT" dirty="0" smtClean="0"/>
              <a:t>cioè</a:t>
            </a:r>
          </a:p>
          <a:p>
            <a:pPr>
              <a:buNone/>
            </a:pPr>
            <a:endParaRPr lang="it-IT" dirty="0" smtClean="0"/>
          </a:p>
        </p:txBody>
      </p:sp>
      <p:graphicFrame>
        <p:nvGraphicFramePr>
          <p:cNvPr id="4" name="Oggetto 3"/>
          <p:cNvGraphicFramePr>
            <a:graphicFrameLocks noChangeAspect="1"/>
          </p:cNvGraphicFramePr>
          <p:nvPr/>
        </p:nvGraphicFramePr>
        <p:xfrm>
          <a:off x="2063355" y="5286388"/>
          <a:ext cx="4223157" cy="571504"/>
        </p:xfrm>
        <a:graphic>
          <a:graphicData uri="http://schemas.openxmlformats.org/presentationml/2006/ole">
            <p:oleObj spid="_x0000_s77826" name="Equazione" r:id="rId3" imgW="1168200" imgH="215640" progId="Equation.3">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Energia</a:t>
            </a:r>
            <a:endParaRPr lang="it-IT" dirty="0"/>
          </a:p>
        </p:txBody>
      </p:sp>
      <p:sp>
        <p:nvSpPr>
          <p:cNvPr id="3" name="Segnaposto contenuto 2"/>
          <p:cNvSpPr>
            <a:spLocks noGrp="1"/>
          </p:cNvSpPr>
          <p:nvPr>
            <p:ph idx="1"/>
          </p:nvPr>
        </p:nvSpPr>
        <p:spPr/>
        <p:txBody>
          <a:bodyPr/>
          <a:lstStyle/>
          <a:p>
            <a:pPr algn="just">
              <a:buNone/>
            </a:pPr>
            <a:endParaRPr lang="it-IT" dirty="0" smtClean="0"/>
          </a:p>
          <a:p>
            <a:pPr algn="just">
              <a:buNone/>
            </a:pPr>
            <a:r>
              <a:rPr lang="it-IT" dirty="0" smtClean="0"/>
              <a:t>Come faccio a capire se ci sono forze non conservative?</a:t>
            </a:r>
            <a:endParaRPr lang="it-IT" dirty="0" smtClean="0"/>
          </a:p>
          <a:p>
            <a:pPr algn="ctr">
              <a:buNone/>
            </a:pPr>
            <a:endParaRPr lang="it-IT" dirty="0" smtClean="0"/>
          </a:p>
        </p:txBody>
      </p:sp>
      <p:sp>
        <p:nvSpPr>
          <p:cNvPr id="4" name="Rettangolo 3"/>
          <p:cNvSpPr/>
          <p:nvPr/>
        </p:nvSpPr>
        <p:spPr>
          <a:xfrm>
            <a:off x="3059208" y="4077306"/>
            <a:ext cx="2584362" cy="923330"/>
          </a:xfrm>
          <a:prstGeom prst="rect">
            <a:avLst/>
          </a:prstGeom>
          <a:noFill/>
        </p:spPr>
        <p:txBody>
          <a:bodyPr wrap="none" lIns="91440" tIns="45720" rIns="91440" bIns="45720">
            <a:spAutoFit/>
          </a:bodyPr>
          <a:lstStyle/>
          <a:p>
            <a:pPr algn="ctr"/>
            <a:r>
              <a:rPr lang="it-IT"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Attrito</a:t>
            </a:r>
            <a:endParaRPr lang="it-IT"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Quesito </a:t>
            </a:r>
            <a:r>
              <a:rPr lang="it-IT" dirty="0" smtClean="0"/>
              <a:t>12</a:t>
            </a:r>
            <a:endParaRPr lang="it-IT" dirty="0"/>
          </a:p>
        </p:txBody>
      </p:sp>
      <p:sp>
        <p:nvSpPr>
          <p:cNvPr id="3" name="Segnaposto contenuto 2"/>
          <p:cNvSpPr>
            <a:spLocks noGrp="1"/>
          </p:cNvSpPr>
          <p:nvPr>
            <p:ph idx="1"/>
          </p:nvPr>
        </p:nvSpPr>
        <p:spPr/>
        <p:txBody>
          <a:bodyPr>
            <a:normAutofit/>
          </a:bodyPr>
          <a:lstStyle/>
          <a:p>
            <a:pPr>
              <a:buNone/>
            </a:pPr>
            <a:r>
              <a:rPr lang="it-IT" sz="2000" dirty="0" smtClean="0"/>
              <a:t>Un oggetto si muove con energia cinetica E su un piano orizzontale poi sale su un piano </a:t>
            </a:r>
            <a:r>
              <a:rPr lang="it-IT" sz="2000" dirty="0" smtClean="0"/>
              <a:t>inclinato liscio</a:t>
            </a:r>
            <a:r>
              <a:rPr lang="it-IT" sz="2000" dirty="0" smtClean="0"/>
              <a:t>. Quando sul piano inclinato la velocità dell’oggetto è metà di quella che possedeva sul </a:t>
            </a:r>
            <a:r>
              <a:rPr lang="it-IT" sz="2000" dirty="0" smtClean="0"/>
              <a:t>piano orizzontale</a:t>
            </a:r>
            <a:r>
              <a:rPr lang="it-IT" sz="2000" dirty="0" smtClean="0"/>
              <a:t>, qual è l’energia potenziale dell’oggetto</a:t>
            </a:r>
            <a:r>
              <a:rPr lang="it-IT" sz="2000" dirty="0" smtClean="0"/>
              <a:t>?</a:t>
            </a:r>
          </a:p>
          <a:p>
            <a:pPr>
              <a:buNone/>
            </a:pPr>
            <a:endParaRPr lang="it-IT" sz="2000" dirty="0" smtClean="0"/>
          </a:p>
          <a:p>
            <a:pPr marL="566928" indent="-457200">
              <a:buClr>
                <a:srgbClr val="002060"/>
              </a:buClr>
              <a:buFont typeface="+mj-lt"/>
              <a:buAutoNum type="alphaUcPeriod"/>
            </a:pPr>
            <a:r>
              <a:rPr lang="it-IT" sz="2000" baseline="30000" dirty="0" smtClean="0"/>
              <a:t>3/4</a:t>
            </a:r>
            <a:r>
              <a:rPr lang="it-IT" sz="2000" dirty="0" smtClean="0"/>
              <a:t> E</a:t>
            </a:r>
            <a:endParaRPr lang="it-IT" sz="2000" baseline="30000" dirty="0" smtClean="0"/>
          </a:p>
          <a:p>
            <a:pPr marL="566928" indent="-457200">
              <a:buClr>
                <a:srgbClr val="002060"/>
              </a:buClr>
              <a:buFont typeface="+mj-lt"/>
              <a:buAutoNum type="alphaUcPeriod"/>
            </a:pPr>
            <a:r>
              <a:rPr lang="it-IT" sz="2000" baseline="30000" dirty="0" smtClean="0"/>
              <a:t>1/4</a:t>
            </a:r>
            <a:r>
              <a:rPr lang="it-IT" sz="2000" dirty="0" smtClean="0"/>
              <a:t> E</a:t>
            </a:r>
            <a:endParaRPr lang="it-IT" sz="2000" baseline="30000" dirty="0" smtClean="0"/>
          </a:p>
          <a:p>
            <a:pPr marL="566928" indent="-457200">
              <a:buClr>
                <a:srgbClr val="002060"/>
              </a:buClr>
              <a:buFont typeface="+mj-lt"/>
              <a:buAutoNum type="alphaUcPeriod"/>
            </a:pPr>
            <a:r>
              <a:rPr lang="it-IT" sz="2000" baseline="30000" dirty="0" smtClean="0"/>
              <a:t>1/2</a:t>
            </a:r>
            <a:r>
              <a:rPr lang="it-IT" sz="2000" dirty="0" smtClean="0"/>
              <a:t> E</a:t>
            </a:r>
            <a:endParaRPr lang="it-IT" sz="2000" baseline="30000" dirty="0" smtClean="0"/>
          </a:p>
          <a:p>
            <a:pPr marL="566928" indent="-457200">
              <a:buClr>
                <a:srgbClr val="002060"/>
              </a:buClr>
              <a:buFont typeface="+mj-lt"/>
              <a:buAutoNum type="alphaUcPeriod"/>
            </a:pPr>
            <a:r>
              <a:rPr lang="it-IT" sz="2000" baseline="30000" dirty="0" smtClean="0"/>
              <a:t>1/8</a:t>
            </a:r>
            <a:r>
              <a:rPr lang="it-IT" sz="2000" dirty="0" smtClean="0"/>
              <a:t> E</a:t>
            </a:r>
            <a:endParaRPr lang="it-IT" sz="2000" baseline="30000" dirty="0" smtClean="0"/>
          </a:p>
          <a:p>
            <a:pPr marL="566928" indent="-457200">
              <a:buClr>
                <a:srgbClr val="002060"/>
              </a:buClr>
              <a:buFont typeface="+mj-lt"/>
              <a:buAutoNum type="alphaUcPeriod"/>
            </a:pPr>
            <a:r>
              <a:rPr lang="it-IT" sz="2000" dirty="0" smtClean="0"/>
              <a:t>E</a:t>
            </a:r>
            <a:endParaRPr lang="it-IT" sz="2000" dirty="0" smtClean="0"/>
          </a:p>
          <a:p>
            <a:pPr marL="566928" indent="-457200">
              <a:buClr>
                <a:srgbClr val="002060"/>
              </a:buClr>
              <a:buFont typeface="+mj-lt"/>
              <a:buAutoNum type="alphaUcPeriod"/>
            </a:pPr>
            <a:endParaRPr lang="it-IT"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Quesito</a:t>
            </a:r>
            <a:endParaRPr lang="it-IT" dirty="0"/>
          </a:p>
        </p:txBody>
      </p:sp>
      <p:sp>
        <p:nvSpPr>
          <p:cNvPr id="3" name="Segnaposto contenuto 2"/>
          <p:cNvSpPr>
            <a:spLocks noGrp="1"/>
          </p:cNvSpPr>
          <p:nvPr>
            <p:ph idx="1"/>
          </p:nvPr>
        </p:nvSpPr>
        <p:spPr/>
        <p:txBody>
          <a:bodyPr>
            <a:normAutofit fontScale="92500" lnSpcReduction="20000"/>
          </a:bodyPr>
          <a:lstStyle/>
          <a:p>
            <a:pPr>
              <a:buNone/>
            </a:pPr>
            <a:r>
              <a:rPr lang="it-IT" sz="2000" dirty="0" smtClean="0"/>
              <a:t>Atleti terrestri che gareggiassero alle olimpiadi su un pianeta alieno avente una forza di gravità pari a </a:t>
            </a:r>
            <a:r>
              <a:rPr lang="it-IT" sz="2000" dirty="0" smtClean="0"/>
              <a:t>metà di </a:t>
            </a:r>
            <a:r>
              <a:rPr lang="it-IT" sz="2000" dirty="0" smtClean="0"/>
              <a:t>quella terrestre avrebbero, in alcune discipline, prestazioni significativamente diverse da quelle </a:t>
            </a:r>
            <a:r>
              <a:rPr lang="it-IT" sz="2000" dirty="0" smtClean="0"/>
              <a:t>sulla Terra</a:t>
            </a:r>
            <a:r>
              <a:rPr lang="it-IT" sz="2000" dirty="0" smtClean="0"/>
              <a:t>. Quale delle seguenti affermazioni, relativa alle prestazioni sul pianeta alieno, NON è corretta</a:t>
            </a:r>
            <a:r>
              <a:rPr lang="it-IT" sz="2000" dirty="0" smtClean="0"/>
              <a:t>?</a:t>
            </a:r>
          </a:p>
          <a:p>
            <a:pPr>
              <a:buNone/>
            </a:pPr>
            <a:endParaRPr lang="it-IT" sz="2000" dirty="0" smtClean="0"/>
          </a:p>
          <a:p>
            <a:pPr marL="566928" indent="-457200">
              <a:buClr>
                <a:srgbClr val="002060"/>
              </a:buClr>
              <a:buFont typeface="+mj-lt"/>
              <a:buAutoNum type="alphaUcPeriod"/>
            </a:pPr>
            <a:r>
              <a:rPr lang="it-IT" sz="2000" dirty="0" smtClean="0"/>
              <a:t>Nei 200 metri dorso il tempo segnato sarebbe significativamente minore</a:t>
            </a:r>
          </a:p>
          <a:p>
            <a:pPr marL="566928" indent="-457200">
              <a:buClr>
                <a:srgbClr val="002060"/>
              </a:buClr>
              <a:buFont typeface="+mj-lt"/>
              <a:buAutoNum type="alphaUcPeriod"/>
            </a:pPr>
            <a:r>
              <a:rPr lang="it-IT" sz="2000" dirty="0" smtClean="0"/>
              <a:t>Nel salto con l’asta l’altezza raggiunta sarebbe significativamente maggiore</a:t>
            </a:r>
          </a:p>
          <a:p>
            <a:pPr marL="566928" indent="-457200">
              <a:buClr>
                <a:srgbClr val="002060"/>
              </a:buClr>
              <a:buFont typeface="+mj-lt"/>
              <a:buAutoNum type="alphaUcPeriod"/>
            </a:pPr>
            <a:r>
              <a:rPr lang="it-IT" sz="2000" dirty="0" smtClean="0"/>
              <a:t>Nel lancio del martello la gittata raggiunta sarebbe significativamente maggiore</a:t>
            </a:r>
          </a:p>
          <a:p>
            <a:pPr marL="566928" indent="-457200">
              <a:buClr>
                <a:srgbClr val="002060"/>
              </a:buClr>
              <a:buFont typeface="+mj-lt"/>
              <a:buAutoNum type="alphaUcPeriod"/>
            </a:pPr>
            <a:r>
              <a:rPr lang="it-IT" sz="2000" dirty="0" smtClean="0"/>
              <a:t>Nel sollevamento pesi si potrebbero sollevare bilancieri di massa significativamente maggiore</a:t>
            </a:r>
          </a:p>
          <a:p>
            <a:pPr marL="566928" indent="-457200">
              <a:buClr>
                <a:srgbClr val="002060"/>
              </a:buClr>
              <a:buFont typeface="+mj-lt"/>
              <a:buAutoNum type="alphaUcPeriod"/>
            </a:pPr>
            <a:r>
              <a:rPr lang="it-IT" sz="2000" dirty="0" smtClean="0"/>
              <a:t>In una cronoscalata ciclistica il tempo segnato sarebbe significativamente minore</a:t>
            </a:r>
            <a:endParaRPr lang="it-IT"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Principi della dinamica</a:t>
            </a:r>
            <a:endParaRPr lang="it-IT" dirty="0"/>
          </a:p>
        </p:txBody>
      </p:sp>
      <p:sp>
        <p:nvSpPr>
          <p:cNvPr id="3" name="Segnaposto contenuto 2"/>
          <p:cNvSpPr>
            <a:spLocks noGrp="1"/>
          </p:cNvSpPr>
          <p:nvPr>
            <p:ph idx="1"/>
          </p:nvPr>
        </p:nvSpPr>
        <p:spPr/>
        <p:txBody>
          <a:bodyPr/>
          <a:lstStyle/>
          <a:p>
            <a:pPr>
              <a:buNone/>
            </a:pPr>
            <a:endParaRPr lang="it-IT" dirty="0" smtClean="0"/>
          </a:p>
          <a:p>
            <a:r>
              <a:rPr lang="it-IT" dirty="0" smtClean="0">
                <a:solidFill>
                  <a:srgbClr val="FF0000"/>
                </a:solidFill>
              </a:rPr>
              <a:t>Principio di inerzia</a:t>
            </a:r>
            <a:r>
              <a:rPr lang="it-IT" dirty="0" smtClean="0">
                <a:solidFill>
                  <a:srgbClr val="C00000"/>
                </a:solidFill>
              </a:rPr>
              <a:t> </a:t>
            </a:r>
            <a:r>
              <a:rPr lang="it-IT" dirty="0" smtClean="0"/>
              <a:t>Un corpo non soggetto a forze o a un sistema di forze a risultante nulla persevera nel proprio stato di quiete o di moto rettilineo uniforme</a:t>
            </a:r>
          </a:p>
          <a:p>
            <a:r>
              <a:rPr lang="it-IT" dirty="0" smtClean="0">
                <a:solidFill>
                  <a:srgbClr val="FF0000"/>
                </a:solidFill>
              </a:rPr>
              <a:t>Legge fondamentale della dinamica </a:t>
            </a:r>
          </a:p>
          <a:p>
            <a:r>
              <a:rPr lang="it-IT" dirty="0" smtClean="0">
                <a:solidFill>
                  <a:srgbClr val="FF0000"/>
                </a:solidFill>
              </a:rPr>
              <a:t>Principio di azione e reazione </a:t>
            </a:r>
            <a:r>
              <a:rPr lang="it-IT" dirty="0" smtClean="0"/>
              <a:t>Se un corpo A esercita una forza F su un corpo B, allora B esercita una </a:t>
            </a:r>
            <a:r>
              <a:rPr lang="it-IT" smtClean="0"/>
              <a:t>forza opposta a F su A</a:t>
            </a:r>
            <a:endParaRPr lang="it-IT" dirty="0">
              <a:solidFill>
                <a:srgbClr val="FF0000"/>
              </a:solidFill>
            </a:endParaRPr>
          </a:p>
        </p:txBody>
      </p:sp>
      <p:graphicFrame>
        <p:nvGraphicFramePr>
          <p:cNvPr id="4" name="Oggetto 3"/>
          <p:cNvGraphicFramePr>
            <a:graphicFrameLocks noChangeAspect="1"/>
          </p:cNvGraphicFramePr>
          <p:nvPr/>
        </p:nvGraphicFramePr>
        <p:xfrm>
          <a:off x="6467207" y="4429132"/>
          <a:ext cx="1344715" cy="500066"/>
        </p:xfrm>
        <a:graphic>
          <a:graphicData uri="http://schemas.openxmlformats.org/presentationml/2006/ole">
            <p:oleObj spid="_x0000_s33793" name="Equazione" r:id="rId3" imgW="507960" imgH="215640" progId="Equation.3">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Quesito 1</a:t>
            </a:r>
            <a:endParaRPr lang="it-IT" dirty="0"/>
          </a:p>
        </p:txBody>
      </p:sp>
      <p:sp>
        <p:nvSpPr>
          <p:cNvPr id="3" name="Segnaposto contenuto 2"/>
          <p:cNvSpPr>
            <a:spLocks noGrp="1"/>
          </p:cNvSpPr>
          <p:nvPr>
            <p:ph idx="1"/>
          </p:nvPr>
        </p:nvSpPr>
        <p:spPr>
          <a:xfrm>
            <a:off x="428596" y="2000240"/>
            <a:ext cx="8229600" cy="4325112"/>
          </a:xfrm>
        </p:spPr>
        <p:txBody>
          <a:bodyPr>
            <a:normAutofit/>
          </a:bodyPr>
          <a:lstStyle/>
          <a:p>
            <a:pPr>
              <a:buNone/>
            </a:pPr>
            <a:r>
              <a:rPr lang="it-IT" sz="2000" dirty="0" smtClean="0"/>
              <a:t>Osservando un oggetto perfettamente immobile in galleggiamento nel mare, che cosa si può dire delle forze che agiscono su di esso?</a:t>
            </a:r>
          </a:p>
          <a:p>
            <a:pPr>
              <a:buNone/>
            </a:pPr>
            <a:endParaRPr lang="it-IT" sz="1800" dirty="0" smtClean="0"/>
          </a:p>
          <a:p>
            <a:pPr marL="452628" indent="-342900">
              <a:buClr>
                <a:srgbClr val="002060"/>
              </a:buClr>
              <a:buFont typeface="+mj-lt"/>
              <a:buAutoNum type="alphaUcPeriod"/>
            </a:pPr>
            <a:r>
              <a:rPr lang="it-IT" sz="2000" dirty="0" smtClean="0"/>
              <a:t>Agiscono solo le correnti convettive marine che lo tengono sollevato dal fondo</a:t>
            </a:r>
          </a:p>
          <a:p>
            <a:pPr marL="452628" indent="-342900">
              <a:buClr>
                <a:srgbClr val="002060"/>
              </a:buClr>
              <a:buFont typeface="+mj-lt"/>
              <a:buAutoNum type="alphaUcPeriod"/>
            </a:pPr>
            <a:r>
              <a:rPr lang="it-IT" sz="2000" dirty="0" smtClean="0"/>
              <a:t>La forza peso non agisce in mare</a:t>
            </a:r>
          </a:p>
          <a:p>
            <a:pPr marL="452628" indent="-342900">
              <a:buClr>
                <a:srgbClr val="002060"/>
              </a:buClr>
              <a:buFont typeface="+mj-lt"/>
              <a:buAutoNum type="alphaUcPeriod"/>
            </a:pPr>
            <a:r>
              <a:rPr lang="it-IT" sz="2000" dirty="0" smtClean="0"/>
              <a:t>La forza di Archimede risulta maggiore di tutte le altre forze</a:t>
            </a:r>
          </a:p>
          <a:p>
            <a:pPr marL="452628" indent="-342900">
              <a:buClr>
                <a:srgbClr val="002060"/>
              </a:buClr>
              <a:buFont typeface="+mj-lt"/>
              <a:buAutoNum type="alphaUcPeriod"/>
            </a:pPr>
            <a:r>
              <a:rPr lang="it-IT" sz="2000" dirty="0" smtClean="0"/>
              <a:t>Non agisce alcuna forza</a:t>
            </a:r>
          </a:p>
          <a:p>
            <a:pPr marL="452628" indent="-342900">
              <a:buClr>
                <a:srgbClr val="002060"/>
              </a:buClr>
              <a:buFont typeface="+mj-lt"/>
              <a:buAutoNum type="alphaUcPeriod"/>
            </a:pPr>
            <a:r>
              <a:rPr lang="it-IT" sz="2000" dirty="0" smtClean="0"/>
              <a:t>Agiscono più forze, ma la loro risultante è nulla</a:t>
            </a:r>
            <a:endParaRPr lang="it-IT"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Quesito 2</a:t>
            </a:r>
            <a:endParaRPr lang="it-IT" dirty="0"/>
          </a:p>
        </p:txBody>
      </p:sp>
      <p:sp>
        <p:nvSpPr>
          <p:cNvPr id="3" name="Segnaposto contenuto 2"/>
          <p:cNvSpPr>
            <a:spLocks noGrp="1"/>
          </p:cNvSpPr>
          <p:nvPr>
            <p:ph idx="1"/>
          </p:nvPr>
        </p:nvSpPr>
        <p:spPr>
          <a:xfrm>
            <a:off x="428596" y="2000240"/>
            <a:ext cx="8229600" cy="4325112"/>
          </a:xfrm>
        </p:spPr>
        <p:txBody>
          <a:bodyPr>
            <a:normAutofit/>
          </a:bodyPr>
          <a:lstStyle/>
          <a:p>
            <a:pPr>
              <a:buNone/>
            </a:pPr>
            <a:r>
              <a:rPr lang="it-IT" sz="2000" dirty="0" smtClean="0"/>
              <a:t>Con quale accelerazione si deve muovere un martello del peso di 1 kg per sviluppare una forza di 2 N?</a:t>
            </a:r>
          </a:p>
          <a:p>
            <a:pPr>
              <a:buNone/>
            </a:pPr>
            <a:endParaRPr lang="it-IT" sz="2000" dirty="0" smtClean="0"/>
          </a:p>
          <a:p>
            <a:pPr marL="452628" indent="-342900">
              <a:buClr>
                <a:srgbClr val="002060"/>
              </a:buClr>
              <a:buFont typeface="+mj-lt"/>
              <a:buAutoNum type="alphaUcPeriod"/>
            </a:pPr>
            <a:r>
              <a:rPr lang="it-IT" sz="2000" dirty="0" smtClean="0"/>
              <a:t>1 m/s</a:t>
            </a:r>
            <a:r>
              <a:rPr lang="it-IT" sz="2000" baseline="30000" dirty="0" smtClean="0"/>
              <a:t>2</a:t>
            </a:r>
            <a:endParaRPr lang="it-IT" sz="2000" dirty="0" smtClean="0"/>
          </a:p>
          <a:p>
            <a:pPr marL="452628" indent="-342900">
              <a:buClr>
                <a:srgbClr val="002060"/>
              </a:buClr>
              <a:buFont typeface="+mj-lt"/>
              <a:buAutoNum type="alphaUcPeriod"/>
            </a:pPr>
            <a:r>
              <a:rPr lang="it-IT" sz="2000" dirty="0" smtClean="0"/>
              <a:t>2 m/s</a:t>
            </a:r>
            <a:r>
              <a:rPr lang="it-IT" sz="2000" baseline="30000" dirty="0" smtClean="0"/>
              <a:t>2</a:t>
            </a:r>
            <a:endParaRPr lang="it-IT" sz="2000" dirty="0" smtClean="0"/>
          </a:p>
          <a:p>
            <a:pPr marL="452628" indent="-342900">
              <a:buClr>
                <a:srgbClr val="002060"/>
              </a:buClr>
              <a:buFont typeface="+mj-lt"/>
              <a:buAutoNum type="alphaUcPeriod"/>
            </a:pPr>
            <a:r>
              <a:rPr lang="it-IT" sz="2000" dirty="0" smtClean="0"/>
              <a:t>4 m/s</a:t>
            </a:r>
            <a:r>
              <a:rPr lang="it-IT" sz="2000" baseline="30000" dirty="0" smtClean="0"/>
              <a:t>2</a:t>
            </a:r>
            <a:endParaRPr lang="it-IT" sz="2000" dirty="0" smtClean="0"/>
          </a:p>
          <a:p>
            <a:pPr marL="452628" indent="-342900">
              <a:buClr>
                <a:srgbClr val="002060"/>
              </a:buClr>
              <a:buFont typeface="+mj-lt"/>
              <a:buAutoNum type="alphaUcPeriod"/>
            </a:pPr>
            <a:r>
              <a:rPr lang="it-IT" sz="2000" dirty="0" smtClean="0"/>
              <a:t>6 m/s</a:t>
            </a:r>
            <a:r>
              <a:rPr lang="it-IT" sz="2000" baseline="30000" dirty="0" smtClean="0"/>
              <a:t>2</a:t>
            </a:r>
            <a:endParaRPr lang="it-IT" sz="2000" dirty="0" smtClean="0"/>
          </a:p>
          <a:p>
            <a:pPr marL="452628" indent="-342900">
              <a:buClr>
                <a:srgbClr val="002060"/>
              </a:buClr>
              <a:buFont typeface="+mj-lt"/>
              <a:buAutoNum type="alphaUcPeriod"/>
            </a:pPr>
            <a:r>
              <a:rPr lang="it-IT" sz="2000" dirty="0" smtClean="0"/>
              <a:t>10 m/s</a:t>
            </a:r>
            <a:r>
              <a:rPr lang="it-IT" sz="2000" baseline="30000" dirty="0" smtClean="0"/>
              <a:t>2</a:t>
            </a:r>
            <a:endParaRPr lang="it-IT"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Quesito 3</a:t>
            </a:r>
            <a:endParaRPr lang="it-IT" dirty="0"/>
          </a:p>
        </p:txBody>
      </p:sp>
      <p:sp>
        <p:nvSpPr>
          <p:cNvPr id="3" name="Segnaposto contenuto 2"/>
          <p:cNvSpPr>
            <a:spLocks noGrp="1"/>
          </p:cNvSpPr>
          <p:nvPr>
            <p:ph idx="1"/>
          </p:nvPr>
        </p:nvSpPr>
        <p:spPr>
          <a:xfrm>
            <a:off x="428596" y="2000240"/>
            <a:ext cx="8229600" cy="4325112"/>
          </a:xfrm>
        </p:spPr>
        <p:txBody>
          <a:bodyPr>
            <a:normAutofit/>
          </a:bodyPr>
          <a:lstStyle/>
          <a:p>
            <a:pPr>
              <a:buNone/>
            </a:pPr>
            <a:r>
              <a:rPr lang="it-IT" sz="2000" dirty="0" smtClean="0"/>
              <a:t>Un oggetto di massa </a:t>
            </a:r>
            <a:r>
              <a:rPr lang="it-IT" sz="2000" i="1" dirty="0" smtClean="0"/>
              <a:t>m</a:t>
            </a:r>
            <a:r>
              <a:rPr lang="it-IT" sz="2000" dirty="0" smtClean="0"/>
              <a:t> viene spinto da una forza </a:t>
            </a:r>
            <a:r>
              <a:rPr lang="it-IT" sz="2000" i="1" dirty="0" smtClean="0"/>
              <a:t>F</a:t>
            </a:r>
            <a:r>
              <a:rPr lang="it-IT" sz="2000" dirty="0" smtClean="0"/>
              <a:t> che produce un’accelerazione </a:t>
            </a:r>
            <a:r>
              <a:rPr lang="it-IT" sz="2000" i="1" dirty="0" smtClean="0"/>
              <a:t>a </a:t>
            </a:r>
            <a:r>
              <a:rPr lang="it-IT" sz="2000" dirty="0" smtClean="0"/>
              <a:t>= 12 m/s</a:t>
            </a:r>
            <a:r>
              <a:rPr lang="it-IT" sz="2000" baseline="30000" dirty="0" smtClean="0"/>
              <a:t>2</a:t>
            </a:r>
            <a:r>
              <a:rPr lang="it-IT" sz="2000" dirty="0" smtClean="0"/>
              <a:t>. Se l’oggetto avesse massa doppia, sotto l’azione della stessa forza si muoverebbe con un’accelerazione pari a:</a:t>
            </a:r>
          </a:p>
          <a:p>
            <a:pPr>
              <a:buNone/>
            </a:pPr>
            <a:endParaRPr lang="it-IT" sz="2000" dirty="0" smtClean="0"/>
          </a:p>
          <a:p>
            <a:pPr marL="452628" indent="-342900">
              <a:buClr>
                <a:srgbClr val="002060"/>
              </a:buClr>
              <a:buFont typeface="+mj-lt"/>
              <a:buAutoNum type="alphaUcPeriod"/>
            </a:pPr>
            <a:r>
              <a:rPr lang="it-IT" sz="2000" dirty="0" smtClean="0"/>
              <a:t>6 m/s</a:t>
            </a:r>
            <a:r>
              <a:rPr lang="it-IT" sz="2000" baseline="30000" dirty="0" smtClean="0"/>
              <a:t>2</a:t>
            </a:r>
            <a:endParaRPr lang="it-IT" sz="2000" dirty="0" smtClean="0"/>
          </a:p>
          <a:p>
            <a:pPr marL="452628" indent="-342900">
              <a:buClr>
                <a:srgbClr val="002060"/>
              </a:buClr>
              <a:buFont typeface="+mj-lt"/>
              <a:buAutoNum type="alphaUcPeriod"/>
            </a:pPr>
            <a:r>
              <a:rPr lang="it-IT" sz="2000" dirty="0" smtClean="0"/>
              <a:t>12 m/s</a:t>
            </a:r>
            <a:r>
              <a:rPr lang="it-IT" sz="2000" baseline="30000" dirty="0" smtClean="0"/>
              <a:t>2</a:t>
            </a:r>
            <a:endParaRPr lang="it-IT" sz="2000" dirty="0" smtClean="0"/>
          </a:p>
          <a:p>
            <a:pPr marL="452628" indent="-342900">
              <a:buClr>
                <a:srgbClr val="002060"/>
              </a:buClr>
              <a:buFont typeface="+mj-lt"/>
              <a:buAutoNum type="alphaUcPeriod"/>
            </a:pPr>
            <a:r>
              <a:rPr lang="it-IT" sz="2000" dirty="0" smtClean="0"/>
              <a:t>24 m/s</a:t>
            </a:r>
            <a:r>
              <a:rPr lang="it-IT" sz="2000" baseline="30000" dirty="0" smtClean="0"/>
              <a:t>2</a:t>
            </a:r>
            <a:endParaRPr lang="it-IT" sz="2000" dirty="0" smtClean="0"/>
          </a:p>
          <a:p>
            <a:pPr marL="452628" indent="-342900">
              <a:buClr>
                <a:srgbClr val="002060"/>
              </a:buClr>
              <a:buFont typeface="+mj-lt"/>
              <a:buAutoNum type="alphaUcPeriod"/>
            </a:pPr>
            <a:r>
              <a:rPr lang="it-IT" sz="2000" dirty="0" smtClean="0"/>
              <a:t>4 m/s</a:t>
            </a:r>
            <a:r>
              <a:rPr lang="it-IT" sz="2000" baseline="30000" dirty="0" smtClean="0"/>
              <a:t>2</a:t>
            </a:r>
            <a:endParaRPr lang="it-IT" sz="2000" dirty="0" smtClean="0"/>
          </a:p>
          <a:p>
            <a:pPr marL="452628" indent="-342900">
              <a:buClr>
                <a:srgbClr val="002060"/>
              </a:buClr>
              <a:buFont typeface="+mj-lt"/>
              <a:buAutoNum type="alphaUcPeriod"/>
            </a:pPr>
            <a:r>
              <a:rPr lang="it-IT" sz="2000" dirty="0" smtClean="0"/>
              <a:t>18 m/s</a:t>
            </a:r>
            <a:r>
              <a:rPr lang="it-IT" sz="2000" baseline="30000" dirty="0" smtClean="0"/>
              <a:t>2</a:t>
            </a:r>
            <a:endParaRPr lang="it-IT"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Moto circolare uniforme</a:t>
            </a:r>
            <a:endParaRPr lang="it-IT" dirty="0"/>
          </a:p>
        </p:txBody>
      </p:sp>
      <p:sp>
        <p:nvSpPr>
          <p:cNvPr id="3" name="Segnaposto contenuto 2"/>
          <p:cNvSpPr>
            <a:spLocks noGrp="1"/>
          </p:cNvSpPr>
          <p:nvPr>
            <p:ph idx="1"/>
          </p:nvPr>
        </p:nvSpPr>
        <p:spPr/>
        <p:txBody>
          <a:bodyPr/>
          <a:lstStyle/>
          <a:p>
            <a:r>
              <a:rPr lang="it-IT" sz="2000" dirty="0" smtClean="0"/>
              <a:t>Avviene lungo una traiettoria circolare</a:t>
            </a:r>
          </a:p>
          <a:p>
            <a:r>
              <a:rPr lang="it-IT" sz="2000" dirty="0" smtClean="0"/>
              <a:t>Ha una velocità </a:t>
            </a:r>
            <a:r>
              <a:rPr lang="it-IT" sz="2000" dirty="0" smtClean="0">
                <a:solidFill>
                  <a:srgbClr val="FF0000"/>
                </a:solidFill>
              </a:rPr>
              <a:t>scalare </a:t>
            </a:r>
            <a:r>
              <a:rPr lang="it-IT" sz="2000" dirty="0" smtClean="0"/>
              <a:t>costante</a:t>
            </a:r>
          </a:p>
          <a:p>
            <a:r>
              <a:rPr lang="it-IT" sz="2000" dirty="0" smtClean="0"/>
              <a:t>È un moto accelerato, con accelerazione </a:t>
            </a:r>
            <a:r>
              <a:rPr lang="it-IT" sz="2000" dirty="0" smtClean="0">
                <a:solidFill>
                  <a:srgbClr val="FF0000"/>
                </a:solidFill>
              </a:rPr>
              <a:t>centripeta</a:t>
            </a:r>
          </a:p>
          <a:p>
            <a:endParaRPr lang="it-IT" sz="2000" dirty="0" smtClean="0">
              <a:solidFill>
                <a:srgbClr val="FF0000"/>
              </a:solidFill>
            </a:endParaRPr>
          </a:p>
          <a:p>
            <a:pPr>
              <a:buNone/>
            </a:pPr>
            <a:r>
              <a:rPr lang="it-IT" sz="2000" dirty="0" smtClean="0"/>
              <a:t>Periodo               Frequenza                 Velocità tangenziale</a:t>
            </a:r>
          </a:p>
          <a:p>
            <a:pPr>
              <a:buNone/>
            </a:pPr>
            <a:endParaRPr lang="it-IT" sz="2000" dirty="0" smtClean="0"/>
          </a:p>
          <a:p>
            <a:pPr>
              <a:buNone/>
            </a:pPr>
            <a:endParaRPr lang="it-IT" sz="2000" dirty="0" smtClean="0"/>
          </a:p>
          <a:p>
            <a:pPr>
              <a:buNone/>
            </a:pPr>
            <a:endParaRPr lang="it-IT" sz="2000" dirty="0" smtClean="0"/>
          </a:p>
          <a:p>
            <a:pPr>
              <a:buNone/>
            </a:pPr>
            <a:r>
              <a:rPr lang="it-IT" sz="2000" dirty="0" smtClean="0"/>
              <a:t>Velocità angolare                                        Accelerazione centripeta</a:t>
            </a:r>
          </a:p>
          <a:p>
            <a:pPr>
              <a:buNone/>
            </a:pPr>
            <a:endParaRPr lang="it-IT" sz="2000" dirty="0" smtClean="0"/>
          </a:p>
          <a:p>
            <a:pPr>
              <a:buNone/>
            </a:pPr>
            <a:endParaRPr lang="it-IT" sz="2000" dirty="0" smtClean="0"/>
          </a:p>
          <a:p>
            <a:pPr>
              <a:buNone/>
            </a:pPr>
            <a:endParaRPr lang="it-IT" sz="2000" dirty="0" smtClean="0">
              <a:solidFill>
                <a:srgbClr val="FF0000"/>
              </a:solidFill>
            </a:endParaRPr>
          </a:p>
          <a:p>
            <a:pPr>
              <a:buNone/>
            </a:pPr>
            <a:endParaRPr lang="it-IT" sz="2000" dirty="0" smtClean="0"/>
          </a:p>
          <a:p>
            <a:pPr>
              <a:buNone/>
            </a:pPr>
            <a:endParaRPr lang="it-IT" dirty="0"/>
          </a:p>
        </p:txBody>
      </p:sp>
      <p:graphicFrame>
        <p:nvGraphicFramePr>
          <p:cNvPr id="35843" name="Object 3"/>
          <p:cNvGraphicFramePr>
            <a:graphicFrameLocks noChangeAspect="1"/>
          </p:cNvGraphicFramePr>
          <p:nvPr/>
        </p:nvGraphicFramePr>
        <p:xfrm>
          <a:off x="857224" y="4200534"/>
          <a:ext cx="374650" cy="442912"/>
        </p:xfrm>
        <a:graphic>
          <a:graphicData uri="http://schemas.openxmlformats.org/presentationml/2006/ole">
            <p:oleObj spid="_x0000_s35843" name="Equazione" r:id="rId3" imgW="139680" imgH="164880" progId="Equation.3">
              <p:embed/>
            </p:oleObj>
          </a:graphicData>
        </a:graphic>
      </p:graphicFrame>
      <p:graphicFrame>
        <p:nvGraphicFramePr>
          <p:cNvPr id="35844" name="Object 4"/>
          <p:cNvGraphicFramePr>
            <a:graphicFrameLocks noChangeAspect="1"/>
          </p:cNvGraphicFramePr>
          <p:nvPr/>
        </p:nvGraphicFramePr>
        <p:xfrm>
          <a:off x="2414581" y="3894138"/>
          <a:ext cx="1157287" cy="1055687"/>
        </p:xfrm>
        <a:graphic>
          <a:graphicData uri="http://schemas.openxmlformats.org/presentationml/2006/ole">
            <p:oleObj spid="_x0000_s35844" name="Equazione" r:id="rId4" imgW="431640" imgH="393480" progId="Equation.3">
              <p:embed/>
            </p:oleObj>
          </a:graphicData>
        </a:graphic>
      </p:graphicFrame>
      <p:graphicFrame>
        <p:nvGraphicFramePr>
          <p:cNvPr id="35846" name="Object 6"/>
          <p:cNvGraphicFramePr>
            <a:graphicFrameLocks noChangeAspect="1"/>
          </p:cNvGraphicFramePr>
          <p:nvPr/>
        </p:nvGraphicFramePr>
        <p:xfrm>
          <a:off x="4679961" y="3908425"/>
          <a:ext cx="1463675" cy="1055688"/>
        </p:xfrm>
        <a:graphic>
          <a:graphicData uri="http://schemas.openxmlformats.org/presentationml/2006/ole">
            <p:oleObj spid="_x0000_s35846" name="Equazione" r:id="rId5" imgW="545760" imgH="393480" progId="Equation.3">
              <p:embed/>
            </p:oleObj>
          </a:graphicData>
        </a:graphic>
      </p:graphicFrame>
      <p:graphicFrame>
        <p:nvGraphicFramePr>
          <p:cNvPr id="35847" name="Object 7"/>
          <p:cNvGraphicFramePr>
            <a:graphicFrameLocks noChangeAspect="1"/>
          </p:cNvGraphicFramePr>
          <p:nvPr/>
        </p:nvGraphicFramePr>
        <p:xfrm>
          <a:off x="657220" y="5445125"/>
          <a:ext cx="3128962" cy="1055688"/>
        </p:xfrm>
        <a:graphic>
          <a:graphicData uri="http://schemas.openxmlformats.org/presentationml/2006/ole">
            <p:oleObj spid="_x0000_s35847" name="Equazione" r:id="rId6" imgW="1168200" imgH="393480" progId="Equation.3">
              <p:embed/>
            </p:oleObj>
          </a:graphicData>
        </a:graphic>
      </p:graphicFrame>
      <p:graphicFrame>
        <p:nvGraphicFramePr>
          <p:cNvPr id="35848" name="Object 8"/>
          <p:cNvGraphicFramePr>
            <a:graphicFrameLocks noChangeAspect="1"/>
          </p:cNvGraphicFramePr>
          <p:nvPr/>
        </p:nvGraphicFramePr>
        <p:xfrm>
          <a:off x="5108589" y="5715016"/>
          <a:ext cx="1463675" cy="544512"/>
        </p:xfrm>
        <a:graphic>
          <a:graphicData uri="http://schemas.openxmlformats.org/presentationml/2006/ole">
            <p:oleObj spid="_x0000_s35848" name="Equazione" r:id="rId7" imgW="545760" imgH="20304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000108"/>
            <a:ext cx="8229600" cy="1066800"/>
          </a:xfrm>
        </p:spPr>
        <p:txBody>
          <a:bodyPr/>
          <a:lstStyle/>
          <a:p>
            <a:r>
              <a:rPr lang="it-IT" dirty="0" smtClean="0"/>
              <a:t>Quesito 4</a:t>
            </a:r>
            <a:endParaRPr lang="it-IT" dirty="0"/>
          </a:p>
        </p:txBody>
      </p:sp>
      <p:sp>
        <p:nvSpPr>
          <p:cNvPr id="3" name="Segnaposto contenuto 2"/>
          <p:cNvSpPr>
            <a:spLocks noGrp="1"/>
          </p:cNvSpPr>
          <p:nvPr>
            <p:ph idx="1"/>
          </p:nvPr>
        </p:nvSpPr>
        <p:spPr>
          <a:xfrm>
            <a:off x="428596" y="2000240"/>
            <a:ext cx="8229600" cy="4325112"/>
          </a:xfrm>
        </p:spPr>
        <p:txBody>
          <a:bodyPr>
            <a:normAutofit/>
          </a:bodyPr>
          <a:lstStyle/>
          <a:p>
            <a:pPr>
              <a:buNone/>
            </a:pPr>
            <a:r>
              <a:rPr lang="it-IT" sz="2000" dirty="0" smtClean="0"/>
              <a:t>Un disco con diametro pari a 40 cm è in rotazione attorno all’asse ortogonale al disco e passante per il suo centro. Se un punto posizionato sul bordo si muove alla velocità di 28,8 km/h, quale sarà la sua velocità angolare?</a:t>
            </a:r>
          </a:p>
          <a:p>
            <a:pPr>
              <a:buNone/>
            </a:pPr>
            <a:endParaRPr lang="it-IT" sz="2000" dirty="0" smtClean="0"/>
          </a:p>
          <a:p>
            <a:pPr marL="452628" indent="-342900">
              <a:buClr>
                <a:srgbClr val="002060"/>
              </a:buClr>
              <a:buFont typeface="+mj-lt"/>
              <a:buAutoNum type="alphaUcPeriod"/>
            </a:pPr>
            <a:r>
              <a:rPr lang="it-IT" sz="2000" dirty="0" smtClean="0"/>
              <a:t>11,52 </a:t>
            </a:r>
            <a:r>
              <a:rPr lang="it-IT" sz="2000" dirty="0" err="1" smtClean="0"/>
              <a:t>rad</a:t>
            </a:r>
            <a:r>
              <a:rPr lang="it-IT" sz="2000" dirty="0" smtClean="0"/>
              <a:t>/s</a:t>
            </a:r>
          </a:p>
          <a:p>
            <a:pPr marL="452628" indent="-342900">
              <a:buClr>
                <a:srgbClr val="002060"/>
              </a:buClr>
              <a:buFont typeface="+mj-lt"/>
              <a:buAutoNum type="alphaUcPeriod"/>
            </a:pPr>
            <a:r>
              <a:rPr lang="it-IT" sz="2000" dirty="0" smtClean="0"/>
              <a:t>20 </a:t>
            </a:r>
            <a:r>
              <a:rPr lang="it-IT" sz="2000" dirty="0" err="1" smtClean="0"/>
              <a:t>rad</a:t>
            </a:r>
            <a:r>
              <a:rPr lang="it-IT" sz="2000" dirty="0" smtClean="0"/>
              <a:t>/s</a:t>
            </a:r>
          </a:p>
          <a:p>
            <a:pPr marL="452628" indent="-342900">
              <a:buClr>
                <a:srgbClr val="002060"/>
              </a:buClr>
              <a:buFont typeface="+mj-lt"/>
              <a:buAutoNum type="alphaUcPeriod"/>
            </a:pPr>
            <a:r>
              <a:rPr lang="it-IT" sz="2000" dirty="0" smtClean="0"/>
              <a:t>72 </a:t>
            </a:r>
            <a:r>
              <a:rPr lang="it-IT" sz="2000" dirty="0" err="1" smtClean="0"/>
              <a:t>rad</a:t>
            </a:r>
            <a:r>
              <a:rPr lang="it-IT" sz="2000" dirty="0" smtClean="0"/>
              <a:t>/s</a:t>
            </a:r>
          </a:p>
          <a:p>
            <a:pPr marL="452628" indent="-342900">
              <a:buClr>
                <a:srgbClr val="002060"/>
              </a:buClr>
              <a:buFont typeface="+mj-lt"/>
              <a:buAutoNum type="alphaUcPeriod"/>
            </a:pPr>
            <a:r>
              <a:rPr lang="it-IT" sz="2000" dirty="0" smtClean="0"/>
              <a:t>40 </a:t>
            </a:r>
            <a:r>
              <a:rPr lang="it-IT" sz="2000" dirty="0" err="1" smtClean="0"/>
              <a:t>rad</a:t>
            </a:r>
            <a:r>
              <a:rPr lang="it-IT" sz="2000" dirty="0" smtClean="0"/>
              <a:t>/s</a:t>
            </a:r>
          </a:p>
          <a:p>
            <a:pPr marL="452628" indent="-342900">
              <a:buClr>
                <a:srgbClr val="002060"/>
              </a:buClr>
              <a:buFont typeface="+mj-lt"/>
              <a:buAutoNum type="alphaUcPeriod"/>
            </a:pPr>
            <a:r>
              <a:rPr lang="it-IT" sz="2000" dirty="0" smtClean="0"/>
              <a:t>3,2 </a:t>
            </a:r>
            <a:r>
              <a:rPr lang="it-IT" sz="2000" dirty="0" err="1" smtClean="0"/>
              <a:t>rad</a:t>
            </a:r>
            <a:r>
              <a:rPr lang="it-IT" sz="2000" dirty="0" smtClean="0"/>
              <a:t>/s</a:t>
            </a:r>
            <a:endParaRPr lang="it-IT"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monto">
  <a:themeElements>
    <a:clrScheme name="Tramont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Tramont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ramont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426</TotalTime>
  <Words>1216</Words>
  <PresentationFormat>Presentazione su schermo (4:3)</PresentationFormat>
  <Paragraphs>187</Paragraphs>
  <Slides>25</Slides>
  <Notes>0</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25</vt:i4>
      </vt:variant>
    </vt:vector>
  </HeadingPairs>
  <TitlesOfParts>
    <vt:vector size="27" baseType="lpstr">
      <vt:lpstr>Tramonto</vt:lpstr>
      <vt:lpstr>Equazione</vt:lpstr>
      <vt:lpstr>RETEISSA Corsi di potenziamento e di preparazione ai test di ingresso per i corsi di laurea a numero programmato</vt:lpstr>
      <vt:lpstr>Dinamica</vt:lpstr>
      <vt:lpstr>Quesito</vt:lpstr>
      <vt:lpstr>Principi della dinamica</vt:lpstr>
      <vt:lpstr>Quesito 1</vt:lpstr>
      <vt:lpstr>Quesito 2</vt:lpstr>
      <vt:lpstr>Quesito 3</vt:lpstr>
      <vt:lpstr>Moto circolare uniforme</vt:lpstr>
      <vt:lpstr>Quesito 4</vt:lpstr>
      <vt:lpstr>Quesito 5</vt:lpstr>
      <vt:lpstr>Moto parabolico</vt:lpstr>
      <vt:lpstr>Moto parabolico</vt:lpstr>
      <vt:lpstr>Quesito 6</vt:lpstr>
      <vt:lpstr>Quesito 7</vt:lpstr>
      <vt:lpstr>Lavoro ed energia</vt:lpstr>
      <vt:lpstr>Lavoro ed energia</vt:lpstr>
      <vt:lpstr>Quesito 8</vt:lpstr>
      <vt:lpstr>Quesito 9</vt:lpstr>
      <vt:lpstr>Quesito 10</vt:lpstr>
      <vt:lpstr>Energia</vt:lpstr>
      <vt:lpstr>Energia</vt:lpstr>
      <vt:lpstr>Quesito 11</vt:lpstr>
      <vt:lpstr>Energia</vt:lpstr>
      <vt:lpstr>Energia</vt:lpstr>
      <vt:lpstr>Quesito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RETEISSA Corsi di potenziamento e di preparazione ai test di ingresso per i corsi di laurea a numero programmato</dc:title>
  <dc:creator>Valerio</dc:creator>
  <cp:lastModifiedBy>Valerio</cp:lastModifiedBy>
  <cp:revision>50</cp:revision>
  <dcterms:created xsi:type="dcterms:W3CDTF">2018-11-17T17:44:39Z</dcterms:created>
  <dcterms:modified xsi:type="dcterms:W3CDTF">2018-11-30T14:44:31Z</dcterms:modified>
</cp:coreProperties>
</file>