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1" d="100"/>
          <a:sy n="101" d="100"/>
        </p:scale>
        <p:origin x="126"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B740D-D74E-4FE4-8F7E-AA74045E4F27}" type="datetimeFigureOut">
              <a:rPr lang="it-IT" smtClean="0"/>
              <a:t>02/06/2022</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52CD7-752F-4DD7-B3A3-05C3444020B0}" type="slidenum">
              <a:rPr lang="it-IT" smtClean="0"/>
              <a:t>‹N›</a:t>
            </a:fld>
            <a:endParaRPr lang="it-IT"/>
          </a:p>
        </p:txBody>
      </p:sp>
    </p:spTree>
    <p:extLst>
      <p:ext uri="{BB962C8B-B14F-4D97-AF65-F5344CB8AC3E}">
        <p14:creationId xmlns:p14="http://schemas.microsoft.com/office/powerpoint/2010/main" val="3583685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4DA-E3E0-4099-8BC4-1813584CD794}"/>
              </a:ext>
            </a:extLst>
          </p:cNvPr>
          <p:cNvSpPr>
            <a:spLocks noGrp="1"/>
          </p:cNvSpPr>
          <p:nvPr>
            <p:ph type="ctrTitle"/>
          </p:nvPr>
        </p:nvSpPr>
        <p:spPr>
          <a:xfrm>
            <a:off x="1246415" y="800100"/>
            <a:ext cx="8447314" cy="3314694"/>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E1BD63B-9405-4E42-9E2F-07573F9B15A9}"/>
              </a:ext>
            </a:extLst>
          </p:cNvPr>
          <p:cNvSpPr>
            <a:spLocks noGrp="1"/>
          </p:cNvSpPr>
          <p:nvPr>
            <p:ph type="subTitle" idx="1"/>
          </p:nvPr>
        </p:nvSpPr>
        <p:spPr>
          <a:xfrm>
            <a:off x="1246415" y="4909459"/>
            <a:ext cx="8292874" cy="914395"/>
          </a:xfrm>
        </p:spPr>
        <p:txBody>
          <a:bodyPr anchor="ct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68D03A-9A11-476C-B52A-593F3C019230}"/>
              </a:ext>
            </a:extLst>
          </p:cNvPr>
          <p:cNvSpPr>
            <a:spLocks noGrp="1"/>
          </p:cNvSpPr>
          <p:nvPr>
            <p:ph type="dt" sz="half" idx="10"/>
          </p:nvPr>
        </p:nvSpPr>
        <p:spPr/>
        <p:txBody>
          <a:bodyPr/>
          <a:lstStyle/>
          <a:p>
            <a:fld id="{098A0168-EB40-45AF-89A1-87DE0A55FFC6}" type="datetime1">
              <a:rPr lang="en-US" smtClean="0"/>
              <a:t>6/2/2022</a:t>
            </a:fld>
            <a:endParaRPr lang="en-US"/>
          </a:p>
        </p:txBody>
      </p:sp>
      <p:sp>
        <p:nvSpPr>
          <p:cNvPr id="5" name="Footer Placeholder 4">
            <a:extLst>
              <a:ext uri="{FF2B5EF4-FFF2-40B4-BE49-F238E27FC236}">
                <a16:creationId xmlns:a16="http://schemas.microsoft.com/office/drawing/2014/main" id="{DA950CD1-7906-4885-9A4D-B764220D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ECA96-1AD5-41FE-AB5C-68ABD652299C}"/>
              </a:ext>
            </a:extLst>
          </p:cNvPr>
          <p:cNvSpPr>
            <a:spLocks noGrp="1"/>
          </p:cNvSpPr>
          <p:nvPr>
            <p:ph type="sldNum" sz="quarter" idx="12"/>
          </p:nvPr>
        </p:nvSpPr>
        <p:spPr/>
        <p:txBody>
          <a:bodyPr/>
          <a:lstStyle/>
          <a:p>
            <a:fld id="{81D2C36F-4504-47C0-B82F-A167342A2754}" type="slidenum">
              <a:rPr lang="en-US" smtClean="0"/>
              <a:t>‹N›</a:t>
            </a:fld>
            <a:endParaRPr lang="en-US"/>
          </a:p>
        </p:txBody>
      </p:sp>
      <p:cxnSp>
        <p:nvCxnSpPr>
          <p:cNvPr id="7" name="Straight Connector 6">
            <a:extLst>
              <a:ext uri="{FF2B5EF4-FFF2-40B4-BE49-F238E27FC236}">
                <a16:creationId xmlns:a16="http://schemas.microsoft.com/office/drawing/2014/main" id="{0A09E39A-DA3F-4BDC-A89A-6545C1DD3721}"/>
              </a:ext>
            </a:extLst>
          </p:cNvPr>
          <p:cNvCxnSpPr>
            <a:cxnSpLocks/>
          </p:cNvCxnSpPr>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8262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4882-AC48-4F1E-837D-E154BEEDC958}"/>
              </a:ext>
            </a:extLst>
          </p:cNvPr>
          <p:cNvSpPr>
            <a:spLocks noGrp="1"/>
          </p:cNvSpPr>
          <p:nvPr>
            <p:ph type="title"/>
          </p:nvPr>
        </p:nvSpPr>
        <p:spPr>
          <a:xfrm>
            <a:off x="838200" y="525439"/>
            <a:ext cx="9613106" cy="128288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FD34B7-C335-425E-BF89-DB1A0C235373}"/>
              </a:ext>
            </a:extLst>
          </p:cNvPr>
          <p:cNvSpPr>
            <a:spLocks noGrp="1"/>
          </p:cNvSpPr>
          <p:nvPr>
            <p:ph type="body" orient="vert" idx="1"/>
          </p:nvPr>
        </p:nvSpPr>
        <p:spPr>
          <a:xfrm>
            <a:off x="838200" y="1914525"/>
            <a:ext cx="9613106" cy="388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63754-C885-4DC6-962D-C861267B64D4}"/>
              </a:ext>
            </a:extLst>
          </p:cNvPr>
          <p:cNvSpPr>
            <a:spLocks noGrp="1"/>
          </p:cNvSpPr>
          <p:nvPr>
            <p:ph type="dt" sz="half" idx="10"/>
          </p:nvPr>
        </p:nvSpPr>
        <p:spPr/>
        <p:txBody>
          <a:bodyPr/>
          <a:lstStyle/>
          <a:p>
            <a:fld id="{8F8CA68F-747D-436A-B5BB-2EBC3ED499E4}" type="datetime1">
              <a:rPr lang="en-US" smtClean="0"/>
              <a:t>6/2/2022</a:t>
            </a:fld>
            <a:endParaRPr lang="en-US"/>
          </a:p>
        </p:txBody>
      </p:sp>
      <p:sp>
        <p:nvSpPr>
          <p:cNvPr id="5" name="Footer Placeholder 4">
            <a:extLst>
              <a:ext uri="{FF2B5EF4-FFF2-40B4-BE49-F238E27FC236}">
                <a16:creationId xmlns:a16="http://schemas.microsoft.com/office/drawing/2014/main" id="{B6EC9693-03CD-4EBD-A3D7-BE310CD5F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BBD01-5E50-4FF1-A1D6-B24B7B75E857}"/>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6710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A1D39-AB23-4CEE-BBAA-55B29415D413}"/>
              </a:ext>
            </a:extLst>
          </p:cNvPr>
          <p:cNvSpPr>
            <a:spLocks noGrp="1"/>
          </p:cNvSpPr>
          <p:nvPr>
            <p:ph type="title" orient="vert"/>
          </p:nvPr>
        </p:nvSpPr>
        <p:spPr>
          <a:xfrm>
            <a:off x="8724900" y="578644"/>
            <a:ext cx="1912144" cy="52720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CC20688-FA9B-4ABD-9E9E-C7EADE949A9D}"/>
              </a:ext>
            </a:extLst>
          </p:cNvPr>
          <p:cNvSpPr>
            <a:spLocks noGrp="1"/>
          </p:cNvSpPr>
          <p:nvPr>
            <p:ph type="body" orient="vert" idx="1"/>
          </p:nvPr>
        </p:nvSpPr>
        <p:spPr>
          <a:xfrm>
            <a:off x="628652" y="578643"/>
            <a:ext cx="7943848" cy="5272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6B1A6B-AE19-4BD4-AE49-43E78CC0B058}"/>
              </a:ext>
            </a:extLst>
          </p:cNvPr>
          <p:cNvSpPr>
            <a:spLocks noGrp="1"/>
          </p:cNvSpPr>
          <p:nvPr>
            <p:ph type="dt" sz="half" idx="10"/>
          </p:nvPr>
        </p:nvSpPr>
        <p:spPr/>
        <p:txBody>
          <a:bodyPr/>
          <a:lstStyle/>
          <a:p>
            <a:fld id="{6DD8DC11-9E39-40A0-B3DC-E3F2AD04A616}" type="datetime1">
              <a:rPr lang="en-US" smtClean="0"/>
              <a:t>6/2/2022</a:t>
            </a:fld>
            <a:endParaRPr lang="en-US"/>
          </a:p>
        </p:txBody>
      </p:sp>
      <p:sp>
        <p:nvSpPr>
          <p:cNvPr id="5" name="Footer Placeholder 4">
            <a:extLst>
              <a:ext uri="{FF2B5EF4-FFF2-40B4-BE49-F238E27FC236}">
                <a16:creationId xmlns:a16="http://schemas.microsoft.com/office/drawing/2014/main" id="{F6862144-27EE-4CE0-B167-F5DBA41B3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A40B2-EFB0-47EA-878B-6405E1DC189B}"/>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252574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BEE8-2E4A-4A4A-833E-89D8D794E5BB}"/>
              </a:ext>
            </a:extLst>
          </p:cNvPr>
          <p:cNvSpPr>
            <a:spLocks noGrp="1"/>
          </p:cNvSpPr>
          <p:nvPr>
            <p:ph type="title"/>
          </p:nvPr>
        </p:nvSpPr>
        <p:spPr>
          <a:xfrm>
            <a:off x="838199" y="545914"/>
            <a:ext cx="9527275" cy="1241944"/>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46CFDA-CDBF-4B24-9EC3-827F540F71D4}"/>
              </a:ext>
            </a:extLst>
          </p:cNvPr>
          <p:cNvSpPr>
            <a:spLocks noGrp="1"/>
          </p:cNvSpPr>
          <p:nvPr>
            <p:ph idx="1"/>
          </p:nvPr>
        </p:nvSpPr>
        <p:spPr>
          <a:xfrm>
            <a:off x="838199" y="2108595"/>
            <a:ext cx="9527275" cy="3643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25871D-4A14-4A17-A0ED-7DDA7752B54D}"/>
              </a:ext>
            </a:extLst>
          </p:cNvPr>
          <p:cNvSpPr>
            <a:spLocks noGrp="1"/>
          </p:cNvSpPr>
          <p:nvPr>
            <p:ph type="dt" sz="half" idx="10"/>
          </p:nvPr>
        </p:nvSpPr>
        <p:spPr/>
        <p:txBody>
          <a:bodyPr/>
          <a:lstStyle/>
          <a:p>
            <a:fld id="{BE0A88F0-556B-4BB7-8AAB-D63AEB65C662}" type="datetime1">
              <a:rPr lang="en-US" smtClean="0"/>
              <a:t>6/2/2022</a:t>
            </a:fld>
            <a:endParaRPr lang="en-US"/>
          </a:p>
        </p:txBody>
      </p:sp>
      <p:sp>
        <p:nvSpPr>
          <p:cNvPr id="5" name="Footer Placeholder 4">
            <a:extLst>
              <a:ext uri="{FF2B5EF4-FFF2-40B4-BE49-F238E27FC236}">
                <a16:creationId xmlns:a16="http://schemas.microsoft.com/office/drawing/2014/main" id="{DD5BD654-899B-4DAF-93B9-1CBCAB5F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F7FCA-B968-443D-90A7-E0F3C6D64EFE}"/>
              </a:ext>
            </a:extLst>
          </p:cNvPr>
          <p:cNvSpPr>
            <a:spLocks noGrp="1"/>
          </p:cNvSpPr>
          <p:nvPr>
            <p:ph type="sldNum" sz="quarter" idx="12"/>
          </p:nvPr>
        </p:nvSpPr>
        <p:spPr/>
        <p:txBody>
          <a:bodyPr/>
          <a:lstStyle/>
          <a:p>
            <a:fld id="{81D2C36F-4504-47C0-B82F-A167342A2754}" type="slidenum">
              <a:rPr lang="en-US" smtClean="0"/>
              <a:t>‹N›</a:t>
            </a:fld>
            <a:endParaRPr lang="en-US"/>
          </a:p>
        </p:txBody>
      </p:sp>
      <p:cxnSp>
        <p:nvCxnSpPr>
          <p:cNvPr id="9" name="Straight Connector 8">
            <a:extLst>
              <a:ext uri="{FF2B5EF4-FFF2-40B4-BE49-F238E27FC236}">
                <a16:creationId xmlns:a16="http://schemas.microsoft.com/office/drawing/2014/main" id="{C7F5CC56-CBE8-4152-AD5E-982DD286AA28}"/>
              </a:ext>
            </a:extLst>
          </p:cNvPr>
          <p:cNvCxnSpPr>
            <a:cxnSpLocks/>
          </p:cNvCxnSpPr>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88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5B8-786F-418B-9367-52B19526828B}"/>
              </a:ext>
            </a:extLst>
          </p:cNvPr>
          <p:cNvSpPr>
            <a:spLocks noGrp="1"/>
          </p:cNvSpPr>
          <p:nvPr>
            <p:ph type="title"/>
          </p:nvPr>
        </p:nvSpPr>
        <p:spPr>
          <a:xfrm>
            <a:off x="831850" y="1073426"/>
            <a:ext cx="8840344" cy="3489049"/>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BCF574-9044-4964-B6AE-A3983D595C9B}"/>
              </a:ext>
            </a:extLst>
          </p:cNvPr>
          <p:cNvSpPr>
            <a:spLocks noGrp="1"/>
          </p:cNvSpPr>
          <p:nvPr>
            <p:ph type="body" idx="1"/>
          </p:nvPr>
        </p:nvSpPr>
        <p:spPr>
          <a:xfrm>
            <a:off x="831850" y="4818488"/>
            <a:ext cx="8840344" cy="900772"/>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2A109-E9F9-428E-858A-38375BF1D978}"/>
              </a:ext>
            </a:extLst>
          </p:cNvPr>
          <p:cNvSpPr>
            <a:spLocks noGrp="1"/>
          </p:cNvSpPr>
          <p:nvPr>
            <p:ph type="dt" sz="half" idx="10"/>
          </p:nvPr>
        </p:nvSpPr>
        <p:spPr/>
        <p:txBody>
          <a:bodyPr/>
          <a:lstStyle/>
          <a:p>
            <a:fld id="{60E05506-6815-4E0E-B1DE-ECA35C2016DF}" type="datetime1">
              <a:rPr lang="en-US" smtClean="0"/>
              <a:t>6/2/2022</a:t>
            </a:fld>
            <a:endParaRPr lang="en-US"/>
          </a:p>
        </p:txBody>
      </p:sp>
      <p:sp>
        <p:nvSpPr>
          <p:cNvPr id="5" name="Footer Placeholder 4">
            <a:extLst>
              <a:ext uri="{FF2B5EF4-FFF2-40B4-BE49-F238E27FC236}">
                <a16:creationId xmlns:a16="http://schemas.microsoft.com/office/drawing/2014/main" id="{4DD9BA6F-665B-4D62-84D1-23E03428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1A2D7-4390-4B51-90D4-900EAAB13CBC}"/>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2551653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66EE-5127-48B4-A6F6-F5F6B38DB27A}"/>
              </a:ext>
            </a:extLst>
          </p:cNvPr>
          <p:cNvSpPr>
            <a:spLocks noGrp="1"/>
          </p:cNvSpPr>
          <p:nvPr>
            <p:ph type="title"/>
          </p:nvPr>
        </p:nvSpPr>
        <p:spPr>
          <a:xfrm>
            <a:off x="838199" y="587828"/>
            <a:ext cx="9578683" cy="990601"/>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E57B8A9-5914-49F9-8E0E-C8723C5339D3}"/>
              </a:ext>
            </a:extLst>
          </p:cNvPr>
          <p:cNvSpPr>
            <a:spLocks noGrp="1"/>
          </p:cNvSpPr>
          <p:nvPr>
            <p:ph sz="half" idx="1"/>
          </p:nvPr>
        </p:nvSpPr>
        <p:spPr>
          <a:xfrm>
            <a:off x="838201" y="2057407"/>
            <a:ext cx="4318906" cy="372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9E7D0C2-CAEA-4E31-8FA6-D866315DF61C}"/>
              </a:ext>
            </a:extLst>
          </p:cNvPr>
          <p:cNvSpPr>
            <a:spLocks noGrp="1"/>
          </p:cNvSpPr>
          <p:nvPr>
            <p:ph sz="half" idx="2"/>
          </p:nvPr>
        </p:nvSpPr>
        <p:spPr>
          <a:xfrm>
            <a:off x="5969577" y="2057407"/>
            <a:ext cx="4405746" cy="37251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51E5DE2-0BD6-45B3-BDB1-675BA058BF2E}"/>
              </a:ext>
            </a:extLst>
          </p:cNvPr>
          <p:cNvSpPr>
            <a:spLocks noGrp="1"/>
          </p:cNvSpPr>
          <p:nvPr>
            <p:ph type="dt" sz="half" idx="10"/>
          </p:nvPr>
        </p:nvSpPr>
        <p:spPr/>
        <p:txBody>
          <a:bodyPr/>
          <a:lstStyle/>
          <a:p>
            <a:fld id="{FC6E85F7-A724-48A4-9D33-CEBC5174E865}" type="datetime1">
              <a:rPr lang="en-US" smtClean="0"/>
              <a:t>6/2/2022</a:t>
            </a:fld>
            <a:endParaRPr lang="en-US"/>
          </a:p>
        </p:txBody>
      </p:sp>
      <p:sp>
        <p:nvSpPr>
          <p:cNvPr id="6" name="Footer Placeholder 5">
            <a:extLst>
              <a:ext uri="{FF2B5EF4-FFF2-40B4-BE49-F238E27FC236}">
                <a16:creationId xmlns:a16="http://schemas.microsoft.com/office/drawing/2014/main" id="{082622B7-97C1-4C72-BCA9-290DC716F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7BEE3-B3AE-45B6-924A-08ABC95181D7}"/>
              </a:ext>
            </a:extLst>
          </p:cNvPr>
          <p:cNvSpPr>
            <a:spLocks noGrp="1"/>
          </p:cNvSpPr>
          <p:nvPr>
            <p:ph type="sldNum" sz="quarter" idx="12"/>
          </p:nvPr>
        </p:nvSpPr>
        <p:spPr/>
        <p:txBody>
          <a:bodyPr/>
          <a:lstStyle/>
          <a:p>
            <a:fld id="{81D2C36F-4504-47C0-B82F-A167342A2754}" type="slidenum">
              <a:rPr lang="en-US" smtClean="0"/>
              <a:t>‹N›</a:t>
            </a:fld>
            <a:endParaRPr lang="en-US"/>
          </a:p>
        </p:txBody>
      </p:sp>
      <p:cxnSp>
        <p:nvCxnSpPr>
          <p:cNvPr id="8" name="Straight Connector 7">
            <a:extLst>
              <a:ext uri="{FF2B5EF4-FFF2-40B4-BE49-F238E27FC236}">
                <a16:creationId xmlns:a16="http://schemas.microsoft.com/office/drawing/2014/main" id="{6610397D-8A25-4307-B58D-8DE617EFD26D}"/>
              </a:ext>
            </a:extLst>
          </p:cNvPr>
          <p:cNvCxnSpPr>
            <a:cxnSpLocks/>
          </p:cNvCxnSpPr>
          <p:nvPr/>
        </p:nvCxnSpPr>
        <p:spPr>
          <a:xfrm>
            <a:off x="375523" y="176040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B747697-5C57-4DA6-8ED6-CAB14CDD220A}"/>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455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2296-2B01-4044-AD7B-497BAC8AEA68}"/>
              </a:ext>
            </a:extLst>
          </p:cNvPr>
          <p:cNvSpPr>
            <a:spLocks noGrp="1"/>
          </p:cNvSpPr>
          <p:nvPr>
            <p:ph type="title"/>
          </p:nvPr>
        </p:nvSpPr>
        <p:spPr>
          <a:xfrm>
            <a:off x="839788" y="609600"/>
            <a:ext cx="10515600" cy="95149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F08880-DE5D-4299-BAC3-D45377C49993}"/>
              </a:ext>
            </a:extLst>
          </p:cNvPr>
          <p:cNvSpPr>
            <a:spLocks noGrp="1"/>
          </p:cNvSpPr>
          <p:nvPr>
            <p:ph type="body" idx="1"/>
          </p:nvPr>
        </p:nvSpPr>
        <p:spPr>
          <a:xfrm>
            <a:off x="839789" y="1989859"/>
            <a:ext cx="4381644"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A655D-7A3A-4BA5-B82A-744276BE2586}"/>
              </a:ext>
            </a:extLst>
          </p:cNvPr>
          <p:cNvSpPr>
            <a:spLocks noGrp="1"/>
          </p:cNvSpPr>
          <p:nvPr>
            <p:ph sz="half" idx="2"/>
          </p:nvPr>
        </p:nvSpPr>
        <p:spPr>
          <a:xfrm>
            <a:off x="839789" y="2713126"/>
            <a:ext cx="4381644" cy="3121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2037933-BDAC-4317-9B7E-E30CF0B42ECE}"/>
              </a:ext>
            </a:extLst>
          </p:cNvPr>
          <p:cNvSpPr>
            <a:spLocks noGrp="1"/>
          </p:cNvSpPr>
          <p:nvPr>
            <p:ph type="body" sz="quarter" idx="3"/>
          </p:nvPr>
        </p:nvSpPr>
        <p:spPr>
          <a:xfrm>
            <a:off x="5950530" y="1989859"/>
            <a:ext cx="4487137"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5878F-AE56-4F8C-A84A-A8534180DE41}"/>
              </a:ext>
            </a:extLst>
          </p:cNvPr>
          <p:cNvSpPr>
            <a:spLocks noGrp="1"/>
          </p:cNvSpPr>
          <p:nvPr>
            <p:ph sz="quarter" idx="4"/>
          </p:nvPr>
        </p:nvSpPr>
        <p:spPr>
          <a:xfrm>
            <a:off x="5950531" y="2713127"/>
            <a:ext cx="4487136" cy="3121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FFF249A-9D93-4A8E-9284-5AB19AC0AC12}"/>
              </a:ext>
            </a:extLst>
          </p:cNvPr>
          <p:cNvSpPr>
            <a:spLocks noGrp="1"/>
          </p:cNvSpPr>
          <p:nvPr>
            <p:ph type="dt" sz="half" idx="10"/>
          </p:nvPr>
        </p:nvSpPr>
        <p:spPr/>
        <p:txBody>
          <a:bodyPr/>
          <a:lstStyle/>
          <a:p>
            <a:fld id="{42806E7A-BDD3-46A3-BEE2-EB821F9236B4}" type="datetime1">
              <a:rPr lang="en-US" smtClean="0"/>
              <a:t>6/2/2022</a:t>
            </a:fld>
            <a:endParaRPr lang="en-US"/>
          </a:p>
        </p:txBody>
      </p:sp>
      <p:sp>
        <p:nvSpPr>
          <p:cNvPr id="8" name="Footer Placeholder 7">
            <a:extLst>
              <a:ext uri="{FF2B5EF4-FFF2-40B4-BE49-F238E27FC236}">
                <a16:creationId xmlns:a16="http://schemas.microsoft.com/office/drawing/2014/main" id="{B5563883-9438-44C9-877E-EC771D1B3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D3CC-D7BA-43BD-973A-B09921FEDEA8}"/>
              </a:ext>
            </a:extLst>
          </p:cNvPr>
          <p:cNvSpPr>
            <a:spLocks noGrp="1"/>
          </p:cNvSpPr>
          <p:nvPr>
            <p:ph type="sldNum" sz="quarter" idx="12"/>
          </p:nvPr>
        </p:nvSpPr>
        <p:spPr/>
        <p:txBody>
          <a:bodyPr/>
          <a:lstStyle/>
          <a:p>
            <a:fld id="{81D2C36F-4504-47C0-B82F-A167342A2754}" type="slidenum">
              <a:rPr lang="en-US" smtClean="0"/>
              <a:t>‹N›</a:t>
            </a:fld>
            <a:endParaRPr lang="en-US"/>
          </a:p>
        </p:txBody>
      </p:sp>
      <p:cxnSp>
        <p:nvCxnSpPr>
          <p:cNvPr id="10" name="Straight Connector 9">
            <a:extLst>
              <a:ext uri="{FF2B5EF4-FFF2-40B4-BE49-F238E27FC236}">
                <a16:creationId xmlns:a16="http://schemas.microsoft.com/office/drawing/2014/main" id="{14B03ADF-AEED-49C1-9CF7-7749387E2A4F}"/>
              </a:ext>
            </a:extLst>
          </p:cNvPr>
          <p:cNvCxnSpPr>
            <a:cxnSpLocks/>
          </p:cNvCxnSpPr>
          <p:nvPr/>
        </p:nvCxnSpPr>
        <p:spPr>
          <a:xfrm>
            <a:off x="378503" y="17526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5345CA-2FC8-42B9-85F7-84F77724D011}"/>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180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8770-E2EE-4C9B-9F89-128DAC6618AF}"/>
              </a:ext>
            </a:extLst>
          </p:cNvPr>
          <p:cNvSpPr>
            <a:spLocks noGrp="1"/>
          </p:cNvSpPr>
          <p:nvPr>
            <p:ph type="title"/>
          </p:nvPr>
        </p:nvSpPr>
        <p:spPr>
          <a:xfrm>
            <a:off x="785116" y="703687"/>
            <a:ext cx="9406190" cy="1722589"/>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91CE391-8E22-4716-8A8B-C39BA61A7726}"/>
              </a:ext>
            </a:extLst>
          </p:cNvPr>
          <p:cNvSpPr>
            <a:spLocks noGrp="1"/>
          </p:cNvSpPr>
          <p:nvPr>
            <p:ph type="dt" sz="half" idx="10"/>
          </p:nvPr>
        </p:nvSpPr>
        <p:spPr/>
        <p:txBody>
          <a:bodyPr/>
          <a:lstStyle/>
          <a:p>
            <a:fld id="{9ED1540C-9440-4E7A-B71A-BEFEE06869E3}" type="datetime1">
              <a:rPr lang="en-US" smtClean="0"/>
              <a:t>6/2/2022</a:t>
            </a:fld>
            <a:endParaRPr lang="en-US"/>
          </a:p>
        </p:txBody>
      </p:sp>
      <p:sp>
        <p:nvSpPr>
          <p:cNvPr id="4" name="Footer Placeholder 3">
            <a:extLst>
              <a:ext uri="{FF2B5EF4-FFF2-40B4-BE49-F238E27FC236}">
                <a16:creationId xmlns:a16="http://schemas.microsoft.com/office/drawing/2014/main" id="{1A6C042F-179F-4DBC-80B7-34B89EA27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86EA4-4BE5-4D17-A1DC-196FEA972B8C}"/>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88953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49B6B-2C1C-452D-9F93-BD9A6F2B08D4}"/>
              </a:ext>
            </a:extLst>
          </p:cNvPr>
          <p:cNvSpPr>
            <a:spLocks noGrp="1"/>
          </p:cNvSpPr>
          <p:nvPr>
            <p:ph type="dt" sz="half" idx="10"/>
          </p:nvPr>
        </p:nvSpPr>
        <p:spPr/>
        <p:txBody>
          <a:bodyPr/>
          <a:lstStyle/>
          <a:p>
            <a:fld id="{E0318DDB-88AC-4039-B59C-B05DC4C9C16C}" type="datetime1">
              <a:rPr lang="en-US" smtClean="0"/>
              <a:t>6/2/2022</a:t>
            </a:fld>
            <a:endParaRPr lang="en-US"/>
          </a:p>
        </p:txBody>
      </p:sp>
      <p:sp>
        <p:nvSpPr>
          <p:cNvPr id="3" name="Footer Placeholder 2">
            <a:extLst>
              <a:ext uri="{FF2B5EF4-FFF2-40B4-BE49-F238E27FC236}">
                <a16:creationId xmlns:a16="http://schemas.microsoft.com/office/drawing/2014/main" id="{647CA8ED-78AC-4474-8874-E4C424297D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90B764-0B68-4801-ADE7-931059129F2A}"/>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367959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717A-ED7D-43FE-881F-9407FF220457}"/>
              </a:ext>
            </a:extLst>
          </p:cNvPr>
          <p:cNvSpPr>
            <a:spLocks noGrp="1"/>
          </p:cNvSpPr>
          <p:nvPr>
            <p:ph type="title"/>
          </p:nvPr>
        </p:nvSpPr>
        <p:spPr>
          <a:xfrm>
            <a:off x="839788" y="597476"/>
            <a:ext cx="3932237" cy="1693717"/>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36FE954-332E-4D66-AFFD-A15389A769C2}"/>
              </a:ext>
            </a:extLst>
          </p:cNvPr>
          <p:cNvSpPr>
            <a:spLocks noGrp="1"/>
          </p:cNvSpPr>
          <p:nvPr>
            <p:ph idx="1"/>
          </p:nvPr>
        </p:nvSpPr>
        <p:spPr>
          <a:xfrm>
            <a:off x="5183188" y="597475"/>
            <a:ext cx="5140180" cy="526357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9D15CDA-9FC3-4F17-963C-DD9E226ECC28}"/>
              </a:ext>
            </a:extLst>
          </p:cNvPr>
          <p:cNvSpPr>
            <a:spLocks noGrp="1"/>
          </p:cNvSpPr>
          <p:nvPr>
            <p:ph type="body" sz="half" idx="2"/>
          </p:nvPr>
        </p:nvSpPr>
        <p:spPr>
          <a:xfrm>
            <a:off x="839788" y="2291194"/>
            <a:ext cx="3932237" cy="3577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C30BE-8EE8-4A41-B20E-ACEFC980C039}"/>
              </a:ext>
            </a:extLst>
          </p:cNvPr>
          <p:cNvSpPr>
            <a:spLocks noGrp="1"/>
          </p:cNvSpPr>
          <p:nvPr>
            <p:ph type="dt" sz="half" idx="10"/>
          </p:nvPr>
        </p:nvSpPr>
        <p:spPr/>
        <p:txBody>
          <a:bodyPr/>
          <a:lstStyle/>
          <a:p>
            <a:fld id="{E082ABFB-60E7-4BA1-866A-7059F058065B}" type="datetime1">
              <a:rPr lang="en-US" smtClean="0"/>
              <a:t>6/2/2022</a:t>
            </a:fld>
            <a:endParaRPr lang="en-US"/>
          </a:p>
        </p:txBody>
      </p:sp>
      <p:sp>
        <p:nvSpPr>
          <p:cNvPr id="6" name="Footer Placeholder 5">
            <a:extLst>
              <a:ext uri="{FF2B5EF4-FFF2-40B4-BE49-F238E27FC236}">
                <a16:creationId xmlns:a16="http://schemas.microsoft.com/office/drawing/2014/main" id="{644B6719-F550-42EF-B377-8E41A46D00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A6636-5EF9-499C-A3A0-3021812D0D06}"/>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358674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8CB-27F1-47CF-B05A-CC0688301831}"/>
              </a:ext>
            </a:extLst>
          </p:cNvPr>
          <p:cNvSpPr>
            <a:spLocks noGrp="1"/>
          </p:cNvSpPr>
          <p:nvPr>
            <p:ph type="title"/>
          </p:nvPr>
        </p:nvSpPr>
        <p:spPr>
          <a:xfrm>
            <a:off x="839788" y="659822"/>
            <a:ext cx="3932237" cy="1652154"/>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89C67EA-3155-4708-9B86-D7B2B54FC2BB}"/>
              </a:ext>
            </a:extLst>
          </p:cNvPr>
          <p:cNvSpPr>
            <a:spLocks noGrp="1"/>
          </p:cNvSpPr>
          <p:nvPr>
            <p:ph type="pic" idx="1"/>
          </p:nvPr>
        </p:nvSpPr>
        <p:spPr>
          <a:xfrm>
            <a:off x="5183188" y="703687"/>
            <a:ext cx="5212917" cy="49690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B434F1-C813-4E9B-98A4-B0B372CE2767}"/>
              </a:ext>
            </a:extLst>
          </p:cNvPr>
          <p:cNvSpPr>
            <a:spLocks noGrp="1"/>
          </p:cNvSpPr>
          <p:nvPr>
            <p:ph type="body" sz="half" idx="2"/>
          </p:nvPr>
        </p:nvSpPr>
        <p:spPr>
          <a:xfrm>
            <a:off x="839788" y="2426277"/>
            <a:ext cx="3932237" cy="32464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2A0B8-75E7-465D-84CB-BC9C3FB2F5CA}"/>
              </a:ext>
            </a:extLst>
          </p:cNvPr>
          <p:cNvSpPr>
            <a:spLocks noGrp="1"/>
          </p:cNvSpPr>
          <p:nvPr>
            <p:ph type="dt" sz="half" idx="10"/>
          </p:nvPr>
        </p:nvSpPr>
        <p:spPr/>
        <p:txBody>
          <a:bodyPr/>
          <a:lstStyle/>
          <a:p>
            <a:fld id="{2694112F-55F4-4776-A323-7418930321C8}" type="datetime1">
              <a:rPr lang="en-US" smtClean="0"/>
              <a:t>6/2/2022</a:t>
            </a:fld>
            <a:endParaRPr lang="en-US"/>
          </a:p>
        </p:txBody>
      </p:sp>
      <p:sp>
        <p:nvSpPr>
          <p:cNvPr id="6" name="Footer Placeholder 5">
            <a:extLst>
              <a:ext uri="{FF2B5EF4-FFF2-40B4-BE49-F238E27FC236}">
                <a16:creationId xmlns:a16="http://schemas.microsoft.com/office/drawing/2014/main" id="{1C3879C9-B751-43BD-8B27-FA18290E1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998FB-27B9-46E5-90E3-09B108B0E807}"/>
              </a:ext>
            </a:extLst>
          </p:cNvPr>
          <p:cNvSpPr>
            <a:spLocks noGrp="1"/>
          </p:cNvSpPr>
          <p:nvPr>
            <p:ph type="sldNum" sz="quarter" idx="12"/>
          </p:nvPr>
        </p:nvSpPr>
        <p:spPr/>
        <p:txBody>
          <a:bodyPr/>
          <a:lstStyle/>
          <a:p>
            <a:fld id="{81D2C36F-4504-47C0-B82F-A167342A2754}" type="slidenum">
              <a:rPr lang="en-US" smtClean="0"/>
              <a:t>‹N›</a:t>
            </a:fld>
            <a:endParaRPr lang="en-US"/>
          </a:p>
        </p:txBody>
      </p:sp>
    </p:spTree>
    <p:extLst>
      <p:ext uri="{BB962C8B-B14F-4D97-AF65-F5344CB8AC3E}">
        <p14:creationId xmlns:p14="http://schemas.microsoft.com/office/powerpoint/2010/main" val="68121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A68A5-A7C7-4D91-AB95-6E0B6FFD8743}"/>
              </a:ext>
            </a:extLst>
          </p:cNvPr>
          <p:cNvSpPr/>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1F93EBF-655A-4373-ADBE-9606BFA94B8E}"/>
              </a:ext>
            </a:extLst>
          </p:cNvPr>
          <p:cNvSpPr>
            <a:spLocks noGrp="1"/>
          </p:cNvSpPr>
          <p:nvPr>
            <p:ph type="title"/>
          </p:nvPr>
        </p:nvSpPr>
        <p:spPr>
          <a:xfrm>
            <a:off x="838200" y="525439"/>
            <a:ext cx="9485160" cy="12828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AAF2994-4D2E-43BB-9D9B-117ED94ABDE7}"/>
              </a:ext>
            </a:extLst>
          </p:cNvPr>
          <p:cNvSpPr>
            <a:spLocks noGrp="1"/>
          </p:cNvSpPr>
          <p:nvPr>
            <p:ph type="body" idx="1"/>
          </p:nvPr>
        </p:nvSpPr>
        <p:spPr>
          <a:xfrm>
            <a:off x="838200" y="2091757"/>
            <a:ext cx="9485163" cy="37064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F28926-9DF1-4A3E-8B81-2191D6F75EF9}"/>
              </a:ext>
            </a:extLst>
          </p:cNvPr>
          <p:cNvSpPr>
            <a:spLocks noGrp="1"/>
          </p:cNvSpPr>
          <p:nvPr>
            <p:ph type="dt" sz="half" idx="2"/>
          </p:nvPr>
        </p:nvSpPr>
        <p:spPr>
          <a:xfrm>
            <a:off x="628652" y="6140304"/>
            <a:ext cx="3154896" cy="287075"/>
          </a:xfrm>
          <a:prstGeom prst="rect">
            <a:avLst/>
          </a:prstGeom>
        </p:spPr>
        <p:txBody>
          <a:bodyPr vert="horz" lIns="91440" tIns="45720" rIns="91440" bIns="45720" rtlCol="0" anchor="ctr"/>
          <a:lstStyle>
            <a:lvl1pPr algn="l">
              <a:defRPr sz="1000" cap="all" spc="300" baseline="0">
                <a:solidFill>
                  <a:schemeClr val="accent1"/>
                </a:solidFill>
              </a:defRPr>
            </a:lvl1pPr>
          </a:lstStyle>
          <a:p>
            <a:fld id="{CFBEA57F-793F-4683-BD8A-741FD4B89154}" type="datetime1">
              <a:rPr lang="en-US" smtClean="0"/>
              <a:t>6/2/2022</a:t>
            </a:fld>
            <a:endParaRPr lang="en-US" dirty="0"/>
          </a:p>
        </p:txBody>
      </p:sp>
      <p:sp>
        <p:nvSpPr>
          <p:cNvPr id="5" name="Footer Placeholder 4">
            <a:extLst>
              <a:ext uri="{FF2B5EF4-FFF2-40B4-BE49-F238E27FC236}">
                <a16:creationId xmlns:a16="http://schemas.microsoft.com/office/drawing/2014/main" id="{7D01BD4F-CE83-48A3-9683-19CF03C0A586}"/>
              </a:ext>
            </a:extLst>
          </p:cNvPr>
          <p:cNvSpPr>
            <a:spLocks noGrp="1"/>
          </p:cNvSpPr>
          <p:nvPr>
            <p:ph type="ftr" sz="quarter" idx="3"/>
          </p:nvPr>
        </p:nvSpPr>
        <p:spPr>
          <a:xfrm rot="5400000">
            <a:off x="9233562" y="2578525"/>
            <a:ext cx="4114800" cy="365125"/>
          </a:xfrm>
          <a:prstGeom prst="rect">
            <a:avLst/>
          </a:prstGeom>
        </p:spPr>
        <p:txBody>
          <a:bodyPr vert="horz" lIns="91440" tIns="45720" rIns="91440" bIns="45720" rtlCol="0" anchor="ctr"/>
          <a:lstStyle>
            <a:lvl1pPr algn="l">
              <a:defRPr sz="1050" b="1" cap="all" spc="300" baseline="0">
                <a:solidFill>
                  <a:schemeClr val="accent1"/>
                </a:solidFill>
              </a:defRPr>
            </a:lvl1pPr>
          </a:lstStyle>
          <a:p>
            <a:endParaRPr lang="en-US" dirty="0"/>
          </a:p>
        </p:txBody>
      </p:sp>
      <p:sp>
        <p:nvSpPr>
          <p:cNvPr id="6" name="Slide Number Placeholder 5">
            <a:extLst>
              <a:ext uri="{FF2B5EF4-FFF2-40B4-BE49-F238E27FC236}">
                <a16:creationId xmlns:a16="http://schemas.microsoft.com/office/drawing/2014/main" id="{3AB94939-09B3-4A6E-88F8-4D923A56D479}"/>
              </a:ext>
            </a:extLst>
          </p:cNvPr>
          <p:cNvSpPr>
            <a:spLocks noGrp="1"/>
          </p:cNvSpPr>
          <p:nvPr>
            <p:ph type="sldNum" sz="quarter" idx="4"/>
          </p:nvPr>
        </p:nvSpPr>
        <p:spPr>
          <a:xfrm>
            <a:off x="10821701" y="5672706"/>
            <a:ext cx="951908" cy="754673"/>
          </a:xfrm>
          <a:prstGeom prst="rect">
            <a:avLst/>
          </a:prstGeom>
        </p:spPr>
        <p:txBody>
          <a:bodyPr vert="horz" lIns="91440" tIns="45720" rIns="91440" bIns="45720" rtlCol="0" anchor="ctr"/>
          <a:lstStyle>
            <a:lvl1pPr algn="ctr">
              <a:defRPr sz="3600" b="1">
                <a:solidFill>
                  <a:schemeClr val="accent1"/>
                </a:solidFill>
              </a:defRPr>
            </a:lvl1pPr>
          </a:lstStyle>
          <a:p>
            <a:fld id="{81D2C36F-4504-47C0-B82F-A167342A2754}" type="slidenum">
              <a:rPr lang="en-US" smtClean="0"/>
              <a:t>‹N›</a:t>
            </a:fld>
            <a:endParaRPr lang="en-US" dirty="0"/>
          </a:p>
        </p:txBody>
      </p:sp>
      <p:sp>
        <p:nvSpPr>
          <p:cNvPr id="15" name="Rectangle 14">
            <a:extLst>
              <a:ext uri="{FF2B5EF4-FFF2-40B4-BE49-F238E27FC236}">
                <a16:creationId xmlns:a16="http://schemas.microsoft.com/office/drawing/2014/main" id="{DA4051E3-92B2-42FC-BB3D-372E4A614439}"/>
              </a:ext>
            </a:extLst>
          </p:cNvPr>
          <p:cNvSpPr/>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C425084-C97A-4C25-AE47-DDECF2DD3ABC}"/>
              </a:ext>
            </a:extLst>
          </p:cNvPr>
          <p:cNvCxnSpPr>
            <a:cxnSpLocks/>
          </p:cNvCxnSpPr>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6A478A1-0B34-4F2B-88FA-CF47551E5DF9}"/>
              </a:ext>
            </a:extLst>
          </p:cNvPr>
          <p:cNvCxnSpPr>
            <a:cxnSpLocks/>
          </p:cNvCxnSpPr>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843968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800" kern="1200">
          <a:solidFill>
            <a:schemeClr val="accent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6">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8">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45" name="Rectangle 14">
            <a:extLst>
              <a:ext uri="{FF2B5EF4-FFF2-40B4-BE49-F238E27FC236}">
                <a16:creationId xmlns:a16="http://schemas.microsoft.com/office/drawing/2014/main" id="{D6596AA9-B120-4DE3-9A80-7DB4BD1222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Valtubo per Chianciano Il blog dei Chiancianesi: Lettera aperta al blog  Valtubo">
            <a:extLst>
              <a:ext uri="{FF2B5EF4-FFF2-40B4-BE49-F238E27FC236}">
                <a16:creationId xmlns:a16="http://schemas.microsoft.com/office/drawing/2014/main" id="{837FF6C0-E558-48DD-BCFA-3950C12C1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348"/>
            <a:ext cx="12191999" cy="68526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8B759AD1-FF7E-474B-8E7D-2E9F50AD0269}"/>
              </a:ext>
            </a:extLst>
          </p:cNvPr>
          <p:cNvSpPr/>
          <p:nvPr/>
        </p:nvSpPr>
        <p:spPr>
          <a:xfrm rot="20319179">
            <a:off x="3659980" y="2126560"/>
            <a:ext cx="5646222" cy="3416320"/>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L</a:t>
            </a:r>
            <a:r>
              <a:rPr lang="it-IT" sz="5400" dirty="0">
                <a:ln w="0"/>
                <a:effectLst>
                  <a:outerShdw blurRad="38100" dist="19050" dir="2700000" algn="tl" rotWithShape="0">
                    <a:schemeClr val="dk1">
                      <a:alpha val="40000"/>
                    </a:schemeClr>
                  </a:outerShdw>
                </a:effectLst>
                <a:latin typeface="Edwardian Script ITC" panose="030303020407070D0804" pitchFamily="66" charset="0"/>
              </a:rPr>
              <a:t>a storia della chimica attraverso alcune lettere firmate dai grandi della Chimica</a:t>
            </a:r>
            <a:endParaRPr lang="en-US" sz="54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endParaRPr>
          </a:p>
        </p:txBody>
      </p:sp>
    </p:spTree>
    <p:extLst>
      <p:ext uri="{BB962C8B-B14F-4D97-AF65-F5344CB8AC3E}">
        <p14:creationId xmlns:p14="http://schemas.microsoft.com/office/powerpoint/2010/main" val="1239557319"/>
      </p:ext>
    </p:extLst>
  </p:cSld>
  <p:clrMapOvr>
    <a:masterClrMapping/>
  </p:clrMapOvr>
  <mc:AlternateContent xmlns:mc="http://schemas.openxmlformats.org/markup-compatibility/2006" xmlns:p14="http://schemas.microsoft.com/office/powerpoint/2010/main">
    <mc:Choice Requires="p14">
      <p:transition spd="slow" p14:dur="30000" advTm="10"/>
    </mc:Choice>
    <mc:Fallback xmlns="">
      <p:transition spd="slow" advTm="1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3D737FF-336C-4BDE-B700-52A6B90B1EA3}"/>
              </a:ext>
            </a:extLst>
          </p:cNvPr>
          <p:cNvSpPr/>
          <p:nvPr/>
        </p:nvSpPr>
        <p:spPr>
          <a:xfrm>
            <a:off x="2814814" y="523237"/>
            <a:ext cx="5024132" cy="1200329"/>
          </a:xfrm>
          <a:prstGeom prst="rect">
            <a:avLst/>
          </a:prstGeom>
          <a:noFill/>
        </p:spPr>
        <p:txBody>
          <a:bodyPr wrap="none" lIns="91440" tIns="45720" rIns="91440" bIns="45720">
            <a:spAutoFit/>
          </a:bodyPr>
          <a:lstStyle/>
          <a:p>
            <a:pPr algn="ctr"/>
            <a:r>
              <a:rPr lang="en-US" sz="72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D.I. Mendeleev</a:t>
            </a:r>
          </a:p>
        </p:txBody>
      </p:sp>
      <p:pic>
        <p:nvPicPr>
          <p:cNvPr id="9" name="Picture 8">
            <a:extLst>
              <a:ext uri="{FF2B5EF4-FFF2-40B4-BE49-F238E27FC236}">
                <a16:creationId xmlns:a16="http://schemas.microsoft.com/office/drawing/2014/main" id="{AD7CED99-E031-43D4-B795-5F4B144411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588" y="327849"/>
            <a:ext cx="1076791" cy="1591103"/>
          </a:xfrm>
          <a:prstGeom prst="rect">
            <a:avLst/>
          </a:prstGeom>
        </p:spPr>
      </p:pic>
      <p:sp>
        <p:nvSpPr>
          <p:cNvPr id="10" name="TextBox 9">
            <a:extLst>
              <a:ext uri="{FF2B5EF4-FFF2-40B4-BE49-F238E27FC236}">
                <a16:creationId xmlns:a16="http://schemas.microsoft.com/office/drawing/2014/main" id="{CF22071A-3C50-405D-BDDF-6E1DE0AAD64C}"/>
              </a:ext>
            </a:extLst>
          </p:cNvPr>
          <p:cNvSpPr txBox="1"/>
          <p:nvPr/>
        </p:nvSpPr>
        <p:spPr>
          <a:xfrm>
            <a:off x="505499" y="2028724"/>
            <a:ext cx="9980740" cy="2123658"/>
          </a:xfrm>
          <a:prstGeom prst="rect">
            <a:avLst/>
          </a:prstGeom>
          <a:noFill/>
        </p:spPr>
        <p:txBody>
          <a:bodyPr wrap="square" rtlCol="0">
            <a:spAutoFit/>
          </a:bodyPr>
          <a:lstStyle/>
          <a:p>
            <a:pPr algn="just"/>
            <a:r>
              <a:rPr lang="it-IT" sz="2200" b="0" i="0" dirty="0">
                <a:effectLst/>
                <a:latin typeface="Google Sans"/>
              </a:rPr>
              <a:t>Dmitrij Ivanovič Mendeleev fu un chimico che nato in Russia, più precisamente </a:t>
            </a:r>
            <a:r>
              <a:rPr lang="it-IT" sz="2200" b="0" i="0" dirty="0">
                <a:solidFill>
                  <a:srgbClr val="000000"/>
                </a:solidFill>
                <a:effectLst/>
                <a:latin typeface="Google Sans"/>
              </a:rPr>
              <a:t>a Tobol’sk, nel 1834</a:t>
            </a:r>
            <a:r>
              <a:rPr lang="it-IT" sz="2200" dirty="0">
                <a:solidFill>
                  <a:srgbClr val="000000"/>
                </a:solidFill>
                <a:latin typeface="Google Sans"/>
              </a:rPr>
              <a:t>; Mendeleev</a:t>
            </a:r>
            <a:r>
              <a:rPr lang="it-IT" sz="2200" b="0" i="0" dirty="0">
                <a:effectLst/>
                <a:latin typeface="Google Sans"/>
              </a:rPr>
              <a:t> ebbe il merito di aver inventato della tavola periodica degli elementi ed aver scoperto </a:t>
            </a:r>
            <a:r>
              <a:rPr lang="it-IT" sz="2200" b="0" i="0" dirty="0">
                <a:solidFill>
                  <a:srgbClr val="000000"/>
                </a:solidFill>
                <a:effectLst/>
                <a:latin typeface="Google Sans"/>
              </a:rPr>
              <a:t>la periodicità delle proprietà degli elementi chimici.Dopo il trasferimento della famiglia nella città imperiale, conseguì la laurea in fisica,poi insegnò chimica all’università di San Pietroburgo la quale nel 1890 si dimise per diversità di pareri con lo zar. Mendeleev morì a San Pietroburgo nel 1907.</a:t>
            </a:r>
            <a:endParaRPr lang="it-IT" sz="2200" dirty="0">
              <a:latin typeface="Google Sans"/>
            </a:endParaRPr>
          </a:p>
        </p:txBody>
      </p:sp>
      <p:pic>
        <p:nvPicPr>
          <p:cNvPr id="13" name="Picture 12">
            <a:extLst>
              <a:ext uri="{FF2B5EF4-FFF2-40B4-BE49-F238E27FC236}">
                <a16:creationId xmlns:a16="http://schemas.microsoft.com/office/drawing/2014/main" id="{EC29F63E-4E27-41A7-89F4-98690FCBD6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91073" y="6056851"/>
            <a:ext cx="1951463" cy="453006"/>
          </a:xfrm>
          <a:prstGeom prst="rect">
            <a:avLst/>
          </a:prstGeom>
        </p:spPr>
      </p:pic>
    </p:spTree>
    <p:extLst>
      <p:ext uri="{BB962C8B-B14F-4D97-AF65-F5344CB8AC3E}">
        <p14:creationId xmlns:p14="http://schemas.microsoft.com/office/powerpoint/2010/main" val="15817014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advTm="10000">
        <p15:prstTrans prst="drape"/>
      </p:transition>
    </mc:Choice>
    <mc:Fallback xmlns="">
      <p:transition spd="slow"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0099DF-D6EF-4201-BA95-E518C030B4C4}"/>
              </a:ext>
            </a:extLst>
          </p:cNvPr>
          <p:cNvSpPr/>
          <p:nvPr/>
        </p:nvSpPr>
        <p:spPr>
          <a:xfrm>
            <a:off x="1549453" y="537084"/>
            <a:ext cx="8117928" cy="1200329"/>
          </a:xfrm>
          <a:prstGeom prst="rect">
            <a:avLst/>
          </a:prstGeom>
          <a:noFill/>
        </p:spPr>
        <p:txBody>
          <a:bodyPr wrap="none" lIns="91440" tIns="45720" rIns="91440" bIns="45720">
            <a:spAutoFit/>
          </a:bodyPr>
          <a:lstStyle/>
          <a:p>
            <a:pPr algn="ctr"/>
            <a:r>
              <a:rPr lang="en-US" sz="72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Antoine Laurent</a:t>
            </a:r>
            <a:r>
              <a:rPr lang="en-US" sz="66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 de Lavoisier</a:t>
            </a:r>
          </a:p>
        </p:txBody>
      </p:sp>
      <p:pic>
        <p:nvPicPr>
          <p:cNvPr id="11" name="Picture 10">
            <a:extLst>
              <a:ext uri="{FF2B5EF4-FFF2-40B4-BE49-F238E27FC236}">
                <a16:creationId xmlns:a16="http://schemas.microsoft.com/office/drawing/2014/main" id="{F049650F-863C-442A-BB5E-A6C80AED418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610" y="330291"/>
            <a:ext cx="1085315" cy="1583968"/>
          </a:xfrm>
          <a:prstGeom prst="rect">
            <a:avLst/>
          </a:prstGeom>
        </p:spPr>
      </p:pic>
      <p:pic>
        <p:nvPicPr>
          <p:cNvPr id="13" name="Picture 12">
            <a:extLst>
              <a:ext uri="{FF2B5EF4-FFF2-40B4-BE49-F238E27FC236}">
                <a16:creationId xmlns:a16="http://schemas.microsoft.com/office/drawing/2014/main" id="{1A9A4D88-F6B8-4BFC-B09C-B78F0DDEF0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8542" y="6076060"/>
            <a:ext cx="1511781" cy="418744"/>
          </a:xfrm>
          <a:prstGeom prst="rect">
            <a:avLst/>
          </a:prstGeom>
        </p:spPr>
      </p:pic>
      <p:sp>
        <p:nvSpPr>
          <p:cNvPr id="14" name="TextBox 13">
            <a:extLst>
              <a:ext uri="{FF2B5EF4-FFF2-40B4-BE49-F238E27FC236}">
                <a16:creationId xmlns:a16="http://schemas.microsoft.com/office/drawing/2014/main" id="{6CFD3123-EDA2-4F5A-A228-DF321082C928}"/>
              </a:ext>
            </a:extLst>
          </p:cNvPr>
          <p:cNvSpPr txBox="1"/>
          <p:nvPr/>
        </p:nvSpPr>
        <p:spPr>
          <a:xfrm>
            <a:off x="527942" y="2028616"/>
            <a:ext cx="10160949" cy="2800767"/>
          </a:xfrm>
          <a:prstGeom prst="rect">
            <a:avLst/>
          </a:prstGeom>
          <a:noFill/>
        </p:spPr>
        <p:txBody>
          <a:bodyPr wrap="square" rtlCol="0">
            <a:spAutoFit/>
          </a:bodyPr>
          <a:lstStyle/>
          <a:p>
            <a:pPr algn="just"/>
            <a:r>
              <a:rPr lang="it-IT" sz="2200" dirty="0">
                <a:latin typeface="Google Sans"/>
              </a:rPr>
              <a:t>Antoine Laurent de Lavoisier è stato un chimico nato in Francia nel 1743,considerato il padre della chimica, ideatore dell’omonima ‘’Legge di Lavoisier’’ la quale afferma che la somma delle masse dei reagenti è uguale alla somma delle masse dei prodotti. Lavoisier studiò Chimica, Botanica e Matematica presso il Collége des Quatre-Nations dal 1754 al 1761, però poi conseguì la laurea All’Università della Sorbona nel 1763.Dal 1768 entrò nell’Accademia reale delle scienze di Parigi, ottenendo anche una posizione importante nella comunità chimica francese dell’epoca. Nel 1793 Lavoisier fu arrestato poichè era un esattore delle tasse e l’anno successivo fu condannato alla ghigliottina. </a:t>
            </a:r>
          </a:p>
        </p:txBody>
      </p:sp>
    </p:spTree>
    <p:extLst>
      <p:ext uri="{BB962C8B-B14F-4D97-AF65-F5344CB8AC3E}">
        <p14:creationId xmlns:p14="http://schemas.microsoft.com/office/powerpoint/2010/main" val="2414108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000" advTm="10000">
        <p15:prstTrans prst="curtains"/>
      </p:transition>
    </mc:Choice>
    <mc:Fallback xmlns="">
      <p:transition spd="slow"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81FCE16-1B76-4960-8C78-D8F62848830F}"/>
              </a:ext>
            </a:extLst>
          </p:cNvPr>
          <p:cNvSpPr/>
          <p:nvPr/>
        </p:nvSpPr>
        <p:spPr>
          <a:xfrm>
            <a:off x="3995168" y="643584"/>
            <a:ext cx="3161443" cy="1107996"/>
          </a:xfrm>
          <a:prstGeom prst="rect">
            <a:avLst/>
          </a:prstGeom>
          <a:noFill/>
        </p:spPr>
        <p:txBody>
          <a:bodyPr wrap="none" lIns="91440" tIns="45720" rIns="91440" bIns="45720">
            <a:spAutoFit/>
          </a:bodyPr>
          <a:lstStyle/>
          <a:p>
            <a:pPr algn="ctr"/>
            <a:r>
              <a:rPr lang="en-US" sz="66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Fritz Pregl</a:t>
            </a:r>
          </a:p>
        </p:txBody>
      </p:sp>
      <p:pic>
        <p:nvPicPr>
          <p:cNvPr id="11" name="Picture 10">
            <a:extLst>
              <a:ext uri="{FF2B5EF4-FFF2-40B4-BE49-F238E27FC236}">
                <a16:creationId xmlns:a16="http://schemas.microsoft.com/office/drawing/2014/main" id="{DA37F963-BD41-4A4A-821D-3004287A4A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37908" y="327171"/>
            <a:ext cx="1090569" cy="1577130"/>
          </a:xfrm>
          <a:prstGeom prst="rect">
            <a:avLst/>
          </a:prstGeom>
        </p:spPr>
      </p:pic>
      <p:sp>
        <p:nvSpPr>
          <p:cNvPr id="12" name="TextBox 11">
            <a:extLst>
              <a:ext uri="{FF2B5EF4-FFF2-40B4-BE49-F238E27FC236}">
                <a16:creationId xmlns:a16="http://schemas.microsoft.com/office/drawing/2014/main" id="{526EB414-6B16-4216-80FF-3296CAEC618F}"/>
              </a:ext>
            </a:extLst>
          </p:cNvPr>
          <p:cNvSpPr txBox="1"/>
          <p:nvPr/>
        </p:nvSpPr>
        <p:spPr>
          <a:xfrm>
            <a:off x="567661" y="1904301"/>
            <a:ext cx="10016455" cy="3477875"/>
          </a:xfrm>
          <a:prstGeom prst="rect">
            <a:avLst/>
          </a:prstGeom>
          <a:noFill/>
        </p:spPr>
        <p:txBody>
          <a:bodyPr wrap="square" rtlCol="0">
            <a:spAutoFit/>
          </a:bodyPr>
          <a:lstStyle/>
          <a:p>
            <a:pPr algn="just"/>
            <a:r>
              <a:rPr lang="it-IT" sz="2200" dirty="0">
                <a:latin typeface="Google Sans"/>
              </a:rPr>
              <a:t>Fritz Pregl fu un chimico e fisico nato a Lubiana in Slovenia.Nel 1869 si iscrisse alla facolta di medicina dell’Università di Graz, ma prima di concludere gli studi fece assistenza in fisiologia e isologia sotto Alexander Rollet e apprese conoscenze sulla chimica dal professor Skraup. Nel 1904 girò la Germania, dove studiò con </a:t>
            </a:r>
            <a:r>
              <a:rPr lang="it-IT" sz="2200" b="0" i="0" dirty="0">
                <a:effectLst/>
                <a:latin typeface="Google Sans"/>
              </a:rPr>
              <a:t>Gustav von Hüfner, Wilhelm Ostwald e Hemil Fische. Nel 1910 divenne assistente di professore di chimica medicinale all’università di Innsbruck e poi nel 1913 divenne professore all’istituto di medicina applicata di Graz. Nel 1923 vinse il premio nobel per la chimica grazie ai suoi studi sulle microanalisi.Prima di morire nel 1930 all’età di 61 a causa di una malattia Pregl diede una grossa somma di denaro all’accademia delle scienze di Vienna per promuovere la ricerca sulla microchimica.</a:t>
            </a:r>
            <a:endParaRPr lang="it-IT" sz="2200" dirty="0">
              <a:latin typeface="Google Sans"/>
            </a:endParaRPr>
          </a:p>
        </p:txBody>
      </p:sp>
    </p:spTree>
    <p:extLst>
      <p:ext uri="{BB962C8B-B14F-4D97-AF65-F5344CB8AC3E}">
        <p14:creationId xmlns:p14="http://schemas.microsoft.com/office/powerpoint/2010/main" val="3182122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0000">
        <p15:prstTrans prst="wind"/>
      </p:transition>
    </mc:Choice>
    <mc:Fallback xmlns="">
      <p:transition spd="slow" advTm="10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BBCF9C1-77D3-43E9-8BFB-C0623CABBD71}"/>
              </a:ext>
            </a:extLst>
          </p:cNvPr>
          <p:cNvSpPr/>
          <p:nvPr/>
        </p:nvSpPr>
        <p:spPr>
          <a:xfrm>
            <a:off x="3863985" y="584861"/>
            <a:ext cx="3256020" cy="1107996"/>
          </a:xfrm>
          <a:prstGeom prst="rect">
            <a:avLst/>
          </a:prstGeom>
          <a:noFill/>
        </p:spPr>
        <p:txBody>
          <a:bodyPr wrap="none" lIns="91440" tIns="45720" rIns="91440" bIns="45720">
            <a:spAutoFit/>
          </a:bodyPr>
          <a:lstStyle/>
          <a:p>
            <a:pPr algn="ctr"/>
            <a:r>
              <a:rPr lang="en-US" sz="66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Niels Bohr</a:t>
            </a:r>
          </a:p>
        </p:txBody>
      </p:sp>
      <p:pic>
        <p:nvPicPr>
          <p:cNvPr id="9" name="Picture 8">
            <a:extLst>
              <a:ext uri="{FF2B5EF4-FFF2-40B4-BE49-F238E27FC236}">
                <a16:creationId xmlns:a16="http://schemas.microsoft.com/office/drawing/2014/main" id="{CB76A515-B232-4681-9975-64824711C3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2802" y="328202"/>
            <a:ext cx="1094064" cy="1584488"/>
          </a:xfrm>
          <a:prstGeom prst="rect">
            <a:avLst/>
          </a:prstGeom>
        </p:spPr>
      </p:pic>
      <p:pic>
        <p:nvPicPr>
          <p:cNvPr id="11" name="Picture 10">
            <a:extLst>
              <a:ext uri="{FF2B5EF4-FFF2-40B4-BE49-F238E27FC236}">
                <a16:creationId xmlns:a16="http://schemas.microsoft.com/office/drawing/2014/main" id="{9D06B509-1BF4-410C-88A2-C2F0A41463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49717" y="6017130"/>
            <a:ext cx="1858686" cy="490017"/>
          </a:xfrm>
          <a:prstGeom prst="rect">
            <a:avLst/>
          </a:prstGeom>
        </p:spPr>
      </p:pic>
      <p:sp>
        <p:nvSpPr>
          <p:cNvPr id="12" name="TextBox 11">
            <a:extLst>
              <a:ext uri="{FF2B5EF4-FFF2-40B4-BE49-F238E27FC236}">
                <a16:creationId xmlns:a16="http://schemas.microsoft.com/office/drawing/2014/main" id="{845821E3-B130-46ED-883F-B1B3D08EEB5C}"/>
              </a:ext>
            </a:extLst>
          </p:cNvPr>
          <p:cNvSpPr txBox="1"/>
          <p:nvPr/>
        </p:nvSpPr>
        <p:spPr>
          <a:xfrm>
            <a:off x="469783" y="2019524"/>
            <a:ext cx="10138620" cy="3816429"/>
          </a:xfrm>
          <a:prstGeom prst="rect">
            <a:avLst/>
          </a:prstGeom>
          <a:noFill/>
        </p:spPr>
        <p:txBody>
          <a:bodyPr wrap="square" rtlCol="0">
            <a:spAutoFit/>
          </a:bodyPr>
          <a:lstStyle/>
          <a:p>
            <a:pPr algn="just"/>
            <a:r>
              <a:rPr lang="it-IT" sz="2200" dirty="0">
                <a:latin typeface="Google Sans"/>
              </a:rPr>
              <a:t>Niels Bohr è stato un chimico nato a Copenaghen in Danimarca nel 1885.Bohr nacque in una famiglia ricca e composta da professori universitari come suo padre e suo nonno;La madre era una ricca borghese di origini ebraiche che faceva parte di una famiglia di banchieri;Il fratello invece era un matematico e calciatore della nazionale danese.Nel 1911 si laureò all’università di Copenaghen con una tesi nella quale usare la fisica con i fenomeni magnetici.Prossimamente si trasferì in Inghilterra grazie alla sua borsa di studio la quale studiò con il fisico che scoprì l’elettrone, ma a causa della sua scarsa familiarità con la linga inglese Bohr. Sempre in Inghilterra Borh riuscì ad avere un’intesa con Ernest Rutherford e grazie a questo Bohr rimase i suoi ultimi giorni in Inghilterra a Manchester dove sviluppò il suo modello della struttura dell’atomo. Nel 1922 vinse il premio Nobel e Nel 1962 morì a Copenaghen.</a:t>
            </a:r>
          </a:p>
        </p:txBody>
      </p:sp>
    </p:spTree>
    <p:extLst>
      <p:ext uri="{BB962C8B-B14F-4D97-AF65-F5344CB8AC3E}">
        <p14:creationId xmlns:p14="http://schemas.microsoft.com/office/powerpoint/2010/main" val="271323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0000">
        <p15:prstTrans prst="crush"/>
      </p:transition>
    </mc:Choice>
    <mc:Fallback xmlns="">
      <p:transition spd="slow" advTm="10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1A1AA6B8-B2FD-4559-992D-85169477E63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17497" y="6052793"/>
            <a:ext cx="1593909" cy="464510"/>
          </a:xfrm>
        </p:spPr>
      </p:pic>
      <p:pic>
        <p:nvPicPr>
          <p:cNvPr id="12" name="Picture 11">
            <a:extLst>
              <a:ext uri="{FF2B5EF4-FFF2-40B4-BE49-F238E27FC236}">
                <a16:creationId xmlns:a16="http://schemas.microsoft.com/office/drawing/2014/main" id="{577C2F11-A566-4322-9AB6-237EB4A74E2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1583" t="14526" r="11353" b="13400"/>
          <a:stretch/>
        </p:blipFill>
        <p:spPr>
          <a:xfrm>
            <a:off x="10746297" y="327171"/>
            <a:ext cx="1082179" cy="1577130"/>
          </a:xfrm>
          <a:prstGeom prst="rect">
            <a:avLst/>
          </a:prstGeom>
        </p:spPr>
      </p:pic>
      <p:sp>
        <p:nvSpPr>
          <p:cNvPr id="13" name="Rectangle 12">
            <a:extLst>
              <a:ext uri="{FF2B5EF4-FFF2-40B4-BE49-F238E27FC236}">
                <a16:creationId xmlns:a16="http://schemas.microsoft.com/office/drawing/2014/main" id="{804B6934-8F7B-4C0C-BEF3-2EFA9E443BD2}"/>
              </a:ext>
            </a:extLst>
          </p:cNvPr>
          <p:cNvSpPr/>
          <p:nvPr/>
        </p:nvSpPr>
        <p:spPr>
          <a:xfrm>
            <a:off x="3139905" y="561738"/>
            <a:ext cx="4905510" cy="1107996"/>
          </a:xfrm>
          <a:prstGeom prst="rect">
            <a:avLst/>
          </a:prstGeom>
          <a:noFill/>
        </p:spPr>
        <p:txBody>
          <a:bodyPr wrap="none" lIns="91440" tIns="45720" rIns="91440" bIns="45720">
            <a:spAutoFit/>
          </a:bodyPr>
          <a:lstStyle/>
          <a:p>
            <a:pPr algn="ctr"/>
            <a:r>
              <a:rPr lang="en-US" sz="66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Ernest Rutherford</a:t>
            </a:r>
          </a:p>
        </p:txBody>
      </p:sp>
      <p:sp>
        <p:nvSpPr>
          <p:cNvPr id="14" name="TextBox 13">
            <a:extLst>
              <a:ext uri="{FF2B5EF4-FFF2-40B4-BE49-F238E27FC236}">
                <a16:creationId xmlns:a16="http://schemas.microsoft.com/office/drawing/2014/main" id="{5E170CE6-CF31-44EE-A135-E3759FE75D13}"/>
              </a:ext>
            </a:extLst>
          </p:cNvPr>
          <p:cNvSpPr txBox="1"/>
          <p:nvPr/>
        </p:nvSpPr>
        <p:spPr>
          <a:xfrm>
            <a:off x="536894" y="2130803"/>
            <a:ext cx="9974511" cy="3477875"/>
          </a:xfrm>
          <a:prstGeom prst="rect">
            <a:avLst/>
          </a:prstGeom>
          <a:noFill/>
        </p:spPr>
        <p:txBody>
          <a:bodyPr wrap="square" rtlCol="0">
            <a:spAutoFit/>
          </a:bodyPr>
          <a:lstStyle/>
          <a:p>
            <a:r>
              <a:rPr lang="it-IT" sz="2200" dirty="0">
                <a:latin typeface="Google Sans"/>
              </a:rPr>
              <a:t>Ernest Rutherford è stato un chimico nato in Nuova Zelanda a Brightwater nel 1871. Nel 1895 dopo essersi laureato va in Inghilterra grazie ad una borsa di studio dove nello studio del fisico Thomson, scoprì l’elettrone;Dopo un periodo in Canada ed essere tornato in Inghilterra riuscì a formulare il suo modello atomico.Nel 1908 ricevette il premio nobel per la chimica grazie al suo lavoro nella quale dimostra che la radioattività era la spontanea disintegrazione o trasmutazione degli atomi.Durante il suo periodo di lavoro con il chimico Niels Bohr ipotizzo </a:t>
            </a:r>
            <a:r>
              <a:rPr lang="it-IT" sz="2200" b="0" i="0" dirty="0">
                <a:solidFill>
                  <a:srgbClr val="202122"/>
                </a:solidFill>
                <a:effectLst/>
                <a:latin typeface="Google Sans"/>
              </a:rPr>
              <a:t>Rutherford ipotizzò l'esistenza di particelle nucleari neutre chiamate neutroni. Nel 1919 insieme ad un suo gruppo di ricercatori realizzarono il primo acceleratore ad alta tensione.Nel 1937 Ernest Rutherford morì a Cambridge.</a:t>
            </a:r>
            <a:endParaRPr lang="it-IT" sz="2200" dirty="0">
              <a:latin typeface="Google Sans"/>
            </a:endParaRPr>
          </a:p>
        </p:txBody>
      </p:sp>
    </p:spTree>
    <p:extLst>
      <p:ext uri="{BB962C8B-B14F-4D97-AF65-F5344CB8AC3E}">
        <p14:creationId xmlns:p14="http://schemas.microsoft.com/office/powerpoint/2010/main" val="5412204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10000">
        <p15:prstTrans prst="prestige"/>
      </p:transition>
    </mc:Choice>
    <mc:Fallback xmlns="">
      <p:transition spd="slow" advTm="10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B9EA9A8-74AD-4763-9F9B-C80EE27C1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6277" y="6076469"/>
            <a:ext cx="1522515" cy="436454"/>
          </a:xfrm>
          <a:prstGeom prst="rect">
            <a:avLst/>
          </a:prstGeom>
        </p:spPr>
      </p:pic>
      <p:pic>
        <p:nvPicPr>
          <p:cNvPr id="10" name="Picture 9">
            <a:extLst>
              <a:ext uri="{FF2B5EF4-FFF2-40B4-BE49-F238E27FC236}">
                <a16:creationId xmlns:a16="http://schemas.microsoft.com/office/drawing/2014/main" id="{76F041A4-D995-44E9-B335-1C5119FE05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9519" y="327171"/>
            <a:ext cx="1098959" cy="1585519"/>
          </a:xfrm>
          <a:prstGeom prst="rect">
            <a:avLst/>
          </a:prstGeom>
        </p:spPr>
      </p:pic>
      <p:sp>
        <p:nvSpPr>
          <p:cNvPr id="11" name="Rectangle 10">
            <a:extLst>
              <a:ext uri="{FF2B5EF4-FFF2-40B4-BE49-F238E27FC236}">
                <a16:creationId xmlns:a16="http://schemas.microsoft.com/office/drawing/2014/main" id="{E91AD277-6C73-4C67-B576-9A7D44EBB81C}"/>
              </a:ext>
            </a:extLst>
          </p:cNvPr>
          <p:cNvSpPr/>
          <p:nvPr/>
        </p:nvSpPr>
        <p:spPr>
          <a:xfrm>
            <a:off x="3540653" y="565932"/>
            <a:ext cx="5110694" cy="1107996"/>
          </a:xfrm>
          <a:prstGeom prst="rect">
            <a:avLst/>
          </a:prstGeom>
          <a:noFill/>
        </p:spPr>
        <p:txBody>
          <a:bodyPr wrap="none" lIns="91440" tIns="45720" rIns="91440" bIns="45720">
            <a:spAutoFit/>
          </a:bodyPr>
          <a:lstStyle/>
          <a:p>
            <a:pPr algn="ctr"/>
            <a:r>
              <a:rPr lang="en-US" sz="66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Amedeo Avogadro</a:t>
            </a:r>
          </a:p>
        </p:txBody>
      </p:sp>
      <p:sp>
        <p:nvSpPr>
          <p:cNvPr id="12" name="TextBox 11">
            <a:extLst>
              <a:ext uri="{FF2B5EF4-FFF2-40B4-BE49-F238E27FC236}">
                <a16:creationId xmlns:a16="http://schemas.microsoft.com/office/drawing/2014/main" id="{626743A6-CE18-4D2D-9971-C64D57DE2A7A}"/>
              </a:ext>
            </a:extLst>
          </p:cNvPr>
          <p:cNvSpPr txBox="1"/>
          <p:nvPr/>
        </p:nvSpPr>
        <p:spPr>
          <a:xfrm>
            <a:off x="511727" y="1912690"/>
            <a:ext cx="10217792" cy="3785652"/>
          </a:xfrm>
          <a:prstGeom prst="rect">
            <a:avLst/>
          </a:prstGeom>
          <a:noFill/>
        </p:spPr>
        <p:txBody>
          <a:bodyPr wrap="square" rtlCol="0">
            <a:spAutoFit/>
          </a:bodyPr>
          <a:lstStyle/>
          <a:p>
            <a:r>
              <a:rPr lang="it-IT" sz="2000" dirty="0">
                <a:latin typeface="Google Sans"/>
              </a:rPr>
              <a:t>Tonino Lorenzo Romano Amedeo Carlo Avogadro, fu un chimico nato in Italia a Torino nel 1776 e nacque da un’antica nobiltà piemontese. Nel 1796 divenne avvocato dopo essersi laureato in legge, ma poco dopo si dedicò agli studi di fisica e matematica e finì per insegnare queste due materie al collegio di Vercelli e durante il suo periodo in questa città formulo l’omonima ‘’legge di Avogadro’’ la quale afferma che </a:t>
            </a:r>
            <a:r>
              <a:rPr lang="it-IT" sz="2000" b="0" i="0" dirty="0">
                <a:solidFill>
                  <a:srgbClr val="202122"/>
                </a:solidFill>
                <a:effectLst/>
                <a:latin typeface="Google Sans"/>
              </a:rPr>
              <a:t>volumi uguali di gas diversi alla stessa temperatura e alla stessa pressione contano lo stesso numero di particelle, ma gli fu accettata solo</a:t>
            </a:r>
            <a:r>
              <a:rPr lang="it-IT" sz="2000" b="0" i="0" dirty="0">
                <a:solidFill>
                  <a:srgbClr val="202122"/>
                </a:solidFill>
                <a:effectLst/>
                <a:latin typeface="Arial" panose="020B0604020202020204" pitchFamily="34" charset="0"/>
              </a:rPr>
              <a:t> </a:t>
            </a:r>
            <a:r>
              <a:rPr lang="it-IT" sz="2000" b="0" i="0" dirty="0">
                <a:solidFill>
                  <a:srgbClr val="202122"/>
                </a:solidFill>
                <a:effectLst/>
                <a:latin typeface="Google Sans"/>
              </a:rPr>
              <a:t>con gli studi di </a:t>
            </a:r>
            <a:r>
              <a:rPr lang="it-IT" sz="2000" dirty="0">
                <a:latin typeface="Google Sans"/>
              </a:rPr>
              <a:t>Charles Frédéric Gerhardt</a:t>
            </a:r>
            <a:r>
              <a:rPr lang="it-IT" sz="2000" b="0" i="0" dirty="0">
                <a:solidFill>
                  <a:srgbClr val="202122"/>
                </a:solidFill>
                <a:effectLst/>
                <a:latin typeface="Google Sans"/>
              </a:rPr>
              <a:t>, </a:t>
            </a:r>
            <a:r>
              <a:rPr lang="it-IT" sz="2000" dirty="0">
                <a:latin typeface="Google Sans"/>
              </a:rPr>
              <a:t>Auguste Laurent</a:t>
            </a:r>
            <a:r>
              <a:rPr lang="it-IT" sz="2000" b="0" i="0" dirty="0">
                <a:effectLst/>
                <a:latin typeface="Google Sans"/>
              </a:rPr>
              <a:t> </a:t>
            </a:r>
            <a:r>
              <a:rPr lang="it-IT" sz="2000" b="0" i="0" dirty="0">
                <a:solidFill>
                  <a:srgbClr val="202122"/>
                </a:solidFill>
                <a:effectLst/>
                <a:latin typeface="Google Sans"/>
              </a:rPr>
              <a:t>e </a:t>
            </a:r>
            <a:r>
              <a:rPr lang="it-IT" sz="2000" dirty="0">
                <a:latin typeface="Google Sans"/>
              </a:rPr>
              <a:t>Alexander Williamson</a:t>
            </a:r>
            <a:r>
              <a:rPr lang="it-IT" sz="2000" b="0" i="0" dirty="0">
                <a:effectLst/>
                <a:latin typeface="Google Sans"/>
              </a:rPr>
              <a:t> </a:t>
            </a:r>
            <a:r>
              <a:rPr lang="it-IT" sz="2000" b="0" i="0" dirty="0">
                <a:solidFill>
                  <a:srgbClr val="202122"/>
                </a:solidFill>
                <a:effectLst/>
                <a:latin typeface="Google Sans"/>
              </a:rPr>
              <a:t>sulla </a:t>
            </a:r>
            <a:r>
              <a:rPr lang="it-IT" sz="2000" dirty="0">
                <a:latin typeface="Google Sans"/>
              </a:rPr>
              <a:t>chimica organica</a:t>
            </a:r>
            <a:r>
              <a:rPr lang="it-IT" sz="2000" dirty="0">
                <a:effectLst/>
                <a:latin typeface="Google Sans"/>
              </a:rPr>
              <a:t> </a:t>
            </a:r>
            <a:r>
              <a:rPr lang="it-IT" sz="2000" b="0" i="0" dirty="0">
                <a:solidFill>
                  <a:srgbClr val="202122"/>
                </a:solidFill>
                <a:effectLst/>
                <a:latin typeface="Google Sans"/>
              </a:rPr>
              <a:t>fu possibile dimostrare che la </a:t>
            </a:r>
            <a:r>
              <a:rPr lang="it-IT" sz="2000" dirty="0">
                <a:latin typeface="Google Sans"/>
              </a:rPr>
              <a:t>Legge di Avogadro</a:t>
            </a:r>
            <a:r>
              <a:rPr lang="it-IT" sz="2000" b="0" i="0" dirty="0">
                <a:solidFill>
                  <a:srgbClr val="202122"/>
                </a:solidFill>
                <a:effectLst/>
                <a:latin typeface="Google Sans"/>
              </a:rPr>
              <a:t>. </a:t>
            </a:r>
            <a:r>
              <a:rPr lang="it-IT" sz="2000" dirty="0">
                <a:solidFill>
                  <a:srgbClr val="202122"/>
                </a:solidFill>
                <a:latin typeface="Google Sans"/>
              </a:rPr>
              <a:t>Nel periodo dove Alessandro Volta realizzò la sua pila, Avogadro ne rimase sbalordito e iniziò a studiare fenomeni chimici e si dedicò pienamente alla scienzae nel corso della sua vita voleva sempre più approfondire le sue conoscenze sulla struttura della materia. Nel 1856 Avogadro morì a Torino.</a:t>
            </a:r>
            <a:endParaRPr lang="it-IT" sz="2000" dirty="0">
              <a:latin typeface="Google Sans"/>
            </a:endParaRPr>
          </a:p>
        </p:txBody>
      </p:sp>
    </p:spTree>
    <p:extLst>
      <p:ext uri="{BB962C8B-B14F-4D97-AF65-F5344CB8AC3E}">
        <p14:creationId xmlns:p14="http://schemas.microsoft.com/office/powerpoint/2010/main" val="10828200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10000">
        <p15:prstTrans prst="peelOff"/>
      </p:transition>
    </mc:Choice>
    <mc:Fallback xmlns="">
      <p:transition spd="slow"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82B7D34-0E05-48EB-BFDF-0D49F63A688F}"/>
              </a:ext>
            </a:extLst>
          </p:cNvPr>
          <p:cNvSpPr/>
          <p:nvPr/>
        </p:nvSpPr>
        <p:spPr>
          <a:xfrm>
            <a:off x="2351662" y="635195"/>
            <a:ext cx="6465232" cy="923330"/>
          </a:xfrm>
          <a:prstGeom prst="rect">
            <a:avLst/>
          </a:prstGeom>
          <a:noFill/>
        </p:spPr>
        <p:txBody>
          <a:bodyPr wrap="none" lIns="91440" tIns="45720" rIns="91440" bIns="45720">
            <a:spAutoFit/>
          </a:bodyPr>
          <a:lstStyle/>
          <a:p>
            <a:pPr algn="ctr"/>
            <a:r>
              <a:rPr lang="en-US" sz="5400" b="0" cap="none" spc="0" dirty="0" err="1">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Grazie</a:t>
            </a:r>
            <a:r>
              <a:rPr lang="en-US" sz="54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 Mille Per La </a:t>
            </a:r>
            <a:r>
              <a:rPr lang="en-US" sz="5400" b="0" cap="none" spc="0" dirty="0" err="1">
                <a:ln w="0"/>
                <a:solidFill>
                  <a:schemeClr val="tx1"/>
                </a:solidFill>
                <a:effectLst>
                  <a:outerShdw blurRad="38100" dist="19050" dir="2700000" algn="tl" rotWithShape="0">
                    <a:schemeClr val="dk1">
                      <a:alpha val="40000"/>
                    </a:schemeClr>
                  </a:outerShdw>
                </a:effectLst>
                <a:latin typeface="Edwardian Script ITC" panose="030303020407070D0804" pitchFamily="66" charset="0"/>
              </a:rPr>
              <a:t>Visione</a:t>
            </a:r>
            <a:endParaRPr lang="en-US" sz="5400" b="0" cap="none" spc="0" dirty="0">
              <a:ln w="0"/>
              <a:solidFill>
                <a:schemeClr val="tx1"/>
              </a:solidFill>
              <a:effectLst>
                <a:outerShdw blurRad="38100" dist="19050" dir="2700000" algn="tl" rotWithShape="0">
                  <a:schemeClr val="dk1">
                    <a:alpha val="40000"/>
                  </a:schemeClr>
                </a:outerShdw>
              </a:effectLst>
              <a:latin typeface="Edwardian Script ITC" panose="030303020407070D0804" pitchFamily="66" charset="0"/>
            </a:endParaRPr>
          </a:p>
        </p:txBody>
      </p:sp>
      <p:sp>
        <p:nvSpPr>
          <p:cNvPr id="8" name="TextBox 7">
            <a:extLst>
              <a:ext uri="{FF2B5EF4-FFF2-40B4-BE49-F238E27FC236}">
                <a16:creationId xmlns:a16="http://schemas.microsoft.com/office/drawing/2014/main" id="{7E7A7591-C43A-449E-B01F-D2D1DCEA87B9}"/>
              </a:ext>
            </a:extLst>
          </p:cNvPr>
          <p:cNvSpPr txBox="1"/>
          <p:nvPr/>
        </p:nvSpPr>
        <p:spPr>
          <a:xfrm>
            <a:off x="2877490" y="2705725"/>
            <a:ext cx="6144046" cy="1785104"/>
          </a:xfrm>
          <a:prstGeom prst="rect">
            <a:avLst/>
          </a:prstGeom>
          <a:noFill/>
        </p:spPr>
        <p:txBody>
          <a:bodyPr wrap="square" rtlCol="0">
            <a:spAutoFit/>
          </a:bodyPr>
          <a:lstStyle/>
          <a:p>
            <a:pPr algn="just"/>
            <a:r>
              <a:rPr lang="it-IT" sz="2200" dirty="0">
                <a:latin typeface="Google Sans"/>
              </a:rPr>
              <a:t>Queste erano lettere che raccontavano brevemente la storia di grandi chimici che hanno fatto la storia e che hanno formato, insieme ad altri illustri scienziati, la chimica moderna.</a:t>
            </a:r>
          </a:p>
        </p:txBody>
      </p:sp>
      <p:sp>
        <p:nvSpPr>
          <p:cNvPr id="9" name="Rectangle 8">
            <a:extLst>
              <a:ext uri="{FF2B5EF4-FFF2-40B4-BE49-F238E27FC236}">
                <a16:creationId xmlns:a16="http://schemas.microsoft.com/office/drawing/2014/main" id="{D0D1ED02-05C3-459B-811F-CD3DFEE39192}"/>
              </a:ext>
            </a:extLst>
          </p:cNvPr>
          <p:cNvSpPr/>
          <p:nvPr/>
        </p:nvSpPr>
        <p:spPr>
          <a:xfrm>
            <a:off x="6670778" y="5923411"/>
            <a:ext cx="4179245" cy="769441"/>
          </a:xfrm>
          <a:prstGeom prst="rect">
            <a:avLst/>
          </a:prstGeom>
          <a:noFill/>
        </p:spPr>
        <p:txBody>
          <a:bodyPr wrap="square" lIns="91440" tIns="45720" rIns="91440" bIns="45720">
            <a:spAutoFit/>
          </a:bodyPr>
          <a:lstStyle/>
          <a:p>
            <a:pPr algn="ctr"/>
            <a:r>
              <a:rPr lang="en-US" sz="4400" dirty="0" err="1">
                <a:ln w="0"/>
                <a:effectLst>
                  <a:outerShdw blurRad="38100" dist="19050" dir="2700000" algn="tl" rotWithShape="0">
                    <a:schemeClr val="dk1">
                      <a:alpha val="40000"/>
                    </a:schemeClr>
                  </a:outerShdw>
                </a:effectLst>
                <a:latin typeface="Edwardian Script ITC" panose="030303020407070D0804" pitchFamily="66" charset="0"/>
              </a:rPr>
              <a:t>Davide</a:t>
            </a:r>
            <a:r>
              <a:rPr lang="en-US" sz="4400" dirty="0">
                <a:ln w="0"/>
                <a:effectLst>
                  <a:outerShdw blurRad="38100" dist="19050" dir="2700000" algn="tl" rotWithShape="0">
                    <a:schemeClr val="dk1">
                      <a:alpha val="40000"/>
                    </a:schemeClr>
                  </a:outerShdw>
                </a:effectLst>
                <a:latin typeface="Edwardian Script ITC" panose="030303020407070D0804" pitchFamily="66" charset="0"/>
              </a:rPr>
              <a:t> Bruno </a:t>
            </a:r>
            <a:r>
              <a:rPr lang="en-US" sz="10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4L ISIS </a:t>
            </a:r>
            <a:r>
              <a:rPr lang="en-US" sz="1000" dirty="0" err="1">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Tassinari</a:t>
            </a:r>
            <a:r>
              <a:rPr lang="en-US" sz="1000" dirty="0">
                <a:ln w="0"/>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 as 21-22</a:t>
            </a:r>
            <a:endParaRPr lang="en-US" sz="4400" b="0" cap="none" spc="0" dirty="0">
              <a:ln w="0"/>
              <a:solidFill>
                <a:schemeClr val="tx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2" name="Rettangolo 1"/>
          <p:cNvSpPr/>
          <p:nvPr/>
        </p:nvSpPr>
        <p:spPr>
          <a:xfrm>
            <a:off x="370113" y="6181869"/>
            <a:ext cx="5344887" cy="246221"/>
          </a:xfrm>
          <a:prstGeom prst="rect">
            <a:avLst/>
          </a:prstGeom>
        </p:spPr>
        <p:txBody>
          <a:bodyPr wrap="square">
            <a:spAutoFit/>
          </a:bodyPr>
          <a:lstStyle/>
          <a:p>
            <a:r>
              <a:rPr lang="it-IT" sz="1000" dirty="0"/>
              <a:t>Fonti: Internet by Wikipedia, portale della Chimica e Zanichelli per alcune immagini</a:t>
            </a:r>
          </a:p>
        </p:txBody>
      </p:sp>
    </p:spTree>
    <p:extLst>
      <p:ext uri="{BB962C8B-B14F-4D97-AF65-F5344CB8AC3E}">
        <p14:creationId xmlns:p14="http://schemas.microsoft.com/office/powerpoint/2010/main" val="2269735286"/>
      </p:ext>
    </p:extLst>
  </p:cSld>
  <p:clrMapOvr>
    <a:masterClrMapping/>
  </p:clrMapOvr>
  <p:transition spd="slow" advTm="3000">
    <p:cover/>
  </p:transition>
</p:sld>
</file>

<file path=ppt/theme/theme1.xml><?xml version="1.0" encoding="utf-8"?>
<a:theme xmlns:a="http://schemas.openxmlformats.org/drawingml/2006/main" name="MemoVTI">
  <a:themeElements>
    <a:clrScheme name="AnalogousFromRegularSeedRightStep">
      <a:dk1>
        <a:srgbClr val="000000"/>
      </a:dk1>
      <a:lt1>
        <a:srgbClr val="FFFFFF"/>
      </a:lt1>
      <a:dk2>
        <a:srgbClr val="412D24"/>
      </a:dk2>
      <a:lt2>
        <a:srgbClr val="E2E8E8"/>
      </a:lt2>
      <a:accent1>
        <a:srgbClr val="E12F2F"/>
      </a:accent1>
      <a:accent2>
        <a:srgbClr val="CF671D"/>
      </a:accent2>
      <a:accent3>
        <a:srgbClr val="BAA127"/>
      </a:accent3>
      <a:accent4>
        <a:srgbClr val="8BB119"/>
      </a:accent4>
      <a:accent5>
        <a:srgbClr val="57B826"/>
      </a:accent5>
      <a:accent6>
        <a:srgbClr val="1ABB27"/>
      </a:accent6>
      <a:hlink>
        <a:srgbClr val="309191"/>
      </a:hlink>
      <a:folHlink>
        <a:srgbClr val="7F7F7F"/>
      </a:folHlink>
    </a:clrScheme>
    <a:fontScheme name="Elephant Univers Condensed">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moVTI" id="{DF30D94D-D909-45F8-8565-C675708280D4}" vid="{636A8D8B-0354-48FA-9492-83E81C2616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897</Words>
  <Application>Microsoft Office PowerPoint</Application>
  <PresentationFormat>Widescreen</PresentationFormat>
  <Paragraphs>17</Paragraphs>
  <Slides>8</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vt:i4>
      </vt:variant>
    </vt:vector>
  </HeadingPairs>
  <TitlesOfParts>
    <vt:vector size="15" baseType="lpstr">
      <vt:lpstr>Arial</vt:lpstr>
      <vt:lpstr>Calibri</vt:lpstr>
      <vt:lpstr>Edwardian Script ITC</vt:lpstr>
      <vt:lpstr>Elephant</vt:lpstr>
      <vt:lpstr>Google Sans</vt:lpstr>
      <vt:lpstr>Univers Condensed</vt:lpstr>
      <vt:lpstr>MemoVTI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Davide Bruno</dc:creator>
  <cp:lastModifiedBy>Di lorenzo Di Lorenzo</cp:lastModifiedBy>
  <cp:revision>35</cp:revision>
  <dcterms:created xsi:type="dcterms:W3CDTF">2021-10-29T14:37:04Z</dcterms:created>
  <dcterms:modified xsi:type="dcterms:W3CDTF">2022-06-02T06:41:07Z</dcterms:modified>
</cp:coreProperties>
</file>