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58" r:id="rId4"/>
    <p:sldId id="286" r:id="rId5"/>
    <p:sldId id="273" r:id="rId6"/>
    <p:sldId id="270" r:id="rId7"/>
    <p:sldId id="274" r:id="rId8"/>
    <p:sldId id="275" r:id="rId9"/>
    <p:sldId id="276" r:id="rId10"/>
    <p:sldId id="282" r:id="rId11"/>
    <p:sldId id="285" r:id="rId12"/>
    <p:sldId id="277" r:id="rId13"/>
    <p:sldId id="278" r:id="rId14"/>
    <p:sldId id="279" r:id="rId15"/>
    <p:sldId id="280" r:id="rId16"/>
    <p:sldId id="283" r:id="rId17"/>
    <p:sldId id="289"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101" d="100"/>
          <a:sy n="101" d="100"/>
        </p:scale>
        <p:origin x="12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0D08A-7EEC-429E-973D-7EC4F23665F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767CBEA-3927-41E7-B2A6-39C8B4FFC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6E09580-DE1E-4277-8DF1-84ABB644D69B}"/>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5" name="Segnaposto piè di pagina 4">
            <a:extLst>
              <a:ext uri="{FF2B5EF4-FFF2-40B4-BE49-F238E27FC236}">
                <a16:creationId xmlns:a16="http://schemas.microsoft.com/office/drawing/2014/main" id="{3735DA08-6243-4343-989C-872C41A168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6ABFC7-41A6-451B-B8C8-78AEE1468827}"/>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148257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E230E7-8FF3-43BA-83BF-8E0063133E8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931A1AD-83AC-45B7-A790-0CAF2B97278B}"/>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5A3E96-B139-4DAD-BB4C-CAEF8275C0A4}"/>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5" name="Segnaposto piè di pagina 4">
            <a:extLst>
              <a:ext uri="{FF2B5EF4-FFF2-40B4-BE49-F238E27FC236}">
                <a16:creationId xmlns:a16="http://schemas.microsoft.com/office/drawing/2014/main" id="{61710230-B3F0-4D6F-A35E-1A43305DFA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8BA9D81-6981-4D20-B98A-1F11E0372D56}"/>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99501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930FD60-8503-4AF3-AFB5-1809D97DA19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7BFDB7-075F-47F0-80BC-5794148DAAB6}"/>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F323E4-91DB-41AB-A9DA-1372C8D714DF}"/>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5" name="Segnaposto piè di pagina 4">
            <a:extLst>
              <a:ext uri="{FF2B5EF4-FFF2-40B4-BE49-F238E27FC236}">
                <a16:creationId xmlns:a16="http://schemas.microsoft.com/office/drawing/2014/main" id="{9699BFBA-6625-43C0-A4B4-636EE201D10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71DCE6-9E44-4449-9ABA-EC001B14B376}"/>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189244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B35EAD-A966-45B7-BA23-487770436F7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70DDF5-2CF8-4C97-8DAB-F421E6199DDE}"/>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4D10BD-3B78-4D9F-94C2-82328C6A9CDB}"/>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5" name="Segnaposto piè di pagina 4">
            <a:extLst>
              <a:ext uri="{FF2B5EF4-FFF2-40B4-BE49-F238E27FC236}">
                <a16:creationId xmlns:a16="http://schemas.microsoft.com/office/drawing/2014/main" id="{3C37C268-2247-4798-B031-871FAE6C17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898F47-07C4-4813-B8FF-72973F356198}"/>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23049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78EF08-8AF0-4AA8-A1A7-E5EE2AE7487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530A065-7FCD-4ED8-ADDA-6162D3C4CC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300DB1E-9C90-4E10-A0A6-451492368BA5}"/>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5" name="Segnaposto piè di pagina 4">
            <a:extLst>
              <a:ext uri="{FF2B5EF4-FFF2-40B4-BE49-F238E27FC236}">
                <a16:creationId xmlns:a16="http://schemas.microsoft.com/office/drawing/2014/main" id="{98F9ABFE-561B-40CC-884F-EB299E7F59A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2024551-291A-4800-86C5-565834412A05}"/>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298033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861AC5-0E3B-42A6-90E8-E04AE979C72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E5BD68C-C968-404B-9863-200D9CF7DFD7}"/>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5084724-59F5-4491-8EE5-8391D86AF7B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503545B-2BF2-438B-BCF9-215595C6EB63}"/>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6" name="Segnaposto piè di pagina 5">
            <a:extLst>
              <a:ext uri="{FF2B5EF4-FFF2-40B4-BE49-F238E27FC236}">
                <a16:creationId xmlns:a16="http://schemas.microsoft.com/office/drawing/2014/main" id="{07CA3746-4388-43FC-8B0E-EFC2600EB4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419DD56-6425-4B25-906A-2D2C31A3C854}"/>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99466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E0FDF-8631-4FAF-ADEF-0E46C3852DD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9024283-B606-4710-975F-A82C2F841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44ED408-AC5B-47D4-87E0-4CFCB7D033DC}"/>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E2D2285-ABC2-46BD-BC23-4EE06116E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0D55EEA-DACB-4FE3-913A-7F2DE974D054}"/>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2366CFB-7AA8-4C16-85DA-7089A4EE346C}"/>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8" name="Segnaposto piè di pagina 7">
            <a:extLst>
              <a:ext uri="{FF2B5EF4-FFF2-40B4-BE49-F238E27FC236}">
                <a16:creationId xmlns:a16="http://schemas.microsoft.com/office/drawing/2014/main" id="{68B7F8E7-FE9F-47B6-9105-4F3FCF05D0B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1CB84E5-C1DF-45C9-AAA0-E2D15CBB9D81}"/>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156561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E965E-0FB6-4E33-B5A2-48F36F6B481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208123-E5A7-49AD-85E4-3342FD820282}"/>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4" name="Segnaposto piè di pagina 3">
            <a:extLst>
              <a:ext uri="{FF2B5EF4-FFF2-40B4-BE49-F238E27FC236}">
                <a16:creationId xmlns:a16="http://schemas.microsoft.com/office/drawing/2014/main" id="{8B10AFEA-B8CE-4B3C-9EF4-B03EA95E0A6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D460FA8-43AE-43B0-8602-3D7B49B96D97}"/>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261259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A56CFA4-A472-49A6-A06C-10A80922867F}"/>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3" name="Segnaposto piè di pagina 2">
            <a:extLst>
              <a:ext uri="{FF2B5EF4-FFF2-40B4-BE49-F238E27FC236}">
                <a16:creationId xmlns:a16="http://schemas.microsoft.com/office/drawing/2014/main" id="{B6AA10FE-1250-4A53-AB63-679B8CCFE4F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605CD8D-316B-4412-8E5C-236B6258CCB7}"/>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414667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22E71F-4EC6-4AC2-A0DB-55BBE0A0122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4F6D05-3EC1-4B09-B28A-7AD177E78B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76497C1-7C09-4B34-B311-85C049643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51561361-8874-41CB-AA18-E2FBFE7D19CF}"/>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6" name="Segnaposto piè di pagina 5">
            <a:extLst>
              <a:ext uri="{FF2B5EF4-FFF2-40B4-BE49-F238E27FC236}">
                <a16:creationId xmlns:a16="http://schemas.microsoft.com/office/drawing/2014/main" id="{D1484072-0FF1-4F3E-81D8-66BBC8252C3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E4BAA3A-326E-4202-AE44-9858B87E5918}"/>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3828770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7DFCD6-2213-423B-BBD7-1DCD25E3753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9F09844-2BBB-4F96-AA76-3888DFD3F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CD009CB-1153-40E1-ADCF-A147C3EA4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8EA4BFD5-A20F-4125-9479-93E7FF83FE1C}"/>
              </a:ext>
            </a:extLst>
          </p:cNvPr>
          <p:cNvSpPr>
            <a:spLocks noGrp="1"/>
          </p:cNvSpPr>
          <p:nvPr>
            <p:ph type="dt" sz="half" idx="10"/>
          </p:nvPr>
        </p:nvSpPr>
        <p:spPr/>
        <p:txBody>
          <a:bodyPr/>
          <a:lstStyle/>
          <a:p>
            <a:fld id="{808B8488-58B8-4CD3-A04C-69453B1F3947}" type="datetimeFigureOut">
              <a:rPr lang="it-IT" smtClean="0"/>
              <a:t>20/03/2023</a:t>
            </a:fld>
            <a:endParaRPr lang="it-IT"/>
          </a:p>
        </p:txBody>
      </p:sp>
      <p:sp>
        <p:nvSpPr>
          <p:cNvPr id="6" name="Segnaposto piè di pagina 5">
            <a:extLst>
              <a:ext uri="{FF2B5EF4-FFF2-40B4-BE49-F238E27FC236}">
                <a16:creationId xmlns:a16="http://schemas.microsoft.com/office/drawing/2014/main" id="{E9E8D216-D2F3-4087-ABEA-6E2D13AFD8A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C658907-9129-41FC-ACC8-F798A9F27DC3}"/>
              </a:ext>
            </a:extLst>
          </p:cNvPr>
          <p:cNvSpPr>
            <a:spLocks noGrp="1"/>
          </p:cNvSpPr>
          <p:nvPr>
            <p:ph type="sldNum" sz="quarter" idx="12"/>
          </p:nvPr>
        </p:nvSpPr>
        <p:spPr/>
        <p:txBody>
          <a:bodyPr/>
          <a:lstStyle/>
          <a:p>
            <a:fld id="{99FF50DE-7BC0-4126-AE38-8B187007A1E8}" type="slidenum">
              <a:rPr lang="it-IT" smtClean="0"/>
              <a:t>‹N›</a:t>
            </a:fld>
            <a:endParaRPr lang="it-IT"/>
          </a:p>
        </p:txBody>
      </p:sp>
    </p:spTree>
    <p:extLst>
      <p:ext uri="{BB962C8B-B14F-4D97-AF65-F5344CB8AC3E}">
        <p14:creationId xmlns:p14="http://schemas.microsoft.com/office/powerpoint/2010/main" val="180073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7000">
              <a:srgbClr val="FFFF00">
                <a:alpha val="49000"/>
              </a:srgb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63000E6-4774-481C-8F75-66DF17F5B7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8AD3102-742A-43E3-B746-923C9005F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4910CD-9709-4A5D-8CD1-5B7E553478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B8488-58B8-4CD3-A04C-69453B1F3947}" type="datetimeFigureOut">
              <a:rPr lang="it-IT" smtClean="0"/>
              <a:t>20/03/2023</a:t>
            </a:fld>
            <a:endParaRPr lang="it-IT"/>
          </a:p>
        </p:txBody>
      </p:sp>
      <p:sp>
        <p:nvSpPr>
          <p:cNvPr id="5" name="Segnaposto piè di pagina 4">
            <a:extLst>
              <a:ext uri="{FF2B5EF4-FFF2-40B4-BE49-F238E27FC236}">
                <a16:creationId xmlns:a16="http://schemas.microsoft.com/office/drawing/2014/main" id="{1A5E4A89-FACE-4F93-A93D-BF0AEAE49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9694B59-F9A1-4E6C-8256-B908AA096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F50DE-7BC0-4126-AE38-8B187007A1E8}" type="slidenum">
              <a:rPr lang="it-IT" smtClean="0"/>
              <a:t>‹N›</a:t>
            </a:fld>
            <a:endParaRPr lang="it-IT"/>
          </a:p>
        </p:txBody>
      </p:sp>
    </p:spTree>
    <p:extLst>
      <p:ext uri="{BB962C8B-B14F-4D97-AF65-F5344CB8AC3E}">
        <p14:creationId xmlns:p14="http://schemas.microsoft.com/office/powerpoint/2010/main" val="2017186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ripassofacile.blogspot.com/2012/11/riassunto-van-gogh.html"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4D36BA-EBFD-43EF-8927-87C88BE24F39}"/>
              </a:ext>
            </a:extLst>
          </p:cNvPr>
          <p:cNvSpPr>
            <a:spLocks noGrp="1"/>
          </p:cNvSpPr>
          <p:nvPr>
            <p:ph type="ctrTitle"/>
          </p:nvPr>
        </p:nvSpPr>
        <p:spPr>
          <a:xfrm>
            <a:off x="1510748" y="702364"/>
            <a:ext cx="9157252" cy="3034749"/>
          </a:xfrm>
        </p:spPr>
        <p:txBody>
          <a:bodyPr>
            <a:noAutofit/>
          </a:bodyPr>
          <a:lstStyle/>
          <a:p>
            <a:r>
              <a:rPr lang="it-IT" sz="4800" b="1" i="1" dirty="0"/>
              <a:t>Il Giallo di Van Gogh</a:t>
            </a:r>
            <a:br>
              <a:rPr lang="it-IT" sz="4800" b="1" i="1" dirty="0"/>
            </a:br>
            <a:br>
              <a:rPr lang="it-IT" sz="4000" i="1" dirty="0"/>
            </a:br>
            <a:r>
              <a:rPr lang="it-IT" sz="2800" b="1" dirty="0"/>
              <a:t>“Dove il mondo cessa di essere ribalta per speranze e desideri personali, dove noi lo osserviamo, meravigliati, per indagarlo e</a:t>
            </a:r>
            <a:br>
              <a:rPr lang="it-IT" sz="2800" b="1" dirty="0"/>
            </a:br>
            <a:r>
              <a:rPr lang="it-IT" sz="2800" b="1" dirty="0"/>
              <a:t>contemplarlo, là entriamo nel dominio</a:t>
            </a:r>
            <a:br>
              <a:rPr lang="it-IT" sz="2800" b="1" dirty="0"/>
            </a:br>
            <a:r>
              <a:rPr lang="it-IT" sz="2800" b="1" dirty="0"/>
              <a:t>dell’Arte e della Scienza.” (Albert Einstein) </a:t>
            </a:r>
          </a:p>
        </p:txBody>
      </p:sp>
      <p:sp>
        <p:nvSpPr>
          <p:cNvPr id="5" name="CasellaDiTesto 4">
            <a:extLst>
              <a:ext uri="{FF2B5EF4-FFF2-40B4-BE49-F238E27FC236}">
                <a16:creationId xmlns:a16="http://schemas.microsoft.com/office/drawing/2014/main" id="{7A1CBC16-E6B9-1F04-5EC5-E89CB4C9C8E3}"/>
              </a:ext>
            </a:extLst>
          </p:cNvPr>
          <p:cNvSpPr txBox="1"/>
          <p:nvPr/>
        </p:nvSpPr>
        <p:spPr>
          <a:xfrm>
            <a:off x="2107097" y="3922643"/>
            <a:ext cx="6850574" cy="2031325"/>
          </a:xfrm>
          <a:prstGeom prst="rect">
            <a:avLst/>
          </a:prstGeom>
          <a:noFill/>
        </p:spPr>
        <p:txBody>
          <a:bodyPr wrap="square" rtlCol="0">
            <a:spAutoFit/>
          </a:bodyPr>
          <a:lstStyle/>
          <a:p>
            <a:r>
              <a:rPr lang="it-IT" dirty="0"/>
              <a:t>Tratto da «Il Giallo di Van Gogh tra Arti Visive e Neuroscienze»</a:t>
            </a:r>
          </a:p>
          <a:p>
            <a:r>
              <a:rPr lang="it-IT" dirty="0"/>
              <a:t>Di Marina Albamonte D’Affermo</a:t>
            </a:r>
          </a:p>
          <a:p>
            <a:r>
              <a:rPr lang="it-IT" dirty="0"/>
              <a:t>Napoli 2017 ISBN 978-88-909873-6-6</a:t>
            </a:r>
          </a:p>
          <a:p>
            <a:r>
              <a:rPr lang="it-IT" dirty="0"/>
              <a:t>E.L.I. Medica ed.</a:t>
            </a:r>
          </a:p>
          <a:p>
            <a:endParaRPr lang="it-IT" dirty="0"/>
          </a:p>
          <a:p>
            <a:r>
              <a:rPr lang="it-IT" dirty="0"/>
              <a:t>Classe V </a:t>
            </a:r>
            <a:r>
              <a:rPr lang="it-IT" dirty="0" err="1"/>
              <a:t>sez.A</a:t>
            </a:r>
            <a:r>
              <a:rPr lang="it-IT" dirty="0"/>
              <a:t> Indirizzo Turistico </a:t>
            </a:r>
          </a:p>
          <a:p>
            <a:r>
              <a:rPr lang="it-IT" dirty="0"/>
              <a:t>Isis Elena di Savoia-Diaz NAPOLI</a:t>
            </a:r>
          </a:p>
        </p:txBody>
      </p:sp>
      <p:pic>
        <p:nvPicPr>
          <p:cNvPr id="3" name="David Garrett - Paganini Caprice Nº 24 [concert]. (1)">
            <a:hlinkClick r:id="" action="ppaction://media"/>
          </p:cNvPr>
          <p:cNvPicPr>
            <a:picLocks noChangeAspect="1"/>
          </p:cNvPicPr>
          <p:nvPr>
            <a:audioFile r:link="rId1"/>
            <p:extLst>
              <p:ext uri="{DAA4B4D4-6D71-4841-9C94-3DE7FCFB9230}">
                <p14:media xmlns:p14="http://schemas.microsoft.com/office/powerpoint/2010/main" r:embed="rId2">
                  <p14:trim st="30176"/>
                </p14:media>
              </p:ext>
            </p:extLst>
          </p:nvPr>
        </p:nvPicPr>
        <p:blipFill>
          <a:blip r:embed="rId4"/>
          <a:stretch>
            <a:fillRect/>
          </a:stretch>
        </p:blipFill>
        <p:spPr>
          <a:xfrm>
            <a:off x="10972800" y="5354878"/>
            <a:ext cx="609600" cy="609600"/>
          </a:xfrm>
          <a:prstGeom prst="rect">
            <a:avLst/>
          </a:prstGeom>
        </p:spPr>
      </p:pic>
      <p:sp>
        <p:nvSpPr>
          <p:cNvPr id="4" name="CasellaDiTesto 3"/>
          <p:cNvSpPr txBox="1"/>
          <p:nvPr/>
        </p:nvSpPr>
        <p:spPr>
          <a:xfrm>
            <a:off x="8397766" y="5464502"/>
            <a:ext cx="2575034" cy="369332"/>
          </a:xfrm>
          <a:prstGeom prst="rect">
            <a:avLst/>
          </a:prstGeom>
          <a:noFill/>
        </p:spPr>
        <p:txBody>
          <a:bodyPr wrap="square" rtlCol="0">
            <a:spAutoFit/>
          </a:bodyPr>
          <a:lstStyle/>
          <a:p>
            <a:r>
              <a:rPr lang="it-IT" dirty="0"/>
              <a:t>David </a:t>
            </a:r>
            <a:r>
              <a:rPr lang="it-IT" dirty="0" err="1"/>
              <a:t>Garrett</a:t>
            </a:r>
            <a:r>
              <a:rPr lang="it-IT" dirty="0"/>
              <a:t> - Capriccio</a:t>
            </a:r>
          </a:p>
        </p:txBody>
      </p:sp>
    </p:spTree>
    <p:extLst>
      <p:ext uri="{BB962C8B-B14F-4D97-AF65-F5344CB8AC3E}">
        <p14:creationId xmlns:p14="http://schemas.microsoft.com/office/powerpoint/2010/main" val="19321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7F0C7600-901C-8D72-82C9-9E6A334BAA8C}"/>
              </a:ext>
            </a:extLst>
          </p:cNvPr>
          <p:cNvPicPr>
            <a:picLocks noChangeAspect="1"/>
          </p:cNvPicPr>
          <p:nvPr/>
        </p:nvPicPr>
        <p:blipFill rotWithShape="1">
          <a:blip r:embed="rId2"/>
          <a:srcRect t="19"/>
          <a:stretch/>
        </p:blipFill>
        <p:spPr>
          <a:xfrm>
            <a:off x="-18237" y="-224356"/>
            <a:ext cx="12992115" cy="7306711"/>
          </a:xfrm>
          <a:prstGeom prst="rect">
            <a:avLst/>
          </a:prstGeom>
        </p:spPr>
      </p:pic>
      <p:sp>
        <p:nvSpPr>
          <p:cNvPr id="3" name="CasellaDiTesto 2">
            <a:extLst>
              <a:ext uri="{FF2B5EF4-FFF2-40B4-BE49-F238E27FC236}">
                <a16:creationId xmlns:a16="http://schemas.microsoft.com/office/drawing/2014/main" id="{7EE9EBA3-4EAE-7DDE-D786-B598E2928845}"/>
              </a:ext>
            </a:extLst>
          </p:cNvPr>
          <p:cNvSpPr txBox="1"/>
          <p:nvPr/>
        </p:nvSpPr>
        <p:spPr>
          <a:xfrm>
            <a:off x="9647584" y="1192696"/>
            <a:ext cx="2779908" cy="2585323"/>
          </a:xfrm>
          <a:prstGeom prst="rect">
            <a:avLst/>
          </a:prstGeom>
          <a:noFill/>
        </p:spPr>
        <p:txBody>
          <a:bodyPr wrap="square" rtlCol="0">
            <a:spAutoFit/>
          </a:bodyPr>
          <a:lstStyle/>
          <a:p>
            <a:r>
              <a:rPr lang="it-IT" dirty="0"/>
              <a:t>Ritratto del Dottor Gachet</a:t>
            </a:r>
          </a:p>
          <a:p>
            <a:r>
              <a:rPr lang="it-IT" dirty="0"/>
              <a:t>Sul tavolo un vasetto con la Digitale Purpurea con cui il medico curava il caro amico e paziente Vincent..</a:t>
            </a:r>
          </a:p>
          <a:p>
            <a:r>
              <a:rPr lang="it-IT" dirty="0"/>
              <a:t>Il dottor Gachet si era laureato con una tesi riguardante la Malinconia e l’esaurimento nervoso.</a:t>
            </a:r>
          </a:p>
        </p:txBody>
      </p:sp>
      <p:sp>
        <p:nvSpPr>
          <p:cNvPr id="4" name="CasellaDiTesto 3">
            <a:extLst>
              <a:ext uri="{FF2B5EF4-FFF2-40B4-BE49-F238E27FC236}">
                <a16:creationId xmlns:a16="http://schemas.microsoft.com/office/drawing/2014/main" id="{249E252B-61F6-0B64-77BA-9BD35368035D}"/>
              </a:ext>
            </a:extLst>
          </p:cNvPr>
          <p:cNvSpPr txBox="1"/>
          <p:nvPr/>
        </p:nvSpPr>
        <p:spPr>
          <a:xfrm>
            <a:off x="251791" y="571420"/>
            <a:ext cx="3087757" cy="6857999"/>
          </a:xfrm>
          <a:prstGeom prst="rect">
            <a:avLst/>
          </a:prstGeom>
          <a:noFill/>
        </p:spPr>
        <p:txBody>
          <a:bodyPr wrap="square" rtlCol="0">
            <a:spAutoFit/>
          </a:bodyPr>
          <a:lstStyle/>
          <a:p>
            <a:pPr algn="just"/>
            <a:r>
              <a:rPr lang="it-IT" b="1" dirty="0"/>
              <a:t>La Digitale, ammirare ma non toccare! </a:t>
            </a:r>
            <a:r>
              <a:rPr lang="it-IT" dirty="0"/>
              <a:t>Bella e pericolosa. Bastano questi due aggettivi per qualificare la Digitale (</a:t>
            </a:r>
            <a:r>
              <a:rPr lang="it-IT" dirty="0" err="1"/>
              <a:t>Digitalis</a:t>
            </a:r>
            <a:r>
              <a:rPr lang="it-IT" dirty="0"/>
              <a:t> purpurea) come essenza da ammirare, ma non toccare. La pianta, così chiamata per la forma dei fiori che ricordano i ditali per cucire, contiene un potente componente velenoso, la </a:t>
            </a:r>
            <a:r>
              <a:rPr lang="it-IT" b="1" dirty="0"/>
              <a:t>digitossina</a:t>
            </a:r>
            <a:r>
              <a:rPr lang="it-IT" dirty="0"/>
              <a:t>, capace di far cessare il battito cardiaco. La credenza popolare ritiene la specie il principale ingrediente usato dalle streghe per realizzare le pozioni mortali. La medicina moderna ha invece sfruttato la digitossina per realizzare farmaci capaci di controllare gli squilibri cardiaci.</a:t>
            </a:r>
          </a:p>
          <a:p>
            <a:pPr algn="just"/>
            <a:r>
              <a:rPr lang="it-IT" dirty="0"/>
              <a:t>Ferdinando Fontanella – Twitter: @nandofnt</a:t>
            </a:r>
          </a:p>
          <a:p>
            <a:endParaRPr lang="it-IT" dirty="0"/>
          </a:p>
        </p:txBody>
      </p:sp>
    </p:spTree>
    <p:extLst>
      <p:ext uri="{BB962C8B-B14F-4D97-AF65-F5344CB8AC3E}">
        <p14:creationId xmlns:p14="http://schemas.microsoft.com/office/powerpoint/2010/main" val="387615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2F25724-8E50-19AE-0B98-B3B5A77DD14F}"/>
              </a:ext>
            </a:extLst>
          </p:cNvPr>
          <p:cNvSpPr txBox="1"/>
          <p:nvPr/>
        </p:nvSpPr>
        <p:spPr>
          <a:xfrm>
            <a:off x="443948" y="414496"/>
            <a:ext cx="11092070" cy="5078313"/>
          </a:xfrm>
          <a:prstGeom prst="rect">
            <a:avLst/>
          </a:prstGeom>
          <a:noFill/>
        </p:spPr>
        <p:txBody>
          <a:bodyPr wrap="square">
            <a:spAutoFit/>
          </a:bodyPr>
          <a:lstStyle/>
          <a:p>
            <a:r>
              <a:rPr lang="it-IT" b="1" dirty="0"/>
              <a:t>IL RITRATTO DEL DOTTOR GACHET</a:t>
            </a:r>
          </a:p>
          <a:p>
            <a:endParaRPr lang="it-IT" dirty="0"/>
          </a:p>
          <a:p>
            <a:endParaRPr lang="it-IT" dirty="0"/>
          </a:p>
          <a:p>
            <a:r>
              <a:rPr lang="it-IT" dirty="0"/>
              <a:t>«</a:t>
            </a:r>
            <a:r>
              <a:rPr lang="it-IT" i="1" dirty="0"/>
              <a:t>Ho trovato nel dott. Gachet un amico e quasi un nuovo fratello, tanto ci rassomigliamo fisicamente e moralmente. Anche lui è molto nervoso e parecchio bizzarro</a:t>
            </a:r>
            <a:r>
              <a:rPr lang="it-IT" dirty="0"/>
              <a:t>».</a:t>
            </a:r>
          </a:p>
          <a:p>
            <a:r>
              <a:rPr lang="it-IT" dirty="0"/>
              <a:t>Vincent resterà per un anno nell’ospedale psichiatrico di Saint-Rémy-de-Provence, per poi sistemarsi in un modesto albergo di </a:t>
            </a:r>
            <a:r>
              <a:rPr lang="it-IT" dirty="0" err="1"/>
              <a:t>Auvers</a:t>
            </a:r>
            <a:r>
              <a:rPr lang="it-IT" dirty="0"/>
              <a:t>-sur-</a:t>
            </a:r>
            <a:r>
              <a:rPr lang="it-IT" dirty="0" err="1"/>
              <a:t>Oise</a:t>
            </a:r>
            <a:r>
              <a:rPr lang="it-IT" dirty="0"/>
              <a:t>, dove sente per la prima volta parlare di </a:t>
            </a:r>
            <a:r>
              <a:rPr lang="it-IT" b="1" dirty="0"/>
              <a:t>malinconia</a:t>
            </a:r>
            <a:r>
              <a:rPr lang="it-IT" dirty="0"/>
              <a:t>. In questo paesino, a 40 chilometri da Parigi, il pittore si era rifugiato nella speranza di curare la malattia nervosa che lo tormentava da tempo, e nel dottor Gachet, che soffriva di disturbi analoghi per il dolore della morte della moglie, trovò non tanto un medico quanto un amico e un confidente. Nonostante le stramberie del personaggio, come quella di tingersi i capelli con il giallo zafferano, documentata dal suo celebre ritratto, Van Gogh entra in profonda sintonia con Gachet, ma non è di certo definibile come un paziente ideale: sregolato, vuol cambiare continuamente terapia, ha da discutere su tutto. Probabilmente soffre di “</a:t>
            </a:r>
            <a:r>
              <a:rPr lang="it-IT" b="1" dirty="0"/>
              <a:t>pica</a:t>
            </a:r>
            <a:r>
              <a:rPr lang="it-IT" dirty="0"/>
              <a:t>”, un pervertimento dell’appetito che consiste nel desiderio di mangiare sostanze non commestibili. Spesso e volentieri ingerisce i colori con i quali dipinge e la trementina con cui li diluisce. </a:t>
            </a:r>
          </a:p>
          <a:p>
            <a:r>
              <a:rPr lang="it-IT" dirty="0"/>
              <a:t>Continua ad essere un forte bevitore di assenzio, il distillato alcolico al 70-80% di Artemisia e altre erbe aromatiche. Per alleviare i disturbi digestivi, il dott. Gachet prende a curarlo, come abbiamo detto,  con un preparato a base di “digitale purpurea”, i cui effetti tossici ancora erano sconosciuti, e gli provoca  la </a:t>
            </a:r>
            <a:r>
              <a:rPr lang="it-IT" b="1" dirty="0"/>
              <a:t>xantopsia</a:t>
            </a:r>
            <a:r>
              <a:rPr lang="it-IT" dirty="0"/>
              <a:t>, una visione del mondo prevalentemente in giallo e delle ombre in color violetto.</a:t>
            </a:r>
          </a:p>
        </p:txBody>
      </p:sp>
    </p:spTree>
    <p:extLst>
      <p:ext uri="{BB962C8B-B14F-4D97-AF65-F5344CB8AC3E}">
        <p14:creationId xmlns:p14="http://schemas.microsoft.com/office/powerpoint/2010/main" val="49838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6F719FF-68B2-9FEC-0743-E92FA9DC7084}"/>
              </a:ext>
            </a:extLst>
          </p:cNvPr>
          <p:cNvSpPr txBox="1"/>
          <p:nvPr/>
        </p:nvSpPr>
        <p:spPr>
          <a:xfrm>
            <a:off x="165652" y="291548"/>
            <a:ext cx="11860695" cy="6463308"/>
          </a:xfrm>
          <a:prstGeom prst="rect">
            <a:avLst/>
          </a:prstGeom>
          <a:noFill/>
        </p:spPr>
        <p:txBody>
          <a:bodyPr wrap="square">
            <a:spAutoFit/>
          </a:bodyPr>
          <a:lstStyle/>
          <a:p>
            <a:r>
              <a:rPr lang="it-IT" dirty="0"/>
              <a:t>Un altro studio sui lavori di Van Gogh dipinti tra il 1886 e il 1890 ha evidenziato come vi  fosse una predominanza di</a:t>
            </a:r>
            <a:r>
              <a:rPr lang="it-IT" b="1" dirty="0"/>
              <a:t> High Yellow </a:t>
            </a:r>
            <a:r>
              <a:rPr lang="it-IT" dirty="0"/>
              <a:t>(giallo acceso) a prescindere dal soggetto rappresentato. Nelle sue lettere, fin dal 1881, parla “ di dolori e disturbi fisici, acuiti nel tempo dal fatto che impiegava i suoi pochi soldi per comprare tele e colori, di rado mangiava un pasto caldo, si nutriva solo di pane e fumava per ingannare la fame” (K. Jaspers). Si sentiva fiacco e stanco e poi man mano, a causa dell’abuso di alcool e di farmaci fatti in casa il suo quadro clinico sarebbe peggiorato. Arnold e </a:t>
            </a:r>
            <a:r>
              <a:rPr lang="it-IT" dirty="0" err="1"/>
              <a:t>Lofthus</a:t>
            </a:r>
            <a:r>
              <a:rPr lang="it-IT" dirty="0"/>
              <a:t> hanno esaminato gli agenti plausibili che potrebbero aver modificato la percezione del colore da parte dell'artista. E dunque le </a:t>
            </a:r>
            <a:r>
              <a:rPr lang="it-IT" b="1" dirty="0"/>
              <a:t>xantopsia</a:t>
            </a:r>
            <a:r>
              <a:rPr lang="it-IT" dirty="0"/>
              <a:t> dovuta a sovradosaggio di </a:t>
            </a:r>
            <a:r>
              <a:rPr lang="it-IT" b="1" dirty="0"/>
              <a:t>digitale purpurea. </a:t>
            </a:r>
            <a:r>
              <a:rPr lang="it-IT" dirty="0"/>
              <a:t>È probabile poi che l’avanzare dell’età e il sole eccessivo sulla testa, abbiano compromesso la sua vista ( </a:t>
            </a:r>
            <a:r>
              <a:rPr lang="it-IT" b="1" dirty="0" err="1"/>
              <a:t>cromatopsia</a:t>
            </a:r>
            <a:r>
              <a:rPr lang="it-IT" b="1" dirty="0"/>
              <a:t>). </a:t>
            </a:r>
            <a:r>
              <a:rPr lang="it-IT" dirty="0"/>
              <a:t>Le allucinazioni indotte dall'</a:t>
            </a:r>
            <a:r>
              <a:rPr lang="it-IT" b="1" dirty="0"/>
              <a:t>assenzio</a:t>
            </a:r>
            <a:r>
              <a:rPr lang="it-IT" dirty="0"/>
              <a:t> possono spiegare alcune tele particolari, ma non la maggior parte dei dipinti in giallo acceso. </a:t>
            </a:r>
            <a:r>
              <a:rPr lang="it-IT" i="1" dirty="0"/>
              <a:t>Allora? Quale è la verità?</a:t>
            </a:r>
          </a:p>
          <a:p>
            <a:r>
              <a:rPr lang="it-IT" dirty="0"/>
              <a:t> La propensione di Van Gogh per i colori esagerati e il suo utilizzo del giallo in particolare, sono scritti chiaramente nelle sue lettere e, in contraddizione con le malattie o le sostanze tossiche che modificano la percezione, la </a:t>
            </a:r>
            <a:r>
              <a:rPr lang="it-IT" b="1" dirty="0"/>
              <a:t>preferenza artistica è l’ ipotesi di lavoro migliore per spiegare il dominio del giallo nella sua tavolozza.  </a:t>
            </a:r>
            <a:r>
              <a:rPr lang="it-IT" dirty="0"/>
              <a:t>L’artista stabilisce con accuratezza il soggetto da rappresentare, ma sceglie di allontanarsi dalle forme e dai colori reali preferendo una personale, ma consapevole tonalità di pigmenti. </a:t>
            </a:r>
            <a:r>
              <a:rPr lang="it-IT" b="1" dirty="0"/>
              <a:t>Egli crea un nuovo e profondo linguaggio artistico attraverso una tecnica visiva basata sulla libertà dell’artista di andare oltre, di creare, di  rendere tutto più bello, più semplice, più consolante della realtà</a:t>
            </a:r>
            <a:r>
              <a:rPr lang="it-IT" dirty="0"/>
              <a:t>. Nel 1881 Vincent scrisse una lettera a suo fratello nella quale spiegava che ogni pittore aveva la sua tavolozza preferita e che queste tonalità predilette fossero il mezzo attraverso cui l’artista avrebbe potuto attraversare il buio per trovare la luce. </a:t>
            </a:r>
          </a:p>
          <a:p>
            <a:r>
              <a:rPr lang="it-IT" dirty="0"/>
              <a:t>“Il colore in un quadro è nella vita l’entusiasmo”. Egli diceva che alcuni pittori avessero l’eccezionale qualità di usare le proprie mani col virtuosismo di un violinista e che determinate opere erano pura musica. Qualche anno dopo decise di studiare pianoforte, ma per poco perché “l’esperienza di suonare era strana e ogni nota gli evocava un colore e che certi colori come il giallo e l’azzurro si accendevano come fiamme infuocate”. Questa esperienza dei sensi, la</a:t>
            </a:r>
            <a:r>
              <a:rPr lang="it-IT" b="1" dirty="0"/>
              <a:t> </a:t>
            </a:r>
            <a:r>
              <a:rPr lang="it-IT" b="1" dirty="0" err="1"/>
              <a:t>cromestesia</a:t>
            </a:r>
            <a:r>
              <a:rPr lang="it-IT" dirty="0"/>
              <a:t>, con cui si associano i suoni ai colori, i toni alle intensità, le note alte allo splendore, apparteneva a Vincent. </a:t>
            </a:r>
          </a:p>
          <a:p>
            <a:endParaRPr lang="it-IT" dirty="0"/>
          </a:p>
        </p:txBody>
      </p:sp>
    </p:spTree>
    <p:extLst>
      <p:ext uri="{BB962C8B-B14F-4D97-AF65-F5344CB8AC3E}">
        <p14:creationId xmlns:p14="http://schemas.microsoft.com/office/powerpoint/2010/main" val="201856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8C5A077-15BA-AF4B-CA78-88E1F02BC4B2}"/>
              </a:ext>
            </a:extLst>
          </p:cNvPr>
          <p:cNvPicPr>
            <a:picLocks noChangeAspect="1"/>
          </p:cNvPicPr>
          <p:nvPr/>
        </p:nvPicPr>
        <p:blipFill>
          <a:blip r:embed="rId2"/>
          <a:stretch>
            <a:fillRect/>
          </a:stretch>
        </p:blipFill>
        <p:spPr>
          <a:xfrm>
            <a:off x="5853889" y="0"/>
            <a:ext cx="6573079" cy="6858000"/>
          </a:xfrm>
          <a:prstGeom prst="rect">
            <a:avLst/>
          </a:prstGeom>
        </p:spPr>
      </p:pic>
      <p:sp>
        <p:nvSpPr>
          <p:cNvPr id="4" name="CasellaDiTesto 3">
            <a:extLst>
              <a:ext uri="{FF2B5EF4-FFF2-40B4-BE49-F238E27FC236}">
                <a16:creationId xmlns:a16="http://schemas.microsoft.com/office/drawing/2014/main" id="{277CA21F-34DB-A42C-8970-C6F428FE69A2}"/>
              </a:ext>
            </a:extLst>
          </p:cNvPr>
          <p:cNvSpPr txBox="1"/>
          <p:nvPr/>
        </p:nvSpPr>
        <p:spPr>
          <a:xfrm>
            <a:off x="357809" y="1470991"/>
            <a:ext cx="4731025" cy="3693319"/>
          </a:xfrm>
          <a:prstGeom prst="rect">
            <a:avLst/>
          </a:prstGeom>
          <a:noFill/>
        </p:spPr>
        <p:txBody>
          <a:bodyPr wrap="square">
            <a:spAutoFit/>
          </a:bodyPr>
          <a:lstStyle/>
          <a:p>
            <a:r>
              <a:rPr lang="it-IT" dirty="0"/>
              <a:t> </a:t>
            </a:r>
            <a:r>
              <a:rPr lang="it-IT" b="1" i="1" dirty="0"/>
              <a:t>MANIPURA </a:t>
            </a:r>
          </a:p>
          <a:p>
            <a:endParaRPr lang="it-IT" dirty="0"/>
          </a:p>
          <a:p>
            <a:r>
              <a:rPr lang="it-IT" dirty="0"/>
              <a:t>Il giallo, da Van Gogh tanto amato, è il simbolo del sole e della luce, è il colore che cura e rinforza, che dona la gioia di vivere. Dirompente ed espansivo (W. Goethe), il giallo è associato, nella cromoterapia olistica, al terzo chakra , </a:t>
            </a:r>
            <a:r>
              <a:rPr lang="it-IT" dirty="0" err="1"/>
              <a:t>Manipura</a:t>
            </a:r>
            <a:r>
              <a:rPr lang="it-IT" dirty="0"/>
              <a:t>, che corrisponde al plesso solare, il suo elemento è il fuoco. </a:t>
            </a:r>
          </a:p>
          <a:p>
            <a:r>
              <a:rPr lang="it-IT" dirty="0" err="1"/>
              <a:t>Manipura</a:t>
            </a:r>
            <a:r>
              <a:rPr lang="it-IT" dirty="0"/>
              <a:t> evoca i sogni e i desideri, governa l’accettazione di noi stessi e il rapporto con gli altri. Viene raffigurato come un fiore di loto con dieci petali gialli.</a:t>
            </a:r>
          </a:p>
        </p:txBody>
      </p:sp>
    </p:spTree>
    <p:extLst>
      <p:ext uri="{BB962C8B-B14F-4D97-AF65-F5344CB8AC3E}">
        <p14:creationId xmlns:p14="http://schemas.microsoft.com/office/powerpoint/2010/main" val="3449506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B600F5E1-B2DC-1468-2D25-EA9E5BAE34BE}"/>
              </a:ext>
            </a:extLst>
          </p:cNvPr>
          <p:cNvPicPr>
            <a:picLocks noChangeAspect="1"/>
          </p:cNvPicPr>
          <p:nvPr/>
        </p:nvPicPr>
        <p:blipFill rotWithShape="1">
          <a:blip r:embed="rId2"/>
          <a:srcRect t="7728" b="18996"/>
          <a:stretch/>
        </p:blipFill>
        <p:spPr>
          <a:xfrm>
            <a:off x="20" y="1282"/>
            <a:ext cx="12191980" cy="6856718"/>
          </a:xfrm>
          <a:prstGeom prst="rect">
            <a:avLst/>
          </a:prstGeom>
        </p:spPr>
      </p:pic>
    </p:spTree>
    <p:extLst>
      <p:ext uri="{BB962C8B-B14F-4D97-AF65-F5344CB8AC3E}">
        <p14:creationId xmlns:p14="http://schemas.microsoft.com/office/powerpoint/2010/main" val="797404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05E0022-F5E6-8528-1926-B58483F9C34C}"/>
              </a:ext>
            </a:extLst>
          </p:cNvPr>
          <p:cNvSpPr txBox="1"/>
          <p:nvPr/>
        </p:nvSpPr>
        <p:spPr>
          <a:xfrm>
            <a:off x="265042" y="1099930"/>
            <a:ext cx="11039063" cy="5355312"/>
          </a:xfrm>
          <a:prstGeom prst="rect">
            <a:avLst/>
          </a:prstGeom>
          <a:noFill/>
        </p:spPr>
        <p:txBody>
          <a:bodyPr wrap="square">
            <a:spAutoFit/>
          </a:bodyPr>
          <a:lstStyle/>
          <a:p>
            <a:r>
              <a:rPr lang="it-IT" b="1" dirty="0"/>
              <a:t>Natura morta con tavolo da disegno, pipa, cipolle e cera, 1889</a:t>
            </a:r>
          </a:p>
          <a:p>
            <a:r>
              <a:rPr lang="it-IT" dirty="0"/>
              <a:t>L'opera fu dipinta nel gennaio 1889 subito dopo che il pittore, dimesso dall'ospedale per via del taglio dell'orecchio, era ritornato per qualche tempo nella sua "Casa Gialla". Ansioso di dimostrare a Theo di essere nuovamente in grado di dipingere, realizzò alcune nature morte, tra le quali questa è senza dubbio la più originale e significativa. Come in una autobiografia, ha disposto sul suo tavolo da disegno tutti oggetti fortemente evocativi: il tabacco, la pipa e la bottiglia di vino rappresentano Vincent che non vuole più bere e fumare mentre le cipolle e la brocca d'acqua la semplicità di un pasto, a destra la lettera intestata al pittore rimanda alle notizie riguardanti Theo ( sembra che contenesse del danaro da parte del fratello anche se questi versava in cattive acque, per altri è la partecipazione di nozze) mentre la candela accesa nella bugia rappresenta Gauguin il "fuggitivo". Il libro giallo è l'</a:t>
            </a:r>
            <a:r>
              <a:rPr lang="it-IT" dirty="0" err="1"/>
              <a:t>Annuaire</a:t>
            </a:r>
            <a:r>
              <a:rPr lang="it-IT" dirty="0"/>
              <a:t> de la </a:t>
            </a:r>
            <a:r>
              <a:rPr lang="it-IT" dirty="0" err="1"/>
              <a:t>Santè</a:t>
            </a:r>
            <a:r>
              <a:rPr lang="it-IT" dirty="0"/>
              <a:t>, </a:t>
            </a:r>
            <a:r>
              <a:rPr lang="it-IT" dirty="0" err="1"/>
              <a:t>ou</a:t>
            </a:r>
            <a:r>
              <a:rPr lang="it-IT" dirty="0"/>
              <a:t>, </a:t>
            </a:r>
            <a:r>
              <a:rPr lang="it-IT" dirty="0" err="1"/>
              <a:t>Medecine</a:t>
            </a:r>
            <a:r>
              <a:rPr lang="it-IT" dirty="0"/>
              <a:t> et </a:t>
            </a:r>
            <a:r>
              <a:rPr lang="it-IT" dirty="0" err="1"/>
              <a:t>pharmacie</a:t>
            </a:r>
            <a:r>
              <a:rPr lang="it-IT" dirty="0"/>
              <a:t> </a:t>
            </a:r>
            <a:r>
              <a:rPr lang="it-IT" dirty="0" err="1"/>
              <a:t>domestiques</a:t>
            </a:r>
            <a:r>
              <a:rPr lang="it-IT" dirty="0"/>
              <a:t> di Francois Vincent Raspail (1794, 1822) uno medico ribelle e anticonformista che aveva intuito che l’inutilità della medicina scolastica ufficiale fata di un uso indiscriminato di salassi e veleni, come mercurio, arsenico e piombo. Il “Manuale della salute”, che cominciò a pubblicare fin dal 1834, aggiornandolo poi annualmente, presentava eccezionali consigli sull’igiene del corpo, ma soprattutto era un ricettario per realizzare in casa le medicine necessarie a curare tutte le patologie più frequenti, dalle febbri acute alla scarlattina, dal tifo al colera, dalla follia (Raspail 1857, p.156) all’insonnia. Regina dei medicamenti era la canfora, un olio essenziale, estratto per ebollizione del Laurus canfora “che ha il vantaggio di rimanere solido anche a temperatura molto elevata e riunisce in sé le proprietà vermifuga ed antiputrida ad un livello che nessun’altra sostanza raggiunge” (Raspail) ottimo per realizzare bevande, ad esempio per l’insonnia una tazza tre volte al giorno e i sigaretti per favorire la respirazione</a:t>
            </a:r>
          </a:p>
        </p:txBody>
      </p:sp>
    </p:spTree>
    <p:extLst>
      <p:ext uri="{BB962C8B-B14F-4D97-AF65-F5344CB8AC3E}">
        <p14:creationId xmlns:p14="http://schemas.microsoft.com/office/powerpoint/2010/main" val="311451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9C38376-81AD-E59D-BF7E-17F6E126F24C}"/>
              </a:ext>
            </a:extLst>
          </p:cNvPr>
          <p:cNvSpPr txBox="1"/>
          <p:nvPr/>
        </p:nvSpPr>
        <p:spPr>
          <a:xfrm>
            <a:off x="265042" y="1258957"/>
            <a:ext cx="10893287" cy="4801314"/>
          </a:xfrm>
          <a:prstGeom prst="rect">
            <a:avLst/>
          </a:prstGeom>
          <a:noFill/>
        </p:spPr>
        <p:txBody>
          <a:bodyPr wrap="square">
            <a:spAutoFit/>
          </a:bodyPr>
          <a:lstStyle/>
          <a:p>
            <a:r>
              <a:rPr lang="it-IT" dirty="0"/>
              <a:t>….Eppure nel 1863 la canfora era stata bandita dalla legge perché velenosa e Vincent scriverà al fratello di essere preoccupato per aver usato medicamenti fatti in casa. In seminario, aveva preso l’abitudine di dormire con un pezzetto di canfora sotto il cuscino e desiderando star bene, non poteva che seguire la nuova Bibbia del suo tempo.</a:t>
            </a:r>
          </a:p>
          <a:p>
            <a:r>
              <a:rPr lang="it-IT" dirty="0"/>
              <a:t> La canfora, se ingerita, può causare sintomi da avvelenamento come: allucinazioni, nausea, vomito, convulsioni e addirittura il collasso. Herbert L. </a:t>
            </a:r>
            <a:r>
              <a:rPr lang="it-IT" dirty="0" err="1"/>
              <a:t>Bonkovsky</a:t>
            </a:r>
            <a:r>
              <a:rPr lang="it-IT" dirty="0"/>
              <a:t> e colleghi già nel 1996 studiarono come la canfora, l'a-pinene (il componente principale della trementina) e il </a:t>
            </a:r>
            <a:r>
              <a:rPr lang="it-IT" dirty="0" err="1"/>
              <a:t>tujone</a:t>
            </a:r>
            <a:r>
              <a:rPr lang="it-IT" dirty="0"/>
              <a:t> (un costituente del liquore chiamato assenzio) producessero un’eccessiva produzione di porfirine, determinando così situazioni patologiche. Gli studiosi valutarono la possibilità che Van Gogh soffrisse le conseguenze del suo bere l’assenzio, il liquore distillato dai fiori gialli di artemisia, oggi proibito e dall’ingerimento di trementina, secondo il racconto dell’amico Paul Signac. Nel 2004 anche Wilfred Niels Arnold individuò nell’assenzio una delle cause delle crisi del nostro pittore affermando che sull’argomento troppe erano “le speculazioni oziose, e quindi una mescolanza di errori e mitizzazioni. </a:t>
            </a:r>
          </a:p>
          <a:p>
            <a:r>
              <a:rPr lang="it-IT" dirty="0"/>
              <a:t>L'attenzione dei media nel corso dell'ultimo secolo è stata impressionante, ma deludente per la qualità, specialmente per noi che lavoriamo al confine tra arte e scienza”. Per questo motivo la Wayne State University School of Medicine ha inaugurato un sito web interattivo intitolato "La malattia di Vincent van Gogh". L’ultima ipotesi in ordine di tempo è che il pittore olandese soffrisse di una malattia genetica rara chiamata porfiria acuta intermittente. A soffrirne - con sintomi che vanno da mal di pancia, nausea e vomito fino a paralisi motoria, coma irreversibile e collasso cardiocircolatorio a volte letale - sono circa 300 italiani (M. D. Cappellini).</a:t>
            </a:r>
          </a:p>
        </p:txBody>
      </p:sp>
    </p:spTree>
    <p:extLst>
      <p:ext uri="{BB962C8B-B14F-4D97-AF65-F5344CB8AC3E}">
        <p14:creationId xmlns:p14="http://schemas.microsoft.com/office/powerpoint/2010/main" val="2404823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6F719FF-68B2-9FEC-0743-E92FA9DC7084}"/>
              </a:ext>
            </a:extLst>
          </p:cNvPr>
          <p:cNvSpPr txBox="1"/>
          <p:nvPr/>
        </p:nvSpPr>
        <p:spPr>
          <a:xfrm>
            <a:off x="165652" y="291548"/>
            <a:ext cx="11860695" cy="6463308"/>
          </a:xfrm>
          <a:prstGeom prst="rect">
            <a:avLst/>
          </a:prstGeom>
          <a:noFill/>
        </p:spPr>
        <p:txBody>
          <a:bodyPr wrap="square">
            <a:spAutoFit/>
          </a:bodyPr>
          <a:lstStyle/>
          <a:p>
            <a:r>
              <a:rPr lang="it-IT" dirty="0"/>
              <a:t>Un altro studio sui lavori di Van Gogh dipinti tra il 1886 e il 1890 ha evidenziato come vi  fosse una predominanza di</a:t>
            </a:r>
            <a:r>
              <a:rPr lang="it-IT" b="1" dirty="0"/>
              <a:t> High Yellow </a:t>
            </a:r>
            <a:r>
              <a:rPr lang="it-IT" dirty="0"/>
              <a:t>(giallo acceso) a prescindere dal soggetto rappresentato. Nelle sue lettere, fin dal 1881, parla “ di dolori e disturbi fisici, acuiti nel tempo dal fatto che impiegava i suoi pochi soldi per comprare tele e colori, di rado mangiava un pasto caldo, si nutriva solo di pane e fumava per ingannare la fame” (K. Jaspers). Si sentiva fiacco e stanco e poi man mano, a causa dell’abuso di alcool e di farmaci fatti in casa il suo quadro clinico sarebbe peggiorato. Arnold e </a:t>
            </a:r>
            <a:r>
              <a:rPr lang="it-IT" dirty="0" err="1"/>
              <a:t>Lofthus</a:t>
            </a:r>
            <a:r>
              <a:rPr lang="it-IT" dirty="0"/>
              <a:t> hanno esaminato gli agenti plausibili che potrebbero aver modificato la percezione del colore da parte dell'artista. E dunque le </a:t>
            </a:r>
            <a:r>
              <a:rPr lang="it-IT" b="1" dirty="0"/>
              <a:t>xantopsia</a:t>
            </a:r>
            <a:r>
              <a:rPr lang="it-IT" dirty="0"/>
              <a:t> dovuta a sovradosaggio di </a:t>
            </a:r>
            <a:r>
              <a:rPr lang="it-IT" b="1" dirty="0"/>
              <a:t>digitale purpurea. </a:t>
            </a:r>
            <a:r>
              <a:rPr lang="it-IT" dirty="0"/>
              <a:t>È probabile poi che l’avanzare dell’età e il sole eccessivo sulla testa, abbiano compromesso la sua vista ( </a:t>
            </a:r>
            <a:r>
              <a:rPr lang="it-IT" b="1" dirty="0" err="1"/>
              <a:t>cromatopsia</a:t>
            </a:r>
            <a:r>
              <a:rPr lang="it-IT" b="1" dirty="0"/>
              <a:t>). </a:t>
            </a:r>
            <a:r>
              <a:rPr lang="it-IT" dirty="0"/>
              <a:t>Le allucinazioni indotte dall'</a:t>
            </a:r>
            <a:r>
              <a:rPr lang="it-IT" b="1" dirty="0"/>
              <a:t>assenzio</a:t>
            </a:r>
            <a:r>
              <a:rPr lang="it-IT" dirty="0"/>
              <a:t> possono spiegare alcune tele particolari, ma non la maggior parte dei dipinti in giallo acceso. </a:t>
            </a:r>
            <a:r>
              <a:rPr lang="it-IT" i="1" dirty="0"/>
              <a:t>Allora? Quale è la verità?</a:t>
            </a:r>
          </a:p>
          <a:p>
            <a:r>
              <a:rPr lang="it-IT" dirty="0"/>
              <a:t> La propensione di Van Gogh per i colori esagerati e il suo utilizzo del giallo in particolare, sono scritti chiaramente nelle sue lettere e, in contraddizione con le malattie o le sostanze tossiche che modificano la percezione, la </a:t>
            </a:r>
            <a:r>
              <a:rPr lang="it-IT" b="1" dirty="0"/>
              <a:t>preferenza artistica è l’ ipotesi di lavoro migliore per spiegare il dominio del giallo nella sua tavolozza.  </a:t>
            </a:r>
            <a:r>
              <a:rPr lang="it-IT" dirty="0"/>
              <a:t>L’artista stabilisce con accuratezza il soggetto da rappresentare, ma sceglie di allontanarsi dalle forme e dai colori reali preferendo una personale, ma consapevole tonalità di pigmenti. </a:t>
            </a:r>
            <a:r>
              <a:rPr lang="it-IT" b="1" dirty="0"/>
              <a:t>Egli crea un nuovo e profondo linguaggio artistico attraverso una tecnica visiva basata sulla libertà dell’artista di andare oltre, di creare, di  rendere tutto più bello, più semplice, più consolante della realtà</a:t>
            </a:r>
            <a:r>
              <a:rPr lang="it-IT" dirty="0"/>
              <a:t>. Nel 1881 Vincent scrisse una lettera a suo fratello nella quale spiegava che ogni pittore aveva la sua tavolozza preferita e che queste tonalità predilette fossero il mezzo attraverso cui l’artista avrebbe potuto attraversare il buio per trovare la luce. </a:t>
            </a:r>
          </a:p>
          <a:p>
            <a:r>
              <a:rPr lang="it-IT" dirty="0"/>
              <a:t>“Il colore in un quadro è nella vita l’entusiasmo”. Egli diceva che alcuni pittori avessero l’eccezionale qualità di usare le proprie mani col virtuosismo di un violinista e che determinate opere erano pura musica. Qualche anno dopo decise di studiare pianoforte, ma per poco perché “l’esperienza di suonare era strana e ogni nota gli evocava un colore e che certi colori come il giallo e l’azzurro si accendevano come fiamme infuocate”. Questa esperienza dei sensi, la</a:t>
            </a:r>
            <a:r>
              <a:rPr lang="it-IT" b="1" dirty="0"/>
              <a:t> </a:t>
            </a:r>
            <a:r>
              <a:rPr lang="it-IT" b="1" dirty="0" err="1"/>
              <a:t>cromestesia</a:t>
            </a:r>
            <a:r>
              <a:rPr lang="it-IT" dirty="0"/>
              <a:t>, con cui si associano i suoni ai colori, i toni alle intensità, le note alte allo splendore, apparteneva a Vincent. </a:t>
            </a:r>
          </a:p>
          <a:p>
            <a:endParaRPr lang="it-IT" dirty="0"/>
          </a:p>
        </p:txBody>
      </p:sp>
    </p:spTree>
    <p:extLst>
      <p:ext uri="{BB962C8B-B14F-4D97-AF65-F5344CB8AC3E}">
        <p14:creationId xmlns:p14="http://schemas.microsoft.com/office/powerpoint/2010/main" val="401882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B838CF7-AA95-1A22-A88E-00CD8B277354}"/>
              </a:ext>
            </a:extLst>
          </p:cNvPr>
          <p:cNvSpPr>
            <a:spLocks noGrp="1"/>
          </p:cNvSpPr>
          <p:nvPr>
            <p:ph type="title"/>
          </p:nvPr>
        </p:nvSpPr>
        <p:spPr>
          <a:xfrm>
            <a:off x="251791" y="245165"/>
            <a:ext cx="10588487" cy="6858000"/>
          </a:xfrm>
        </p:spPr>
        <p:txBody>
          <a:bodyPr vert="horz" lIns="91440" tIns="45720" rIns="91440" bIns="45720" rtlCol="0" anchor="b">
            <a:normAutofit fontScale="90000"/>
          </a:bodyPr>
          <a:lstStyle/>
          <a:p>
            <a:r>
              <a:rPr lang="it-IT" sz="2400" kern="1200" dirty="0">
                <a:solidFill>
                  <a:schemeClr val="tx1"/>
                </a:solidFill>
                <a:latin typeface="+mj-lt"/>
                <a:ea typeface="+mj-ea"/>
                <a:cs typeface="+mj-cs"/>
              </a:rPr>
              <a:t>Van Gogh, nato nel 1853 in Olanda, era figlio di un pastore protestante.</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Tenta la carriera religiosa, ma l'abbandona ben presto per dedicarsi al disegno. Apre uno studio nel paese dei genitori dove dipinge e da lezioni di pittura. E' di questo periodo l'opera ' I mangiatori di patate' (1885). </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L'anno dopo è a Parigi dove viene in contatto con gli impressionisti e </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conosce il suo caro amico Gauguin. </a:t>
            </a:r>
            <a:r>
              <a:rPr lang="it-IT" sz="2400" kern="1200" dirty="0">
                <a:solidFill>
                  <a:schemeClr val="tx1"/>
                </a:solidFill>
                <a:highlight>
                  <a:srgbClr val="FFFF00"/>
                </a:highlight>
                <a:latin typeface="+mj-lt"/>
                <a:ea typeface="+mj-ea"/>
                <a:cs typeface="+mj-cs"/>
              </a:rPr>
              <a:t>Nel 1888, attratto dal sud della Francia, </a:t>
            </a:r>
            <a:br>
              <a:rPr lang="it-IT" sz="2400" kern="1200" dirty="0">
                <a:solidFill>
                  <a:schemeClr val="tx1"/>
                </a:solidFill>
                <a:highlight>
                  <a:srgbClr val="FFFF00"/>
                </a:highlight>
                <a:latin typeface="+mj-lt"/>
                <a:ea typeface="+mj-ea"/>
                <a:cs typeface="+mj-cs"/>
              </a:rPr>
            </a:br>
            <a:r>
              <a:rPr lang="it-IT" sz="2400" kern="1200" dirty="0">
                <a:solidFill>
                  <a:schemeClr val="tx1"/>
                </a:solidFill>
                <a:highlight>
                  <a:srgbClr val="FFFF00"/>
                </a:highlight>
                <a:latin typeface="+mj-lt"/>
                <a:ea typeface="+mj-ea"/>
                <a:cs typeface="+mj-cs"/>
              </a:rPr>
              <a:t>si reca ad Arles in Provenza. Qui vorrebbe creare una comunità di artisti </a:t>
            </a:r>
            <a:br>
              <a:rPr lang="it-IT" sz="2400" kern="1200" dirty="0">
                <a:solidFill>
                  <a:schemeClr val="tx1"/>
                </a:solidFill>
                <a:highlight>
                  <a:srgbClr val="FFFF00"/>
                </a:highlight>
                <a:latin typeface="+mj-lt"/>
                <a:ea typeface="+mj-ea"/>
                <a:cs typeface="+mj-cs"/>
              </a:rPr>
            </a:br>
            <a:r>
              <a:rPr lang="it-IT" sz="2400" kern="1200" dirty="0">
                <a:solidFill>
                  <a:schemeClr val="tx1"/>
                </a:solidFill>
                <a:highlight>
                  <a:srgbClr val="FFFF00"/>
                </a:highlight>
                <a:latin typeface="+mj-lt"/>
                <a:ea typeface="+mj-ea"/>
                <a:cs typeface="+mj-cs"/>
              </a:rPr>
              <a:t>che</a:t>
            </a:r>
            <a:r>
              <a:rPr lang="it-IT" sz="2400" dirty="0">
                <a:highlight>
                  <a:srgbClr val="FFFF00"/>
                </a:highlight>
              </a:rPr>
              <a:t> </a:t>
            </a:r>
            <a:r>
              <a:rPr lang="it-IT" sz="2400" kern="1200" dirty="0">
                <a:solidFill>
                  <a:schemeClr val="tx1"/>
                </a:solidFill>
                <a:highlight>
                  <a:srgbClr val="FFFF00"/>
                </a:highlight>
                <a:latin typeface="+mj-lt"/>
                <a:ea typeface="+mj-ea"/>
                <a:cs typeface="+mj-cs"/>
              </a:rPr>
              <a:t>chiama “ Atelier del Sud”. Van Gogh è affascinato dai colori e dalla </a:t>
            </a:r>
            <a:br>
              <a:rPr lang="it-IT" sz="2400" kern="1200" dirty="0">
                <a:solidFill>
                  <a:schemeClr val="tx1"/>
                </a:solidFill>
                <a:highlight>
                  <a:srgbClr val="FFFF00"/>
                </a:highlight>
                <a:latin typeface="+mj-lt"/>
                <a:ea typeface="+mj-ea"/>
                <a:cs typeface="+mj-cs"/>
              </a:rPr>
            </a:br>
            <a:r>
              <a:rPr lang="it-IT" sz="2400" kern="1200" dirty="0">
                <a:solidFill>
                  <a:schemeClr val="tx1"/>
                </a:solidFill>
                <a:highlight>
                  <a:srgbClr val="FFFF00"/>
                </a:highlight>
                <a:latin typeface="+mj-lt"/>
                <a:ea typeface="+mj-ea"/>
                <a:cs typeface="+mj-cs"/>
              </a:rPr>
              <a:t>natura </a:t>
            </a:r>
            <a:r>
              <a:rPr lang="it-IT" sz="2400" dirty="0">
                <a:highlight>
                  <a:srgbClr val="FFFF00"/>
                </a:highlight>
              </a:rPr>
              <a:t> </a:t>
            </a:r>
            <a:r>
              <a:rPr lang="it-IT" sz="2400" kern="1200" dirty="0">
                <a:solidFill>
                  <a:schemeClr val="tx1"/>
                </a:solidFill>
                <a:highlight>
                  <a:srgbClr val="FFFF00"/>
                </a:highlight>
                <a:latin typeface="+mj-lt"/>
                <a:ea typeface="+mj-ea"/>
                <a:cs typeface="+mj-cs"/>
              </a:rPr>
              <a:t>provenzale: lo splendore del sole, la violenza dei gialli sono il fatto che più </a:t>
            </a:r>
            <a:br>
              <a:rPr lang="it-IT" sz="2400" kern="1200" dirty="0">
                <a:solidFill>
                  <a:schemeClr val="tx1"/>
                </a:solidFill>
                <a:highlight>
                  <a:srgbClr val="FFFF00"/>
                </a:highlight>
                <a:latin typeface="+mj-lt"/>
                <a:ea typeface="+mj-ea"/>
                <a:cs typeface="+mj-cs"/>
              </a:rPr>
            </a:br>
            <a:r>
              <a:rPr lang="it-IT" sz="2400" kern="1200" dirty="0">
                <a:solidFill>
                  <a:schemeClr val="tx1"/>
                </a:solidFill>
                <a:highlight>
                  <a:srgbClr val="FFFF00"/>
                </a:highlight>
                <a:latin typeface="+mj-lt"/>
                <a:ea typeface="+mj-ea"/>
                <a:cs typeface="+mj-cs"/>
              </a:rPr>
              <a:t>caratterizza questo suo periodo</a:t>
            </a:r>
            <a:r>
              <a:rPr lang="it-IT" sz="2400" kern="1200" dirty="0">
                <a:solidFill>
                  <a:schemeClr val="tx1"/>
                </a:solidFill>
                <a:latin typeface="+mj-lt"/>
                <a:ea typeface="+mj-ea"/>
                <a:cs typeface="+mj-cs"/>
              </a:rPr>
              <a:t>. L'amico Gauguin lo raggiunge ad Arles, ma la convivenza fra i due è impossibile per incompatibilità di carattere. Gauguin torna a Parigi </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e Van Gogh cade in una depressione da cui non si riprenderà mai più.</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 Viene ricoverato nel manicomio di Saint Remy dove dipinge diverse </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tele tra cui Campo di grano con cipressi guardando dalle finestre gli ulivi </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e la campagna circostante. Le diagnosi mediche e le cure sono tutte sbagliate. </a:t>
            </a:r>
            <a:br>
              <a:rPr lang="it-IT" sz="2400" kern="1200" dirty="0">
                <a:solidFill>
                  <a:schemeClr val="tx1"/>
                </a:solidFill>
                <a:latin typeface="+mj-lt"/>
                <a:ea typeface="+mj-ea"/>
                <a:cs typeface="+mj-cs"/>
              </a:rPr>
            </a:br>
            <a:r>
              <a:rPr lang="it-IT" sz="2400" kern="1200" dirty="0">
                <a:solidFill>
                  <a:schemeClr val="tx1"/>
                </a:solidFill>
                <a:latin typeface="+mj-lt"/>
                <a:ea typeface="+mj-ea"/>
                <a:cs typeface="+mj-cs"/>
              </a:rPr>
              <a:t>Anche se uscirà in breve tempo dal manicomio</a:t>
            </a:r>
            <a:r>
              <a:rPr lang="it-IT" sz="2400" dirty="0"/>
              <a:t> </a:t>
            </a:r>
            <a:r>
              <a:rPr lang="it-IT" sz="2400" kern="1200" dirty="0">
                <a:solidFill>
                  <a:schemeClr val="tx1"/>
                </a:solidFill>
                <a:latin typeface="+mj-lt"/>
                <a:ea typeface="+mj-ea"/>
                <a:cs typeface="+mj-cs"/>
              </a:rPr>
              <a:t>non si ristabilirà mai del tutto per diversi motivi. La sua ultima tela “Campo di grano con corvi” viene dipinto nel 1890. E' una sera di Luglio di quello stesso anno che ( forse) Van Gogh si suiciderà sparandosi un colpo di pistola al petto. </a:t>
            </a:r>
            <a:r>
              <a:rPr lang="it-IT" sz="2400" kern="1200" dirty="0">
                <a:solidFill>
                  <a:schemeClr val="tx1"/>
                </a:solidFill>
                <a:latin typeface="+mj-lt"/>
                <a:ea typeface="+mj-ea"/>
                <a:cs typeface="+mj-cs"/>
                <a:hlinkClick r:id="rId2"/>
              </a:rPr>
              <a:t>https://ripassofacile.blogspot.com/2012/11/riassunto-van-gogh.html</a:t>
            </a:r>
            <a:br>
              <a:rPr lang="it-IT" sz="2400" kern="1200" dirty="0">
                <a:solidFill>
                  <a:schemeClr val="tx1"/>
                </a:solidFill>
                <a:latin typeface="+mj-lt"/>
                <a:ea typeface="+mj-ea"/>
                <a:cs typeface="+mj-cs"/>
              </a:rPr>
            </a:br>
            <a:br>
              <a:rPr lang="it-IT"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pic>
        <p:nvPicPr>
          <p:cNvPr id="5" name="Immagine 4">
            <a:extLst>
              <a:ext uri="{FF2B5EF4-FFF2-40B4-BE49-F238E27FC236}">
                <a16:creationId xmlns:a16="http://schemas.microsoft.com/office/drawing/2014/main" id="{376F4281-FBA6-3526-FA25-6C13E04DCB45}"/>
              </a:ext>
            </a:extLst>
          </p:cNvPr>
          <p:cNvPicPr>
            <a:picLocks noChangeAspect="1"/>
          </p:cNvPicPr>
          <p:nvPr/>
        </p:nvPicPr>
        <p:blipFill>
          <a:blip r:embed="rId3"/>
          <a:stretch>
            <a:fillRect/>
          </a:stretch>
        </p:blipFill>
        <p:spPr>
          <a:xfrm>
            <a:off x="9337275" y="1788595"/>
            <a:ext cx="1902117" cy="1341236"/>
          </a:xfrm>
          <a:prstGeom prst="rect">
            <a:avLst/>
          </a:prstGeom>
        </p:spPr>
      </p:pic>
      <p:pic>
        <p:nvPicPr>
          <p:cNvPr id="6" name="Immagine 5">
            <a:extLst>
              <a:ext uri="{FF2B5EF4-FFF2-40B4-BE49-F238E27FC236}">
                <a16:creationId xmlns:a16="http://schemas.microsoft.com/office/drawing/2014/main" id="{41872311-53EC-5DB3-C0F1-DB68361994BC}"/>
              </a:ext>
            </a:extLst>
          </p:cNvPr>
          <p:cNvPicPr>
            <a:picLocks noChangeAspect="1"/>
          </p:cNvPicPr>
          <p:nvPr/>
        </p:nvPicPr>
        <p:blipFill>
          <a:blip r:embed="rId4"/>
          <a:stretch>
            <a:fillRect/>
          </a:stretch>
        </p:blipFill>
        <p:spPr>
          <a:xfrm>
            <a:off x="8693425" y="3728170"/>
            <a:ext cx="2945081" cy="1261260"/>
          </a:xfrm>
          <a:prstGeom prst="rect">
            <a:avLst/>
          </a:prstGeom>
        </p:spPr>
      </p:pic>
    </p:spTree>
    <p:extLst>
      <p:ext uri="{BB962C8B-B14F-4D97-AF65-F5344CB8AC3E}">
        <p14:creationId xmlns:p14="http://schemas.microsoft.com/office/powerpoint/2010/main" val="242559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78404C6-8876-9B44-902A-1052C4D5416D}"/>
              </a:ext>
            </a:extLst>
          </p:cNvPr>
          <p:cNvPicPr>
            <a:picLocks noChangeAspect="1"/>
          </p:cNvPicPr>
          <p:nvPr/>
        </p:nvPicPr>
        <p:blipFill>
          <a:blip r:embed="rId2"/>
          <a:stretch>
            <a:fillRect/>
          </a:stretch>
        </p:blipFill>
        <p:spPr>
          <a:xfrm>
            <a:off x="90224" y="108697"/>
            <a:ext cx="5515446" cy="3437125"/>
          </a:xfrm>
          <a:prstGeom prst="rect">
            <a:avLst/>
          </a:prstGeom>
        </p:spPr>
      </p:pic>
      <p:sp>
        <p:nvSpPr>
          <p:cNvPr id="5" name="CasellaDiTesto 4">
            <a:extLst>
              <a:ext uri="{FF2B5EF4-FFF2-40B4-BE49-F238E27FC236}">
                <a16:creationId xmlns:a16="http://schemas.microsoft.com/office/drawing/2014/main" id="{CEDD9796-479A-1A44-0697-6BEAB7AA3183}"/>
              </a:ext>
            </a:extLst>
          </p:cNvPr>
          <p:cNvSpPr txBox="1"/>
          <p:nvPr/>
        </p:nvSpPr>
        <p:spPr>
          <a:xfrm>
            <a:off x="580556" y="2942847"/>
            <a:ext cx="6096000" cy="369332"/>
          </a:xfrm>
          <a:prstGeom prst="rect">
            <a:avLst/>
          </a:prstGeom>
          <a:noFill/>
        </p:spPr>
        <p:txBody>
          <a:bodyPr wrap="square">
            <a:spAutoFit/>
          </a:bodyPr>
          <a:lstStyle/>
          <a:p>
            <a:r>
              <a:rPr lang="it-IT" dirty="0"/>
              <a:t>V. Van Gogh, Mele cotogne, pere e uva, 1887</a:t>
            </a:r>
          </a:p>
        </p:txBody>
      </p:sp>
      <p:sp>
        <p:nvSpPr>
          <p:cNvPr id="7" name="CasellaDiTesto 6">
            <a:extLst>
              <a:ext uri="{FF2B5EF4-FFF2-40B4-BE49-F238E27FC236}">
                <a16:creationId xmlns:a16="http://schemas.microsoft.com/office/drawing/2014/main" id="{9F0FB44F-7C40-F6BC-8989-66D534605E95}"/>
              </a:ext>
            </a:extLst>
          </p:cNvPr>
          <p:cNvSpPr txBox="1"/>
          <p:nvPr/>
        </p:nvSpPr>
        <p:spPr>
          <a:xfrm>
            <a:off x="5539410" y="251791"/>
            <a:ext cx="6387547" cy="3139321"/>
          </a:xfrm>
          <a:prstGeom prst="rect">
            <a:avLst/>
          </a:prstGeom>
          <a:noFill/>
        </p:spPr>
        <p:txBody>
          <a:bodyPr wrap="square">
            <a:spAutoFit/>
          </a:bodyPr>
          <a:lstStyle/>
          <a:p>
            <a:pPr algn="just"/>
            <a:r>
              <a:rPr lang="it-IT" dirty="0"/>
              <a:t>La revisione era importante per il processo creativo di Van Gogh e non solo “dipingere/raschiare/ridipingere” la singola opera nel tentativo di migliorarla, ma anche riproponendo il concetto da esprimere in lavori in serie, magari con lo stesso soggetto, fino</a:t>
            </a:r>
          </a:p>
          <a:p>
            <a:pPr algn="just"/>
            <a:r>
              <a:rPr lang="it-IT" dirty="0"/>
              <a:t>ad ottenere l’effetto desiderato. Nelle sue lettere parla di furore creativo, di velocità di mano, per poter attuare le tante idee che gli venivano in mente, ma l’ingente numero di tele ricoperte compensava quella mezz’ora di tempo che dedicava ad ognuna, rimanendo al cavalletto per ore solo a pane e caffè. L’artista chiamava “studi” i suoi dipinti e per studiare i colori si avvaleva di uno strumento particolare, una scatola con matasse di lana. </a:t>
            </a:r>
          </a:p>
        </p:txBody>
      </p:sp>
      <p:sp>
        <p:nvSpPr>
          <p:cNvPr id="9" name="CasellaDiTesto 8">
            <a:extLst>
              <a:ext uri="{FF2B5EF4-FFF2-40B4-BE49-F238E27FC236}">
                <a16:creationId xmlns:a16="http://schemas.microsoft.com/office/drawing/2014/main" id="{6F924614-3CA2-C5DC-C350-561FC26319A6}"/>
              </a:ext>
            </a:extLst>
          </p:cNvPr>
          <p:cNvSpPr txBox="1"/>
          <p:nvPr/>
        </p:nvSpPr>
        <p:spPr>
          <a:xfrm>
            <a:off x="185530" y="3668111"/>
            <a:ext cx="11807687" cy="3437125"/>
          </a:xfrm>
          <a:prstGeom prst="rect">
            <a:avLst/>
          </a:prstGeom>
          <a:noFill/>
        </p:spPr>
        <p:txBody>
          <a:bodyPr wrap="square">
            <a:spAutoFit/>
          </a:bodyPr>
          <a:lstStyle/>
          <a:p>
            <a:r>
              <a:rPr lang="it-IT" dirty="0"/>
              <a:t>La scatoletta – conservata nel museo Van Gogh – contiene gomitoli con fili di lana di colore diverso oppure in tonalità differenti dello stesso colore. Il pittore sistemava i gomitoli uno accanto all’altro o mischiava i fili riavvolgendoli per studiare l’effetto delle combinazioni cromatiche. Alcune matasse servirono chiaramente per realizzare un particolare dipinto essendo gialle ed ocra come le “Mele cotogne, limoni, pere e uva” (R. </a:t>
            </a:r>
            <a:r>
              <a:rPr lang="it-IT" dirty="0" err="1"/>
              <a:t>Zwikker</a:t>
            </a:r>
            <a:r>
              <a:rPr lang="it-IT" dirty="0"/>
              <a:t> 2009). </a:t>
            </a:r>
          </a:p>
          <a:p>
            <a:r>
              <a:rPr lang="it-IT" dirty="0"/>
              <a:t>La composizione appare proprio come uno studio delle diverse sfumature del giallo poste secondo la </a:t>
            </a:r>
            <a:r>
              <a:rPr lang="it-IT" b="1" dirty="0"/>
              <a:t>Legge del Contrasto Simultaneo </a:t>
            </a:r>
            <a:r>
              <a:rPr lang="it-IT" dirty="0"/>
              <a:t>stabilita nel 1839 da </a:t>
            </a:r>
            <a:r>
              <a:rPr lang="it-IT" b="1" dirty="0"/>
              <a:t>Michel-Eugène </a:t>
            </a:r>
            <a:r>
              <a:rPr lang="it-IT" b="1" dirty="0" err="1"/>
              <a:t>Chevreul</a:t>
            </a:r>
            <a:r>
              <a:rPr lang="it-IT" b="1" dirty="0"/>
              <a:t>. </a:t>
            </a:r>
            <a:r>
              <a:rPr lang="it-IT" dirty="0"/>
              <a:t>Tale contrasto è l’effetto visivo che si determina ponendo un colore in rapporto con altri colori o con la variazione delle sue stesse tonalità, in modo da influenzarsi a vicenda. </a:t>
            </a:r>
            <a:r>
              <a:rPr lang="it-IT" dirty="0" err="1"/>
              <a:t>Chevreul</a:t>
            </a:r>
            <a:r>
              <a:rPr lang="it-IT" dirty="0"/>
              <a:t> dimostrò che se si accostano due colori uguali ma di tonalità diverse oppure due colori complementari, viene esaltata la luminosità di ciascuno di essi. Questa natura morta unisce l’ocra, il giallo e il marrone chiaro, con piccoli tocchi di rosa, rosso, verde e un po’ di blu. Anche la cornice è dipinta in giallo e ocra: si tratta dell’unica cornice originale dipinta da Van Gogh che sia giunta fino a noi.</a:t>
            </a:r>
          </a:p>
          <a:p>
            <a:endParaRPr lang="it-IT" dirty="0"/>
          </a:p>
        </p:txBody>
      </p:sp>
    </p:spTree>
    <p:extLst>
      <p:ext uri="{BB962C8B-B14F-4D97-AF65-F5344CB8AC3E}">
        <p14:creationId xmlns:p14="http://schemas.microsoft.com/office/powerpoint/2010/main" val="105385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9A78018A-9F80-1757-613F-3B2A7A979995}"/>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18551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040C1337-1D56-67BA-D27E-75FD8B9BC226}"/>
              </a:ext>
            </a:extLst>
          </p:cNvPr>
          <p:cNvPicPr>
            <a:picLocks noChangeAspect="1"/>
          </p:cNvPicPr>
          <p:nvPr/>
        </p:nvPicPr>
        <p:blipFill rotWithShape="1">
          <a:blip r:embed="rId2"/>
          <a:srcRect t="7782" b="7763"/>
          <a:stretch/>
        </p:blipFill>
        <p:spPr>
          <a:xfrm>
            <a:off x="838200" y="754148"/>
            <a:ext cx="10515600" cy="4995575"/>
          </a:xfrm>
          <a:prstGeom prst="rect">
            <a:avLst/>
          </a:prstGeom>
        </p:spPr>
      </p:pic>
      <p:cxnSp>
        <p:nvCxnSpPr>
          <p:cNvPr id="18" name="Straight Connector 1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4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libro&#10;&#10;Descrizione generata automaticamente">
            <a:extLst>
              <a:ext uri="{FF2B5EF4-FFF2-40B4-BE49-F238E27FC236}">
                <a16:creationId xmlns:a16="http://schemas.microsoft.com/office/drawing/2014/main" id="{065336CF-1C8B-2F09-1648-659097162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38" y="290512"/>
            <a:ext cx="3543300" cy="2247900"/>
          </a:xfrm>
          <a:prstGeom prst="rect">
            <a:avLst/>
          </a:prstGeom>
        </p:spPr>
      </p:pic>
      <p:sp>
        <p:nvSpPr>
          <p:cNvPr id="5" name="CasellaDiTesto 4">
            <a:extLst>
              <a:ext uri="{FF2B5EF4-FFF2-40B4-BE49-F238E27FC236}">
                <a16:creationId xmlns:a16="http://schemas.microsoft.com/office/drawing/2014/main" id="{16FED5A2-AFF1-9922-2CF1-579F707EEB43}"/>
              </a:ext>
            </a:extLst>
          </p:cNvPr>
          <p:cNvSpPr txBox="1"/>
          <p:nvPr/>
        </p:nvSpPr>
        <p:spPr>
          <a:xfrm>
            <a:off x="3767138" y="290512"/>
            <a:ext cx="8424862" cy="2031325"/>
          </a:xfrm>
          <a:prstGeom prst="rect">
            <a:avLst/>
          </a:prstGeom>
          <a:noFill/>
        </p:spPr>
        <p:txBody>
          <a:bodyPr wrap="square">
            <a:spAutoFit/>
          </a:bodyPr>
          <a:lstStyle/>
          <a:p>
            <a:r>
              <a:rPr lang="it-IT" b="1" dirty="0"/>
              <a:t>“I Girasoli sono spesso le uniche opere con le quali Van Gogh viene identificato” (</a:t>
            </a:r>
            <a:r>
              <a:rPr lang="it-IT" b="1" dirty="0" err="1"/>
              <a:t>Jan</a:t>
            </a:r>
            <a:r>
              <a:rPr lang="it-IT" b="1" dirty="0"/>
              <a:t> </a:t>
            </a:r>
            <a:r>
              <a:rPr lang="it-IT" b="1" dirty="0" err="1"/>
              <a:t>Hulsker</a:t>
            </a:r>
            <a:r>
              <a:rPr lang="it-IT" dirty="0"/>
              <a:t>) Qualche anno fa le testate giornalistiche hanno annunciato con orrore: “Il giallo Van Gogh sta come morendo”, quasi in un ultraterreno ricongiungimento con la sua anima tormentata. In un comunicato stampa del gennaio 2013 un team internazionale di  scienziati, utilizzando tecniche ai raggi X, ha cercato di comprendere perché alcuni dipinti con particolari realizzati in giallo stiano lentamente scurendo, mentre altri conservino la loro lucentezza originaria. </a:t>
            </a:r>
          </a:p>
        </p:txBody>
      </p:sp>
      <p:sp>
        <p:nvSpPr>
          <p:cNvPr id="7" name="CasellaDiTesto 6">
            <a:extLst>
              <a:ext uri="{FF2B5EF4-FFF2-40B4-BE49-F238E27FC236}">
                <a16:creationId xmlns:a16="http://schemas.microsoft.com/office/drawing/2014/main" id="{4EF23227-0669-05C4-2659-7DE09C7EC099}"/>
              </a:ext>
            </a:extLst>
          </p:cNvPr>
          <p:cNvSpPr txBox="1"/>
          <p:nvPr/>
        </p:nvSpPr>
        <p:spPr>
          <a:xfrm>
            <a:off x="0" y="2416651"/>
            <a:ext cx="11968162" cy="4247317"/>
          </a:xfrm>
          <a:prstGeom prst="rect">
            <a:avLst/>
          </a:prstGeom>
          <a:noFill/>
        </p:spPr>
        <p:txBody>
          <a:bodyPr wrap="square">
            <a:spAutoFit/>
          </a:bodyPr>
          <a:lstStyle/>
          <a:p>
            <a:endParaRPr lang="it-IT" dirty="0"/>
          </a:p>
          <a:p>
            <a:r>
              <a:rPr lang="it-IT" dirty="0"/>
              <a:t>La ricerca ha dimostrato che il cromato di piombo, il giallo preferito dall’artista per dipingere i suoi girasoli, esiste in diverse varietà strutturali. Alcune di queste forme di </a:t>
            </a:r>
            <a:r>
              <a:rPr lang="it-IT" b="1" dirty="0"/>
              <a:t>giallo di cromo </a:t>
            </a:r>
            <a:r>
              <a:rPr lang="it-IT" dirty="0"/>
              <a:t>sono risultate particolarmente suscettibili ad imbrunimento quando sono sottoposte ad  irraggiamento con luce verde e blu. Gli scienziati hanno dunque suggerito ai curatori museali</a:t>
            </a:r>
          </a:p>
          <a:p>
            <a:r>
              <a:rPr lang="it-IT" dirty="0"/>
              <a:t>di identificare i dipinti in cui sono presenti le forme maggiormente instabili del giallo cromo  e di proteggerli dalla luce, in particolare evitando l’esposizione ai sistemi di illuminazione LED che emettono significative quantità di luce blu. I risultati scientifici della ricerca sono stati pubblicati il 14 novembre 2012 in due articoli sulla rivista </a:t>
            </a:r>
            <a:r>
              <a:rPr lang="it-IT" dirty="0" err="1"/>
              <a:t>Analytical</a:t>
            </a:r>
            <a:r>
              <a:rPr lang="it-IT" dirty="0"/>
              <a:t> </a:t>
            </a:r>
            <a:r>
              <a:rPr lang="it-IT" dirty="0" err="1"/>
              <a:t>Chemistry</a:t>
            </a:r>
            <a:r>
              <a:rPr lang="it-IT" dirty="0"/>
              <a:t>. Nel 2015 Letizia Monico dell’Ateneo di Perugia, ha vinto il </a:t>
            </a:r>
            <a:r>
              <a:rPr lang="it-IT" b="1" dirty="0"/>
              <a:t>Premio</a:t>
            </a:r>
            <a:r>
              <a:rPr lang="it-IT" dirty="0"/>
              <a:t> </a:t>
            </a:r>
            <a:r>
              <a:rPr lang="it-IT" b="1" dirty="0"/>
              <a:t>Levi</a:t>
            </a:r>
            <a:r>
              <a:rPr lang="it-IT" dirty="0"/>
              <a:t> </a:t>
            </a:r>
            <a:r>
              <a:rPr lang="it-IT" b="1" dirty="0"/>
              <a:t>della Sezione Giovani della Società Chimica Italiana </a:t>
            </a:r>
            <a:r>
              <a:rPr lang="it-IT" dirty="0"/>
              <a:t>proprio con uno studio sui processi di </a:t>
            </a:r>
            <a:r>
              <a:rPr lang="it-IT" dirty="0" err="1"/>
              <a:t>inscurimento</a:t>
            </a:r>
            <a:r>
              <a:rPr lang="it-IT" dirty="0"/>
              <a:t> cui sono soggetti i pigmenti gialli prediletti dall’artista. Le misure condotte ad Amsterdam direttamente sul dipinto, grazie alle tecniche non invasive del MOLAB di Perugia (Centro </a:t>
            </a:r>
            <a:r>
              <a:rPr lang="it-IT" dirty="0" err="1"/>
              <a:t>SMAArt</a:t>
            </a:r>
            <a:r>
              <a:rPr lang="it-IT" dirty="0"/>
              <a:t> dell’Università e CNR-ISTM di Perugia), hanno permesso di effettuare una sorta di mappatura delle zone a rischio di alterazione, chiamando i conservatori ad un monitoraggio mirato. I risultati ottenuti da Letizia Monico, quindi, pongono le basi verso l’ottimizzazione e</a:t>
            </a:r>
          </a:p>
          <a:p>
            <a:r>
              <a:rPr lang="it-IT" dirty="0"/>
              <a:t>sviluppo di linee guida per la conservazione preventiva dei Girasoli di Van Gogh e stabiliscono che l’impiego di tecniche spettroscopiche non invasive e di micro-spettroscopia non-distruttiva ad elevata risoluzione spaziale costituiscono un valido approccio analitico per lo studio di processi di degrado dei pigmenti.</a:t>
            </a:r>
          </a:p>
        </p:txBody>
      </p:sp>
    </p:spTree>
    <p:extLst>
      <p:ext uri="{BB962C8B-B14F-4D97-AF65-F5344CB8AC3E}">
        <p14:creationId xmlns:p14="http://schemas.microsoft.com/office/powerpoint/2010/main" val="3845876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7C2DB51-39EA-78CD-F8D9-E8C3387706B8}"/>
              </a:ext>
            </a:extLst>
          </p:cNvPr>
          <p:cNvSpPr txBox="1"/>
          <p:nvPr/>
        </p:nvSpPr>
        <p:spPr>
          <a:xfrm>
            <a:off x="172278" y="318052"/>
            <a:ext cx="8100185" cy="5909310"/>
          </a:xfrm>
          <a:prstGeom prst="rect">
            <a:avLst/>
          </a:prstGeom>
          <a:noFill/>
        </p:spPr>
        <p:txBody>
          <a:bodyPr wrap="square">
            <a:spAutoFit/>
          </a:bodyPr>
          <a:lstStyle/>
          <a:p>
            <a:pPr algn="just"/>
            <a:r>
              <a:rPr lang="it-IT" dirty="0"/>
              <a:t>Già in precedenza un gruppo di ricercatori, provenienti da Italia, Belgio, Olanda, Francia e Germania, aveva scoperto che l’annerimento del “giallo cromo” è associato ad un processo chimico di riduzione del cromo, cioè una reazione di riduzione opposta ad una ossidazione, senza tuttavia, comprendere l'origine del processo e soprattutto comprendere perché il livello di degrado sia così diverso nei vari dipinti di Van Gogh. </a:t>
            </a:r>
            <a:r>
              <a:rPr lang="it-IT" b="1" dirty="0"/>
              <a:t>Analizzando una serie di opere conservate presso tre musei di Olanda e Francia, con tecniche spettroscopiche, i ricercatori hanno dimostrato che l’artista non ha usato sempre lo stesso tipo di giallo di cromo. </a:t>
            </a:r>
            <a:r>
              <a:rPr lang="it-IT" dirty="0"/>
              <a:t>Oltre al normale cromato di piombo, noto con il nome “giallo medio” e chimicamente abbastanza stabile, Van Gogh ha usato anche tonalità più chiare contenenti solfato di piombo note come</a:t>
            </a:r>
          </a:p>
          <a:p>
            <a:pPr algn="just"/>
            <a:r>
              <a:rPr lang="it-IT" dirty="0"/>
              <a:t>“giallo limone” e “giallo primula”. Queste hanno mostrato una diversa reattività per</a:t>
            </a:r>
          </a:p>
          <a:p>
            <a:pPr algn="just"/>
            <a:r>
              <a:rPr lang="it-IT" dirty="0"/>
              <a:t>esposizione alla luce in relazione al loro tipo di struttura cristallina e al contenuto di solfato. Maggiore è la quantità di solfato presente nel pigmento giallo di cromo e maggiore è la sua instabilità fotochimica. Esperimenti di laboratorio eseguiti su stesure pittoriche ad olio preparate con differenti tipo di giallo di cromo hanno evidenziato che i campioni contenenti le varietà instabili del pigmento assumono una colorazione verde/marrone persino dopo pochi giorni di esposizione alla luce blu-verde. Il giallo di cromo normale, invece, mantiene il suo colore anche dopo irraggiamento per prolungati periodi con la luce UV, la più dannosa. </a:t>
            </a:r>
          </a:p>
          <a:p>
            <a:pPr algn="just"/>
            <a:r>
              <a:rPr lang="it-IT" dirty="0"/>
              <a:t>In questa sua passione per tutte le tonalità del giallo e scegliendo ora l’uno ora l’altro pigmento, Vincent Van Gogh è riuscito a preservarcene almeno alcuni.</a:t>
            </a:r>
          </a:p>
        </p:txBody>
      </p:sp>
      <p:pic>
        <p:nvPicPr>
          <p:cNvPr id="8" name="Immagine 7">
            <a:extLst>
              <a:ext uri="{FF2B5EF4-FFF2-40B4-BE49-F238E27FC236}">
                <a16:creationId xmlns:a16="http://schemas.microsoft.com/office/drawing/2014/main" id="{8D47487F-47B3-95E0-58E8-6F1910E1D8D9}"/>
              </a:ext>
            </a:extLst>
          </p:cNvPr>
          <p:cNvPicPr>
            <a:picLocks noChangeAspect="1"/>
          </p:cNvPicPr>
          <p:nvPr/>
        </p:nvPicPr>
        <p:blipFill>
          <a:blip r:embed="rId2"/>
          <a:stretch>
            <a:fillRect/>
          </a:stretch>
        </p:blipFill>
        <p:spPr>
          <a:xfrm>
            <a:off x="8486775" y="580507"/>
            <a:ext cx="3343276" cy="5696986"/>
          </a:xfrm>
          <a:prstGeom prst="rect">
            <a:avLst/>
          </a:prstGeom>
        </p:spPr>
      </p:pic>
    </p:spTree>
    <p:extLst>
      <p:ext uri="{BB962C8B-B14F-4D97-AF65-F5344CB8AC3E}">
        <p14:creationId xmlns:p14="http://schemas.microsoft.com/office/powerpoint/2010/main" val="244316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C2C36260-E846-99C1-5938-6CACD27B6ED6}"/>
              </a:ext>
            </a:extLst>
          </p:cNvPr>
          <p:cNvPicPr>
            <a:picLocks noChangeAspect="1"/>
          </p:cNvPicPr>
          <p:nvPr/>
        </p:nvPicPr>
        <p:blipFill rotWithShape="1">
          <a:blip r:embed="rId2"/>
          <a:srcRect t="1107" b="5160"/>
          <a:stretch/>
        </p:blipFill>
        <p:spPr>
          <a:xfrm>
            <a:off x="20" y="1282"/>
            <a:ext cx="12191980" cy="6856718"/>
          </a:xfrm>
          <a:prstGeom prst="rect">
            <a:avLst/>
          </a:prstGeom>
        </p:spPr>
      </p:pic>
    </p:spTree>
    <p:extLst>
      <p:ext uri="{BB962C8B-B14F-4D97-AF65-F5344CB8AC3E}">
        <p14:creationId xmlns:p14="http://schemas.microsoft.com/office/powerpoint/2010/main" val="53534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AD73406-D555-B914-3E46-925E19AC8C54}"/>
              </a:ext>
            </a:extLst>
          </p:cNvPr>
          <p:cNvSpPr txBox="1"/>
          <p:nvPr/>
        </p:nvSpPr>
        <p:spPr>
          <a:xfrm>
            <a:off x="0" y="0"/>
            <a:ext cx="11728174" cy="6278642"/>
          </a:xfrm>
          <a:prstGeom prst="rect">
            <a:avLst/>
          </a:prstGeom>
          <a:noFill/>
        </p:spPr>
        <p:txBody>
          <a:bodyPr wrap="square">
            <a:spAutoFit/>
          </a:bodyPr>
          <a:lstStyle/>
          <a:p>
            <a:r>
              <a:rPr lang="it-IT" b="1" dirty="0"/>
              <a:t>                                                                                      </a:t>
            </a:r>
            <a:r>
              <a:rPr lang="it-IT" sz="2400" b="1" dirty="0"/>
              <a:t>Van Gogh era daltonico </a:t>
            </a:r>
          </a:p>
          <a:p>
            <a:endParaRPr lang="it-IT" b="1" dirty="0"/>
          </a:p>
          <a:p>
            <a:endParaRPr lang="it-IT" b="1" dirty="0"/>
          </a:p>
          <a:p>
            <a:pPr algn="just"/>
            <a:r>
              <a:rPr lang="it-IT" dirty="0"/>
              <a:t>Quando nel 2012 l’esperto della visione </a:t>
            </a:r>
            <a:r>
              <a:rPr lang="it-IT" dirty="0" err="1"/>
              <a:t>Kazunori</a:t>
            </a:r>
            <a:r>
              <a:rPr lang="it-IT" dirty="0"/>
              <a:t> Asada, tenendo un discorso a Hokkaido sulle deficienze visive, ebbe modo di vedere le opere di Van Gogh nella “Color Vision Experience Room”, una stanza illuminata in modo tale che la persona con normale visione dei colori veda il colore uguale a quello dei daltonici, trovò i celebri quadri come trasformati. “</a:t>
            </a:r>
            <a:r>
              <a:rPr lang="it-IT" i="1" dirty="0"/>
              <a:t>Adoro i dipinti di Van Gogh e ho avuto la fortuna di vederne alcuni originali nei musei. Vincent ha un modo un po’ insolito di usare il colore, ma quel giorno in quella stanza speciale, vidi il suo genio sotto una nuova luce. L’incongruenza delle tinte si era attenuata e la ruvidità della linea era scomparsa. Ogni quadro appariva come brillante”. </a:t>
            </a:r>
            <a:r>
              <a:rPr lang="it-IT" dirty="0"/>
              <a:t>Asada decide di indagare su una eventuale deformazione della visione dei colori da parte dell’artista, crea uno strumento specifico (</a:t>
            </a:r>
            <a:r>
              <a:rPr lang="it-IT" b="1" dirty="0" err="1"/>
              <a:t>Chromatic</a:t>
            </a:r>
            <a:r>
              <a:rPr lang="it-IT" b="1" dirty="0"/>
              <a:t> Vision Simulator</a:t>
            </a:r>
            <a:r>
              <a:rPr lang="it-IT" dirty="0"/>
              <a:t>) e </a:t>
            </a:r>
            <a:r>
              <a:rPr lang="it-IT" dirty="0" err="1"/>
              <a:t>un'app</a:t>
            </a:r>
            <a:r>
              <a:rPr lang="it-IT" dirty="0"/>
              <a:t> che consenta alle persone con vista normale di vedere le immagini attraverso gli occhi dei daltonici. Poi trasforma i lavori di Van Gogh attraverso una “lente daltonica” per vedere se sembrino migliorare attraverso la visione alterata. “</a:t>
            </a:r>
            <a:r>
              <a:rPr lang="it-IT" i="1" dirty="0"/>
              <a:t>Eseguiva le linee di colori diversi contemporaneamente e all’improvviso appaiono punti di colore diverso. Il suo uso quasi eccessivo di gialli implica che fosse uno dei suoi colori preferiti o che avesse una cecità ai colori che gli faceva prediligere il giallo? Non è meraviglioso? Van Gogh era sicuramente daltonico e le persone con problemi di visione del colore possono capire meglio di chiunque le sue immagini </a:t>
            </a:r>
            <a:r>
              <a:rPr lang="it-IT" dirty="0"/>
              <a:t>“. Chi possiede una normale visione dei colori (</a:t>
            </a:r>
            <a:r>
              <a:rPr lang="it-IT" b="1" dirty="0" err="1"/>
              <a:t>tricromazia</a:t>
            </a:r>
            <a:r>
              <a:rPr lang="it-IT" dirty="0"/>
              <a:t>) può vedere</a:t>
            </a:r>
          </a:p>
          <a:p>
            <a:r>
              <a:rPr lang="it-IT" dirty="0"/>
              <a:t>l'intero spettro: la luce blu, verde e rossa. Le cellule foto-recettori all'interno degli occhi (i "coni") fanno il lavoro di traduzione, ma quando manca un «cono» si è privati della visione di un colore. La </a:t>
            </a:r>
            <a:r>
              <a:rPr lang="it-IT" b="1" dirty="0"/>
              <a:t>protanopia</a:t>
            </a:r>
            <a:r>
              <a:rPr lang="it-IT" dirty="0"/>
              <a:t>, la più comune, è priva di recettori rossi ed è il tipo emulato in queste immagini di Van Gogh.</a:t>
            </a:r>
          </a:p>
          <a:p>
            <a:endParaRPr lang="it-IT" dirty="0"/>
          </a:p>
          <a:p>
            <a:r>
              <a:rPr lang="it-IT" dirty="0"/>
              <a:t>Nella slide precedente, </a:t>
            </a:r>
            <a:r>
              <a:rPr lang="it-IT" dirty="0" err="1"/>
              <a:t>Kazunori</a:t>
            </a:r>
            <a:r>
              <a:rPr lang="it-IT" dirty="0"/>
              <a:t> Asada confronta Terrazza del caffè la sera, Place </a:t>
            </a:r>
            <a:r>
              <a:rPr lang="it-IT" dirty="0" err="1"/>
              <a:t>du</a:t>
            </a:r>
            <a:r>
              <a:rPr lang="it-IT" dirty="0"/>
              <a:t> Forum, Arles, 1888 (a sinistra: visione normale, a destra: simulazione senza il rosso)</a:t>
            </a:r>
          </a:p>
        </p:txBody>
      </p:sp>
    </p:spTree>
    <p:extLst>
      <p:ext uri="{BB962C8B-B14F-4D97-AF65-F5344CB8AC3E}">
        <p14:creationId xmlns:p14="http://schemas.microsoft.com/office/powerpoint/2010/main" val="25878764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4002</Words>
  <Application>Microsoft Office PowerPoint</Application>
  <PresentationFormat>Widescreen</PresentationFormat>
  <Paragraphs>57</Paragraphs>
  <Slides>17</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17</vt:i4>
      </vt:variant>
    </vt:vector>
  </HeadingPairs>
  <TitlesOfParts>
    <vt:vector size="21" baseType="lpstr">
      <vt:lpstr>Arial</vt:lpstr>
      <vt:lpstr>Calibri</vt:lpstr>
      <vt:lpstr>Calibri Light</vt:lpstr>
      <vt:lpstr>Tema di Office</vt:lpstr>
      <vt:lpstr>Il Giallo di Van Gogh  “Dove il mondo cessa di essere ribalta per speranze e desideri personali, dove noi lo osserviamo, meravigliati, per indagarlo e contemplarlo, là entriamo nel dominio dell’Arte e della Scienza.” (Albert Einstein) </vt:lpstr>
      <vt:lpstr>Van Gogh, nato nel 1853 in Olanda, era figlio di un pastore protestante. Tenta la carriera religiosa, ma l'abbandona ben presto per dedicarsi al disegno. Apre uno studio nel paese dei genitori dove dipinge e da lezioni di pittura. E' di questo periodo l'opera ' I mangiatori di patate' (1885).  L'anno dopo è a Parigi dove viene in contatto con gli impressionisti e  conosce il suo caro amico Gauguin. Nel 1888, attratto dal sud della Francia,  si reca ad Arles in Provenza. Qui vorrebbe creare una comunità di artisti  che chiama “ Atelier del Sud”. Van Gogh è affascinato dai colori e dalla  natura  provenzale: lo splendore del sole, la violenza dei gialli sono il fatto che più  caratterizza questo suo periodo. L'amico Gauguin lo raggiunge ad Arles, ma la convivenza fra i due è impossibile per incompatibilità di carattere. Gauguin torna a Parigi  e Van Gogh cade in una depressione da cui non si riprenderà mai più.  Viene ricoverato nel manicomio di Saint Remy dove dipinge diverse  tele tra cui Campo di grano con cipressi guardando dalle finestre gli ulivi  e la campagna circostante. Le diagnosi mediche e le cure sono tutte sbagliate.  Anche se uscirà in breve tempo dal manicomio non si ristabilirà mai del tutto per diversi motivi. La sua ultima tela “Campo di grano con corvi” viene dipinto nel 1890. E' una sera di Luglio di quello stesso anno che ( forse) Van Gogh si suiciderà sparandosi un colpo di pistola al petto. https://ripassofacile.blogspot.com/2012/11/riassunto-van-gogh.html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dream my paintings then I paint my dreams"  Vincent van Gogh</dc:title>
  <dc:creator>giuseppe costantino</dc:creator>
  <cp:lastModifiedBy>Di lorenzo Di Lorenzo</cp:lastModifiedBy>
  <cp:revision>55</cp:revision>
  <dcterms:created xsi:type="dcterms:W3CDTF">2018-04-14T06:54:33Z</dcterms:created>
  <dcterms:modified xsi:type="dcterms:W3CDTF">2023-03-20T18:59:21Z</dcterms:modified>
</cp:coreProperties>
</file>