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65" r:id="rId6"/>
    <p:sldId id="266" r:id="rId7"/>
    <p:sldId id="267" r:id="rId8"/>
    <p:sldId id="268" r:id="rId9"/>
    <p:sldId id="269" r:id="rId10"/>
    <p:sldId id="276" r:id="rId11"/>
    <p:sldId id="275" r:id="rId12"/>
    <p:sldId id="272" r:id="rId13"/>
    <p:sldId id="259" r:id="rId14"/>
    <p:sldId id="277"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1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1:15:56.681"/>
    </inkml:context>
    <inkml:brush xml:id="br0">
      <inkml:brushProperty name="width" value="0.05" units="cm"/>
      <inkml:brushProperty name="height" value="0.05" units="cm"/>
    </inkml:brush>
  </inkml:definitions>
  <inkml:trace contextRef="#ctx0" brushRef="#br0">0 48283 24575,'92'-183'0,"167"-333"0,228-443-1638,161-284-5164,53-75 3811,-37 90 1306,-79 169 1179,-111 208-80,-122 205 440,-108 184 32,-85 143-343,-118 227 859,-4-2 0,-3-1 0,-5-1 0,-5-2 0,24-188 0,-20-26 1721,-18-480 0,-123-296 165,49 761-2288,31 189 443,-6 2 0,-96-224 1,122 330-415,-2 1 0,-1 1 1,-1 0-1,-2 1 0,0 1 1,-2 1-1,-1 1 0,-1 1 1,0 1-1,-33-23 0,15 14 417,-2 1 1,0 3-1,-2 1 0,-79-32 0,106 51-177,-1 2 1,0 0-1,-1 1 1,1 1-1,0 0 1,-29 1-1,33 3-248,0 0 0,1 1 0,0 1 0,-1 0 0,1 1 0,0 0 0,1 1 0,-1 1 0,-21 12 0,17-7-21,0 1 0,1 0 0,1 1 0,0 1 0,1 1 0,0 0 0,1 1 0,1 0 0,0 1 0,1 1 0,1 0 0,1 1 0,1 0 0,-13 35 0,6 0 0,2 1 0,3 1 0,2 0 0,3 0 0,1 86 0,4-131 0,1 0 0,1 0 0,0-1 0,0 1 0,1 0 0,1 0 0,0-1 0,0 1 0,1-1 0,0 0 0,9 16 0,-12-25 0,0 0 0,0 1 0,0-1 0,1 0 0,-1 0 0,0 0 0,0 0 0,1 0 0,-1 0 0,1 0 0,-1 0 0,1-1 0,-1 1 0,1-1 0,-1 1 0,1-1 0,0 1 0,-1-1 0,1 0 0,-1 0 0,1 0 0,0 0 0,-1 0 0,1 0 0,0 0 0,-1-1 0,3 0 0,1-1 0,0 0 0,0 0 0,0-1 0,0 1 0,-1-1 0,1-1 0,4-3 0,14-16 0,-1-1 0,-2-1 0,0 0 0,-2-2 0,20-36 0,216-437-960,-35-50-933,-27 11-1144,31-124 1577,5-87-1344,319-1726 1164,-449 1752-169,10-1082 1,-122 1103 1502,-18 107 180,-15 101 207,12 241 551,-11 1 0,-11 2 0,-11 3 0,-11 3 0,-116-245 0,-190-288 62,-40 22 2005,385 690-1851,-3 1-1,-2 3 1,-4 1-1,-1 3 0,-4 1 1,-1 4-1,-3 1 0,-3 3 1,-88-54-1,131 92-842,-1 2-1,0 0 1,0 1 0,-1 1 0,0 1-1,0 0 1,-1 2 0,1 1-1,-1 0 1,0 1 0,0 1-1,0 1 1,0 2 0,0-1-1,1 2 1,-1 1 0,1 1-1,-1 0 1,1 2 0,1 0 0,-30 16-1,0 3-4,1 3 0,1 2 0,2 1 0,-41 40 0,63-52 0,1 2 0,1 1 0,-32 45 0,46-57 0,-1 1 0,2-1 0,0 1 0,0 1 0,1-1 0,0 1 0,1 0 0,1 0 0,0 0 0,-2 25 0,5-35 0,0 1 0,0 0 0,0-1 0,1 1 0,-1-1 0,1 1 0,0-1 0,0 1 0,3 5 0,-3-8 0,0 0 0,-1 0 0,1 0 0,0-1 0,0 1 0,0 0 0,0 0 0,0-1 0,0 1 0,0 0 0,0-1 0,0 1 0,0-1 0,0 0 0,0 1 0,0-1 0,1 0 0,-1 1 0,0-1 0,0 0 0,0 0 0,0 0 0,1 0 0,-1 0 0,0-1 0,0 1 0,0 0 0,0 0 0,1-1 0,-1 1 0,0-1 0,0 1 0,0-1 0,0 1 0,0-1 0,0 0 0,0 1 0,1-2 0,11-7 0,0-1 0,-1 0 0,0 0 0,-1-1 0,12-16 0,22-27 0,57-92 0,84-186-602,28-102-1805,12-96 944,19-156-1979,17-202 1935,-3-146-1078,-26-98 1507,-21-127-651,-22-178 1133,94-1653-250,-204 722 725,-94 0 114,-29 759 7,-12 101 0,0 230 0,11 297 0,12 299 338,12 255 2042,8 176 3094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1:15:25.131"/>
    </inkml:context>
    <inkml:brush xml:id="br0">
      <inkml:brushProperty name="width" value="0.05" units="cm"/>
      <inkml:brushProperty name="height" value="0.05" units="cm"/>
    </inkml:brush>
  </inkml:definitions>
  <inkml:trace contextRef="#ctx0" brushRef="#br0">0 48283 24575,'92'-183'0,"167"-333"0,228-443-1638,161-284-5164,53-75 3811,-37 90 1306,-79 169 1179,-111 208-80,-122 205 440,-108 184 32,-85 143-343,-118 227 859,-4-2 0,-3-1 0,-5-1 0,-5-2 0,24-188 0,-20-26 1721,-18-480 0,-123-296 165,49 761-2288,31 189 443,-6 2 0,-96-224 1,122 330-415,-2 1 0,-1 1 1,-1 0-1,-2 1 0,0 1 1,-2 1-1,-1 1 0,-1 1 1,0 1-1,-33-23 0,15 14 417,-2 1 1,0 3-1,-2 1 0,-79-32 0,106 51-177,-1 2 1,0 0-1,-1 1 1,1 1-1,0 0 1,-29 1-1,33 3-248,0 0 0,1 1 0,0 1 0,-1 0 0,1 1 0,0 0 0,1 1 0,-1 1 0,-21 12 0,17-7-21,0 1 0,1 0 0,1 1 0,0 1 0,1 1 0,0 0 0,1 1 0,1 0 0,0 1 0,1 1 0,1 0 0,1 1 0,1 0 0,-13 35 0,6 0 0,2 1 0,3 1 0,2 0 0,3 0 0,1 86 0,4-131 0,1 0 0,1 0 0,0-1 0,0 1 0,1 0 0,1 0 0,0-1 0,0 1 0,1-1 0,0 0 0,9 16 0,-12-25 0,0 0 0,0 1 0,0-1 0,1 0 0,-1 0 0,0 0 0,0 0 0,1 0 0,-1 0 0,1 0 0,-1 0 0,1-1 0,-1 1 0,1-1 0,-1 1 0,1-1 0,0 1 0,-1-1 0,1 0 0,-1 0 0,1 0 0,0 0 0,-1 0 0,1 0 0,0 0 0,-1-1 0,3 0 0,1-1 0,0 0 0,0 0 0,0-1 0,0 1 0,-1-1 0,1-1 0,4-3 0,14-16 0,-1-1 0,-2-1 0,0 0 0,-2-2 0,20-36 0,216-437-960,-35-50-933,-27 11-1144,31-124 1577,5-87-1344,319-1726 1164,-449 1752-169,10-1082 1,-122 1103 1502,-18 107 180,-15 101 207,12 241 551,-11 1 0,-11 2 0,-11 3 0,-11 3 0,-116-245 0,-190-288 62,-40 22 2005,385 690-1851,-3 1-1,-2 3 1,-4 1-1,-1 3 0,-4 1 1,-1 4-1,-3 1 0,-3 3 1,-88-54-1,131 92-842,-1 2-1,0 0 1,0 1 0,-1 1 0,0 1-1,0 0 1,-1 2 0,1 1-1,-1 0 1,0 1 0,0 1-1,0 1 1,0 2 0,0-1-1,1 2 1,-1 1 0,1 1-1,-1 0 1,1 2 0,1 0 0,-30 16-1,0 3-4,1 3 0,1 2 0,2 1 0,-41 40 0,63-52 0,1 2 0,1 1 0,-32 45 0,46-57 0,-1 1 0,2-1 0,0 1 0,0 1 0,1-1 0,0 1 0,1 0 0,1 0 0,0 0 0,-2 25 0,5-35 0,0 1 0,0 0 0,0-1 0,1 1 0,-1-1 0,1 1 0,0-1 0,0 1 0,3 5 0,-3-8 0,0 0 0,-1 0 0,1 0 0,0-1 0,0 1 0,0 0 0,0 0 0,0-1 0,0 1 0,0 0 0,0-1 0,0 1 0,0-1 0,0 0 0,0 1 0,0-1 0,1 0 0,-1 1 0,0-1 0,0 0 0,0 0 0,0 0 0,1 0 0,-1 0 0,0-1 0,0 1 0,0 0 0,0 0 0,1-1 0,-1 1 0,0-1 0,0 1 0,0-1 0,0 1 0,0-1 0,0 0 0,0 1 0,1-2 0,11-7 0,0-1 0,-1 0 0,0 0 0,-1-1 0,12-16 0,22-27 0,57-92 0,84-186-602,28-102-1805,12-96 944,19-156-1979,17-202 1935,-3-146-1078,-26-98 1507,-21-127-651,-22-178 1133,94-1653-250,-204 722 725,-94 0 114,-29 759 7,-12 101 0,0 230 0,11 297 0,12 299 338,12 255 2042,8 176 3094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1:02:49.988"/>
    </inkml:context>
    <inkml:brush xml:id="br0">
      <inkml:brushProperty name="width" value="0.05" units="cm"/>
      <inkml:brushProperty name="height" value="0.05" units="cm"/>
    </inkml:brush>
  </inkml:definitions>
  <inkml:trace contextRef="#ctx0" brushRef="#br0">0 48283 24575,'92'-183'0,"167"-333"0,228-443-1638,161-284-5164,53-75 3811,-37 90 1306,-79 169 1179,-111 208-80,-122 205 440,-108 184 32,-85 143-343,-118 227 859,-4-2 0,-3-1 0,-5-1 0,-5-2 0,24-188 0,-20-26 1721,-18-480 0,-123-296 165,49 761-2288,31 189 443,-6 2 0,-96-224 1,122 330-415,-2 1 0,-1 1 1,-1 0-1,-2 1 0,0 1 1,-2 1-1,-1 1 0,-1 1 1,0 1-1,-33-23 0,15 14 417,-2 1 1,0 3-1,-2 1 0,-79-32 0,106 51-177,-1 2 1,0 0-1,-1 1 1,1 1-1,0 0 1,-29 1-1,33 3-248,0 0 0,1 1 0,0 1 0,-1 0 0,1 1 0,0 0 0,1 1 0,-1 1 0,-21 12 0,17-7-21,0 1 0,1 0 0,1 1 0,0 1 0,1 1 0,0 0 0,1 1 0,1 0 0,0 1 0,1 1 0,1 0 0,1 1 0,1 0 0,-13 35 0,6 0 0,2 1 0,3 1 0,2 0 0,3 0 0,1 86 0,4-131 0,1 0 0,1 0 0,0-1 0,0 1 0,1 0 0,1 0 0,0-1 0,0 1 0,1-1 0,0 0 0,9 16 0,-12-25 0,0 0 0,0 1 0,0-1 0,1 0 0,-1 0 0,0 0 0,0 0 0,1 0 0,-1 0 0,1 0 0,-1 0 0,1-1 0,-1 1 0,1-1 0,-1 1 0,1-1 0,0 1 0,-1-1 0,1 0 0,-1 0 0,1 0 0,0 0 0,-1 0 0,1 0 0,0 0 0,-1-1 0,3 0 0,1-1 0,0 0 0,0 0 0,0-1 0,0 1 0,-1-1 0,1-1 0,4-3 0,14-16 0,-1-1 0,-2-1 0,0 0 0,-2-2 0,20-36 0,216-437-960,-35-50-933,-27 11-1144,31-124 1577,5-87-1344,319-1726 1164,-449 1752-169,10-1082 1,-122 1103 1502,-18 107 180,-15 101 207,12 241 551,-11 1 0,-11 2 0,-11 3 0,-11 3 0,-116-245 0,-190-288 62,-40 22 2005,385 690-1851,-3 1-1,-2 3 1,-4 1-1,-1 3 0,-4 1 1,-1 4-1,-3 1 0,-3 3 1,-88-54-1,131 92-842,-1 2-1,0 0 1,0 1 0,-1 1 0,0 1-1,0 0 1,-1 2 0,1 1-1,-1 0 1,0 1 0,0 1-1,0 1 1,0 2 0,0-1-1,1 2 1,-1 1 0,1 1-1,-1 0 1,1 2 0,1 0 0,-30 16-1,0 3-4,1 3 0,1 2 0,2 1 0,-41 40 0,63-52 0,1 2 0,1 1 0,-32 45 0,46-57 0,-1 1 0,2-1 0,0 1 0,0 1 0,1-1 0,0 1 0,1 0 0,1 0 0,0 0 0,-2 25 0,5-35 0,0 1 0,0 0 0,0-1 0,1 1 0,-1-1 0,1 1 0,0-1 0,0 1 0,3 5 0,-3-8 0,0 0 0,-1 0 0,1 0 0,0-1 0,0 1 0,0 0 0,0 0 0,0-1 0,0 1 0,0 0 0,0-1 0,0 1 0,0-1 0,0 0 0,0 1 0,0-1 0,1 0 0,-1 1 0,0-1 0,0 0 0,0 0 0,0 0 0,1 0 0,-1 0 0,0-1 0,0 1 0,0 0 0,0 0 0,1-1 0,-1 1 0,0-1 0,0 1 0,0-1 0,0 1 0,0-1 0,0 0 0,0 1 0,1-2 0,11-7 0,0-1 0,-1 0 0,0 0 0,-1-1 0,12-16 0,22-27 0,57-92 0,84-186-602,28-102-1805,12-96 944,19-156-1979,17-202 1935,-3-146-1078,-26-98 1507,-21-127-651,-22-178 1133,94-1653-250,-204 722 725,-94 0 114,-29 759 7,-12 101 0,0 230 0,11 297 0,12 299 338,12 255 2042,8 176 3094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C0AF31-FB5C-384A-B2C9-558F6550EC3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77C99BE-FEC8-A044-E963-2DB2EED8D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56C0BEF-1A9D-37DD-9CC1-32CB571AE958}"/>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C2BA57E2-01F2-FC9B-581E-BA47315842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33ABAF-85E1-4FD6-F4B0-9B280A17ECFF}"/>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146617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4F9AE7-9816-07F3-821F-A0FFCC031AE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75D3D10-BEA0-8AE9-9E2B-2C51A43C691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EFF836-B1D2-BAD2-DB59-B1D83433D4FF}"/>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4EC20E24-3766-372C-CEC5-15E5C7297B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40DFF9-31BD-FF2A-4D5C-D5489AF7CDBA}"/>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350726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96D2B38-93C5-BA55-D79B-930534A057A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7414160-6523-C1C6-4ED8-E415B0F5D2F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3741E3-E13C-613E-F9D5-E730379CA5E4}"/>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55D90A8D-CE23-0FB9-A57F-B3ACEBB8B0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DCDB20-A0A8-0A29-1780-FE2C15FAEA79}"/>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418454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4EBB75-3111-66E8-9F70-E8FE2C4FFB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60A6BD3-B18D-FC5B-69F2-A70CF70B7D5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380D79-309B-558B-2D71-0E627CC7D50C}"/>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952FDA13-D6AC-CADA-5D71-D254528094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F43F0D-2614-F49C-AF78-7D36BBAA704D}"/>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241563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15AFF1-77ED-E94B-AE52-6D172596365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E2A1C89-0726-F0F8-3DE9-6EA8B90778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19F7DAB-7C61-374A-216F-06C0BD1F1149}"/>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2F889280-00D4-81DA-6171-C5A2CFB504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B24D443-2A69-CE71-7E75-A7BA9391A3A0}"/>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11840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2BF3DB-0A05-B25E-814E-8C95AC2D119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D54BAD-6389-3F68-8E38-7ABE24ABD0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3E599C2-9A8B-7A32-6379-1700AD0E356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1C7B2D-4216-DF50-40F8-D39329A7FD6C}"/>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6" name="Segnaposto piè di pagina 5">
            <a:extLst>
              <a:ext uri="{FF2B5EF4-FFF2-40B4-BE49-F238E27FC236}">
                <a16:creationId xmlns:a16="http://schemas.microsoft.com/office/drawing/2014/main" id="{8C7EF4D4-C172-24DE-8D2A-7D7B44AAA8A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42F327C-EBE3-6096-4203-963FC002B40C}"/>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93564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5D348D-B2C2-1451-82DD-388681D07BB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59FFFD-FC2E-E52B-ABDB-2DEB73270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C25B157-C05E-BA2A-FCB6-6B49B23F85F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E73555F-07EB-C492-E15A-159821FEC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430AE33-AF1A-9330-F716-CD5FD415877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ECE735E-5DBB-5F56-06DD-6594AE601D3D}"/>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8" name="Segnaposto piè di pagina 7">
            <a:extLst>
              <a:ext uri="{FF2B5EF4-FFF2-40B4-BE49-F238E27FC236}">
                <a16:creationId xmlns:a16="http://schemas.microsoft.com/office/drawing/2014/main" id="{CCFF72AF-C162-F71E-F4DA-131FEB41C5A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0E59BF3-F812-02E2-6FF4-F444260D6E24}"/>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402046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9C615A-7F42-8ABB-05BF-3303E2D9F46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BC0EF8B-E48F-19F1-F9B7-ADA98A33A677}"/>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4" name="Segnaposto piè di pagina 3">
            <a:extLst>
              <a:ext uri="{FF2B5EF4-FFF2-40B4-BE49-F238E27FC236}">
                <a16:creationId xmlns:a16="http://schemas.microsoft.com/office/drawing/2014/main" id="{0DDE9CBB-B538-9E93-3114-0E6DB483B20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A5FE61D-71E3-EAEC-B494-F0ED83AB129B}"/>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13169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8449CB9-24BB-4383-B211-58CA7B07EE01}"/>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3" name="Segnaposto piè di pagina 2">
            <a:extLst>
              <a:ext uri="{FF2B5EF4-FFF2-40B4-BE49-F238E27FC236}">
                <a16:creationId xmlns:a16="http://schemas.microsoft.com/office/drawing/2014/main" id="{FB1E8262-4861-8D82-6CEE-5DE8B813EB5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1BFA69F-3532-E1B4-3BCB-B3826C1A8851}"/>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345749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AAC70-371C-B982-4B44-40C2F447631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788A52-63EB-F69D-38EC-DA99ADD60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83F0690-556D-2ECD-CE7D-A658A80F6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9765B1E-FB7A-E74C-2554-51D78A728319}"/>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6" name="Segnaposto piè di pagina 5">
            <a:extLst>
              <a:ext uri="{FF2B5EF4-FFF2-40B4-BE49-F238E27FC236}">
                <a16:creationId xmlns:a16="http://schemas.microsoft.com/office/drawing/2014/main" id="{2F8085F7-D96F-42A6-5C36-EF180E9715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58358E3-19A2-32EF-31D1-CA0C8EBF3EC8}"/>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62642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2E5BBB-5A21-10A8-5B4F-4E0FA9502A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AD1A297-A79C-76E4-E7D5-278E5B46D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8D43BD7-3179-0747-DDC5-BBEB1482A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46F83C1-3D49-3908-4F21-79C12425078C}"/>
              </a:ext>
            </a:extLst>
          </p:cNvPr>
          <p:cNvSpPr>
            <a:spLocks noGrp="1"/>
          </p:cNvSpPr>
          <p:nvPr>
            <p:ph type="dt" sz="half" idx="10"/>
          </p:nvPr>
        </p:nvSpPr>
        <p:spPr/>
        <p:txBody>
          <a:bodyPr/>
          <a:lstStyle/>
          <a:p>
            <a:fld id="{8040A22D-386F-43F9-BB16-BF4D266D2DE3}" type="datetimeFigureOut">
              <a:rPr lang="it-IT" smtClean="0"/>
              <a:t>01/03/2023</a:t>
            </a:fld>
            <a:endParaRPr lang="it-IT"/>
          </a:p>
        </p:txBody>
      </p:sp>
      <p:sp>
        <p:nvSpPr>
          <p:cNvPr id="6" name="Segnaposto piè di pagina 5">
            <a:extLst>
              <a:ext uri="{FF2B5EF4-FFF2-40B4-BE49-F238E27FC236}">
                <a16:creationId xmlns:a16="http://schemas.microsoft.com/office/drawing/2014/main" id="{88FAFD0D-BD4B-AAA8-FDAD-4C144EE8409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F44843-C949-9211-54A5-A04A67399856}"/>
              </a:ext>
            </a:extLst>
          </p:cNvPr>
          <p:cNvSpPr>
            <a:spLocks noGrp="1"/>
          </p:cNvSpPr>
          <p:nvPr>
            <p:ph type="sldNum" sz="quarter" idx="12"/>
          </p:nvPr>
        </p:nvSpPr>
        <p:spPr/>
        <p:txBody>
          <a:bodyPr/>
          <a:lstStyle/>
          <a:p>
            <a:fld id="{D8A07951-0947-4185-9AFF-7FA3C6E8BA8F}" type="slidenum">
              <a:rPr lang="it-IT" smtClean="0"/>
              <a:t>‹N›</a:t>
            </a:fld>
            <a:endParaRPr lang="it-IT"/>
          </a:p>
        </p:txBody>
      </p:sp>
    </p:spTree>
    <p:extLst>
      <p:ext uri="{BB962C8B-B14F-4D97-AF65-F5344CB8AC3E}">
        <p14:creationId xmlns:p14="http://schemas.microsoft.com/office/powerpoint/2010/main" val="307833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4107DE4-68D6-02D1-2D31-77C591BCD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EA91C8A-978B-072D-846C-387E82C63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E21C4D-F1AC-B8E5-75C6-D7CA63E3F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0A22D-386F-43F9-BB16-BF4D266D2DE3}" type="datetimeFigureOut">
              <a:rPr lang="it-IT" smtClean="0"/>
              <a:t>01/03/2023</a:t>
            </a:fld>
            <a:endParaRPr lang="it-IT"/>
          </a:p>
        </p:txBody>
      </p:sp>
      <p:sp>
        <p:nvSpPr>
          <p:cNvPr id="5" name="Segnaposto piè di pagina 4">
            <a:extLst>
              <a:ext uri="{FF2B5EF4-FFF2-40B4-BE49-F238E27FC236}">
                <a16:creationId xmlns:a16="http://schemas.microsoft.com/office/drawing/2014/main" id="{EEE9DDF1-979F-D72D-3AA2-C5C610FE7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D64D2F8-D2E0-D16A-ED51-0C9A866C3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07951-0947-4185-9AFF-7FA3C6E8BA8F}" type="slidenum">
              <a:rPr lang="it-IT" smtClean="0"/>
              <a:t>‹N›</a:t>
            </a:fld>
            <a:endParaRPr lang="it-IT"/>
          </a:p>
        </p:txBody>
      </p:sp>
    </p:spTree>
    <p:extLst>
      <p:ext uri="{BB962C8B-B14F-4D97-AF65-F5344CB8AC3E}">
        <p14:creationId xmlns:p14="http://schemas.microsoft.com/office/powerpoint/2010/main" val="110383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6.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9.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3F43CD67-4D53-8C6C-D8A0-765353A7DF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67" b="98933" l="10000" r="91500">
                        <a14:foregroundMark x1="91500" y1="44000" x2="87000" y2="21067"/>
                        <a14:foregroundMark x1="87000" y1="21067" x2="79500" y2="13333"/>
                        <a14:foregroundMark x1="79500" y1="13333" x2="68667" y2="12533"/>
                        <a14:foregroundMark x1="83000" y1="8000" x2="67333" y2="10133"/>
                        <a14:foregroundMark x1="67333" y1="10133" x2="60667" y2="24000"/>
                        <a14:foregroundMark x1="60667" y1="24000" x2="56667" y2="43200"/>
                        <a14:foregroundMark x1="55000" y1="30400" x2="55000" y2="30133"/>
                        <a14:foregroundMark x1="83833" y1="96267" x2="51667" y2="91467"/>
                        <a14:foregroundMark x1="51667" y1="91467" x2="49500" y2="92000"/>
                        <a14:foregroundMark x1="70000" y1="23467" x2="70000" y2="23467"/>
                        <a14:foregroundMark x1="70000" y1="21067" x2="70000" y2="21067"/>
                        <a14:foregroundMark x1="58833" y1="21067" x2="58833" y2="21067"/>
                        <a14:foregroundMark x1="60667" y1="16800" x2="60667" y2="16800"/>
                        <a14:foregroundMark x1="60500" y1="16533" x2="60500" y2="16533"/>
                        <a14:foregroundMark x1="58500" y1="13600" x2="58500" y2="13600"/>
                        <a14:foregroundMark x1="56333" y1="28533" x2="56333" y2="28533"/>
                        <a14:foregroundMark x1="57000" y1="26400" x2="57000" y2="26400"/>
                        <a14:foregroundMark x1="55000" y1="25333" x2="55000" y2="25333"/>
                        <a14:foregroundMark x1="53667" y1="27733" x2="53667" y2="27733"/>
                        <a14:foregroundMark x1="53833" y1="25867" x2="53833" y2="25867"/>
                        <a14:foregroundMark x1="54333" y1="25333" x2="54333" y2="25333"/>
                        <a14:foregroundMark x1="55500" y1="22933" x2="55500" y2="22933"/>
                        <a14:foregroundMark x1="55500" y1="22933" x2="55500" y2="22933"/>
                        <a14:foregroundMark x1="54167" y1="22667" x2="54167" y2="22667"/>
                        <a14:foregroundMark x1="55333" y1="19200" x2="55333" y2="19200"/>
                        <a14:foregroundMark x1="56333" y1="34133" x2="56333" y2="34133"/>
                        <a14:foregroundMark x1="55500" y1="33333" x2="55500" y2="33333"/>
                        <a14:foregroundMark x1="55500" y1="36267" x2="55500" y2="36267"/>
                        <a14:foregroundMark x1="55833" y1="38933" x2="55833" y2="38933"/>
                        <a14:foregroundMark x1="58500" y1="43467" x2="58500" y2="43467"/>
                        <a14:foregroundMark x1="60500" y1="43467" x2="60500" y2="43467"/>
                        <a14:foregroundMark x1="59667" y1="44533" x2="59667" y2="44533"/>
                        <a14:foregroundMark x1="61167" y1="45333" x2="61167" y2="45333"/>
                        <a14:foregroundMark x1="61833" y1="48533" x2="61833" y2="48533"/>
                        <a14:foregroundMark x1="58500" y1="44000" x2="60167" y2="60267"/>
                        <a14:foregroundMark x1="60167" y1="60267" x2="59000" y2="73067"/>
                        <a14:foregroundMark x1="82833" y1="5600" x2="71333" y2="8800"/>
                        <a14:foregroundMark x1="83204" y1="5351" x2="86833" y2="10400"/>
                        <a14:foregroundMark x1="86833" y1="10400" x2="88500" y2="21067"/>
                        <a14:foregroundMark x1="58333" y1="16800" x2="68167" y2="14400"/>
                        <a14:foregroundMark x1="66833" y1="12267" x2="58000" y2="18933"/>
                        <a14:foregroundMark x1="53000" y1="78667" x2="53000" y2="78667"/>
                        <a14:foregroundMark x1="51667" y1="78400" x2="51667" y2="78400"/>
                        <a14:foregroundMark x1="51167" y1="77600" x2="51167" y2="77600"/>
                        <a14:foregroundMark x1="50833" y1="77067" x2="54500" y2="80800"/>
                        <a14:foregroundMark x1="50000" y1="75467" x2="57667" y2="80800"/>
                        <a14:foregroundMark x1="90333" y1="81333" x2="79500" y2="72800"/>
                        <a14:foregroundMark x1="85500" y1="98933" x2="64667" y2="96267"/>
                        <a14:foregroundMark x1="86167" y1="98133" x2="86167" y2="98133"/>
                        <a14:foregroundMark x1="86000" y1="95200" x2="86000" y2="95200"/>
                        <a14:foregroundMark x1="86167" y1="92267" x2="86167" y2="92267"/>
                        <a14:foregroundMark x1="87833" y1="92267" x2="87833" y2="92267"/>
                        <a14:foregroundMark x1="64167" y1="97333" x2="64167" y2="97333"/>
                        <a14:foregroundMark x1="61000" y1="95467" x2="61000" y2="95467"/>
                        <a14:backgroundMark x1="84333" y1="800" x2="75833" y2="0"/>
                        <a14:backgroundMark x1="75833" y1="0" x2="77167" y2="1333"/>
                        <a14:backgroundMark x1="75500" y1="1333" x2="59167" y2="1600"/>
                      </a14:backgroundRemoval>
                    </a14:imgEffect>
                    <a14:imgEffect>
                      <a14:sharpenSoften amount="-50000"/>
                    </a14:imgEffect>
                    <a14:imgEffect>
                      <a14:saturation sat="42000"/>
                    </a14:imgEffect>
                    <a14:imgEffect>
                      <a14:brightnessContrast contrast="-45000"/>
                    </a14:imgEffect>
                  </a14:imgLayer>
                </a14:imgProps>
              </a:ext>
              <a:ext uri="{28A0092B-C50C-407E-A947-70E740481C1C}">
                <a14:useLocalDpi xmlns:a14="http://schemas.microsoft.com/office/drawing/2010/main" val="0"/>
              </a:ext>
            </a:extLst>
          </a:blip>
          <a:srcRect l="25804" t="7280" r="-25804" b="2720"/>
          <a:stretch/>
        </p:blipFill>
        <p:spPr>
          <a:xfrm>
            <a:off x="1" y="-2"/>
            <a:ext cx="12191999" cy="6857999"/>
          </a:xfrm>
          <a:prstGeom prst="rect">
            <a:avLst/>
          </a:prstGeom>
        </p:spPr>
      </p:pic>
      <p:sp>
        <p:nvSpPr>
          <p:cNvPr id="2" name="Titolo 1">
            <a:extLst>
              <a:ext uri="{FF2B5EF4-FFF2-40B4-BE49-F238E27FC236}">
                <a16:creationId xmlns:a16="http://schemas.microsoft.com/office/drawing/2014/main" id="{4B3B0953-30AD-D7D0-28B7-043F5385418C}"/>
              </a:ext>
            </a:extLst>
          </p:cNvPr>
          <p:cNvSpPr>
            <a:spLocks noGrp="1"/>
          </p:cNvSpPr>
          <p:nvPr>
            <p:ph type="ctrTitle"/>
          </p:nvPr>
        </p:nvSpPr>
        <p:spPr>
          <a:xfrm>
            <a:off x="1524000" y="2790872"/>
            <a:ext cx="9144000" cy="1276255"/>
          </a:xfrm>
        </p:spPr>
        <p:txBody>
          <a:bodyPr>
            <a:normAutofit/>
          </a:bodyPr>
          <a:lstStyle/>
          <a:p>
            <a:r>
              <a:rPr lang="it-IT" sz="8000" dirty="0">
                <a:latin typeface="Baskerville Old Face" panose="02020602080505020303" pitchFamily="18" charset="0"/>
              </a:rPr>
              <a:t>La Scienza nell’Arte</a:t>
            </a:r>
          </a:p>
        </p:txBody>
      </p:sp>
      <mc:AlternateContent xmlns:mc="http://schemas.openxmlformats.org/markup-compatibility/2006">
        <mc:Choice xmlns:am3d="http://schemas.microsoft.com/office/drawing/2017/model3d" Requires="am3d">
          <p:graphicFrame>
            <p:nvGraphicFramePr>
              <p:cNvPr id="6" name="Modello 3D 5">
                <a:extLst>
                  <a:ext uri="{FF2B5EF4-FFF2-40B4-BE49-F238E27FC236}">
                    <a16:creationId xmlns:a16="http://schemas.microsoft.com/office/drawing/2014/main" id="{FCEEB33D-9464-0D93-FC60-1EC35DD5ABEC}"/>
                  </a:ext>
                </a:extLst>
              </p:cNvPr>
              <p:cNvGraphicFramePr>
                <a:graphicFrameLocks noChangeAspect="1"/>
              </p:cNvGraphicFramePr>
              <p:nvPr>
                <p:extLst>
                  <p:ext uri="{D42A27DB-BD31-4B8C-83A1-F6EECF244321}">
                    <p14:modId xmlns:p14="http://schemas.microsoft.com/office/powerpoint/2010/main" val="3205059980"/>
                  </p:ext>
                </p:extLst>
              </p:nvPr>
            </p:nvGraphicFramePr>
            <p:xfrm>
              <a:off x="12153530" y="195619"/>
              <a:ext cx="3438147" cy="6466761"/>
            </p:xfrm>
            <a:graphic>
              <a:graphicData uri="http://schemas.microsoft.com/office/drawing/2017/model3d">
                <am3d:model3d r:embed="rId4">
                  <am3d:spPr>
                    <a:xfrm>
                      <a:off x="0" y="0"/>
                      <a:ext cx="3438147" cy="6466761"/>
                    </a:xfrm>
                    <a:prstGeom prst="rect">
                      <a:avLst/>
                    </a:prstGeom>
                  </am3d:spPr>
                  <am3d:camera>
                    <am3d:pos x="0" y="0" z="59653809"/>
                    <am3d:up dx="0" dy="36000000" dz="0"/>
                    <am3d:lookAt x="0" y="0" z="0"/>
                    <am3d:perspective fov="2700000"/>
                  </am3d:camera>
                  <am3d:trans>
                    <am3d:meterPerModelUnit n="7035" d="1000000"/>
                    <am3d:preTrans dx="-17417887" dy="-19350262" dz="-1829817"/>
                    <am3d:scale>
                      <am3d:sx n="1000000" d="1000000"/>
                      <am3d:sy n="1000000" d="1000000"/>
                      <am3d:sz n="1000000" d="1000000"/>
                    </am3d:scale>
                    <am3d:rot ax="167532" ay="-1282617" az="-61109"/>
                    <am3d:postTrans dx="0" dy="0" dz="0"/>
                  </am3d:trans>
                  <am3d:raster rName="Office3DRenderer" rVer="16.0.8326">
                    <am3d:blip r:embed="rId5"/>
                  </am3d:raster>
                  <am3d:objViewport viewportSz="69620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a:extLst>
                  <a:ext uri="{FF2B5EF4-FFF2-40B4-BE49-F238E27FC236}">
                    <a16:creationId xmlns:a16="http://schemas.microsoft.com/office/drawing/2014/main" id="{FCEEB33D-9464-0D93-FC60-1EC35DD5ABEC}"/>
                  </a:ext>
                </a:extLst>
              </p:cNvPr>
              <p:cNvPicPr>
                <a:picLocks noGrp="1" noRot="1" noChangeAspect="1" noMove="1" noResize="1" noEditPoints="1" noAdjustHandles="1" noChangeArrowheads="1" noChangeShapeType="1" noCrop="1"/>
              </p:cNvPicPr>
              <p:nvPr/>
            </p:nvPicPr>
            <p:blipFill>
              <a:blip r:embed="rId5"/>
              <a:stretch>
                <a:fillRect/>
              </a:stretch>
            </p:blipFill>
            <p:spPr>
              <a:xfrm>
                <a:off x="12153530" y="195619"/>
                <a:ext cx="3438147" cy="6466761"/>
              </a:xfrm>
              <a:prstGeom prst="rect">
                <a:avLst/>
              </a:prstGeom>
            </p:spPr>
          </p:pic>
        </mc:Fallback>
      </mc:AlternateContent>
      <p:sp>
        <p:nvSpPr>
          <p:cNvPr id="3" name="Sottotitolo 2">
            <a:extLst>
              <a:ext uri="{FF2B5EF4-FFF2-40B4-BE49-F238E27FC236}">
                <a16:creationId xmlns:a16="http://schemas.microsoft.com/office/drawing/2014/main" id="{142E84E5-EAC1-2BA9-927A-B03887C49E35}"/>
              </a:ext>
            </a:extLst>
          </p:cNvPr>
          <p:cNvSpPr>
            <a:spLocks noGrp="1"/>
          </p:cNvSpPr>
          <p:nvPr>
            <p:ph type="subTitle" idx="1"/>
          </p:nvPr>
        </p:nvSpPr>
        <p:spPr>
          <a:xfrm>
            <a:off x="1485531" y="3941764"/>
            <a:ext cx="9144000" cy="1655762"/>
          </a:xfrm>
        </p:spPr>
        <p:txBody>
          <a:bodyPr>
            <a:normAutofit/>
          </a:bodyPr>
          <a:lstStyle/>
          <a:p>
            <a:r>
              <a:rPr lang="it-IT" sz="2000" dirty="0">
                <a:latin typeface="Baskerville Old Face" panose="02020602080505020303" pitchFamily="18" charset="0"/>
              </a:rPr>
              <a:t>Progetto a cura di Marco Grimaldi</a:t>
            </a:r>
          </a:p>
        </p:txBody>
      </p:sp>
      <p:pic>
        <p:nvPicPr>
          <p:cNvPr id="7" name="Immagine 6">
            <a:extLst>
              <a:ext uri="{FF2B5EF4-FFF2-40B4-BE49-F238E27FC236}">
                <a16:creationId xmlns:a16="http://schemas.microsoft.com/office/drawing/2014/main" id="{7B8E60F9-DB33-D88A-4474-19825A6B77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951" b="92588" l="14457" r="37283">
                        <a14:foregroundMark x1="35761" y1="10108" x2="17391" y2="8625"/>
                        <a14:foregroundMark x1="17135" y1="9704" x2="16848" y2="10916"/>
                        <a14:foregroundMark x1="17263" y1="9164" x2="17135" y2="9704"/>
                        <a14:foregroundMark x1="17391" y1="8625" x2="17263" y2="9164"/>
                        <a14:foregroundMark x1="15915" y1="9704" x2="16087" y2="9164"/>
                        <a14:foregroundMark x1="14457" y1="14286" x2="15915" y2="9704"/>
                        <a14:foregroundMark x1="17065" y1="92049" x2="26522" y2="92722"/>
                        <a14:foregroundMark x1="26522" y1="92722" x2="35435" y2="92318"/>
                        <a14:foregroundMark x1="31413" y1="8760" x2="31413" y2="8760"/>
                        <a14:foregroundMark x1="36957" y1="17655" x2="36957" y2="17655"/>
                        <a14:foregroundMark x1="37065" y1="17655" x2="37065" y2="17655"/>
                        <a14:foregroundMark x1="37174" y1="17655" x2="37174" y2="17655"/>
                        <a14:foregroundMark x1="16304" y1="8760" x2="16304" y2="8760"/>
                        <a14:foregroundMark x1="15978" y1="8760" x2="15978" y2="8760"/>
                        <a14:foregroundMark x1="15978" y1="7951" x2="15978" y2="7951"/>
                        <a14:foregroundMark x1="15978" y1="7951" x2="15978" y2="7951"/>
                        <a14:foregroundMark x1="16087" y1="7951" x2="16087" y2="7951"/>
                        <a14:foregroundMark x1="16739" y1="7951" x2="16739" y2="7951"/>
                        <a14:foregroundMark x1="15217" y1="9569" x2="15217" y2="9569"/>
                        <a14:foregroundMark x1="15217" y1="9569" x2="15217" y2="9569"/>
                        <a14:foregroundMark x1="15543" y1="9704" x2="15543" y2="9704"/>
                        <a14:foregroundMark x1="16413" y1="8086" x2="16413" y2="8086"/>
                        <a14:backgroundMark x1="37283" y1="18194" x2="37283" y2="18194"/>
                        <a14:backgroundMark x1="37609" y1="18059" x2="37609" y2="18059"/>
                        <a14:backgroundMark x1="37609" y1="18059" x2="37609" y2="18059"/>
                        <a14:backgroundMark x1="37283" y1="17925" x2="37283" y2="17925"/>
                        <a14:backgroundMark x1="37283" y1="17790" x2="37283" y2="17790"/>
                        <a14:backgroundMark x1="37609" y1="17655" x2="37609" y2="17655"/>
                        <a14:backgroundMark x1="37283" y1="17655" x2="37283" y2="17655"/>
                        <a14:backgroundMark x1="37283" y1="17655" x2="37283" y2="17655"/>
                        <a14:backgroundMark x1="15652" y1="7412" x2="15652" y2="7412"/>
                        <a14:backgroundMark x1="15978" y1="7412" x2="15978" y2="7412"/>
                        <a14:backgroundMark x1="15870" y1="7817" x2="15870" y2="7817"/>
                        <a14:backgroundMark x1="14891" y1="9704" x2="14891" y2="9704"/>
                        <a14:backgroundMark x1="15000" y1="9164" x2="15000" y2="9164"/>
                        <a14:backgroundMark x1="15000" y1="9704" x2="15000" y2="9704"/>
                        <a14:backgroundMark x1="14891" y1="9299" x2="14891" y2="9299"/>
                        <a14:backgroundMark x1="15000" y1="9299" x2="15000" y2="9299"/>
                        <a14:backgroundMark x1="15000" y1="9299" x2="15000" y2="9299"/>
                        <a14:backgroundMark x1="15326" y1="9569" x2="15326" y2="9569"/>
                      </a14:backgroundRemoval>
                    </a14:imgEffect>
                  </a14:imgLayer>
                </a14:imgProps>
              </a:ext>
            </a:extLst>
          </a:blip>
          <a:srcRect l="12362" r="59729"/>
          <a:stretch/>
        </p:blipFill>
        <p:spPr>
          <a:xfrm>
            <a:off x="14236682" y="-840979"/>
            <a:ext cx="2817275" cy="8141666"/>
          </a:xfrm>
          <a:prstGeom prst="rect">
            <a:avLst/>
          </a:prstGeom>
        </p:spPr>
      </p:pic>
    </p:spTree>
    <p:extLst>
      <p:ext uri="{BB962C8B-B14F-4D97-AF65-F5344CB8AC3E}">
        <p14:creationId xmlns:p14="http://schemas.microsoft.com/office/powerpoint/2010/main" val="158774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F52DC6F-963E-10B5-C505-5D0C1AC0BF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7971" t="7901" b="61171"/>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put penna 5">
                <a:extLst>
                  <a:ext uri="{FF2B5EF4-FFF2-40B4-BE49-F238E27FC236}">
                    <a16:creationId xmlns:a16="http://schemas.microsoft.com/office/drawing/2014/main" id="{A120F3BE-1955-0126-AAF5-B581FDD9ABC8}"/>
                  </a:ext>
                </a:extLst>
              </p14:cNvPr>
              <p14:cNvContentPartPr/>
              <p14:nvPr/>
            </p14:nvContentPartPr>
            <p14:xfrm>
              <a:off x="9779080" y="2506680"/>
              <a:ext cx="1986480" cy="17382240"/>
            </p14:xfrm>
          </p:contentPart>
        </mc:Choice>
        <mc:Fallback xmlns="">
          <p:pic>
            <p:nvPicPr>
              <p:cNvPr id="6" name="Input penna 5">
                <a:extLst>
                  <a:ext uri="{FF2B5EF4-FFF2-40B4-BE49-F238E27FC236}">
                    <a16:creationId xmlns:a16="http://schemas.microsoft.com/office/drawing/2014/main" id="{A120F3BE-1955-0126-AAF5-B581FDD9ABC8}"/>
                  </a:ext>
                </a:extLst>
              </p:cNvPr>
              <p:cNvPicPr/>
              <p:nvPr/>
            </p:nvPicPr>
            <p:blipFill>
              <a:blip r:embed="rId5"/>
              <a:stretch>
                <a:fillRect/>
              </a:stretch>
            </p:blipFill>
            <p:spPr>
              <a:xfrm>
                <a:off x="9770080" y="2497680"/>
                <a:ext cx="2004120" cy="17399880"/>
              </a:xfrm>
              <a:prstGeom prst="rect">
                <a:avLst/>
              </a:prstGeom>
            </p:spPr>
          </p:pic>
        </mc:Fallback>
      </mc:AlternateContent>
      <p:sp>
        <p:nvSpPr>
          <p:cNvPr id="8" name="CasellaDiTesto 7">
            <a:extLst>
              <a:ext uri="{FF2B5EF4-FFF2-40B4-BE49-F238E27FC236}">
                <a16:creationId xmlns:a16="http://schemas.microsoft.com/office/drawing/2014/main" id="{40547FE2-BAF0-F95C-FC76-F7FFFC7E56A4}"/>
              </a:ext>
            </a:extLst>
          </p:cNvPr>
          <p:cNvSpPr txBox="1"/>
          <p:nvPr/>
        </p:nvSpPr>
        <p:spPr>
          <a:xfrm>
            <a:off x="835479" y="772886"/>
            <a:ext cx="9144000" cy="6017032"/>
          </a:xfrm>
          <a:prstGeom prst="rect">
            <a:avLst/>
          </a:prstGeom>
          <a:noFill/>
        </p:spPr>
        <p:txBody>
          <a:bodyPr wrap="square" rtlCol="0">
            <a:spAutoFit/>
          </a:bodyPr>
          <a:lstStyle/>
          <a:p>
            <a:r>
              <a:rPr lang="it-IT" sz="1750" dirty="0">
                <a:solidFill>
                  <a:schemeClr val="bg1"/>
                </a:solidFill>
                <a:latin typeface="Georgia" panose="02040502050405020303" pitchFamily="18" charset="0"/>
              </a:rPr>
              <a:t>I colori utilizzati nei quadri sono elementi essenziali per dare emozione al quadro. </a:t>
            </a:r>
          </a:p>
          <a:p>
            <a:r>
              <a:rPr lang="it-IT" sz="1750" dirty="0">
                <a:solidFill>
                  <a:schemeClr val="bg1"/>
                </a:solidFill>
                <a:latin typeface="Georgia" panose="02040502050405020303" pitchFamily="18" charset="0"/>
              </a:rPr>
              <a:t>Un colore ben utilizzato cambia completamente il risultato finale, riuscendo perfino a far andare il quadro da triste e malinconico a gioioso e ottimista.</a:t>
            </a:r>
          </a:p>
          <a:p>
            <a:endParaRPr lang="it-IT" sz="1750" dirty="0">
              <a:solidFill>
                <a:schemeClr val="bg1"/>
              </a:solidFill>
              <a:latin typeface="Georgia" panose="02040502050405020303" pitchFamily="18" charset="0"/>
            </a:endParaRPr>
          </a:p>
          <a:p>
            <a:r>
              <a:rPr lang="it-IT" sz="1750" dirty="0">
                <a:solidFill>
                  <a:schemeClr val="bg1"/>
                </a:solidFill>
                <a:latin typeface="Georgia" panose="02040502050405020303" pitchFamily="18" charset="0"/>
              </a:rPr>
              <a:t>Il motivo per il quale i colori ci trasmettono certe emozioni è decifrato dalla scienza. </a:t>
            </a:r>
          </a:p>
          <a:p>
            <a:r>
              <a:rPr lang="it-IT" sz="1750" dirty="0">
                <a:solidFill>
                  <a:schemeClr val="bg1"/>
                </a:solidFill>
                <a:latin typeface="Georgia" panose="02040502050405020303" pitchFamily="18" charset="0"/>
              </a:rPr>
              <a:t>I colori che più assomigliano a quelli che pervadono una giornata di sole estiva tendono a rallegrare il nostro spirito e renderci aperti, rilassati e contenti, altri colori invece come quelli più cupi e grigiastri, come il cielo plumbeo invernale, ci incutono tristezza, timore, depressione e malinconia.</a:t>
            </a:r>
          </a:p>
          <a:p>
            <a:endParaRPr lang="it-IT" sz="1750" dirty="0">
              <a:solidFill>
                <a:schemeClr val="bg1"/>
              </a:solidFill>
              <a:latin typeface="Georgia" panose="02040502050405020303" pitchFamily="18" charset="0"/>
            </a:endParaRPr>
          </a:p>
          <a:p>
            <a:r>
              <a:rPr lang="it-IT" sz="1750" dirty="0">
                <a:solidFill>
                  <a:schemeClr val="bg1"/>
                </a:solidFill>
                <a:latin typeface="Georgia" panose="02040502050405020303" pitchFamily="18" charset="0"/>
              </a:rPr>
              <a:t>Tutti i movimenti artistici che si sono susseguiti nel corso degli anni, dal medioevo al rinascimento, al naturalismo, all’impressionismo sono stati caratterizzati da una propria tavolozza avente come obbiettivo quello di trasmettere allo spettatore sentimenti ben definiti e propri di quel movimento artistico-culturale.</a:t>
            </a:r>
          </a:p>
          <a:p>
            <a:endParaRPr lang="it-IT" sz="1750" dirty="0">
              <a:solidFill>
                <a:schemeClr val="bg1"/>
              </a:solidFill>
              <a:latin typeface="Georgia" panose="02040502050405020303" pitchFamily="18" charset="0"/>
            </a:endParaRPr>
          </a:p>
          <a:p>
            <a:r>
              <a:rPr lang="it-IT" sz="1750" dirty="0">
                <a:solidFill>
                  <a:schemeClr val="bg1"/>
                </a:solidFill>
                <a:latin typeface="Georgia" panose="02040502050405020303" pitchFamily="18" charset="0"/>
              </a:rPr>
              <a:t>Si può perfino accostare, a tale teoria sull’importanza del colore, la tecnica alla base della scelta del trucco che riveste il viso degli attori e gli abiti che ne completano il look. Come nei quadri, infatti, le combinazioni di colori sono essenziali per esprimere emozioni e far sì che gli abiti indossati si accoppino perfettamente con il colorito della pelle.</a:t>
            </a:r>
            <a:br>
              <a:rPr lang="it-IT" sz="1750" dirty="0">
                <a:solidFill>
                  <a:schemeClr val="bg1"/>
                </a:solidFill>
                <a:latin typeface="Georgia" panose="02040502050405020303" pitchFamily="18" charset="0"/>
              </a:rPr>
            </a:br>
            <a:endParaRPr lang="it-IT" sz="1750" dirty="0">
              <a:solidFill>
                <a:schemeClr val="bg1"/>
              </a:solidFill>
              <a:latin typeface="Georgia" panose="02040502050405020303" pitchFamily="18" charset="0"/>
            </a:endParaRPr>
          </a:p>
          <a:p>
            <a:r>
              <a:rPr lang="it-IT" sz="1750" dirty="0">
                <a:solidFill>
                  <a:schemeClr val="bg1"/>
                </a:solidFill>
                <a:latin typeface="Georgia" panose="02040502050405020303" pitchFamily="18" charset="0"/>
              </a:rPr>
              <a:t>I colori possono anche cambiare col tempo, in base all’esposizione agli agenti atmosferici, altri elementi o azioni volontarie da parte dell’uomo.</a:t>
            </a:r>
          </a:p>
        </p:txBody>
      </p:sp>
      <p:sp>
        <p:nvSpPr>
          <p:cNvPr id="3" name="CasellaDiTesto 2">
            <a:extLst>
              <a:ext uri="{FF2B5EF4-FFF2-40B4-BE49-F238E27FC236}">
                <a16:creationId xmlns:a16="http://schemas.microsoft.com/office/drawing/2014/main" id="{0C17751A-D40F-84B5-5E3F-65637446844E}"/>
              </a:ext>
            </a:extLst>
          </p:cNvPr>
          <p:cNvSpPr txBox="1"/>
          <p:nvPr/>
        </p:nvSpPr>
        <p:spPr>
          <a:xfrm>
            <a:off x="835480" y="223087"/>
            <a:ext cx="9144000" cy="461665"/>
          </a:xfrm>
          <a:prstGeom prst="rect">
            <a:avLst/>
          </a:prstGeom>
          <a:noFill/>
        </p:spPr>
        <p:txBody>
          <a:bodyPr wrap="square" rtlCol="0">
            <a:spAutoFit/>
          </a:bodyPr>
          <a:lstStyle/>
          <a:p>
            <a:pPr algn="ctr"/>
            <a:r>
              <a:rPr lang="it-IT" sz="2400" dirty="0">
                <a:solidFill>
                  <a:schemeClr val="bg1"/>
                </a:solidFill>
                <a:latin typeface="Georgia" panose="02040502050405020303" pitchFamily="18" charset="0"/>
              </a:rPr>
              <a:t>La Scienza dei Colori</a:t>
            </a:r>
          </a:p>
        </p:txBody>
      </p:sp>
    </p:spTree>
    <p:extLst>
      <p:ext uri="{BB962C8B-B14F-4D97-AF65-F5344CB8AC3E}">
        <p14:creationId xmlns:p14="http://schemas.microsoft.com/office/powerpoint/2010/main" val="37629242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F52DC6F-963E-10B5-C505-5D0C1AC0BF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7971" t="38829" b="30244"/>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21260BEA-A17A-2257-70F5-E187D4360561}"/>
                  </a:ext>
                </a:extLst>
              </p14:cNvPr>
              <p14:cNvContentPartPr/>
              <p14:nvPr/>
            </p14:nvContentPartPr>
            <p14:xfrm>
              <a:off x="9779080" y="-4351320"/>
              <a:ext cx="1986480" cy="17382240"/>
            </p14:xfrm>
          </p:contentPart>
        </mc:Choice>
        <mc:Fallback xmlns="">
          <p:pic>
            <p:nvPicPr>
              <p:cNvPr id="3" name="Input penna 2">
                <a:extLst>
                  <a:ext uri="{FF2B5EF4-FFF2-40B4-BE49-F238E27FC236}">
                    <a16:creationId xmlns:a16="http://schemas.microsoft.com/office/drawing/2014/main" id="{21260BEA-A17A-2257-70F5-E187D4360561}"/>
                  </a:ext>
                </a:extLst>
              </p:cNvPr>
              <p:cNvPicPr/>
              <p:nvPr/>
            </p:nvPicPr>
            <p:blipFill>
              <a:blip r:embed="rId5"/>
              <a:stretch>
                <a:fillRect/>
              </a:stretch>
            </p:blipFill>
            <p:spPr>
              <a:xfrm>
                <a:off x="9770080" y="-4360320"/>
                <a:ext cx="2004120" cy="17399880"/>
              </a:xfrm>
              <a:prstGeom prst="rect">
                <a:avLst/>
              </a:prstGeom>
            </p:spPr>
          </p:pic>
        </mc:Fallback>
      </mc:AlternateContent>
      <p:sp>
        <p:nvSpPr>
          <p:cNvPr id="4" name="CasellaDiTesto 3">
            <a:extLst>
              <a:ext uri="{FF2B5EF4-FFF2-40B4-BE49-F238E27FC236}">
                <a16:creationId xmlns:a16="http://schemas.microsoft.com/office/drawing/2014/main" id="{16C3003F-22D5-83EA-8C58-95ABB7388A43}"/>
              </a:ext>
            </a:extLst>
          </p:cNvPr>
          <p:cNvSpPr txBox="1"/>
          <p:nvPr/>
        </p:nvSpPr>
        <p:spPr>
          <a:xfrm>
            <a:off x="886119" y="471340"/>
            <a:ext cx="8757501" cy="6186309"/>
          </a:xfrm>
          <a:prstGeom prst="rect">
            <a:avLst/>
          </a:prstGeom>
          <a:noFill/>
        </p:spPr>
        <p:txBody>
          <a:bodyPr wrap="square" rtlCol="0">
            <a:spAutoFit/>
          </a:bodyPr>
          <a:lstStyle/>
          <a:p>
            <a:r>
              <a:rPr lang="it-IT" dirty="0">
                <a:solidFill>
                  <a:schemeClr val="bg1"/>
                </a:solidFill>
                <a:latin typeface="Georgia" panose="02040502050405020303" pitchFamily="18" charset="0"/>
              </a:rPr>
              <a:t>La nostra conoscenza dei colori, come essi possono cambiare nel tempo, la disponibilità degli stessi in diversi luoghi e le emozioni che essi ci fanno provare ci rendono possibili diverse attività estremamente importanti.</a:t>
            </a:r>
          </a:p>
          <a:p>
            <a:endParaRPr lang="it-IT" dirty="0">
              <a:solidFill>
                <a:schemeClr val="bg1"/>
              </a:solidFill>
              <a:latin typeface="Georgia" panose="02040502050405020303" pitchFamily="18" charset="0"/>
            </a:endParaRPr>
          </a:p>
          <a:p>
            <a:r>
              <a:rPr lang="it-IT" dirty="0">
                <a:solidFill>
                  <a:schemeClr val="bg1"/>
                </a:solidFill>
                <a:latin typeface="Georgia" panose="02040502050405020303" pitchFamily="18" charset="0"/>
              </a:rPr>
              <a:t>Gli stilisti ne hanno bisogno per far combaciare i diversi pezzi di un abito, i restauratori per restaurare i quadri e individuare i falsi e perfino gli architetti e designer di interni per dare un look più moderno, rustico o antico ai loro progetti.</a:t>
            </a:r>
          </a:p>
          <a:p>
            <a:endParaRPr lang="it-IT" dirty="0">
              <a:solidFill>
                <a:schemeClr val="bg1"/>
              </a:solidFill>
              <a:latin typeface="Georgia" panose="02040502050405020303" pitchFamily="18" charset="0"/>
            </a:endParaRPr>
          </a:p>
          <a:p>
            <a:r>
              <a:rPr lang="it-IT" dirty="0">
                <a:solidFill>
                  <a:schemeClr val="bg1"/>
                </a:solidFill>
                <a:latin typeface="Georgia" panose="02040502050405020303" pitchFamily="18" charset="0"/>
              </a:rPr>
              <a:t>Non sempre però è stato possibile utilizzare una vasta gamma di pigmenti come oggi, infatti anticamente i pittori producevano da soli i colori mescolando sostanze naturali secondo ricette custodite gelosamente. Si impiegavano sostanze minerali oppure organiche, dosate in modo da ottenere una gamma infinita di sfumature: si utilizzavano pietre dure triturate, come il lapislazzuli per fare il colore blu, spezie come lo zafferano per il giallo, fiori ed erbe pestati e lasciati in infusione per sfumature di ogni genere.</a:t>
            </a:r>
          </a:p>
          <a:p>
            <a:endParaRPr lang="it-IT" dirty="0">
              <a:solidFill>
                <a:schemeClr val="bg1"/>
              </a:solidFill>
              <a:latin typeface="Georgia" panose="02040502050405020303" pitchFamily="18" charset="0"/>
            </a:endParaRPr>
          </a:p>
          <a:p>
            <a:r>
              <a:rPr lang="it-IT" dirty="0">
                <a:solidFill>
                  <a:schemeClr val="bg1"/>
                </a:solidFill>
                <a:latin typeface="Georgia" panose="02040502050405020303" pitchFamily="18" charset="0"/>
              </a:rPr>
              <a:t>I colori naturali erano, naturalmente, molto delicati. Una vera e propria svolta si è avuta con l’introduzione dei colori chimici: la loro maggiore stabilità cromatica, per fare un esempio, ha contribuito allo sviluppo della pittura en plein air e quindi del movimento dell’impressionismo, nel quale si dipingeva all’aperto, riproducendo paesaggi e scene di vita vissuta.</a:t>
            </a:r>
          </a:p>
          <a:p>
            <a:endParaRPr lang="it-IT" dirty="0">
              <a:solidFill>
                <a:schemeClr val="bg1"/>
              </a:solidFill>
            </a:endParaRPr>
          </a:p>
        </p:txBody>
      </p:sp>
    </p:spTree>
    <p:extLst>
      <p:ext uri="{BB962C8B-B14F-4D97-AF65-F5344CB8AC3E}">
        <p14:creationId xmlns:p14="http://schemas.microsoft.com/office/powerpoint/2010/main" val="2490641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F52DC6F-963E-10B5-C505-5D0C1AC0BF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7971" t="69072"/>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put penna 12">
                <a:extLst>
                  <a:ext uri="{FF2B5EF4-FFF2-40B4-BE49-F238E27FC236}">
                    <a16:creationId xmlns:a16="http://schemas.microsoft.com/office/drawing/2014/main" id="{41FB016C-539E-44A2-021D-A6B2EEC2032D}"/>
                  </a:ext>
                </a:extLst>
              </p14:cNvPr>
              <p14:cNvContentPartPr/>
              <p14:nvPr/>
            </p14:nvContentPartPr>
            <p14:xfrm>
              <a:off x="9779080" y="-11209320"/>
              <a:ext cx="1986480" cy="17382240"/>
            </p14:xfrm>
          </p:contentPart>
        </mc:Choice>
        <mc:Fallback xmlns="">
          <p:pic>
            <p:nvPicPr>
              <p:cNvPr id="13" name="Input penna 12">
                <a:extLst>
                  <a:ext uri="{FF2B5EF4-FFF2-40B4-BE49-F238E27FC236}">
                    <a16:creationId xmlns:a16="http://schemas.microsoft.com/office/drawing/2014/main" id="{41FB016C-539E-44A2-021D-A6B2EEC2032D}"/>
                  </a:ext>
                </a:extLst>
              </p:cNvPr>
              <p:cNvPicPr/>
              <p:nvPr/>
            </p:nvPicPr>
            <p:blipFill>
              <a:blip r:embed="rId5"/>
              <a:stretch>
                <a:fillRect/>
              </a:stretch>
            </p:blipFill>
            <p:spPr>
              <a:xfrm>
                <a:off x="9770080" y="-11218320"/>
                <a:ext cx="2004120" cy="17399880"/>
              </a:xfrm>
              <a:prstGeom prst="rect">
                <a:avLst/>
              </a:prstGeom>
            </p:spPr>
          </p:pic>
        </mc:Fallback>
      </mc:AlternateContent>
      <p:sp>
        <p:nvSpPr>
          <p:cNvPr id="3" name="CasellaDiTesto 2">
            <a:extLst>
              <a:ext uri="{FF2B5EF4-FFF2-40B4-BE49-F238E27FC236}">
                <a16:creationId xmlns:a16="http://schemas.microsoft.com/office/drawing/2014/main" id="{04658038-1150-ED97-E20D-5B3E8181C460}"/>
              </a:ext>
            </a:extLst>
          </p:cNvPr>
          <p:cNvSpPr txBox="1"/>
          <p:nvPr/>
        </p:nvSpPr>
        <p:spPr>
          <a:xfrm>
            <a:off x="426440" y="1305341"/>
            <a:ext cx="9574306" cy="3693319"/>
          </a:xfrm>
          <a:prstGeom prst="rect">
            <a:avLst/>
          </a:prstGeom>
          <a:noFill/>
        </p:spPr>
        <p:txBody>
          <a:bodyPr wrap="square" rtlCol="0">
            <a:spAutoFit/>
          </a:bodyPr>
          <a:lstStyle/>
          <a:p>
            <a:r>
              <a:rPr lang="it-IT" dirty="0">
                <a:solidFill>
                  <a:schemeClr val="bg1"/>
                </a:solidFill>
                <a:latin typeface="Georgia" panose="02040502050405020303" pitchFamily="18" charset="0"/>
              </a:rPr>
              <a:t>I colori moderni, invece, sono stati creati utilizzando miscele di elementi che sono state scoperte da poche centinaia o decine di anni.</a:t>
            </a:r>
          </a:p>
          <a:p>
            <a:r>
              <a:rPr lang="it-IT" dirty="0">
                <a:solidFill>
                  <a:schemeClr val="bg1"/>
                </a:solidFill>
                <a:latin typeface="Georgia" panose="02040502050405020303" pitchFamily="18" charset="0"/>
              </a:rPr>
              <a:t>Grazie all’analisi dei pigmenti e della loro composizione chimica si può facilmente risalire alla pittura utilizzata, se essa è stata prodotta prima o dopo un determinato periodo.</a:t>
            </a:r>
          </a:p>
          <a:p>
            <a:endParaRPr lang="it-IT" dirty="0">
              <a:solidFill>
                <a:schemeClr val="bg1"/>
              </a:solidFill>
              <a:latin typeface="Georgia" panose="02040502050405020303" pitchFamily="18" charset="0"/>
            </a:endParaRPr>
          </a:p>
          <a:p>
            <a:r>
              <a:rPr lang="it-IT" dirty="0">
                <a:solidFill>
                  <a:schemeClr val="bg1"/>
                </a:solidFill>
                <a:latin typeface="Georgia" panose="02040502050405020303" pitchFamily="18" charset="0"/>
              </a:rPr>
              <a:t>Le tecniche scientifiche moderne tuttavia non sono utilizzate solo per posizionare un quadro in un determinato periodo storico, per capire dove è stato dipinto, da chi, ma anche per stabilire se il quadro in questione sia un vero o un falso, per aiutare nella preservazione delle tele e molto altro.</a:t>
            </a:r>
          </a:p>
          <a:p>
            <a:endParaRPr lang="it-IT" dirty="0">
              <a:solidFill>
                <a:schemeClr val="bg1"/>
              </a:solidFill>
              <a:latin typeface="Georgia" panose="02040502050405020303" pitchFamily="18" charset="0"/>
            </a:endParaRPr>
          </a:p>
          <a:p>
            <a:r>
              <a:rPr lang="it-IT" dirty="0">
                <a:solidFill>
                  <a:schemeClr val="bg1"/>
                </a:solidFill>
                <a:latin typeface="Georgia" panose="02040502050405020303" pitchFamily="18" charset="0"/>
              </a:rPr>
              <a:t>Un esempio importante riguarda proprio i girasoli di Van Gogh. Egli stesso notò che, se esposta al sole, la pittura utilizzata assumeva un colorito più pallido e marrone: circostanza che, ancora oggi, costituisce un problema nella scelta dei luoghi di esposizione di tale opera.</a:t>
            </a:r>
          </a:p>
        </p:txBody>
      </p:sp>
    </p:spTree>
    <p:extLst>
      <p:ext uri="{BB962C8B-B14F-4D97-AF65-F5344CB8AC3E}">
        <p14:creationId xmlns:p14="http://schemas.microsoft.com/office/powerpoint/2010/main" val="36652821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F3F16C6-F626-7134-88B4-F95FA0ED032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28000"/>
                    </a14:imgEffect>
                  </a14:imgLayer>
                </a14:imgProps>
              </a:ext>
              <a:ext uri="{28A0092B-C50C-407E-A947-70E740481C1C}">
                <a14:useLocalDpi xmlns:a14="http://schemas.microsoft.com/office/drawing/2010/main" val="0"/>
              </a:ext>
            </a:extLst>
          </a:blip>
          <a:srcRect t="7837" b="7837"/>
          <a:stretch/>
        </p:blipFill>
        <p:spPr>
          <a:xfrm>
            <a:off x="1" y="0"/>
            <a:ext cx="12192000" cy="6857999"/>
          </a:xfrm>
          <a:prstGeom prst="rect">
            <a:avLst/>
          </a:prstGeom>
        </p:spPr>
      </p:pic>
      <p:sp>
        <p:nvSpPr>
          <p:cNvPr id="5" name="CasellaDiTesto 4">
            <a:extLst>
              <a:ext uri="{FF2B5EF4-FFF2-40B4-BE49-F238E27FC236}">
                <a16:creationId xmlns:a16="http://schemas.microsoft.com/office/drawing/2014/main" id="{97C54841-13C7-C191-2DEE-32A21A3168DE}"/>
              </a:ext>
            </a:extLst>
          </p:cNvPr>
          <p:cNvSpPr txBox="1"/>
          <p:nvPr/>
        </p:nvSpPr>
        <p:spPr>
          <a:xfrm>
            <a:off x="712694" y="220429"/>
            <a:ext cx="10766612" cy="6609502"/>
          </a:xfrm>
          <a:prstGeom prst="rect">
            <a:avLst/>
          </a:prstGeom>
          <a:noFill/>
        </p:spPr>
        <p:txBody>
          <a:bodyPr wrap="square" rtlCol="0">
            <a:spAutoFit/>
          </a:bodyPr>
          <a:lstStyle/>
          <a:p>
            <a:r>
              <a:rPr lang="it-IT" sz="1250" dirty="0">
                <a:solidFill>
                  <a:schemeClr val="bg1"/>
                </a:solidFill>
                <a:latin typeface="Bahnschrift SemiLight" panose="020B0502040204020203" pitchFamily="34" charset="0"/>
                <a:cs typeface="Arial" panose="020B0604020202020204" pitchFamily="34" charset="0"/>
              </a:rPr>
              <a:t>Link che indirizzano verso il materiale utilizzato:</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foto prospettiva centrale tavolino: https://www.google.com/url?sa=i&amp;url=https%3A%2F%2Fwww.educazionetecnicaonline.com%2F2015%2F04%2F23%2Fio-studio-la-prospettiva%2F&amp;psig=AOvVaw0uVrwiUq1_6VSaLFq54wjK&amp;ust=1677602351755000&amp;source=images&amp;cd=vfe&amp;ved=0CBEQjhxqFwoTCNDmmvSRtv0CFQAAAAAdAAAAABAD</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foto prospettiva palazzo fiorentino: https://www.google.com/url?sa=i&amp;url=https%3A%2F%2Fwww.frammentiarte.it%2F2017%2Fla-prospettiva-nel-rinascimento%2F&amp;psig=AOvVaw2HM8qFKxhYrDr0-43fvnZk&amp;ust=1677601577704000&amp;source=images&amp;cd=vfe&amp;ved=0CBEQjhxqFwoTCPC154iPtv0CFQAAAAAdAAAAABAI</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foto uomo vitruviano: https://www.google.com/url?sa=i&amp;url=https%3A%2F%2Fit.m.wikipedia.org%2Fwiki%2FFile%3ALeonardo_da_Vinci_-_Uomo_vitruviano.jpg&amp;psig=AOvVaw2kP7GnD6xo4bsq1AkDE7Kt&amp;ust=1677612957232000&amp;source=images&amp;cd=vfe&amp;ved=0CA4QjhxqFwoTCPiKn7a5tv0CFQAAAAAdAAAAABAD</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foto Mosè di Michelangelo: https://www.google.com/url?sa=i&amp;url=https%3A%2F%2Fit.wikipedia.org%2Fwiki%2FMos%25C3%25A8_%2528Michelangelo%2529&amp;psig=AOvVaw0gK9NpWGstAxEcRkTxfqUx&amp;ust=1677614547342000&amp;source=images&amp;cd=vfe&amp;ved=0CA4QjhxqFwoTCPD51au_tv0CFQAAAAAdAAAAABAD</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foto scuola di Atene: https://www.google.com/url?sa=i&amp;url=https%3A%2F%2Fwww.arte.it%2Fraffaello%2Floc%2Fla-scuola-di-atene-2871&amp;psig=AOvVaw3Tfy0ttGJ6uS0bwpNFr7xS&amp;ust=1677613989799000&amp;source=images&amp;cd=vfe&amp;ved=0CA4QjhxqFwoTCPDmmPm_tv0CFQAAAAAdAAAAABAD</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quadro Kreis Mo: https://www.wikiart.org/en/manfred-kuttner/kreis-mo-1963</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quadro girasoli di Van Gogh: https://www.google.com/url?sa=i&amp;url=https%3A%2F%2Fwww.analisidellopera.it%2Fvincent-van-gogh-i-girasoli%2F&amp;psig=AOvVaw1dvWp80X-vLFgFsVcXmQEV&amp;ust=1677666673255000&amp;source=images&amp;cd=vfe&amp;ved=0CA4QjhxqFwoTCKjMqMOBuP0CFQAAAAAdAAAAABAD</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Bahnschrift SemiLight" panose="020B0502040204020203" pitchFamily="34" charset="0"/>
                <a:cs typeface="Arial" panose="020B0604020202020204" pitchFamily="34" charset="0"/>
              </a:rPr>
              <a:t>Bibliografia:</a:t>
            </a:r>
          </a:p>
          <a:p>
            <a:r>
              <a:rPr lang="it-IT" sz="1250" dirty="0">
                <a:solidFill>
                  <a:schemeClr val="bg1"/>
                </a:solidFill>
                <a:latin typeface="Arial" panose="020B0604020202020204" pitchFamily="34" charset="0"/>
                <a:cs typeface="Arial" panose="020B0604020202020204" pitchFamily="34" charset="0"/>
              </a:rPr>
              <a:t>articolo scienza nell'arte: https://www.didatticarte.it/Blog/?p=4071</a:t>
            </a:r>
          </a:p>
          <a:p>
            <a:endParaRPr lang="it-IT" sz="1250" dirty="0">
              <a:solidFill>
                <a:schemeClr val="bg1"/>
              </a:solidFill>
              <a:latin typeface="Arial" panose="020B0604020202020204" pitchFamily="34" charset="0"/>
              <a:cs typeface="Arial" panose="020B0604020202020204" pitchFamily="34" charset="0"/>
            </a:endParaRPr>
          </a:p>
          <a:p>
            <a:r>
              <a:rPr lang="it-IT" sz="1250" dirty="0">
                <a:solidFill>
                  <a:schemeClr val="bg1"/>
                </a:solidFill>
                <a:latin typeface="Arial" panose="020B0604020202020204" pitchFamily="34" charset="0"/>
                <a:cs typeface="Arial" panose="020B0604020202020204" pitchFamily="34" charset="0"/>
              </a:rPr>
              <a:t>articolo girasoli di Van Gogh: https://www.scientificamerican.com/article/unstable-dye-blamed-for-van-gogh-s-fading-sunflowers/</a:t>
            </a:r>
          </a:p>
          <a:p>
            <a:endParaRPr lang="it-IT" sz="1100" dirty="0"/>
          </a:p>
        </p:txBody>
      </p:sp>
    </p:spTree>
    <p:extLst>
      <p:ext uri="{BB962C8B-B14F-4D97-AF65-F5344CB8AC3E}">
        <p14:creationId xmlns:p14="http://schemas.microsoft.com/office/powerpoint/2010/main" val="2044696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206DA7E-080A-06E0-E7F4-0AFE83817B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9000" contrast="-79000"/>
                    </a14:imgEffect>
                  </a14:imgLayer>
                </a14:imgProps>
              </a:ex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3" name="CasellaDiTesto 2">
            <a:extLst>
              <a:ext uri="{FF2B5EF4-FFF2-40B4-BE49-F238E27FC236}">
                <a16:creationId xmlns:a16="http://schemas.microsoft.com/office/drawing/2014/main" id="{CD1F48AF-25FD-A0F0-D546-EDDA51D2A934}"/>
              </a:ext>
            </a:extLst>
          </p:cNvPr>
          <p:cNvSpPr txBox="1"/>
          <p:nvPr/>
        </p:nvSpPr>
        <p:spPr>
          <a:xfrm>
            <a:off x="1208314" y="951522"/>
            <a:ext cx="9775372" cy="1569660"/>
          </a:xfrm>
          <a:prstGeom prst="rect">
            <a:avLst/>
          </a:prstGeom>
          <a:noFill/>
        </p:spPr>
        <p:txBody>
          <a:bodyPr wrap="square" rtlCol="0">
            <a:spAutoFit/>
          </a:bodyPr>
          <a:lstStyle/>
          <a:p>
            <a:r>
              <a:rPr lang="it-IT" sz="2400" dirty="0">
                <a:latin typeface="Georgia" panose="02040502050405020303" pitchFamily="18" charset="0"/>
              </a:rPr>
              <a:t>«La pittura non deve essere esclusivamente visiva o retinica, deve interessare anche la materia grigia.»</a:t>
            </a:r>
          </a:p>
          <a:p>
            <a:endParaRPr lang="it-IT" sz="2400" dirty="0">
              <a:latin typeface="Georgia" panose="02040502050405020303" pitchFamily="18" charset="0"/>
            </a:endParaRPr>
          </a:p>
          <a:p>
            <a:r>
              <a:rPr lang="it-IT" sz="2400" dirty="0">
                <a:latin typeface="Georgia" panose="02040502050405020303" pitchFamily="18" charset="0"/>
              </a:rPr>
              <a:t>- M. Duchamp.</a:t>
            </a:r>
          </a:p>
        </p:txBody>
      </p:sp>
      <p:sp>
        <p:nvSpPr>
          <p:cNvPr id="4" name="CasellaDiTesto 3">
            <a:extLst>
              <a:ext uri="{FF2B5EF4-FFF2-40B4-BE49-F238E27FC236}">
                <a16:creationId xmlns:a16="http://schemas.microsoft.com/office/drawing/2014/main" id="{DAC32CDE-3864-1986-C3C4-0DD9987A6BF4}"/>
              </a:ext>
            </a:extLst>
          </p:cNvPr>
          <p:cNvSpPr txBox="1"/>
          <p:nvPr/>
        </p:nvSpPr>
        <p:spPr>
          <a:xfrm>
            <a:off x="1046389" y="3321156"/>
            <a:ext cx="9688286" cy="2031325"/>
          </a:xfrm>
          <a:prstGeom prst="rect">
            <a:avLst/>
          </a:prstGeom>
          <a:noFill/>
        </p:spPr>
        <p:txBody>
          <a:bodyPr wrap="square" rtlCol="0">
            <a:spAutoFit/>
          </a:bodyPr>
          <a:lstStyle/>
          <a:p>
            <a:r>
              <a:rPr lang="it-IT" dirty="0">
                <a:ln>
                  <a:solidFill>
                    <a:schemeClr val="tx1"/>
                  </a:solidFill>
                </a:ln>
                <a:latin typeface="Bookman Old Style" panose="02050604050505020204" pitchFamily="18" charset="0"/>
              </a:rPr>
              <a:t>Colgo l’opportunità per ringraziarVi dell’opportunità concessami e di poter mettere in mostra il mio interesse per due materie cardini della storia dell’umanità, due campi che io considero tra i più fondamentali in assoluto per lo sviluppo collettivo e individuale.</a:t>
            </a:r>
          </a:p>
          <a:p>
            <a:endParaRPr lang="it-IT" dirty="0">
              <a:ln>
                <a:solidFill>
                  <a:schemeClr val="tx1"/>
                </a:solidFill>
              </a:ln>
              <a:latin typeface="Bookman Old Style" panose="02050604050505020204" pitchFamily="18" charset="0"/>
            </a:endParaRPr>
          </a:p>
          <a:p>
            <a:r>
              <a:rPr lang="it-IT" dirty="0">
                <a:ln>
                  <a:solidFill>
                    <a:schemeClr val="tx1"/>
                  </a:solidFill>
                </a:ln>
                <a:latin typeface="Bookman Old Style" panose="02050604050505020204" pitchFamily="18" charset="0"/>
              </a:rPr>
              <a:t>Senza l’arte non esisterebbe la voglia di studiare la scienza e senza la scienza non saremmo capaci di creare tutta questa meravigliosa arte.</a:t>
            </a:r>
          </a:p>
        </p:txBody>
      </p:sp>
    </p:spTree>
    <p:extLst>
      <p:ext uri="{BB962C8B-B14F-4D97-AF65-F5344CB8AC3E}">
        <p14:creationId xmlns:p14="http://schemas.microsoft.com/office/powerpoint/2010/main" val="409820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B0953-30AD-D7D0-28B7-043F5385418C}"/>
              </a:ext>
            </a:extLst>
          </p:cNvPr>
          <p:cNvSpPr>
            <a:spLocks noGrp="1"/>
          </p:cNvSpPr>
          <p:nvPr>
            <p:ph type="ctrTitle"/>
          </p:nvPr>
        </p:nvSpPr>
        <p:spPr>
          <a:xfrm>
            <a:off x="1504765" y="509544"/>
            <a:ext cx="9182469" cy="638127"/>
          </a:xfrm>
        </p:spPr>
        <p:txBody>
          <a:bodyPr>
            <a:noAutofit/>
          </a:bodyPr>
          <a:lstStyle/>
          <a:p>
            <a:r>
              <a:rPr lang="it-IT" sz="4400" dirty="0">
                <a:latin typeface="Baskerville Old Face" panose="02020602080505020303" pitchFamily="18" charset="0"/>
              </a:rPr>
              <a:t>Come viene utilizzata la scienza nell’arte</a:t>
            </a:r>
          </a:p>
        </p:txBody>
      </p:sp>
      <mc:AlternateContent xmlns:mc="http://schemas.openxmlformats.org/markup-compatibility/2006">
        <mc:Choice xmlns:am3d="http://schemas.microsoft.com/office/drawing/2017/model3d" Requires="am3d">
          <p:graphicFrame>
            <p:nvGraphicFramePr>
              <p:cNvPr id="6" name="Modello 3D 5">
                <a:extLst>
                  <a:ext uri="{FF2B5EF4-FFF2-40B4-BE49-F238E27FC236}">
                    <a16:creationId xmlns:a16="http://schemas.microsoft.com/office/drawing/2014/main" id="{FCEEB33D-9464-0D93-FC60-1EC35DD5ABEC}"/>
                  </a:ext>
                </a:extLst>
              </p:cNvPr>
              <p:cNvGraphicFramePr>
                <a:graphicFrameLocks noChangeAspect="1"/>
              </p:cNvGraphicFramePr>
              <p:nvPr>
                <p:extLst>
                  <p:ext uri="{D42A27DB-BD31-4B8C-83A1-F6EECF244321}">
                    <p14:modId xmlns:p14="http://schemas.microsoft.com/office/powerpoint/2010/main" val="539841850"/>
                  </p:ext>
                </p:extLst>
              </p:nvPr>
            </p:nvGraphicFramePr>
            <p:xfrm>
              <a:off x="-996128" y="255653"/>
              <a:ext cx="3000041" cy="6485806"/>
            </p:xfrm>
            <a:graphic>
              <a:graphicData uri="http://schemas.microsoft.com/office/drawing/2017/model3d">
                <am3d:model3d r:embed="rId2">
                  <am3d:spPr>
                    <a:xfrm>
                      <a:off x="0" y="0"/>
                      <a:ext cx="3000041" cy="6485806"/>
                    </a:xfrm>
                    <a:prstGeom prst="rect">
                      <a:avLst/>
                    </a:prstGeom>
                  </am3d:spPr>
                  <am3d:camera>
                    <am3d:pos x="0" y="0" z="59653809"/>
                    <am3d:up dx="0" dy="36000000" dz="0"/>
                    <am3d:lookAt x="0" y="0" z="0"/>
                    <am3d:perspective fov="2700000"/>
                  </am3d:camera>
                  <am3d:trans>
                    <am3d:meterPerModelUnit n="7035" d="1000000"/>
                    <am3d:preTrans dx="-17417887" dy="-19350262" dz="-1829817"/>
                    <am3d:scale>
                      <am3d:sx n="1000000" d="1000000"/>
                      <am3d:sy n="1000000" d="1000000"/>
                      <am3d:sz n="1000000" d="1000000"/>
                    </am3d:scale>
                    <am3d:rot ax="169189" ay="1366506" az="65538"/>
                    <am3d:postTrans dx="0" dy="0" dz="0"/>
                  </am3d:trans>
                  <am3d:raster rName="Office3DRenderer" rVer="16.0.8326">
                    <am3d:blip r:embed="rId3"/>
                  </am3d:raster>
                  <am3d:objViewport viewportSz="6962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a:extLst>
                  <a:ext uri="{FF2B5EF4-FFF2-40B4-BE49-F238E27FC236}">
                    <a16:creationId xmlns:a16="http://schemas.microsoft.com/office/drawing/2014/main" id="{FCEEB33D-9464-0D93-FC60-1EC35DD5ABEC}"/>
                  </a:ext>
                </a:extLst>
              </p:cNvPr>
              <p:cNvPicPr>
                <a:picLocks noGrp="1" noRot="1" noChangeAspect="1" noMove="1" noResize="1" noEditPoints="1" noAdjustHandles="1" noChangeArrowheads="1" noChangeShapeType="1" noCrop="1"/>
              </p:cNvPicPr>
              <p:nvPr/>
            </p:nvPicPr>
            <p:blipFill>
              <a:blip r:embed="rId3"/>
              <a:stretch>
                <a:fillRect/>
              </a:stretch>
            </p:blipFill>
            <p:spPr>
              <a:xfrm>
                <a:off x="-996128" y="255653"/>
                <a:ext cx="3000041" cy="6485806"/>
              </a:xfrm>
              <a:prstGeom prst="rect">
                <a:avLst/>
              </a:prstGeom>
            </p:spPr>
          </p:pic>
        </mc:Fallback>
      </mc:AlternateContent>
      <p:sp>
        <p:nvSpPr>
          <p:cNvPr id="3" name="Sottotitolo 2">
            <a:extLst>
              <a:ext uri="{FF2B5EF4-FFF2-40B4-BE49-F238E27FC236}">
                <a16:creationId xmlns:a16="http://schemas.microsoft.com/office/drawing/2014/main" id="{142E84E5-EAC1-2BA9-927A-B03887C49E35}"/>
              </a:ext>
            </a:extLst>
          </p:cNvPr>
          <p:cNvSpPr>
            <a:spLocks noGrp="1"/>
          </p:cNvSpPr>
          <p:nvPr>
            <p:ph type="subTitle" idx="1"/>
          </p:nvPr>
        </p:nvSpPr>
        <p:spPr>
          <a:xfrm>
            <a:off x="1932196" y="1401561"/>
            <a:ext cx="9144000" cy="4503939"/>
          </a:xfrm>
        </p:spPr>
        <p:txBody>
          <a:bodyPr>
            <a:normAutofit lnSpcReduction="10000"/>
          </a:bodyPr>
          <a:lstStyle/>
          <a:p>
            <a:r>
              <a:rPr lang="it-IT" dirty="0">
                <a:latin typeface="Baskerville Old Face" panose="02020602080505020303" pitchFamily="18" charset="0"/>
              </a:rPr>
              <a:t>La scienza nell’arte è spesso presente: molti quadri e statue sono il frutto di lunghi studi sulla prospettiva, l’anatomia e i colori. </a:t>
            </a:r>
            <a:br>
              <a:rPr lang="it-IT" dirty="0">
                <a:latin typeface="Baskerville Old Face" panose="02020602080505020303" pitchFamily="18" charset="0"/>
              </a:rPr>
            </a:br>
            <a:r>
              <a:rPr lang="it-IT" dirty="0">
                <a:latin typeface="Baskerville Old Face" panose="02020602080505020303" pitchFamily="18" charset="0"/>
              </a:rPr>
              <a:t>L’approfondimento scientifico di tali aspetti può essere inteso come collante fra l’immaginazione e la rappresentazione visuale dell’estro dell’artista.</a:t>
            </a:r>
          </a:p>
          <a:p>
            <a:r>
              <a:rPr lang="it-IT" dirty="0">
                <a:latin typeface="Baskerville Old Face" panose="02020602080505020303" pitchFamily="18" charset="0"/>
              </a:rPr>
              <a:t>Leonardo da Vinci, Raffaello e Michelangelo, tre tra i più grandi artisti di tutti i tempi, hanno spesso, se non sempre, prima studiato a fondo gli aspetti anatomici, prospettici e geometrici delle opere che intendevano creare, dando luogo ad una commistione tra discipline scientifiche ed artistiche ancora oggi in vigore nelle scuole moderne.</a:t>
            </a:r>
          </a:p>
          <a:p>
            <a:r>
              <a:rPr lang="it-IT" dirty="0">
                <a:latin typeface="Baskerville Old Face" panose="02020602080505020303" pitchFamily="18" charset="0"/>
              </a:rPr>
              <a:t>L’avvento della tecnologia ha poi arricchito ulteriormente il campo di applicazione delle scienze nell’arte, fornendo agli artisti mezzi di espressione del tutto innovativi. La computer grafica, con l’utilizzo di stampanti 3D e tavolette grafiche, ne è un esempio emblematico.</a:t>
            </a:r>
          </a:p>
        </p:txBody>
      </p:sp>
      <p:pic>
        <p:nvPicPr>
          <p:cNvPr id="4" name="Immagine 3">
            <a:extLst>
              <a:ext uri="{FF2B5EF4-FFF2-40B4-BE49-F238E27FC236}">
                <a16:creationId xmlns:a16="http://schemas.microsoft.com/office/drawing/2014/main" id="{90299618-E1CB-43B2-4345-1691375330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951" b="92588" l="14457" r="37283">
                        <a14:foregroundMark x1="35761" y1="10108" x2="17391" y2="8625"/>
                        <a14:foregroundMark x1="17135" y1="9704" x2="16848" y2="10916"/>
                        <a14:foregroundMark x1="17263" y1="9164" x2="17135" y2="9704"/>
                        <a14:foregroundMark x1="17391" y1="8625" x2="17263" y2="9164"/>
                        <a14:foregroundMark x1="15915" y1="9704" x2="16087" y2="9164"/>
                        <a14:foregroundMark x1="14457" y1="14286" x2="15915" y2="9704"/>
                        <a14:foregroundMark x1="17065" y1="92049" x2="26522" y2="92722"/>
                        <a14:foregroundMark x1="26522" y1="92722" x2="35435" y2="92318"/>
                        <a14:foregroundMark x1="31413" y1="8760" x2="31413" y2="8760"/>
                        <a14:foregroundMark x1="36957" y1="17655" x2="36957" y2="17655"/>
                        <a14:foregroundMark x1="37065" y1="17655" x2="37065" y2="17655"/>
                        <a14:foregroundMark x1="37174" y1="17655" x2="37174" y2="17655"/>
                        <a14:foregroundMark x1="16304" y1="8760" x2="16304" y2="8760"/>
                        <a14:foregroundMark x1="15978" y1="8760" x2="15978" y2="8760"/>
                        <a14:foregroundMark x1="15978" y1="7951" x2="15978" y2="7951"/>
                        <a14:foregroundMark x1="15978" y1="7951" x2="15978" y2="7951"/>
                        <a14:foregroundMark x1="16087" y1="7951" x2="16087" y2="7951"/>
                        <a14:foregroundMark x1="16739" y1="7951" x2="16739" y2="7951"/>
                        <a14:foregroundMark x1="15217" y1="9569" x2="15217" y2="9569"/>
                        <a14:foregroundMark x1="15217" y1="9569" x2="15217" y2="9569"/>
                        <a14:foregroundMark x1="15543" y1="9704" x2="15543" y2="9704"/>
                        <a14:foregroundMark x1="16413" y1="8086" x2="16413" y2="8086"/>
                        <a14:backgroundMark x1="37283" y1="18194" x2="37283" y2="18194"/>
                        <a14:backgroundMark x1="37609" y1="18059" x2="37609" y2="18059"/>
                        <a14:backgroundMark x1="37609" y1="18059" x2="37609" y2="18059"/>
                        <a14:backgroundMark x1="37283" y1="17925" x2="37283" y2="17925"/>
                        <a14:backgroundMark x1="37283" y1="17790" x2="37283" y2="17790"/>
                        <a14:backgroundMark x1="37609" y1="17655" x2="37609" y2="17655"/>
                        <a14:backgroundMark x1="37283" y1="17655" x2="37283" y2="17655"/>
                        <a14:backgroundMark x1="37283" y1="17655" x2="37283" y2="17655"/>
                        <a14:backgroundMark x1="15652" y1="7412" x2="15652" y2="7412"/>
                        <a14:backgroundMark x1="15978" y1="7412" x2="15978" y2="7412"/>
                        <a14:backgroundMark x1="15870" y1="7817" x2="15870" y2="7817"/>
                        <a14:backgroundMark x1="14891" y1="9704" x2="14891" y2="9704"/>
                        <a14:backgroundMark x1="15000" y1="9164" x2="15000" y2="9164"/>
                        <a14:backgroundMark x1="15000" y1="9704" x2="15000" y2="9704"/>
                        <a14:backgroundMark x1="14891" y1="9299" x2="14891" y2="9299"/>
                        <a14:backgroundMark x1="15000" y1="9299" x2="15000" y2="9299"/>
                        <a14:backgroundMark x1="15000" y1="9299" x2="15000" y2="9299"/>
                        <a14:backgroundMark x1="15326" y1="9569" x2="15326" y2="9569"/>
                      </a14:backgroundRemoval>
                    </a14:imgEffect>
                  </a14:imgLayer>
                </a14:imgProps>
              </a:ext>
            </a:extLst>
          </a:blip>
          <a:srcRect l="12362" r="59729"/>
          <a:stretch/>
        </p:blipFill>
        <p:spPr>
          <a:xfrm>
            <a:off x="11032653" y="-782922"/>
            <a:ext cx="2817275" cy="8141666"/>
          </a:xfrm>
          <a:prstGeom prst="rect">
            <a:avLst/>
          </a:prstGeom>
        </p:spPr>
      </p:pic>
    </p:spTree>
    <p:extLst>
      <p:ext uri="{BB962C8B-B14F-4D97-AF65-F5344CB8AC3E}">
        <p14:creationId xmlns:p14="http://schemas.microsoft.com/office/powerpoint/2010/main" val="247513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10E535EB-DA58-5943-BB5C-0180A2BA66A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000"/>
                    </a14:imgEffect>
                    <a14:imgEffect>
                      <a14:brightnessContrast bright="-64000"/>
                    </a14:imgEffect>
                  </a14:imgLayer>
                </a14:imgProps>
              </a:ext>
            </a:extLst>
          </a:blip>
          <a:srcRect l="21137" r="25486"/>
          <a:stretch/>
        </p:blipFill>
        <p:spPr>
          <a:xfrm>
            <a:off x="3056965" y="0"/>
            <a:ext cx="9135035" cy="6858000"/>
          </a:xfrm>
          <a:prstGeom prst="rect">
            <a:avLst/>
          </a:prstGeom>
          <a:effectLst/>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13328"/>
            <a:ext cx="2724150" cy="369332"/>
          </a:xfrm>
          <a:prstGeom prst="rect">
            <a:avLst/>
          </a:prstGeom>
          <a:noFill/>
        </p:spPr>
        <p:txBody>
          <a:bodyPr wrap="square" rtlCol="0">
            <a:spAutoFit/>
          </a:bodyPr>
          <a:lstStyle/>
          <a:p>
            <a:r>
              <a:rPr lang="it-IT" dirty="0">
                <a:solidFill>
                  <a:schemeClr val="bg1"/>
                </a:solidFill>
                <a:latin typeface="Georgia" panose="02040502050405020303" pitchFamily="18" charset="0"/>
              </a:rPr>
              <a:t>PROSPETTIVA</a:t>
            </a:r>
          </a:p>
        </p:txBody>
      </p:sp>
      <p:sp>
        <p:nvSpPr>
          <p:cNvPr id="5" name="CasellaDiTesto 4">
            <a:extLst>
              <a:ext uri="{FF2B5EF4-FFF2-40B4-BE49-F238E27FC236}">
                <a16:creationId xmlns:a16="http://schemas.microsoft.com/office/drawing/2014/main" id="{CB3F6E56-27AA-38E0-48EE-64441EC41A11}"/>
              </a:ext>
            </a:extLst>
          </p:cNvPr>
          <p:cNvSpPr txBox="1"/>
          <p:nvPr/>
        </p:nvSpPr>
        <p:spPr>
          <a:xfrm>
            <a:off x="809625" y="1766411"/>
            <a:ext cx="2724150" cy="369332"/>
          </a:xfrm>
          <a:prstGeom prst="rect">
            <a:avLst/>
          </a:prstGeom>
          <a:noFill/>
        </p:spPr>
        <p:txBody>
          <a:bodyPr wrap="square" rtlCol="0">
            <a:spAutoFit/>
          </a:bodyPr>
          <a:lstStyle/>
          <a:p>
            <a:r>
              <a:rPr lang="it-IT" dirty="0">
                <a:solidFill>
                  <a:schemeClr val="bg1"/>
                </a:solidFill>
                <a:latin typeface="Georgia" panose="02040502050405020303" pitchFamily="18" charset="0"/>
              </a:rPr>
              <a:t>LEONARDO DA VINCI</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5" y="2619494"/>
            <a:ext cx="2724150" cy="369332"/>
          </a:xfrm>
          <a:prstGeom prst="rect">
            <a:avLst/>
          </a:prstGeom>
          <a:noFill/>
        </p:spPr>
        <p:txBody>
          <a:bodyPr wrap="square" rtlCol="0">
            <a:spAutoFit/>
          </a:bodyPr>
          <a:lstStyle/>
          <a:p>
            <a:r>
              <a:rPr lang="it-IT" dirty="0">
                <a:solidFill>
                  <a:schemeClr val="bg1"/>
                </a:solidFill>
                <a:latin typeface="Georgia" panose="02040502050405020303" pitchFamily="18" charset="0"/>
              </a:rPr>
              <a:t>STUDI ANATOMICI</a:t>
            </a:r>
          </a:p>
        </p:txBody>
      </p:sp>
      <p:sp>
        <p:nvSpPr>
          <p:cNvPr id="7" name="CasellaDiTesto 6">
            <a:extLst>
              <a:ext uri="{FF2B5EF4-FFF2-40B4-BE49-F238E27FC236}">
                <a16:creationId xmlns:a16="http://schemas.microsoft.com/office/drawing/2014/main" id="{6FA8EF55-F02A-65DE-105C-EE526C1ED05F}"/>
              </a:ext>
            </a:extLst>
          </p:cNvPr>
          <p:cNvSpPr txBox="1"/>
          <p:nvPr/>
        </p:nvSpPr>
        <p:spPr>
          <a:xfrm>
            <a:off x="809625" y="3466266"/>
            <a:ext cx="2724150" cy="369332"/>
          </a:xfrm>
          <a:prstGeom prst="rect">
            <a:avLst/>
          </a:prstGeom>
          <a:noFill/>
        </p:spPr>
        <p:txBody>
          <a:bodyPr wrap="square" rtlCol="0">
            <a:spAutoFit/>
          </a:bodyPr>
          <a:lstStyle/>
          <a:p>
            <a:r>
              <a:rPr lang="it-IT" dirty="0">
                <a:solidFill>
                  <a:schemeClr val="bg1"/>
                </a:solidFill>
                <a:latin typeface="Georgia" panose="02040502050405020303" pitchFamily="18" charset="0"/>
              </a:rPr>
              <a:t>RAFFAELLO</a:t>
            </a:r>
          </a:p>
        </p:txBody>
      </p:sp>
      <p:sp>
        <p:nvSpPr>
          <p:cNvPr id="8" name="CasellaDiTesto 7">
            <a:extLst>
              <a:ext uri="{FF2B5EF4-FFF2-40B4-BE49-F238E27FC236}">
                <a16:creationId xmlns:a16="http://schemas.microsoft.com/office/drawing/2014/main" id="{4011EADF-28A2-314E-54AE-F24015A12A63}"/>
              </a:ext>
            </a:extLst>
          </p:cNvPr>
          <p:cNvSpPr txBox="1"/>
          <p:nvPr/>
        </p:nvSpPr>
        <p:spPr>
          <a:xfrm>
            <a:off x="809625" y="4313038"/>
            <a:ext cx="2724150" cy="369332"/>
          </a:xfrm>
          <a:prstGeom prst="rect">
            <a:avLst/>
          </a:prstGeom>
          <a:noFill/>
        </p:spPr>
        <p:txBody>
          <a:bodyPr wrap="square" rtlCol="0">
            <a:spAutoFit/>
          </a:bodyPr>
          <a:lstStyle/>
          <a:p>
            <a:r>
              <a:rPr lang="it-IT" dirty="0">
                <a:solidFill>
                  <a:schemeClr val="bg1"/>
                </a:solidFill>
                <a:latin typeface="Georgia" panose="02040502050405020303" pitchFamily="18" charset="0"/>
              </a:rPr>
              <a:t>MICHELANGELO</a:t>
            </a:r>
          </a:p>
        </p:txBody>
      </p:sp>
      <p:sp>
        <p:nvSpPr>
          <p:cNvPr id="9" name="CasellaDiTesto 8">
            <a:extLst>
              <a:ext uri="{FF2B5EF4-FFF2-40B4-BE49-F238E27FC236}">
                <a16:creationId xmlns:a16="http://schemas.microsoft.com/office/drawing/2014/main" id="{1C7C148C-D792-BC0F-DF5E-FEF1C35561C6}"/>
              </a:ext>
            </a:extLst>
          </p:cNvPr>
          <p:cNvSpPr txBox="1"/>
          <p:nvPr/>
        </p:nvSpPr>
        <p:spPr>
          <a:xfrm>
            <a:off x="809625" y="5159810"/>
            <a:ext cx="2724150" cy="646331"/>
          </a:xfrm>
          <a:prstGeom prst="rect">
            <a:avLst/>
          </a:prstGeom>
          <a:noFill/>
        </p:spPr>
        <p:txBody>
          <a:bodyPr wrap="square" rtlCol="0">
            <a:spAutoFit/>
          </a:bodyPr>
          <a:lstStyle/>
          <a:p>
            <a:r>
              <a:rPr lang="it-IT" dirty="0">
                <a:solidFill>
                  <a:schemeClr val="bg1"/>
                </a:solidFill>
                <a:latin typeface="Georgia" panose="02040502050405020303" pitchFamily="18" charset="0"/>
              </a:rPr>
              <a:t>ALTRI ARTISTI DEGNI DI NOTA</a:t>
            </a:r>
          </a:p>
        </p:txBody>
      </p:sp>
      <p:pic>
        <p:nvPicPr>
          <p:cNvPr id="12" name="Immagine 11">
            <a:extLst>
              <a:ext uri="{FF2B5EF4-FFF2-40B4-BE49-F238E27FC236}">
                <a16:creationId xmlns:a16="http://schemas.microsoft.com/office/drawing/2014/main" id="{713E1D78-6D9E-904C-E1F3-24AC8C6C52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76000" contrast="24000"/>
                    </a14:imgEffect>
                  </a14:imgLayer>
                </a14:imgProps>
              </a:ext>
            </a:extLst>
          </a:blip>
          <a:srcRect l="7747" r="7747"/>
          <a:stretch/>
        </p:blipFill>
        <p:spPr>
          <a:xfrm>
            <a:off x="3053792" y="6858000"/>
            <a:ext cx="9135035" cy="6837719"/>
          </a:xfrm>
          <a:prstGeom prst="rect">
            <a:avLst/>
          </a:prstGeom>
        </p:spPr>
      </p:pic>
      <p:sp>
        <p:nvSpPr>
          <p:cNvPr id="2" name="CasellaDiTesto 1">
            <a:extLst>
              <a:ext uri="{FF2B5EF4-FFF2-40B4-BE49-F238E27FC236}">
                <a16:creationId xmlns:a16="http://schemas.microsoft.com/office/drawing/2014/main" id="{19A8ACC6-B879-CA83-0A72-612FBE285F94}"/>
              </a:ext>
            </a:extLst>
          </p:cNvPr>
          <p:cNvSpPr txBox="1"/>
          <p:nvPr/>
        </p:nvSpPr>
        <p:spPr>
          <a:xfrm>
            <a:off x="-9629776" y="1342608"/>
            <a:ext cx="9629776" cy="2308324"/>
          </a:xfrm>
          <a:prstGeom prst="rect">
            <a:avLst/>
          </a:prstGeom>
          <a:noFill/>
        </p:spPr>
        <p:txBody>
          <a:bodyPr wrap="square" rtlCol="0">
            <a:spAutoFit/>
          </a:bodyPr>
          <a:lstStyle/>
          <a:p>
            <a:r>
              <a:rPr lang="it-IT" sz="1600" dirty="0">
                <a:solidFill>
                  <a:schemeClr val="bg1"/>
                </a:solidFill>
                <a:latin typeface="Georgia" panose="02040502050405020303" pitchFamily="18" charset="0"/>
              </a:rPr>
              <a:t>La prospettiva è essenziale nella creazione di moltissime opere d’arte: prima della comprensione delle regole prospettiche, infatti, molti quadri davano spesso una rappresentazione della realtà errata in quanto sproporzionata e per niente realistica.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La matematica, più precisamente la geometria, ha aiutato moltissimo i pittori nel corso dei secoli, a partire dal 1400: Leon Battista Alberti e Leonardo da Vinci sono stati i primi due grandi studiosi della prospettiva e le loro opere hanno costituito un punto di svolta nell’arte pittorica. </a:t>
            </a:r>
          </a:p>
          <a:p>
            <a:r>
              <a:rPr lang="it-IT" sz="1600" dirty="0">
                <a:solidFill>
                  <a:schemeClr val="bg1"/>
                </a:solidFill>
                <a:latin typeface="Georgia" panose="02040502050405020303" pitchFamily="18" charset="0"/>
              </a:rPr>
              <a:t>Lo studio della prospettiva, nato per esigenze innanzitutto artistiche, si è rivelato poi essenziale anche in altri campi, ovunque fosse necessario rappresentare le dimensioni di oggetti posti a distanze diverse, come spesso avviene nello studio preliminare di modelli architettonici.</a:t>
            </a:r>
          </a:p>
        </p:txBody>
      </p:sp>
    </p:spTree>
    <p:extLst>
      <p:ext uri="{BB962C8B-B14F-4D97-AF65-F5344CB8AC3E}">
        <p14:creationId xmlns:p14="http://schemas.microsoft.com/office/powerpoint/2010/main" val="304737502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F5D826E-9D95-A57D-945A-D1E37B835F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brightnessContrast bright="-64000" contrast="12000"/>
                    </a14:imgEffect>
                  </a14:imgLayer>
                </a14:imgProps>
              </a:ext>
            </a:extLst>
          </a:blip>
          <a:srcRect t="19152" b="26980"/>
          <a:stretch/>
        </p:blipFill>
        <p:spPr>
          <a:xfrm>
            <a:off x="3056965" y="6848800"/>
            <a:ext cx="9135035" cy="6806361"/>
          </a:xfrm>
          <a:prstGeom prst="rect">
            <a:avLst/>
          </a:prstGeom>
        </p:spPr>
      </p:pic>
      <p:pic>
        <p:nvPicPr>
          <p:cNvPr id="3" name="Immagine 2">
            <a:extLst>
              <a:ext uri="{FF2B5EF4-FFF2-40B4-BE49-F238E27FC236}">
                <a16:creationId xmlns:a16="http://schemas.microsoft.com/office/drawing/2014/main" id="{9A8C743C-243A-84EC-B4C7-5F51669C0A4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76000" contrast="24000"/>
                    </a14:imgEffect>
                  </a14:imgLayer>
                </a14:imgProps>
              </a:ext>
            </a:extLst>
          </a:blip>
          <a:srcRect l="7747" r="7747"/>
          <a:stretch/>
        </p:blipFill>
        <p:spPr>
          <a:xfrm>
            <a:off x="3056965" y="20280"/>
            <a:ext cx="9135035" cy="6837719"/>
          </a:xfrm>
          <a:prstGeom prst="rect">
            <a:avLst/>
          </a:prstGeom>
        </p:spPr>
      </p:pic>
      <p:pic>
        <p:nvPicPr>
          <p:cNvPr id="11" name="Immagine 10">
            <a:extLst>
              <a:ext uri="{FF2B5EF4-FFF2-40B4-BE49-F238E27FC236}">
                <a16:creationId xmlns:a16="http://schemas.microsoft.com/office/drawing/2014/main" id="{10E535EB-DA58-5943-BB5C-0180A2BA66A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6000"/>
                    </a14:imgEffect>
                    <a14:imgEffect>
                      <a14:brightnessContrast bright="-64000"/>
                    </a14:imgEffect>
                  </a14:imgLayer>
                </a14:imgProps>
              </a:ext>
            </a:extLst>
          </a:blip>
          <a:srcRect l="21137" r="25486"/>
          <a:stretch/>
        </p:blipFill>
        <p:spPr>
          <a:xfrm>
            <a:off x="3056965" y="-6858000"/>
            <a:ext cx="9135035" cy="6858000"/>
          </a:xfrm>
          <a:prstGeom prst="rect">
            <a:avLst/>
          </a:prstGeom>
          <a:effectLst/>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13328"/>
            <a:ext cx="2724150" cy="461665"/>
          </a:xfrm>
          <a:prstGeom prst="rect">
            <a:avLst/>
          </a:prstGeom>
          <a:noFill/>
        </p:spPr>
        <p:txBody>
          <a:bodyPr wrap="square" rtlCol="0">
            <a:spAutoFit/>
          </a:bodyPr>
          <a:lstStyle/>
          <a:p>
            <a:r>
              <a:rPr lang="it-IT" sz="2400" dirty="0">
                <a:solidFill>
                  <a:schemeClr val="bg1"/>
                </a:solidFill>
                <a:latin typeface="Georgia" panose="02040502050405020303" pitchFamily="18" charset="0"/>
              </a:rPr>
              <a:t>PROSPETTIVA</a:t>
            </a:r>
            <a:endParaRPr lang="it-IT" dirty="0">
              <a:solidFill>
                <a:schemeClr val="bg1"/>
              </a:solidFill>
              <a:latin typeface="Georgia" panose="02040502050405020303" pitchFamily="18" charset="0"/>
            </a:endParaRPr>
          </a:p>
        </p:txBody>
      </p:sp>
      <p:sp>
        <p:nvSpPr>
          <p:cNvPr id="5" name="CasellaDiTesto 4">
            <a:extLst>
              <a:ext uri="{FF2B5EF4-FFF2-40B4-BE49-F238E27FC236}">
                <a16:creationId xmlns:a16="http://schemas.microsoft.com/office/drawing/2014/main" id="{CB3F6E56-27AA-38E0-48EE-64441EC41A11}"/>
              </a:ext>
            </a:extLst>
          </p:cNvPr>
          <p:cNvSpPr txBox="1"/>
          <p:nvPr/>
        </p:nvSpPr>
        <p:spPr>
          <a:xfrm>
            <a:off x="809624" y="3732805"/>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LEONARDO DA VINCI</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4" y="4353736"/>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STUDI ANATOMICI</a:t>
            </a:r>
          </a:p>
        </p:txBody>
      </p:sp>
      <p:sp>
        <p:nvSpPr>
          <p:cNvPr id="7" name="CasellaDiTesto 6">
            <a:extLst>
              <a:ext uri="{FF2B5EF4-FFF2-40B4-BE49-F238E27FC236}">
                <a16:creationId xmlns:a16="http://schemas.microsoft.com/office/drawing/2014/main" id="{6FA8EF55-F02A-65DE-105C-EE526C1ED05F}"/>
              </a:ext>
            </a:extLst>
          </p:cNvPr>
          <p:cNvSpPr txBox="1"/>
          <p:nvPr/>
        </p:nvSpPr>
        <p:spPr>
          <a:xfrm>
            <a:off x="809624" y="4969807"/>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RAFFAELLO</a:t>
            </a:r>
          </a:p>
        </p:txBody>
      </p:sp>
      <p:sp>
        <p:nvSpPr>
          <p:cNvPr id="2" name="CasellaDiTesto 1">
            <a:extLst>
              <a:ext uri="{FF2B5EF4-FFF2-40B4-BE49-F238E27FC236}">
                <a16:creationId xmlns:a16="http://schemas.microsoft.com/office/drawing/2014/main" id="{79483710-9BB4-7F36-0C5E-90CEF1C92E56}"/>
              </a:ext>
            </a:extLst>
          </p:cNvPr>
          <p:cNvSpPr txBox="1"/>
          <p:nvPr/>
        </p:nvSpPr>
        <p:spPr>
          <a:xfrm>
            <a:off x="809624" y="1441349"/>
            <a:ext cx="9629776" cy="2308324"/>
          </a:xfrm>
          <a:prstGeom prst="rect">
            <a:avLst/>
          </a:prstGeom>
          <a:noFill/>
        </p:spPr>
        <p:txBody>
          <a:bodyPr wrap="square" rtlCol="0">
            <a:spAutoFit/>
          </a:bodyPr>
          <a:lstStyle/>
          <a:p>
            <a:r>
              <a:rPr lang="it-IT" sz="1600" dirty="0">
                <a:solidFill>
                  <a:schemeClr val="bg1"/>
                </a:solidFill>
                <a:latin typeface="Georgia" panose="02040502050405020303" pitchFamily="18" charset="0"/>
              </a:rPr>
              <a:t>La prospettiva è essenziale nella creazione di moltissime opere d’arte: prima della comprensione delle regole prospettiche, infatti, molti quadri davano spesso una rappresentazione della realtà errata in quanto sproporzionata e per niente realistica.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La matematica, più precisamente la geometria, ha aiutato moltissimo i pittori nel corso dei secoli, a partire dal 1400: Leon Battista Alberti e Leonardo da Vinci sono stati i primi due grandi studiosi della prospettiva e le loro opere hanno costituito un punto di svolta nell’arte pittorica. </a:t>
            </a:r>
          </a:p>
          <a:p>
            <a:r>
              <a:rPr lang="it-IT" sz="1600" dirty="0">
                <a:solidFill>
                  <a:schemeClr val="bg1"/>
                </a:solidFill>
                <a:latin typeface="Georgia" panose="02040502050405020303" pitchFamily="18" charset="0"/>
              </a:rPr>
              <a:t>Lo studio della prospettiva, nato per esigenze innanzitutto artistiche, si è rivelato poi essenziale anche in altri campi, ovunque fosse necessario rappresentare le dimensioni di oggetti posti a distanze diverse, come spesso avviene nello studio preliminare di modelli architettonici.</a:t>
            </a:r>
          </a:p>
        </p:txBody>
      </p:sp>
      <p:sp>
        <p:nvSpPr>
          <p:cNvPr id="12" name="CasellaDiTesto 11">
            <a:extLst>
              <a:ext uri="{FF2B5EF4-FFF2-40B4-BE49-F238E27FC236}">
                <a16:creationId xmlns:a16="http://schemas.microsoft.com/office/drawing/2014/main" id="{436A7B3B-6B5D-DD0B-3A7A-B0E6FC46D0C0}"/>
              </a:ext>
            </a:extLst>
          </p:cNvPr>
          <p:cNvSpPr txBox="1"/>
          <p:nvPr/>
        </p:nvSpPr>
        <p:spPr>
          <a:xfrm>
            <a:off x="809624" y="5590738"/>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MICHELANGELO</a:t>
            </a:r>
          </a:p>
        </p:txBody>
      </p:sp>
      <p:sp>
        <p:nvSpPr>
          <p:cNvPr id="13" name="CasellaDiTesto 12">
            <a:extLst>
              <a:ext uri="{FF2B5EF4-FFF2-40B4-BE49-F238E27FC236}">
                <a16:creationId xmlns:a16="http://schemas.microsoft.com/office/drawing/2014/main" id="{CB3620DF-918E-7F11-ECD2-555DCFC43A3F}"/>
              </a:ext>
            </a:extLst>
          </p:cNvPr>
          <p:cNvSpPr txBox="1"/>
          <p:nvPr/>
        </p:nvSpPr>
        <p:spPr>
          <a:xfrm>
            <a:off x="809625" y="6211669"/>
            <a:ext cx="2724150" cy="646331"/>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dirty="0"/>
              <a:t>ALTRI ARTISTI DEGNI DI NOTA</a:t>
            </a:r>
          </a:p>
        </p:txBody>
      </p:sp>
      <p:sp>
        <p:nvSpPr>
          <p:cNvPr id="8" name="CasellaDiTesto 7">
            <a:extLst>
              <a:ext uri="{FF2B5EF4-FFF2-40B4-BE49-F238E27FC236}">
                <a16:creationId xmlns:a16="http://schemas.microsoft.com/office/drawing/2014/main" id="{9EC6D7EE-DBCD-6A67-A778-802523F100B6}"/>
              </a:ext>
            </a:extLst>
          </p:cNvPr>
          <p:cNvSpPr txBox="1"/>
          <p:nvPr/>
        </p:nvSpPr>
        <p:spPr>
          <a:xfrm>
            <a:off x="-7848600" y="1547592"/>
            <a:ext cx="7848600" cy="2554545"/>
          </a:xfrm>
          <a:prstGeom prst="rect">
            <a:avLst/>
          </a:prstGeom>
          <a:noFill/>
        </p:spPr>
        <p:txBody>
          <a:bodyPr wrap="square" rtlCol="0">
            <a:spAutoFit/>
          </a:bodyPr>
          <a:lstStyle/>
          <a:p>
            <a:r>
              <a:rPr lang="it-IT" sz="1600" dirty="0">
                <a:solidFill>
                  <a:schemeClr val="bg1"/>
                </a:solidFill>
                <a:latin typeface="Georgia" panose="02040502050405020303" pitchFamily="18" charset="0"/>
              </a:rPr>
              <a:t>La figura di Leonardo è stata fondamentale sia nello studio che nell’applicazione della scienza nell’arte. I suoi numerosi studi sull’anatomia, sulla geometria, sulle proporzioni e sulla prospettiva hanno fondamentalmente rivoluzionato l’arte rinascimentale. Essendo stato anche uno dei più grandi scienziati, ingegneri e architetti della sua epoca possiamo osservare nelle sue opere dettagli che ci rivelano l’enorme contenuto scientifico dello studio che le ha precedute e, soprattutto, di come le varie discipline scientifiche siano interconnesse nell’armonia stessa dell’opera.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Nell’affresco «Il Cenacolo» è possibile ammirare uno degli studi prospettici e geometrici più completi e rappresentativi dell’epoca.</a:t>
            </a:r>
          </a:p>
        </p:txBody>
      </p:sp>
    </p:spTree>
    <p:extLst>
      <p:ext uri="{BB962C8B-B14F-4D97-AF65-F5344CB8AC3E}">
        <p14:creationId xmlns:p14="http://schemas.microsoft.com/office/powerpoint/2010/main" val="2193895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92BC43F-138F-3AC5-991A-C487CAAE64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brightnessContrast bright="-64000" contrast="12000"/>
                    </a14:imgEffect>
                  </a14:imgLayer>
                </a14:imgProps>
              </a:ext>
            </a:extLst>
          </a:blip>
          <a:srcRect t="19152" b="26980"/>
          <a:stretch/>
        </p:blipFill>
        <p:spPr>
          <a:xfrm>
            <a:off x="3056965" y="-9983"/>
            <a:ext cx="9135035" cy="6867983"/>
          </a:xfrm>
          <a:prstGeom prst="rect">
            <a:avLst/>
          </a:prstGeom>
        </p:spPr>
      </p:pic>
      <p:pic>
        <p:nvPicPr>
          <p:cNvPr id="10" name="Immagine 9">
            <a:extLst>
              <a:ext uri="{FF2B5EF4-FFF2-40B4-BE49-F238E27FC236}">
                <a16:creationId xmlns:a16="http://schemas.microsoft.com/office/drawing/2014/main" id="{FF5E03BF-049A-C238-E4BB-5FFB870D656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2000"/>
                    </a14:imgEffect>
                    <a14:imgEffect>
                      <a14:saturation sat="92000"/>
                    </a14:imgEffect>
                    <a14:imgEffect>
                      <a14:brightnessContrast bright="-78000" contrast="-30000"/>
                    </a14:imgEffect>
                  </a14:imgLayer>
                </a14:imgProps>
              </a:ext>
            </a:extLst>
          </a:blip>
          <a:srcRect t="100" b="100"/>
          <a:stretch/>
        </p:blipFill>
        <p:spPr>
          <a:xfrm>
            <a:off x="3056964" y="6858000"/>
            <a:ext cx="9135036" cy="6867983"/>
          </a:xfrm>
          <a:prstGeom prst="rect">
            <a:avLst/>
          </a:prstGeom>
        </p:spPr>
      </p:pic>
      <p:pic>
        <p:nvPicPr>
          <p:cNvPr id="12" name="Immagine 11">
            <a:extLst>
              <a:ext uri="{FF2B5EF4-FFF2-40B4-BE49-F238E27FC236}">
                <a16:creationId xmlns:a16="http://schemas.microsoft.com/office/drawing/2014/main" id="{713E1D78-6D9E-904C-E1F3-24AC8C6C52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3000"/>
                    </a14:imgEffect>
                    <a14:imgEffect>
                      <a14:brightnessContrast bright="-76000" contrast="24000"/>
                    </a14:imgEffect>
                  </a14:imgLayer>
                </a14:imgProps>
              </a:ext>
            </a:extLst>
          </a:blip>
          <a:srcRect l="7747" r="7747"/>
          <a:stretch/>
        </p:blipFill>
        <p:spPr>
          <a:xfrm>
            <a:off x="3056965" y="-6837719"/>
            <a:ext cx="9135035" cy="6837719"/>
          </a:xfrm>
          <a:prstGeom prst="rect">
            <a:avLst/>
          </a:prstGeom>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983"/>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PROSPETTIVA</a:t>
            </a:r>
          </a:p>
        </p:txBody>
      </p:sp>
      <p:sp>
        <p:nvSpPr>
          <p:cNvPr id="5" name="CasellaDiTesto 4">
            <a:extLst>
              <a:ext uri="{FF2B5EF4-FFF2-40B4-BE49-F238E27FC236}">
                <a16:creationId xmlns:a16="http://schemas.microsoft.com/office/drawing/2014/main" id="{CB3F6E56-27AA-38E0-48EE-64441EC41A11}"/>
              </a:ext>
            </a:extLst>
          </p:cNvPr>
          <p:cNvSpPr txBox="1"/>
          <p:nvPr/>
        </p:nvSpPr>
        <p:spPr>
          <a:xfrm>
            <a:off x="809624" y="831312"/>
            <a:ext cx="3400425" cy="461665"/>
          </a:xfrm>
          <a:prstGeom prst="rect">
            <a:avLst/>
          </a:prstGeom>
          <a:noFill/>
        </p:spPr>
        <p:txBody>
          <a:bodyPr wrap="square" rtlCol="0">
            <a:spAutoFit/>
          </a:bodyPr>
          <a:lstStyle/>
          <a:p>
            <a:r>
              <a:rPr lang="it-IT" sz="2400" dirty="0">
                <a:solidFill>
                  <a:schemeClr val="bg1"/>
                </a:solidFill>
                <a:latin typeface="Georgia" panose="02040502050405020303" pitchFamily="18" charset="0"/>
              </a:rPr>
              <a:t>LEONARDO DA VINCI</a:t>
            </a:r>
          </a:p>
        </p:txBody>
      </p:sp>
      <p:sp>
        <p:nvSpPr>
          <p:cNvPr id="18" name="CasellaDiTesto 17">
            <a:extLst>
              <a:ext uri="{FF2B5EF4-FFF2-40B4-BE49-F238E27FC236}">
                <a16:creationId xmlns:a16="http://schemas.microsoft.com/office/drawing/2014/main" id="{DE9B66AC-6AFF-65A4-227B-A8A0B17FD0B1}"/>
              </a:ext>
            </a:extLst>
          </p:cNvPr>
          <p:cNvSpPr txBox="1"/>
          <p:nvPr/>
        </p:nvSpPr>
        <p:spPr>
          <a:xfrm>
            <a:off x="809624" y="4353736"/>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STUDI ANATOMICI</a:t>
            </a:r>
          </a:p>
        </p:txBody>
      </p:sp>
      <p:sp>
        <p:nvSpPr>
          <p:cNvPr id="19" name="CasellaDiTesto 18">
            <a:extLst>
              <a:ext uri="{FF2B5EF4-FFF2-40B4-BE49-F238E27FC236}">
                <a16:creationId xmlns:a16="http://schemas.microsoft.com/office/drawing/2014/main" id="{1CDFD433-9B72-3F84-D19C-2E245535550F}"/>
              </a:ext>
            </a:extLst>
          </p:cNvPr>
          <p:cNvSpPr txBox="1"/>
          <p:nvPr/>
        </p:nvSpPr>
        <p:spPr>
          <a:xfrm>
            <a:off x="809624" y="4969807"/>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RAFFAELLO</a:t>
            </a:r>
          </a:p>
        </p:txBody>
      </p:sp>
      <p:sp>
        <p:nvSpPr>
          <p:cNvPr id="20" name="CasellaDiTesto 19">
            <a:extLst>
              <a:ext uri="{FF2B5EF4-FFF2-40B4-BE49-F238E27FC236}">
                <a16:creationId xmlns:a16="http://schemas.microsoft.com/office/drawing/2014/main" id="{9A805480-E3F0-16D0-85CD-68EE5E9533D0}"/>
              </a:ext>
            </a:extLst>
          </p:cNvPr>
          <p:cNvSpPr txBox="1"/>
          <p:nvPr/>
        </p:nvSpPr>
        <p:spPr>
          <a:xfrm>
            <a:off x="809624" y="5590738"/>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MICHELANGELO</a:t>
            </a:r>
          </a:p>
        </p:txBody>
      </p:sp>
      <p:sp>
        <p:nvSpPr>
          <p:cNvPr id="21" name="CasellaDiTesto 20">
            <a:extLst>
              <a:ext uri="{FF2B5EF4-FFF2-40B4-BE49-F238E27FC236}">
                <a16:creationId xmlns:a16="http://schemas.microsoft.com/office/drawing/2014/main" id="{D3900252-B104-F25B-37CF-3CEBE6CAF3A6}"/>
              </a:ext>
            </a:extLst>
          </p:cNvPr>
          <p:cNvSpPr txBox="1"/>
          <p:nvPr/>
        </p:nvSpPr>
        <p:spPr>
          <a:xfrm>
            <a:off x="809625" y="6211669"/>
            <a:ext cx="2724150" cy="646331"/>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dirty="0"/>
              <a:t>ALTRI ARTISTI DEGNI DI NOTA</a:t>
            </a:r>
          </a:p>
        </p:txBody>
      </p:sp>
      <p:sp>
        <p:nvSpPr>
          <p:cNvPr id="23" name="CasellaDiTesto 22">
            <a:extLst>
              <a:ext uri="{FF2B5EF4-FFF2-40B4-BE49-F238E27FC236}">
                <a16:creationId xmlns:a16="http://schemas.microsoft.com/office/drawing/2014/main" id="{9CF72EAA-7F58-AE4F-05C7-A53BB2018BE8}"/>
              </a:ext>
            </a:extLst>
          </p:cNvPr>
          <p:cNvSpPr txBox="1"/>
          <p:nvPr/>
        </p:nvSpPr>
        <p:spPr>
          <a:xfrm>
            <a:off x="809624" y="1389588"/>
            <a:ext cx="7848600" cy="2554545"/>
          </a:xfrm>
          <a:prstGeom prst="rect">
            <a:avLst/>
          </a:prstGeom>
          <a:noFill/>
        </p:spPr>
        <p:txBody>
          <a:bodyPr wrap="square" rtlCol="0">
            <a:spAutoFit/>
          </a:bodyPr>
          <a:lstStyle/>
          <a:p>
            <a:r>
              <a:rPr lang="it-IT" sz="1600" dirty="0">
                <a:solidFill>
                  <a:schemeClr val="bg1"/>
                </a:solidFill>
                <a:latin typeface="Georgia" panose="02040502050405020303" pitchFamily="18" charset="0"/>
              </a:rPr>
              <a:t>La figura di Leonardo è stata fondamentale sia nello studio che nell’applicazione della scienza nell’arte. I suoi numerosi studi sull’anatomia, sulla geometria, sulle proporzioni e sulla prospettiva hanno fondamentalmente rivoluzionato l’arte rinascimentale. Essendo stato anche uno dei più grandi scienziati, ingegneri e architetti della sua epoca possiamo osservare nelle sue opere dettagli che ci rivelano l’enorme contenuto scientifico dello studio che le ha precedute e, soprattutto, di come le varie discipline scientifiche siano interconnesse nell’armonia stessa dell’opera.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Nell’affresco «Il Cenacolo» è possibile ammirare uno degli studi prospettici e geometrici più completi e rappresentativi dell’epoca.</a:t>
            </a:r>
          </a:p>
        </p:txBody>
      </p:sp>
      <p:sp>
        <p:nvSpPr>
          <p:cNvPr id="2" name="CasellaDiTesto 1">
            <a:extLst>
              <a:ext uri="{FF2B5EF4-FFF2-40B4-BE49-F238E27FC236}">
                <a16:creationId xmlns:a16="http://schemas.microsoft.com/office/drawing/2014/main" id="{F8A60031-C9E7-BF17-F34F-1681428A6CBC}"/>
              </a:ext>
            </a:extLst>
          </p:cNvPr>
          <p:cNvSpPr txBox="1"/>
          <p:nvPr/>
        </p:nvSpPr>
        <p:spPr>
          <a:xfrm>
            <a:off x="-9007476" y="1389588"/>
            <a:ext cx="9007476" cy="3293209"/>
          </a:xfrm>
          <a:prstGeom prst="rect">
            <a:avLst/>
          </a:prstGeom>
          <a:noFill/>
        </p:spPr>
        <p:txBody>
          <a:bodyPr wrap="square" rtlCol="0">
            <a:spAutoFit/>
          </a:bodyPr>
          <a:lstStyle/>
          <a:p>
            <a:r>
              <a:rPr lang="it-IT" sz="1600" dirty="0">
                <a:solidFill>
                  <a:schemeClr val="bg1"/>
                </a:solidFill>
                <a:latin typeface="Georgia" panose="02040502050405020303" pitchFamily="18" charset="0"/>
              </a:rPr>
              <a:t>Nel ‘500, con il crescente interesse nell'anatomia, nacque il bisogno di rappresentare graficamente le scoperte che riguardavano il corpo umano. La correlazione scienza-arte divenne nuovamente centro dell'attenzione poiché si riteneva essenziale ben rappresentare nei testi scientifici le parti del corpo oggetto di studi medici. Pioniere di questo campo fu Leonardo da Vinci che sfidando l'opinione pubblica in nome della scienza, dissezionò cadaveri al fine di una completa comprensione dell’anatomia interna del corpo umano.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Leonardo riportò tali scoperte ed osservazioni su disegni talmente accurati che sono tutt'ora oggetto di stupore da parte di appassionati del mondo dell'arte e non.</a:t>
            </a:r>
          </a:p>
          <a:p>
            <a:endParaRPr lang="it-IT" sz="1600" dirty="0">
              <a:solidFill>
                <a:schemeClr val="bg1"/>
              </a:solidFill>
              <a:latin typeface="Georgia" panose="02040502050405020303" pitchFamily="18" charset="0"/>
            </a:endParaRPr>
          </a:p>
          <a:p>
            <a:r>
              <a:rPr lang="it-IT" sz="1600" dirty="0">
                <a:solidFill>
                  <a:schemeClr val="bg1"/>
                </a:solidFill>
                <a:latin typeface="Georgia" panose="02040502050405020303" pitchFamily="18" charset="0"/>
              </a:rPr>
              <a:t>Un ulteriore esempio di studio dell'anatomia è rappresentato dal quadro di Rembrandt "Lezione di anatomia del dottor </a:t>
            </a:r>
            <a:r>
              <a:rPr lang="it-IT" sz="1600" dirty="0" err="1">
                <a:solidFill>
                  <a:schemeClr val="bg1"/>
                </a:solidFill>
                <a:latin typeface="Georgia" panose="02040502050405020303" pitchFamily="18" charset="0"/>
              </a:rPr>
              <a:t>Nicolaes</a:t>
            </a:r>
            <a:r>
              <a:rPr lang="it-IT" sz="1600" dirty="0">
                <a:solidFill>
                  <a:schemeClr val="bg1"/>
                </a:solidFill>
                <a:latin typeface="Georgia" panose="02040502050405020303" pitchFamily="18" charset="0"/>
              </a:rPr>
              <a:t> </a:t>
            </a:r>
            <a:r>
              <a:rPr lang="it-IT" sz="1600" dirty="0" err="1">
                <a:solidFill>
                  <a:schemeClr val="bg1"/>
                </a:solidFill>
                <a:latin typeface="Georgia" panose="02040502050405020303" pitchFamily="18" charset="0"/>
              </a:rPr>
              <a:t>Tulp</a:t>
            </a:r>
            <a:r>
              <a:rPr lang="it-IT" sz="1600" dirty="0">
                <a:solidFill>
                  <a:schemeClr val="bg1"/>
                </a:solidFill>
                <a:latin typeface="Georgia" panose="02040502050405020303" pitchFamily="18" charset="0"/>
              </a:rPr>
              <a:t>":  esso raffigura una lezione di medicina in cui un corpo umano viene dissezionato sotto gli occhi di curiosi studenti, dandoci anche l'opportunità di conoscere meglio il mondo scientifico e accademico dell'epoca.</a:t>
            </a:r>
          </a:p>
        </p:txBody>
      </p:sp>
    </p:spTree>
    <p:extLst>
      <p:ext uri="{BB962C8B-B14F-4D97-AF65-F5344CB8AC3E}">
        <p14:creationId xmlns:p14="http://schemas.microsoft.com/office/powerpoint/2010/main" val="57357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FF5E03BF-049A-C238-E4BB-5FFB870D656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saturation sat="92000"/>
                    </a14:imgEffect>
                    <a14:imgEffect>
                      <a14:brightnessContrast bright="-78000" contrast="-30000"/>
                    </a14:imgEffect>
                  </a14:imgLayer>
                </a14:imgProps>
              </a:ext>
            </a:extLst>
          </a:blip>
          <a:srcRect t="100" b="100"/>
          <a:stretch/>
        </p:blipFill>
        <p:spPr>
          <a:xfrm>
            <a:off x="3056963" y="0"/>
            <a:ext cx="9135036" cy="6867983"/>
          </a:xfrm>
          <a:prstGeom prst="rect">
            <a:avLst/>
          </a:prstGeom>
        </p:spPr>
      </p:pic>
      <p:pic>
        <p:nvPicPr>
          <p:cNvPr id="2" name="Immagine 1">
            <a:extLst>
              <a:ext uri="{FF2B5EF4-FFF2-40B4-BE49-F238E27FC236}">
                <a16:creationId xmlns:a16="http://schemas.microsoft.com/office/drawing/2014/main" id="{25ABE801-AE4F-D9F3-5E6B-AA8BB5435CA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6000"/>
                    </a14:imgEffect>
                    <a14:imgEffect>
                      <a14:brightnessContrast bright="-80000" contrast="-29000"/>
                    </a14:imgEffect>
                  </a14:imgLayer>
                </a14:imgProps>
              </a:ext>
            </a:extLst>
          </a:blip>
          <a:srcRect l="194" r="194"/>
          <a:stretch/>
        </p:blipFill>
        <p:spPr>
          <a:xfrm>
            <a:off x="3056962" y="6877966"/>
            <a:ext cx="9135037" cy="6877966"/>
          </a:xfrm>
          <a:prstGeom prst="rect">
            <a:avLst/>
          </a:prstGeom>
        </p:spPr>
      </p:pic>
      <p:pic>
        <p:nvPicPr>
          <p:cNvPr id="3" name="Immagine 2">
            <a:extLst>
              <a:ext uri="{FF2B5EF4-FFF2-40B4-BE49-F238E27FC236}">
                <a16:creationId xmlns:a16="http://schemas.microsoft.com/office/drawing/2014/main" id="{492BC43F-138F-3AC5-991A-C487CAAE64F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2000"/>
                    </a14:imgEffect>
                    <a14:imgEffect>
                      <a14:brightnessContrast bright="-64000" contrast="12000"/>
                    </a14:imgEffect>
                  </a14:imgLayer>
                </a14:imgProps>
              </a:ext>
            </a:extLst>
          </a:blip>
          <a:srcRect t="19152" b="26980"/>
          <a:stretch/>
        </p:blipFill>
        <p:spPr>
          <a:xfrm>
            <a:off x="3056964" y="-6867983"/>
            <a:ext cx="9135035" cy="6867983"/>
          </a:xfrm>
          <a:prstGeom prst="rect">
            <a:avLst/>
          </a:prstGeom>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983"/>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PROSPETTIVA</a:t>
            </a:r>
          </a:p>
        </p:txBody>
      </p:sp>
      <p:sp>
        <p:nvSpPr>
          <p:cNvPr id="5" name="CasellaDiTesto 4">
            <a:extLst>
              <a:ext uri="{FF2B5EF4-FFF2-40B4-BE49-F238E27FC236}">
                <a16:creationId xmlns:a16="http://schemas.microsoft.com/office/drawing/2014/main" id="{CB3F6E56-27AA-38E0-48EE-64441EC41A11}"/>
              </a:ext>
            </a:extLst>
          </p:cNvPr>
          <p:cNvSpPr txBox="1"/>
          <p:nvPr/>
        </p:nvSpPr>
        <p:spPr>
          <a:xfrm>
            <a:off x="809624" y="610948"/>
            <a:ext cx="3400425" cy="461665"/>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LEONARDO</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DA</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VINCI</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4" y="1318062"/>
            <a:ext cx="2987675" cy="461665"/>
          </a:xfrm>
          <a:prstGeom prst="rect">
            <a:avLst/>
          </a:prstGeom>
          <a:noFill/>
        </p:spPr>
        <p:txBody>
          <a:bodyPr wrap="square" rtlCol="0">
            <a:spAutoFit/>
          </a:bodyPr>
          <a:lstStyle/>
          <a:p>
            <a:r>
              <a:rPr lang="it-IT" sz="2400" dirty="0">
                <a:solidFill>
                  <a:schemeClr val="bg1"/>
                </a:solidFill>
                <a:latin typeface="Georgia" panose="02040502050405020303" pitchFamily="18" charset="0"/>
              </a:rPr>
              <a:t>STUDI</a:t>
            </a:r>
            <a:r>
              <a:rPr lang="it-IT" dirty="0">
                <a:solidFill>
                  <a:schemeClr val="bg1"/>
                </a:solidFill>
                <a:latin typeface="Georgia" panose="02040502050405020303" pitchFamily="18" charset="0"/>
              </a:rPr>
              <a:t> </a:t>
            </a:r>
            <a:r>
              <a:rPr lang="it-IT" sz="2400" dirty="0">
                <a:solidFill>
                  <a:schemeClr val="bg1"/>
                </a:solidFill>
                <a:latin typeface="Georgia" panose="02040502050405020303" pitchFamily="18" charset="0"/>
              </a:rPr>
              <a:t>ANATOMICI</a:t>
            </a:r>
          </a:p>
        </p:txBody>
      </p:sp>
      <p:sp>
        <p:nvSpPr>
          <p:cNvPr id="11" name="CasellaDiTesto 10">
            <a:extLst>
              <a:ext uri="{FF2B5EF4-FFF2-40B4-BE49-F238E27FC236}">
                <a16:creationId xmlns:a16="http://schemas.microsoft.com/office/drawing/2014/main" id="{A78080BB-5717-51A6-65C3-C7BA4E7D8351}"/>
              </a:ext>
            </a:extLst>
          </p:cNvPr>
          <p:cNvSpPr txBox="1"/>
          <p:nvPr/>
        </p:nvSpPr>
        <p:spPr>
          <a:xfrm>
            <a:off x="809624" y="4969807"/>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RAFFAELLO</a:t>
            </a:r>
          </a:p>
        </p:txBody>
      </p:sp>
      <p:sp>
        <p:nvSpPr>
          <p:cNvPr id="13" name="CasellaDiTesto 12">
            <a:extLst>
              <a:ext uri="{FF2B5EF4-FFF2-40B4-BE49-F238E27FC236}">
                <a16:creationId xmlns:a16="http://schemas.microsoft.com/office/drawing/2014/main" id="{875F3F1E-EE40-183F-BD9D-100A46367FDF}"/>
              </a:ext>
            </a:extLst>
          </p:cNvPr>
          <p:cNvSpPr txBox="1"/>
          <p:nvPr/>
        </p:nvSpPr>
        <p:spPr>
          <a:xfrm>
            <a:off x="809624" y="5590738"/>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MICHELANGELO</a:t>
            </a:r>
          </a:p>
        </p:txBody>
      </p:sp>
      <p:sp>
        <p:nvSpPr>
          <p:cNvPr id="14" name="CasellaDiTesto 13">
            <a:extLst>
              <a:ext uri="{FF2B5EF4-FFF2-40B4-BE49-F238E27FC236}">
                <a16:creationId xmlns:a16="http://schemas.microsoft.com/office/drawing/2014/main" id="{C739E02B-EDB4-4BCE-5EEC-96EFAE4BA0B4}"/>
              </a:ext>
            </a:extLst>
          </p:cNvPr>
          <p:cNvSpPr txBox="1"/>
          <p:nvPr/>
        </p:nvSpPr>
        <p:spPr>
          <a:xfrm>
            <a:off x="809625" y="6211669"/>
            <a:ext cx="2724150" cy="646331"/>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dirty="0"/>
              <a:t>ALTRI ARTISTI DEGNI DI NOTA</a:t>
            </a:r>
          </a:p>
        </p:txBody>
      </p:sp>
      <p:sp>
        <p:nvSpPr>
          <p:cNvPr id="15" name="CasellaDiTesto 14">
            <a:extLst>
              <a:ext uri="{FF2B5EF4-FFF2-40B4-BE49-F238E27FC236}">
                <a16:creationId xmlns:a16="http://schemas.microsoft.com/office/drawing/2014/main" id="{44798030-5569-0F9A-1CCE-863EDBFB3C1A}"/>
              </a:ext>
            </a:extLst>
          </p:cNvPr>
          <p:cNvSpPr txBox="1"/>
          <p:nvPr/>
        </p:nvSpPr>
        <p:spPr>
          <a:xfrm>
            <a:off x="809624" y="1779727"/>
            <a:ext cx="9007476" cy="3293209"/>
          </a:xfrm>
          <a:prstGeom prst="rect">
            <a:avLst/>
          </a:prstGeom>
          <a:noFill/>
        </p:spPr>
        <p:txBody>
          <a:bodyPr wrap="square" rtlCol="0">
            <a:spAutoFit/>
          </a:bodyPr>
          <a:lstStyle/>
          <a:p>
            <a:r>
              <a:rPr lang="it-IT" sz="1600" dirty="0">
                <a:solidFill>
                  <a:schemeClr val="bg1"/>
                </a:solidFill>
                <a:latin typeface="Georgia" panose="02040502050405020303" pitchFamily="18" charset="0"/>
              </a:rPr>
              <a:t>Nel ‘500, con il crescente interesse nell'anatomia, nacque il bisogno di rappresentare graficamente le scoperte che riguardavano il corpo umano. La correlazione scienza-arte divenne nuovamente centro dell'attenzione poiché si riteneva essenziale ben rappresentare nei testi scientifici le parti del corpo oggetto di studi medici. Pioniere di questo campo fu Leonardo da Vinci che sfidando l'opinione pubblica in nome della scienza, dissezionò cadaveri al fine di una completa comprensione dell’anatomia interna del corpo umano. </a:t>
            </a:r>
            <a:br>
              <a:rPr lang="it-IT" sz="1600" dirty="0">
                <a:solidFill>
                  <a:schemeClr val="bg1"/>
                </a:solidFill>
                <a:latin typeface="Georgia" panose="02040502050405020303" pitchFamily="18" charset="0"/>
              </a:rPr>
            </a:br>
            <a:r>
              <a:rPr lang="it-IT" sz="1600" dirty="0">
                <a:solidFill>
                  <a:schemeClr val="bg1"/>
                </a:solidFill>
                <a:latin typeface="Georgia" panose="02040502050405020303" pitchFamily="18" charset="0"/>
              </a:rPr>
              <a:t>Leonardo riportò tali scoperte ed osservazioni su disegni talmente accurati che sono tutt'ora oggetto di stupore da parte di appassionati del mondo dell'arte e non.</a:t>
            </a:r>
          </a:p>
          <a:p>
            <a:endParaRPr lang="it-IT" sz="1600" dirty="0">
              <a:solidFill>
                <a:schemeClr val="bg1"/>
              </a:solidFill>
              <a:latin typeface="Georgia" panose="02040502050405020303" pitchFamily="18" charset="0"/>
            </a:endParaRPr>
          </a:p>
          <a:p>
            <a:r>
              <a:rPr lang="it-IT" sz="1600" dirty="0">
                <a:solidFill>
                  <a:schemeClr val="bg1"/>
                </a:solidFill>
                <a:latin typeface="Georgia" panose="02040502050405020303" pitchFamily="18" charset="0"/>
              </a:rPr>
              <a:t>Un ulteriore esempio di studio dell'anatomia è rappresentato dal quadro di Rembrandt "Lezione di anatomia del dottor </a:t>
            </a:r>
            <a:r>
              <a:rPr lang="it-IT" sz="1600" dirty="0" err="1">
                <a:solidFill>
                  <a:schemeClr val="bg1"/>
                </a:solidFill>
                <a:latin typeface="Georgia" panose="02040502050405020303" pitchFamily="18" charset="0"/>
              </a:rPr>
              <a:t>Nicolaes</a:t>
            </a:r>
            <a:r>
              <a:rPr lang="it-IT" sz="1600" dirty="0">
                <a:solidFill>
                  <a:schemeClr val="bg1"/>
                </a:solidFill>
                <a:latin typeface="Georgia" panose="02040502050405020303" pitchFamily="18" charset="0"/>
              </a:rPr>
              <a:t> </a:t>
            </a:r>
            <a:r>
              <a:rPr lang="it-IT" sz="1600" dirty="0" err="1">
                <a:solidFill>
                  <a:schemeClr val="bg1"/>
                </a:solidFill>
                <a:latin typeface="Georgia" panose="02040502050405020303" pitchFamily="18" charset="0"/>
              </a:rPr>
              <a:t>Tulp</a:t>
            </a:r>
            <a:r>
              <a:rPr lang="it-IT" sz="1600" dirty="0">
                <a:solidFill>
                  <a:schemeClr val="bg1"/>
                </a:solidFill>
                <a:latin typeface="Georgia" panose="02040502050405020303" pitchFamily="18" charset="0"/>
              </a:rPr>
              <a:t>":  esso raffigura una lezione di medicina in cui un corpo umano viene dissezionato sotto gli occhi di curiosi studenti, dandoci anche l'opportunità di conoscere meglio il mondo scientifico e accademico dell'epoca.</a:t>
            </a:r>
          </a:p>
        </p:txBody>
      </p:sp>
      <p:sp>
        <p:nvSpPr>
          <p:cNvPr id="8" name="CasellaDiTesto 7">
            <a:extLst>
              <a:ext uri="{FF2B5EF4-FFF2-40B4-BE49-F238E27FC236}">
                <a16:creationId xmlns:a16="http://schemas.microsoft.com/office/drawing/2014/main" id="{D0D56CBE-CA8E-4B23-5B69-54FC4A4023E3}"/>
              </a:ext>
            </a:extLst>
          </p:cNvPr>
          <p:cNvSpPr txBox="1"/>
          <p:nvPr/>
        </p:nvSpPr>
        <p:spPr>
          <a:xfrm>
            <a:off x="-8105776" y="2199818"/>
            <a:ext cx="7467600" cy="3139321"/>
          </a:xfrm>
          <a:prstGeom prst="rect">
            <a:avLst/>
          </a:prstGeom>
          <a:noFill/>
        </p:spPr>
        <p:txBody>
          <a:bodyPr wrap="square" rtlCol="0">
            <a:spAutoFit/>
          </a:bodyPr>
          <a:lstStyle/>
          <a:p>
            <a:r>
              <a:rPr lang="it-IT" dirty="0">
                <a:solidFill>
                  <a:schemeClr val="bg1"/>
                </a:solidFill>
                <a:latin typeface="Georgia" panose="02040502050405020303" pitchFamily="18" charset="0"/>
              </a:rPr>
              <a:t>Uno degli affreschi più importanti della carriera di Raffaello, "La Scuola di Atene" è un esempio perfetto dell'utilizzo della prospettiva nei quadri e negli affreschi. La scuola di Urbino fu un centro importantissimo d'arte dove ebbe grande diffusione l'utilizzo della prospettiva. Opera emblematica fu «La Scuola di Atene», affresco in cui il rigore geometrico delle linee prospettiche, unito al caos dei personaggi, sfocia in una grande umanità e vivacità caratterizzanti quest’opera. </a:t>
            </a:r>
            <a:br>
              <a:rPr lang="it-IT" dirty="0">
                <a:solidFill>
                  <a:schemeClr val="bg1"/>
                </a:solidFill>
                <a:latin typeface="Georgia" panose="02040502050405020303" pitchFamily="18" charset="0"/>
              </a:rPr>
            </a:br>
            <a:r>
              <a:rPr lang="it-IT" dirty="0">
                <a:solidFill>
                  <a:schemeClr val="bg1"/>
                </a:solidFill>
                <a:latin typeface="Georgia" panose="02040502050405020303" pitchFamily="18" charset="0"/>
              </a:rPr>
              <a:t>La prospettiva data all'architettura che fa da sfondo alle vicende presentate in primo piano è importantissima per riuscire a dare un senso di profondità all'affresco per la cui realizzazione Raffaello condusse uno studio attento della prospettiva e della geometria.</a:t>
            </a:r>
          </a:p>
        </p:txBody>
      </p:sp>
    </p:spTree>
    <p:extLst>
      <p:ext uri="{BB962C8B-B14F-4D97-AF65-F5344CB8AC3E}">
        <p14:creationId xmlns:p14="http://schemas.microsoft.com/office/powerpoint/2010/main" val="1750538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FF5E03BF-049A-C238-E4BB-5FFB870D656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saturation sat="92000"/>
                    </a14:imgEffect>
                    <a14:imgEffect>
                      <a14:brightnessContrast bright="-78000" contrast="-30000"/>
                    </a14:imgEffect>
                  </a14:imgLayer>
                </a14:imgProps>
              </a:ext>
            </a:extLst>
          </a:blip>
          <a:srcRect t="100" b="100"/>
          <a:stretch/>
        </p:blipFill>
        <p:spPr>
          <a:xfrm>
            <a:off x="3056964" y="-6877966"/>
            <a:ext cx="9135036" cy="6867983"/>
          </a:xfrm>
          <a:prstGeom prst="rect">
            <a:avLst/>
          </a:prstGeom>
        </p:spPr>
      </p:pic>
      <p:pic>
        <p:nvPicPr>
          <p:cNvPr id="2" name="Immagine 1">
            <a:extLst>
              <a:ext uri="{FF2B5EF4-FFF2-40B4-BE49-F238E27FC236}">
                <a16:creationId xmlns:a16="http://schemas.microsoft.com/office/drawing/2014/main" id="{25ABE801-AE4F-D9F3-5E6B-AA8BB5435CA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6000"/>
                    </a14:imgEffect>
                    <a14:imgEffect>
                      <a14:brightnessContrast bright="-80000" contrast="-29000"/>
                    </a14:imgEffect>
                  </a14:imgLayer>
                </a14:imgProps>
              </a:ext>
            </a:extLst>
          </a:blip>
          <a:srcRect l="194" r="194"/>
          <a:stretch/>
        </p:blipFill>
        <p:spPr>
          <a:xfrm>
            <a:off x="3056963" y="-19966"/>
            <a:ext cx="9135037" cy="6877966"/>
          </a:xfrm>
          <a:prstGeom prst="rect">
            <a:avLst/>
          </a:prstGeom>
        </p:spPr>
      </p:pic>
      <p:pic>
        <p:nvPicPr>
          <p:cNvPr id="11" name="Immagine 10">
            <a:extLst>
              <a:ext uri="{FF2B5EF4-FFF2-40B4-BE49-F238E27FC236}">
                <a16:creationId xmlns:a16="http://schemas.microsoft.com/office/drawing/2014/main" id="{0EDF0A0A-74F8-B718-557F-6AD36AC78BB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brightnessContrast bright="-74000" contrast="8000"/>
                    </a14:imgEffect>
                  </a14:imgLayer>
                </a14:imgProps>
              </a:ext>
            </a:extLst>
          </a:blip>
          <a:srcRect t="10892" b="26702"/>
          <a:stretch/>
        </p:blipFill>
        <p:spPr>
          <a:xfrm>
            <a:off x="3056963" y="6848017"/>
            <a:ext cx="9135037" cy="6858000"/>
          </a:xfrm>
          <a:prstGeom prst="rect">
            <a:avLst/>
          </a:prstGeom>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983"/>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PROSPETTIVA</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4" y="1324212"/>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STUDI</a:t>
            </a:r>
            <a:r>
              <a:rPr lang="it-IT"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ANATOMICI</a:t>
            </a:r>
          </a:p>
        </p:txBody>
      </p:sp>
      <p:sp>
        <p:nvSpPr>
          <p:cNvPr id="7" name="CasellaDiTesto 6">
            <a:extLst>
              <a:ext uri="{FF2B5EF4-FFF2-40B4-BE49-F238E27FC236}">
                <a16:creationId xmlns:a16="http://schemas.microsoft.com/office/drawing/2014/main" id="{6FA8EF55-F02A-65DE-105C-EE526C1ED05F}"/>
              </a:ext>
            </a:extLst>
          </p:cNvPr>
          <p:cNvSpPr txBox="1"/>
          <p:nvPr/>
        </p:nvSpPr>
        <p:spPr>
          <a:xfrm>
            <a:off x="809624" y="1939575"/>
            <a:ext cx="2724150" cy="461665"/>
          </a:xfrm>
          <a:prstGeom prst="rect">
            <a:avLst/>
          </a:prstGeom>
          <a:noFill/>
        </p:spPr>
        <p:txBody>
          <a:bodyPr wrap="square" rtlCol="0">
            <a:spAutoFit/>
          </a:bodyPr>
          <a:lstStyle/>
          <a:p>
            <a:r>
              <a:rPr lang="it-IT" sz="2400" dirty="0">
                <a:solidFill>
                  <a:schemeClr val="bg1"/>
                </a:solidFill>
                <a:latin typeface="Georgia" panose="02040502050405020303" pitchFamily="18" charset="0"/>
              </a:rPr>
              <a:t>RAFFAELLO</a:t>
            </a:r>
          </a:p>
        </p:txBody>
      </p:sp>
      <p:sp>
        <p:nvSpPr>
          <p:cNvPr id="8" name="CasellaDiTesto 7">
            <a:extLst>
              <a:ext uri="{FF2B5EF4-FFF2-40B4-BE49-F238E27FC236}">
                <a16:creationId xmlns:a16="http://schemas.microsoft.com/office/drawing/2014/main" id="{4011EADF-28A2-314E-54AE-F24015A12A63}"/>
              </a:ext>
            </a:extLst>
          </p:cNvPr>
          <p:cNvSpPr txBox="1"/>
          <p:nvPr/>
        </p:nvSpPr>
        <p:spPr>
          <a:xfrm>
            <a:off x="809624" y="5590738"/>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MICHELANGELO</a:t>
            </a:r>
          </a:p>
        </p:txBody>
      </p:sp>
      <p:sp>
        <p:nvSpPr>
          <p:cNvPr id="9" name="CasellaDiTesto 8">
            <a:extLst>
              <a:ext uri="{FF2B5EF4-FFF2-40B4-BE49-F238E27FC236}">
                <a16:creationId xmlns:a16="http://schemas.microsoft.com/office/drawing/2014/main" id="{1C7C148C-D792-BC0F-DF5E-FEF1C35561C6}"/>
              </a:ext>
            </a:extLst>
          </p:cNvPr>
          <p:cNvSpPr txBox="1"/>
          <p:nvPr/>
        </p:nvSpPr>
        <p:spPr>
          <a:xfrm>
            <a:off x="809625" y="6211669"/>
            <a:ext cx="2724150" cy="646331"/>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dirty="0"/>
              <a:t>ALTRI ARTISTI DEGNI DI NOTA</a:t>
            </a:r>
          </a:p>
        </p:txBody>
      </p:sp>
      <p:sp>
        <p:nvSpPr>
          <p:cNvPr id="12" name="CasellaDiTesto 11">
            <a:extLst>
              <a:ext uri="{FF2B5EF4-FFF2-40B4-BE49-F238E27FC236}">
                <a16:creationId xmlns:a16="http://schemas.microsoft.com/office/drawing/2014/main" id="{E510D8A0-6BDC-7E19-286C-CA6C3DED7C16}"/>
              </a:ext>
            </a:extLst>
          </p:cNvPr>
          <p:cNvSpPr txBox="1"/>
          <p:nvPr/>
        </p:nvSpPr>
        <p:spPr>
          <a:xfrm>
            <a:off x="809624" y="610948"/>
            <a:ext cx="3400425" cy="461665"/>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LEONARDO</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DA</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VINCI</a:t>
            </a:r>
          </a:p>
        </p:txBody>
      </p:sp>
      <p:sp>
        <p:nvSpPr>
          <p:cNvPr id="13" name="CasellaDiTesto 12">
            <a:extLst>
              <a:ext uri="{FF2B5EF4-FFF2-40B4-BE49-F238E27FC236}">
                <a16:creationId xmlns:a16="http://schemas.microsoft.com/office/drawing/2014/main" id="{C7582223-F9E3-5B77-EF67-5072BC1F14D4}"/>
              </a:ext>
            </a:extLst>
          </p:cNvPr>
          <p:cNvSpPr txBox="1"/>
          <p:nvPr/>
        </p:nvSpPr>
        <p:spPr>
          <a:xfrm>
            <a:off x="809624" y="2399584"/>
            <a:ext cx="7467600" cy="3139321"/>
          </a:xfrm>
          <a:prstGeom prst="rect">
            <a:avLst/>
          </a:prstGeom>
          <a:noFill/>
        </p:spPr>
        <p:txBody>
          <a:bodyPr wrap="square" rtlCol="0">
            <a:spAutoFit/>
          </a:bodyPr>
          <a:lstStyle/>
          <a:p>
            <a:r>
              <a:rPr lang="it-IT" dirty="0">
                <a:solidFill>
                  <a:schemeClr val="bg1"/>
                </a:solidFill>
                <a:latin typeface="Georgia" panose="02040502050405020303" pitchFamily="18" charset="0"/>
              </a:rPr>
              <a:t>Uno degli affreschi più importanti della carriera di Raffaello, "La Scuola di Atene" è un esempio perfetto dell'utilizzo della prospettiva nei quadri e negli affreschi. La scuola di Urbino fu un centro importantissimo d'arte dove ebbe grande diffusione l'utilizzo della prospettiva. Opera emblematica fu «La Scuola di Atene», affresco in cui il rigore geometrico delle linee prospettiche, unito al caos dei personaggi, sfocia in una grande umanità e vivacità caratterizzanti quest’opera. </a:t>
            </a:r>
            <a:br>
              <a:rPr lang="it-IT" dirty="0">
                <a:solidFill>
                  <a:schemeClr val="bg1"/>
                </a:solidFill>
                <a:latin typeface="Georgia" panose="02040502050405020303" pitchFamily="18" charset="0"/>
              </a:rPr>
            </a:br>
            <a:r>
              <a:rPr lang="it-IT" dirty="0">
                <a:solidFill>
                  <a:schemeClr val="bg1"/>
                </a:solidFill>
                <a:latin typeface="Georgia" panose="02040502050405020303" pitchFamily="18" charset="0"/>
              </a:rPr>
              <a:t>La prospettiva data all'architettura che fa da sfondo alle vicende presentate in primo piano è importantissima per riuscire a dare un senso di profondità all'affresco per la cui realizzazione Raffaello condusse uno studio attento della prospettiva e della geometria.</a:t>
            </a:r>
          </a:p>
        </p:txBody>
      </p:sp>
      <p:sp>
        <p:nvSpPr>
          <p:cNvPr id="14" name="CasellaDiTesto 13">
            <a:extLst>
              <a:ext uri="{FF2B5EF4-FFF2-40B4-BE49-F238E27FC236}">
                <a16:creationId xmlns:a16="http://schemas.microsoft.com/office/drawing/2014/main" id="{2842C417-3A94-E3B4-3577-6402B0CC1EFB}"/>
              </a:ext>
            </a:extLst>
          </p:cNvPr>
          <p:cNvSpPr txBox="1"/>
          <p:nvPr/>
        </p:nvSpPr>
        <p:spPr>
          <a:xfrm>
            <a:off x="-8569045" y="3135431"/>
            <a:ext cx="8255000" cy="3046988"/>
          </a:xfrm>
          <a:prstGeom prst="rect">
            <a:avLst/>
          </a:prstGeom>
          <a:noFill/>
        </p:spPr>
        <p:txBody>
          <a:bodyPr wrap="square" rtlCol="0">
            <a:spAutoFit/>
          </a:bodyPr>
          <a:lstStyle/>
          <a:p>
            <a:r>
              <a:rPr lang="it-IT" sz="1600" dirty="0">
                <a:solidFill>
                  <a:schemeClr val="bg1"/>
                </a:solidFill>
                <a:latin typeface="Georgia" panose="02040502050405020303" pitchFamily="18" charset="0"/>
              </a:rPr>
              <a:t>L'artista Toscano era ed è tutt'oggi riconosciuto come uno dei più grandi artisti di tutti i tempi. Durante la sua carriera si focalizzò spesso sull'utilizzo di metodi matematici e scientifici per raggiungere la perfezione geometrica e anatomica dei corpi da lui incisi sul freddo marmo. Le sue sculture, come ad esempio il celebre Mosè, presentano un'attenzione ai dettagli maniacale e conseguibile solo dopo un’intensa dedizione agli studi del corpo umano e della matematica. Il particolare dell'estensore del mignolo destro presente nell’opera è senza dubbio uno dei dettagli più universalmente apprezzati e, contestualmente, testimone dell’attenta preparazione scientifica necessaria per assurgere ad un simile risultato.</a:t>
            </a:r>
          </a:p>
          <a:p>
            <a:r>
              <a:rPr lang="it-IT" sz="1600" dirty="0">
                <a:solidFill>
                  <a:schemeClr val="bg1"/>
                </a:solidFill>
                <a:latin typeface="Georgia" panose="02040502050405020303" pitchFamily="18" charset="0"/>
              </a:rPr>
              <a:t>Come sempre nella scultura rinascimentale, e questa statua ne fa da esempio, una formazione in ambito scientifico era sempre necessaria per riuscire a ritrarre in maniera il più fedele possibile il corpo umano.</a:t>
            </a:r>
          </a:p>
        </p:txBody>
      </p:sp>
    </p:spTree>
    <p:extLst>
      <p:ext uri="{BB962C8B-B14F-4D97-AF65-F5344CB8AC3E}">
        <p14:creationId xmlns:p14="http://schemas.microsoft.com/office/powerpoint/2010/main" val="292396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EDF0A0A-74F8-B718-557F-6AD36AC78B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74000" contrast="8000"/>
                    </a14:imgEffect>
                  </a14:imgLayer>
                </a14:imgProps>
              </a:ext>
            </a:extLst>
          </a:blip>
          <a:srcRect t="10892" b="26702"/>
          <a:stretch/>
        </p:blipFill>
        <p:spPr>
          <a:xfrm>
            <a:off x="3056961" y="-9983"/>
            <a:ext cx="9135037" cy="6858000"/>
          </a:xfrm>
          <a:prstGeom prst="rect">
            <a:avLst/>
          </a:prstGeom>
        </p:spPr>
      </p:pic>
      <p:pic>
        <p:nvPicPr>
          <p:cNvPr id="5" name="Immagine 4">
            <a:extLst>
              <a:ext uri="{FF2B5EF4-FFF2-40B4-BE49-F238E27FC236}">
                <a16:creationId xmlns:a16="http://schemas.microsoft.com/office/drawing/2014/main" id="{B75EF872-36AA-F539-5620-E85058375E7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2662" b="95627" l="5000" r="96154">
                        <a14:foregroundMark x1="34615" y1="24905" x2="34615" y2="24905"/>
                        <a14:foregroundMark x1="40962" y1="16920" x2="61731" y2="25095"/>
                        <a14:foregroundMark x1="92308" y1="27567" x2="96346" y2="46578"/>
                        <a14:foregroundMark x1="96346" y1="46578" x2="96154" y2="53992"/>
                        <a14:foregroundMark x1="96154" y1="53992" x2="94231" y2="59125"/>
                        <a14:foregroundMark x1="94231" y1="59125" x2="74423" y2="73004"/>
                        <a14:foregroundMark x1="74423" y1="73004" x2="54231" y2="74335"/>
                        <a14:foregroundMark x1="54231" y1="74335" x2="33846" y2="65399"/>
                        <a14:foregroundMark x1="33846" y1="65399" x2="39615" y2="48859"/>
                        <a14:foregroundMark x1="39615" y1="48859" x2="64808" y2="43536"/>
                        <a14:foregroundMark x1="64808" y1="43536" x2="66731" y2="45057"/>
                        <a14:foregroundMark x1="85000" y1="22243" x2="79615" y2="14259"/>
                        <a14:foregroundMark x1="79615" y1="14259" x2="72115" y2="10076"/>
                        <a14:foregroundMark x1="72115" y1="10076" x2="28846" y2="13688"/>
                        <a14:foregroundMark x1="28846" y1="13688" x2="21346" y2="15589"/>
                        <a14:foregroundMark x1="21346" y1="15589" x2="3846" y2="42586"/>
                        <a14:foregroundMark x1="3846" y1="42586" x2="11538" y2="76236"/>
                        <a14:foregroundMark x1="11538" y1="76236" x2="15000" y2="80418"/>
                        <a14:foregroundMark x1="15000" y1="80418" x2="28269" y2="85932"/>
                        <a14:foregroundMark x1="28269" y1="85932" x2="73462" y2="86692"/>
                        <a14:foregroundMark x1="73462" y1="86692" x2="86731" y2="76996"/>
                        <a14:foregroundMark x1="86731" y1="76996" x2="87308" y2="76046"/>
                        <a14:foregroundMark x1="96154" y1="60456" x2="96154" y2="58745"/>
                        <a14:foregroundMark x1="80192" y1="13308" x2="59423" y2="6464"/>
                        <a14:foregroundMark x1="59423" y1="6464" x2="30000" y2="11597"/>
                        <a14:foregroundMark x1="30000" y1="11597" x2="21923" y2="15209"/>
                        <a14:foregroundMark x1="21923" y1="15209" x2="9231" y2="33270"/>
                        <a14:foregroundMark x1="9231" y1="33270" x2="769" y2="52091"/>
                        <a14:foregroundMark x1="769" y1="52091" x2="5192" y2="60456"/>
                        <a14:foregroundMark x1="5192" y1="60456" x2="6154" y2="69392"/>
                        <a14:foregroundMark x1="73462" y1="15209" x2="55000" y2="8935"/>
                        <a14:foregroundMark x1="55000" y1="8935" x2="51346" y2="9316"/>
                        <a14:foregroundMark x1="35385" y1="88213" x2="51154" y2="87643"/>
                        <a14:foregroundMark x1="61731" y1="91825" x2="41923" y2="92776"/>
                        <a14:foregroundMark x1="62885" y1="95057" x2="44808" y2="97719"/>
                        <a14:foregroundMark x1="44808" y1="97719" x2="51923" y2="95817"/>
                        <a14:foregroundMark x1="51923" y1="95817" x2="53654" y2="95817"/>
                        <a14:foregroundMark x1="52308" y1="2662" x2="52308" y2="2662"/>
                        <a14:foregroundMark x1="47692" y1="2852" x2="47692" y2="2852"/>
                        <a14:backgroundMark x1="4038" y1="16920" x2="4038" y2="16920"/>
                      </a14:backgroundRemoval>
                    </a14:imgEffect>
                    <a14:imgEffect>
                      <a14:sharpenSoften amount="-48000"/>
                    </a14:imgEffect>
                    <a14:imgEffect>
                      <a14:brightnessContrast bright="-55000" contrast="-9000"/>
                    </a14:imgEffect>
                  </a14:imgLayer>
                </a14:imgProps>
              </a:ext>
            </a:extLst>
          </a:blip>
          <a:srcRect t="12845" b="12845"/>
          <a:stretch/>
        </p:blipFill>
        <p:spPr>
          <a:xfrm>
            <a:off x="3071813" y="6848017"/>
            <a:ext cx="9120187" cy="6855421"/>
          </a:xfrm>
          <a:prstGeom prst="rect">
            <a:avLst/>
          </a:prstGeom>
        </p:spPr>
      </p:pic>
      <p:pic>
        <p:nvPicPr>
          <p:cNvPr id="2" name="Immagine 1">
            <a:extLst>
              <a:ext uri="{FF2B5EF4-FFF2-40B4-BE49-F238E27FC236}">
                <a16:creationId xmlns:a16="http://schemas.microsoft.com/office/drawing/2014/main" id="{25ABE801-AE4F-D9F3-5E6B-AA8BB5435CA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6000"/>
                    </a14:imgEffect>
                    <a14:imgEffect>
                      <a14:brightnessContrast bright="-80000" contrast="-29000"/>
                    </a14:imgEffect>
                  </a14:imgLayer>
                </a14:imgProps>
              </a:ext>
            </a:extLst>
          </a:blip>
          <a:srcRect l="194" r="194"/>
          <a:stretch/>
        </p:blipFill>
        <p:spPr>
          <a:xfrm>
            <a:off x="3056962" y="-6887949"/>
            <a:ext cx="9135037" cy="6877966"/>
          </a:xfrm>
          <a:prstGeom prst="rect">
            <a:avLst/>
          </a:prstGeom>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983"/>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PROSPETTIVA</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4" y="1324212"/>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STUDI</a:t>
            </a:r>
            <a:r>
              <a:rPr lang="it-IT"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ANATOMICI</a:t>
            </a:r>
          </a:p>
        </p:txBody>
      </p:sp>
      <p:sp>
        <p:nvSpPr>
          <p:cNvPr id="7" name="CasellaDiTesto 6">
            <a:extLst>
              <a:ext uri="{FF2B5EF4-FFF2-40B4-BE49-F238E27FC236}">
                <a16:creationId xmlns:a16="http://schemas.microsoft.com/office/drawing/2014/main" id="{6FA8EF55-F02A-65DE-105C-EE526C1ED05F}"/>
              </a:ext>
            </a:extLst>
          </p:cNvPr>
          <p:cNvSpPr txBox="1"/>
          <p:nvPr/>
        </p:nvSpPr>
        <p:spPr>
          <a:xfrm>
            <a:off x="809624" y="1939575"/>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RAFFAELLO</a:t>
            </a:r>
          </a:p>
        </p:txBody>
      </p:sp>
      <p:sp>
        <p:nvSpPr>
          <p:cNvPr id="8" name="CasellaDiTesto 7">
            <a:extLst>
              <a:ext uri="{FF2B5EF4-FFF2-40B4-BE49-F238E27FC236}">
                <a16:creationId xmlns:a16="http://schemas.microsoft.com/office/drawing/2014/main" id="{4011EADF-28A2-314E-54AE-F24015A12A63}"/>
              </a:ext>
            </a:extLst>
          </p:cNvPr>
          <p:cNvSpPr txBox="1"/>
          <p:nvPr/>
        </p:nvSpPr>
        <p:spPr>
          <a:xfrm>
            <a:off x="809624" y="2554938"/>
            <a:ext cx="2724150" cy="461665"/>
          </a:xfrm>
          <a:prstGeom prst="rect">
            <a:avLst/>
          </a:prstGeom>
          <a:noFill/>
        </p:spPr>
        <p:txBody>
          <a:bodyPr wrap="square" rtlCol="0">
            <a:spAutoFit/>
          </a:bodyPr>
          <a:lstStyle/>
          <a:p>
            <a:r>
              <a:rPr lang="it-IT" sz="2400" dirty="0">
                <a:solidFill>
                  <a:schemeClr val="bg1"/>
                </a:solidFill>
                <a:latin typeface="Georgia" panose="02040502050405020303" pitchFamily="18" charset="0"/>
              </a:rPr>
              <a:t>MICHELANGELO</a:t>
            </a:r>
          </a:p>
        </p:txBody>
      </p:sp>
      <p:sp>
        <p:nvSpPr>
          <p:cNvPr id="9" name="CasellaDiTesto 8">
            <a:extLst>
              <a:ext uri="{FF2B5EF4-FFF2-40B4-BE49-F238E27FC236}">
                <a16:creationId xmlns:a16="http://schemas.microsoft.com/office/drawing/2014/main" id="{1C7C148C-D792-BC0F-DF5E-FEF1C35561C6}"/>
              </a:ext>
            </a:extLst>
          </p:cNvPr>
          <p:cNvSpPr txBox="1"/>
          <p:nvPr/>
        </p:nvSpPr>
        <p:spPr>
          <a:xfrm>
            <a:off x="809625" y="6211669"/>
            <a:ext cx="2724150" cy="646331"/>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dirty="0"/>
              <a:t>ALTRI ARTISTI DEGNI DI NOTA</a:t>
            </a:r>
          </a:p>
        </p:txBody>
      </p:sp>
      <p:sp>
        <p:nvSpPr>
          <p:cNvPr id="12" name="CasellaDiTesto 11">
            <a:extLst>
              <a:ext uri="{FF2B5EF4-FFF2-40B4-BE49-F238E27FC236}">
                <a16:creationId xmlns:a16="http://schemas.microsoft.com/office/drawing/2014/main" id="{E510D8A0-6BDC-7E19-286C-CA6C3DED7C16}"/>
              </a:ext>
            </a:extLst>
          </p:cNvPr>
          <p:cNvSpPr txBox="1"/>
          <p:nvPr/>
        </p:nvSpPr>
        <p:spPr>
          <a:xfrm>
            <a:off x="809624" y="610948"/>
            <a:ext cx="3400425" cy="461665"/>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LEONARDO</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DA</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VINCI</a:t>
            </a:r>
          </a:p>
        </p:txBody>
      </p:sp>
      <p:sp>
        <p:nvSpPr>
          <p:cNvPr id="3" name="CasellaDiTesto 2">
            <a:extLst>
              <a:ext uri="{FF2B5EF4-FFF2-40B4-BE49-F238E27FC236}">
                <a16:creationId xmlns:a16="http://schemas.microsoft.com/office/drawing/2014/main" id="{9599AEC6-8C2E-EDCA-0F00-47732BA19386}"/>
              </a:ext>
            </a:extLst>
          </p:cNvPr>
          <p:cNvSpPr txBox="1"/>
          <p:nvPr/>
        </p:nvSpPr>
        <p:spPr>
          <a:xfrm>
            <a:off x="809623" y="3016603"/>
            <a:ext cx="8255000" cy="3046988"/>
          </a:xfrm>
          <a:prstGeom prst="rect">
            <a:avLst/>
          </a:prstGeom>
          <a:noFill/>
        </p:spPr>
        <p:txBody>
          <a:bodyPr wrap="square" rtlCol="0">
            <a:spAutoFit/>
          </a:bodyPr>
          <a:lstStyle/>
          <a:p>
            <a:r>
              <a:rPr lang="it-IT" sz="1600" dirty="0">
                <a:solidFill>
                  <a:schemeClr val="bg1"/>
                </a:solidFill>
                <a:latin typeface="Georgia" panose="02040502050405020303" pitchFamily="18" charset="0"/>
              </a:rPr>
              <a:t>L'artista Toscano era ed è tutt'oggi riconosciuto come uno dei più grandi artisti di tutti i tempi. Durante la sua carriera si focalizzò spesso sull'utilizzo di metodi matematici e scientifici per raggiungere la perfezione geometrica e anatomica dei corpi da lui incisi sul freddo marmo. Le sue sculture, come ad esempio il celebre Mosè, presentano un'attenzione ai dettagli maniacale e conseguibile solo dopo un’intensa dedizione agli studi del corpo umano e della matematica. Il particolare dell'estensore del mignolo destro presente nell’opera è senza dubbio uno dei dettagli più universalmente apprezzati e, contestualmente, testimone dell’attenta preparazione scientifica necessaria per assurgere ad un simile risultato.</a:t>
            </a:r>
          </a:p>
          <a:p>
            <a:r>
              <a:rPr lang="it-IT" sz="1600" dirty="0">
                <a:solidFill>
                  <a:schemeClr val="bg1"/>
                </a:solidFill>
                <a:latin typeface="Georgia" panose="02040502050405020303" pitchFamily="18" charset="0"/>
              </a:rPr>
              <a:t>Come sempre nella scultura rinascimentale, e questa statua ne fa da esempio, una formazione in ambito scientifico era sempre necessaria per riuscire a ritrarre in maniera il più fedele possibile il corpo umano.</a:t>
            </a:r>
          </a:p>
        </p:txBody>
      </p:sp>
      <p:sp>
        <p:nvSpPr>
          <p:cNvPr id="14" name="CasellaDiTesto 13">
            <a:extLst>
              <a:ext uri="{FF2B5EF4-FFF2-40B4-BE49-F238E27FC236}">
                <a16:creationId xmlns:a16="http://schemas.microsoft.com/office/drawing/2014/main" id="{DC41D78F-F03C-CA19-0B9C-98D17D865286}"/>
              </a:ext>
            </a:extLst>
          </p:cNvPr>
          <p:cNvSpPr txBox="1"/>
          <p:nvPr/>
        </p:nvSpPr>
        <p:spPr>
          <a:xfrm>
            <a:off x="-9580470" y="3741762"/>
            <a:ext cx="9580470" cy="2793072"/>
          </a:xfrm>
          <a:prstGeom prst="rect">
            <a:avLst/>
          </a:prstGeom>
          <a:noFill/>
        </p:spPr>
        <p:txBody>
          <a:bodyPr wrap="square" rtlCol="0">
            <a:spAutoFit/>
          </a:bodyPr>
          <a:lstStyle/>
          <a:p>
            <a:r>
              <a:rPr lang="it-IT" sz="1350" dirty="0">
                <a:solidFill>
                  <a:schemeClr val="bg1"/>
                </a:solidFill>
                <a:latin typeface="Georgia" panose="02040502050405020303" pitchFamily="18" charset="0"/>
              </a:rPr>
              <a:t>Ancora oggi si rileva un'importante connessione tra la scienza e l'arte, come nell'arte contemporanea.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Piet Mondrian ne è un facile esempio, data la sua fama: egli utilizzò la sezione aurea in alcuni suoi quadri, come nella «composizione con grigio e marrone chiaro.»</a:t>
            </a:r>
          </a:p>
          <a:p>
            <a:endParaRPr lang="it-IT" sz="1350" dirty="0">
              <a:solidFill>
                <a:schemeClr val="bg1"/>
              </a:solidFill>
              <a:latin typeface="Georgia" panose="02040502050405020303" pitchFamily="18" charset="0"/>
            </a:endParaRPr>
          </a:p>
          <a:p>
            <a:r>
              <a:rPr lang="it-IT" sz="1350" dirty="0">
                <a:solidFill>
                  <a:schemeClr val="bg1"/>
                </a:solidFill>
                <a:latin typeface="Georgia" panose="02040502050405020303" pitchFamily="18" charset="0"/>
              </a:rPr>
              <a:t>L’utilizzo della sezione aurea è diventata di uso comune per molti artisti che vogliano trovare un equilibrio nei quadri, nella disposizione di figure o cambiamento di ritmo in composizioni musicali.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Tuttavia questa non è l’unica tecnica matematica utilizzata per creare opere sempre più scientificamente pure e godibili: esistono quadri molto recenti che hanno come soggetto la simmetria radiale, che aiuta a creare intricate forme geometriche composte da diverse linee, meticolosamente tracciate sulla tela o foglio usufruendo di metodi matematici che permettano di tracciare il più precisamente tali linee e di conoscere l'inclinazione di ognuna, al fine di salvaguardarne la simmetria.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Un importante esempio di utilizzo di tale tecnica è «Kreis Mo», 1963 di Manfred </a:t>
            </a:r>
            <a:r>
              <a:rPr lang="it-IT" sz="1350" dirty="0" err="1">
                <a:solidFill>
                  <a:schemeClr val="bg1"/>
                </a:solidFill>
                <a:latin typeface="Georgia" panose="02040502050405020303" pitchFamily="18" charset="0"/>
              </a:rPr>
              <a:t>Kuttner</a:t>
            </a:r>
            <a:r>
              <a:rPr lang="it-IT" sz="1350" dirty="0">
                <a:solidFill>
                  <a:schemeClr val="bg1"/>
                </a:solidFill>
                <a:latin typeface="Georgia" panose="02040502050405020303" pitchFamily="18" charset="0"/>
              </a:rPr>
              <a:t>.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Da citare sono anche i lavori di artisti come Alberto Biasi, che con le sue diverse e numerose opere, attraverso l’ausilio della matematica, disegna precise linee riuscendo a creare vera e propria arte.</a:t>
            </a:r>
          </a:p>
        </p:txBody>
      </p:sp>
    </p:spTree>
    <p:extLst>
      <p:ext uri="{BB962C8B-B14F-4D97-AF65-F5344CB8AC3E}">
        <p14:creationId xmlns:p14="http://schemas.microsoft.com/office/powerpoint/2010/main" val="117341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44C629-D471-B427-7A60-E2F3502C1CC9}"/>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ackgroundRemoval t="2662" b="95627" l="5000" r="96154">
                        <a14:foregroundMark x1="34615" y1="24905" x2="34615" y2="24905"/>
                        <a14:foregroundMark x1="40962" y1="16920" x2="61731" y2="25095"/>
                        <a14:foregroundMark x1="92308" y1="27567" x2="96346" y2="46578"/>
                        <a14:foregroundMark x1="96346" y1="46578" x2="96154" y2="53992"/>
                        <a14:foregroundMark x1="96154" y1="53992" x2="94231" y2="59125"/>
                        <a14:foregroundMark x1="94231" y1="59125" x2="74423" y2="73004"/>
                        <a14:foregroundMark x1="74423" y1="73004" x2="54231" y2="74335"/>
                        <a14:foregroundMark x1="54231" y1="74335" x2="33846" y2="65399"/>
                        <a14:foregroundMark x1="33846" y1="65399" x2="39615" y2="48859"/>
                        <a14:foregroundMark x1="39615" y1="48859" x2="64808" y2="43536"/>
                        <a14:foregroundMark x1="64808" y1="43536" x2="66731" y2="45057"/>
                        <a14:foregroundMark x1="85000" y1="22243" x2="79615" y2="14259"/>
                        <a14:foregroundMark x1="79615" y1="14259" x2="72115" y2="10076"/>
                        <a14:foregroundMark x1="72115" y1="10076" x2="28846" y2="13688"/>
                        <a14:foregroundMark x1="28846" y1="13688" x2="21346" y2="15589"/>
                        <a14:foregroundMark x1="21346" y1="15589" x2="3846" y2="42586"/>
                        <a14:foregroundMark x1="3846" y1="42586" x2="11538" y2="76236"/>
                        <a14:foregroundMark x1="11538" y1="76236" x2="15000" y2="80418"/>
                        <a14:foregroundMark x1="15000" y1="80418" x2="28269" y2="85932"/>
                        <a14:foregroundMark x1="28269" y1="85932" x2="73462" y2="86692"/>
                        <a14:foregroundMark x1="73462" y1="86692" x2="86731" y2="76996"/>
                        <a14:foregroundMark x1="86731" y1="76996" x2="87308" y2="76046"/>
                        <a14:foregroundMark x1="96154" y1="60456" x2="96154" y2="58745"/>
                        <a14:foregroundMark x1="80192" y1="13308" x2="59423" y2="6464"/>
                        <a14:foregroundMark x1="59423" y1="6464" x2="30000" y2="11597"/>
                        <a14:foregroundMark x1="30000" y1="11597" x2="21923" y2="15209"/>
                        <a14:foregroundMark x1="21923" y1="15209" x2="9231" y2="33270"/>
                        <a14:foregroundMark x1="9231" y1="33270" x2="769" y2="52091"/>
                        <a14:foregroundMark x1="769" y1="52091" x2="5192" y2="60456"/>
                        <a14:foregroundMark x1="5192" y1="60456" x2="6154" y2="69392"/>
                        <a14:foregroundMark x1="73462" y1="15209" x2="55000" y2="8935"/>
                        <a14:foregroundMark x1="55000" y1="8935" x2="51346" y2="9316"/>
                        <a14:foregroundMark x1="35385" y1="88213" x2="51154" y2="87643"/>
                        <a14:foregroundMark x1="61731" y1="91825" x2="41923" y2="92776"/>
                        <a14:foregroundMark x1="62885" y1="95057" x2="44808" y2="97719"/>
                        <a14:foregroundMark x1="44808" y1="97719" x2="51923" y2="95817"/>
                        <a14:foregroundMark x1="51923" y1="95817" x2="53654" y2="95817"/>
                        <a14:foregroundMark x1="52308" y1="2662" x2="52308" y2="2662"/>
                        <a14:foregroundMark x1="47692" y1="2852" x2="47692" y2="2852"/>
                        <a14:backgroundMark x1="4038" y1="16920" x2="4038" y2="16920"/>
                      </a14:backgroundRemoval>
                    </a14:imgEffect>
                    <a14:imgEffect>
                      <a14:sharpenSoften amount="-48000"/>
                    </a14:imgEffect>
                    <a14:imgEffect>
                      <a14:brightnessContrast bright="-55000" contrast="-9000"/>
                    </a14:imgEffect>
                  </a14:imgLayer>
                </a14:imgProps>
              </a:ext>
            </a:extLst>
          </a:blip>
          <a:srcRect t="12845" b="12845"/>
          <a:stretch/>
        </p:blipFill>
        <p:spPr>
          <a:xfrm>
            <a:off x="3071812" y="-9983"/>
            <a:ext cx="9120187" cy="6855421"/>
          </a:xfrm>
          <a:prstGeom prst="rect">
            <a:avLst/>
          </a:prstGeom>
        </p:spPr>
      </p:pic>
      <p:pic>
        <p:nvPicPr>
          <p:cNvPr id="11" name="Immagine 10">
            <a:extLst>
              <a:ext uri="{FF2B5EF4-FFF2-40B4-BE49-F238E27FC236}">
                <a16:creationId xmlns:a16="http://schemas.microsoft.com/office/drawing/2014/main" id="{0EDF0A0A-74F8-B718-557F-6AD36AC78B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Effect>
                      <a14:brightnessContrast bright="-74000" contrast="8000"/>
                    </a14:imgEffect>
                  </a14:imgLayer>
                </a14:imgProps>
              </a:ext>
            </a:extLst>
          </a:blip>
          <a:srcRect t="10892" b="26702"/>
          <a:stretch/>
        </p:blipFill>
        <p:spPr>
          <a:xfrm>
            <a:off x="3056963" y="-6867983"/>
            <a:ext cx="9135037" cy="6858000"/>
          </a:xfrm>
          <a:prstGeom prst="rect">
            <a:avLst/>
          </a:prstGeom>
        </p:spPr>
      </p:pic>
      <p:sp>
        <p:nvSpPr>
          <p:cNvPr id="4" name="CasellaDiTesto 3">
            <a:extLst>
              <a:ext uri="{FF2B5EF4-FFF2-40B4-BE49-F238E27FC236}">
                <a16:creationId xmlns:a16="http://schemas.microsoft.com/office/drawing/2014/main" id="{0E050E6C-B618-86F5-C21F-40FC1305FE6B}"/>
              </a:ext>
            </a:extLst>
          </p:cNvPr>
          <p:cNvSpPr txBox="1"/>
          <p:nvPr/>
        </p:nvSpPr>
        <p:spPr>
          <a:xfrm>
            <a:off x="809625" y="-9983"/>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PROSPETTIVA</a:t>
            </a:r>
          </a:p>
        </p:txBody>
      </p:sp>
      <p:sp>
        <p:nvSpPr>
          <p:cNvPr id="6" name="CasellaDiTesto 5">
            <a:extLst>
              <a:ext uri="{FF2B5EF4-FFF2-40B4-BE49-F238E27FC236}">
                <a16:creationId xmlns:a16="http://schemas.microsoft.com/office/drawing/2014/main" id="{1057B42C-404A-FFAA-D9FA-CB63321C989D}"/>
              </a:ext>
            </a:extLst>
          </p:cNvPr>
          <p:cNvSpPr txBox="1"/>
          <p:nvPr/>
        </p:nvSpPr>
        <p:spPr>
          <a:xfrm>
            <a:off x="809624" y="1324212"/>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STUDI</a:t>
            </a:r>
            <a:r>
              <a:rPr lang="it-IT"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ANATOMICI</a:t>
            </a:r>
          </a:p>
        </p:txBody>
      </p:sp>
      <p:sp>
        <p:nvSpPr>
          <p:cNvPr id="7" name="CasellaDiTesto 6">
            <a:extLst>
              <a:ext uri="{FF2B5EF4-FFF2-40B4-BE49-F238E27FC236}">
                <a16:creationId xmlns:a16="http://schemas.microsoft.com/office/drawing/2014/main" id="{6FA8EF55-F02A-65DE-105C-EE526C1ED05F}"/>
              </a:ext>
            </a:extLst>
          </p:cNvPr>
          <p:cNvSpPr txBox="1"/>
          <p:nvPr/>
        </p:nvSpPr>
        <p:spPr>
          <a:xfrm>
            <a:off x="809624" y="1939575"/>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RAFFAELLO</a:t>
            </a:r>
          </a:p>
        </p:txBody>
      </p:sp>
      <p:sp>
        <p:nvSpPr>
          <p:cNvPr id="8" name="CasellaDiTesto 7">
            <a:extLst>
              <a:ext uri="{FF2B5EF4-FFF2-40B4-BE49-F238E27FC236}">
                <a16:creationId xmlns:a16="http://schemas.microsoft.com/office/drawing/2014/main" id="{4011EADF-28A2-314E-54AE-F24015A12A63}"/>
              </a:ext>
            </a:extLst>
          </p:cNvPr>
          <p:cNvSpPr txBox="1"/>
          <p:nvPr/>
        </p:nvSpPr>
        <p:spPr>
          <a:xfrm>
            <a:off x="809624" y="2554938"/>
            <a:ext cx="2724150" cy="369332"/>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MICHELANGELO</a:t>
            </a:r>
          </a:p>
        </p:txBody>
      </p:sp>
      <p:sp>
        <p:nvSpPr>
          <p:cNvPr id="9" name="CasellaDiTesto 8">
            <a:extLst>
              <a:ext uri="{FF2B5EF4-FFF2-40B4-BE49-F238E27FC236}">
                <a16:creationId xmlns:a16="http://schemas.microsoft.com/office/drawing/2014/main" id="{1C7C148C-D792-BC0F-DF5E-FEF1C35561C6}"/>
              </a:ext>
            </a:extLst>
          </p:cNvPr>
          <p:cNvSpPr txBox="1"/>
          <p:nvPr/>
        </p:nvSpPr>
        <p:spPr>
          <a:xfrm>
            <a:off x="809624" y="3170301"/>
            <a:ext cx="2724150" cy="830997"/>
          </a:xfrm>
          <a:prstGeom prst="rect">
            <a:avLst/>
          </a:prstGeom>
          <a:noFill/>
        </p:spPr>
        <p:txBody>
          <a:bodyPr wrap="square" rtlCol="0">
            <a:spAutoFit/>
          </a:bodyPr>
          <a:lstStyle>
            <a:defPPr>
              <a:defRPr lang="it-IT"/>
            </a:defPPr>
            <a:lvl1pPr>
              <a:defRPr>
                <a:solidFill>
                  <a:schemeClr val="bg2">
                    <a:lumMod val="25000"/>
                  </a:schemeClr>
                </a:solidFill>
                <a:latin typeface="Georgia" panose="02040502050405020303" pitchFamily="18" charset="0"/>
              </a:defRPr>
            </a:lvl1pPr>
          </a:lstStyle>
          <a:p>
            <a:r>
              <a:rPr lang="it-IT" sz="2400" dirty="0">
                <a:solidFill>
                  <a:schemeClr val="bg1"/>
                </a:solidFill>
              </a:rPr>
              <a:t>ALTRI</a:t>
            </a:r>
            <a:r>
              <a:rPr lang="it-IT" dirty="0"/>
              <a:t> </a:t>
            </a:r>
            <a:r>
              <a:rPr lang="it-IT" sz="2400" dirty="0">
                <a:solidFill>
                  <a:schemeClr val="bg1"/>
                </a:solidFill>
              </a:rPr>
              <a:t>ARTISTI</a:t>
            </a:r>
            <a:r>
              <a:rPr lang="it-IT" dirty="0"/>
              <a:t> </a:t>
            </a:r>
            <a:r>
              <a:rPr lang="it-IT" sz="2400" dirty="0">
                <a:solidFill>
                  <a:schemeClr val="bg1"/>
                </a:solidFill>
              </a:rPr>
              <a:t>DEGNI</a:t>
            </a:r>
            <a:r>
              <a:rPr lang="it-IT" dirty="0"/>
              <a:t> </a:t>
            </a:r>
            <a:r>
              <a:rPr lang="it-IT" sz="2400" dirty="0">
                <a:solidFill>
                  <a:schemeClr val="bg1"/>
                </a:solidFill>
              </a:rPr>
              <a:t>DI</a:t>
            </a:r>
            <a:r>
              <a:rPr lang="it-IT" dirty="0"/>
              <a:t> </a:t>
            </a:r>
            <a:r>
              <a:rPr lang="it-IT" sz="2400" dirty="0">
                <a:solidFill>
                  <a:schemeClr val="bg1"/>
                </a:solidFill>
              </a:rPr>
              <a:t>NOTA</a:t>
            </a:r>
          </a:p>
        </p:txBody>
      </p:sp>
      <p:sp>
        <p:nvSpPr>
          <p:cNvPr id="12" name="CasellaDiTesto 11">
            <a:extLst>
              <a:ext uri="{FF2B5EF4-FFF2-40B4-BE49-F238E27FC236}">
                <a16:creationId xmlns:a16="http://schemas.microsoft.com/office/drawing/2014/main" id="{E510D8A0-6BDC-7E19-286C-CA6C3DED7C16}"/>
              </a:ext>
            </a:extLst>
          </p:cNvPr>
          <p:cNvSpPr txBox="1"/>
          <p:nvPr/>
        </p:nvSpPr>
        <p:spPr>
          <a:xfrm>
            <a:off x="809624" y="610948"/>
            <a:ext cx="3400425" cy="461665"/>
          </a:xfrm>
          <a:prstGeom prst="rect">
            <a:avLst/>
          </a:prstGeom>
          <a:noFill/>
        </p:spPr>
        <p:txBody>
          <a:bodyPr wrap="square" rtlCol="0">
            <a:spAutoFit/>
          </a:bodyPr>
          <a:lstStyle/>
          <a:p>
            <a:r>
              <a:rPr lang="it-IT" dirty="0">
                <a:solidFill>
                  <a:schemeClr val="bg2">
                    <a:lumMod val="25000"/>
                  </a:schemeClr>
                </a:solidFill>
                <a:latin typeface="Georgia" panose="02040502050405020303" pitchFamily="18" charset="0"/>
              </a:rPr>
              <a:t>LEONARDO</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DA</a:t>
            </a:r>
            <a:r>
              <a:rPr lang="it-IT" sz="2400" dirty="0">
                <a:solidFill>
                  <a:schemeClr val="bg1"/>
                </a:solidFill>
                <a:latin typeface="Georgia" panose="02040502050405020303" pitchFamily="18" charset="0"/>
              </a:rPr>
              <a:t> </a:t>
            </a:r>
            <a:r>
              <a:rPr lang="it-IT" dirty="0">
                <a:solidFill>
                  <a:schemeClr val="bg2">
                    <a:lumMod val="25000"/>
                  </a:schemeClr>
                </a:solidFill>
                <a:latin typeface="Georgia" panose="02040502050405020303" pitchFamily="18" charset="0"/>
              </a:rPr>
              <a:t>VINCI</a:t>
            </a:r>
          </a:p>
        </p:txBody>
      </p:sp>
      <p:sp>
        <p:nvSpPr>
          <p:cNvPr id="2" name="CasellaDiTesto 1">
            <a:extLst>
              <a:ext uri="{FF2B5EF4-FFF2-40B4-BE49-F238E27FC236}">
                <a16:creationId xmlns:a16="http://schemas.microsoft.com/office/drawing/2014/main" id="{56E5B8E5-55CF-4F8F-7500-12D8A15E87B6}"/>
              </a:ext>
            </a:extLst>
          </p:cNvPr>
          <p:cNvSpPr txBox="1"/>
          <p:nvPr/>
        </p:nvSpPr>
        <p:spPr>
          <a:xfrm>
            <a:off x="809624" y="4052366"/>
            <a:ext cx="9580470" cy="2793072"/>
          </a:xfrm>
          <a:prstGeom prst="rect">
            <a:avLst/>
          </a:prstGeom>
          <a:noFill/>
        </p:spPr>
        <p:txBody>
          <a:bodyPr wrap="square" rtlCol="0">
            <a:spAutoFit/>
          </a:bodyPr>
          <a:lstStyle/>
          <a:p>
            <a:r>
              <a:rPr lang="it-IT" sz="1350" dirty="0">
                <a:solidFill>
                  <a:schemeClr val="bg1"/>
                </a:solidFill>
                <a:latin typeface="Georgia" panose="02040502050405020303" pitchFamily="18" charset="0"/>
              </a:rPr>
              <a:t>Ancora oggi si rileva un'importante connessione tra la scienza e l'arte, come nell'arte contemporanea.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Piet Mondrian ne è un facile esempio, data la sua fama: egli utilizzò la sezione aurea in alcuni suoi quadri, come nella «composizione con grigio e marrone chiaro.»</a:t>
            </a:r>
          </a:p>
          <a:p>
            <a:endParaRPr lang="it-IT" sz="1350" dirty="0">
              <a:solidFill>
                <a:schemeClr val="bg1"/>
              </a:solidFill>
              <a:latin typeface="Georgia" panose="02040502050405020303" pitchFamily="18" charset="0"/>
            </a:endParaRPr>
          </a:p>
          <a:p>
            <a:r>
              <a:rPr lang="it-IT" sz="1350" dirty="0">
                <a:solidFill>
                  <a:schemeClr val="bg1"/>
                </a:solidFill>
                <a:latin typeface="Georgia" panose="02040502050405020303" pitchFamily="18" charset="0"/>
              </a:rPr>
              <a:t>L’utilizzo della sezione aurea è diventata di uso comune per molti artisti che vogliano trovare un equilibrio nei quadri, nella disposizione di figure o cambiamento di ritmo in composizioni musicali.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Tuttavia questa non è l’unica tecnica matematica utilizzata per creare opere sempre più scientificamente pure e godibili: esistono quadri molto recenti che hanno come soggetto la simmetria radiale, che aiuta a creare intricate forme geometriche composte da diverse linee, meticolosamente tracciate sulla tela o foglio usufruendo di metodi matematici che permettano di tracciare il più precisamente tali linee e di conoscere l'inclinazione di ognuna, al fine di salvaguardarne la simmetria.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Un importante esempio di utilizzo di tale tecnica è «Kreis Mo», 1963 di Manfred </a:t>
            </a:r>
            <a:r>
              <a:rPr lang="it-IT" sz="1350" dirty="0" err="1">
                <a:solidFill>
                  <a:schemeClr val="bg1"/>
                </a:solidFill>
                <a:latin typeface="Georgia" panose="02040502050405020303" pitchFamily="18" charset="0"/>
              </a:rPr>
              <a:t>Kuttner</a:t>
            </a:r>
            <a:r>
              <a:rPr lang="it-IT" sz="1350" dirty="0">
                <a:solidFill>
                  <a:schemeClr val="bg1"/>
                </a:solidFill>
                <a:latin typeface="Georgia" panose="02040502050405020303" pitchFamily="18" charset="0"/>
              </a:rPr>
              <a:t>. </a:t>
            </a:r>
            <a:br>
              <a:rPr lang="it-IT" sz="1350" dirty="0">
                <a:solidFill>
                  <a:schemeClr val="bg1"/>
                </a:solidFill>
                <a:latin typeface="Georgia" panose="02040502050405020303" pitchFamily="18" charset="0"/>
              </a:rPr>
            </a:br>
            <a:r>
              <a:rPr lang="it-IT" sz="1350" dirty="0">
                <a:solidFill>
                  <a:schemeClr val="bg1"/>
                </a:solidFill>
                <a:latin typeface="Georgia" panose="02040502050405020303" pitchFamily="18" charset="0"/>
              </a:rPr>
              <a:t>Da citare sono anche i lavori di artisti come Alberto Biasi, che con le sue diverse e numerose opere, attraverso l’ausilio della matematica, disegna precise linee riuscendo a creare vera e propria arte.</a:t>
            </a:r>
          </a:p>
        </p:txBody>
      </p:sp>
    </p:spTree>
    <p:extLst>
      <p:ext uri="{BB962C8B-B14F-4D97-AF65-F5344CB8AC3E}">
        <p14:creationId xmlns:p14="http://schemas.microsoft.com/office/powerpoint/2010/main" val="3213112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3184</Words>
  <Application>Microsoft Office PowerPoint</Application>
  <PresentationFormat>Widescreen</PresentationFormat>
  <Paragraphs>122</Paragraphs>
  <Slides>14</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Arial</vt:lpstr>
      <vt:lpstr>Bahnschrift SemiLight</vt:lpstr>
      <vt:lpstr>Baskerville Old Face</vt:lpstr>
      <vt:lpstr>Bookman Old Style</vt:lpstr>
      <vt:lpstr>Calibri</vt:lpstr>
      <vt:lpstr>Calibri Light</vt:lpstr>
      <vt:lpstr>Georgia</vt:lpstr>
      <vt:lpstr>Tema di Office</vt:lpstr>
      <vt:lpstr>La Scienza nell’Arte</vt:lpstr>
      <vt:lpstr>Come viene utilizzata la scienza nell’arte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Scienza nell’Arte</dc:title>
  <dc:creator>Concetta Gallo</dc:creator>
  <cp:lastModifiedBy>Di lorenzo Di Lorenzo</cp:lastModifiedBy>
  <cp:revision>20</cp:revision>
  <dcterms:created xsi:type="dcterms:W3CDTF">2023-02-26T19:26:51Z</dcterms:created>
  <dcterms:modified xsi:type="dcterms:W3CDTF">2023-03-01T09:31:21Z</dcterms:modified>
</cp:coreProperties>
</file>