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Comfortaa" panose="020B0604020202020204" charset="0"/>
      <p:regular r:id="rId18"/>
      <p:bold r:id="rId19"/>
    </p:embeddedFont>
    <p:embeddedFont>
      <p:font typeface="Comfortaa SemiBold" panose="020B0604020202020204" charset="0"/>
      <p:regular r:id="rId20"/>
      <p:bold r:id="rId21"/>
    </p:embeddedFont>
    <p:embeddedFont>
      <p:font typeface="Merriweather" panose="00000500000000000000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32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1a82d01336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1a82d01336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1a82d01336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1a82d01336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1a82d0133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1a82d0133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1a82d01336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1a82d01336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2346e54aa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2346e54aa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1a82d0133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1a82d0133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1a82d013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1a82d013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1a82d0133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1a82d0133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1a82d0133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1a82d0133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1a82d01336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1a82d01336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1a82d01336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1a82d01336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1a82d0133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1a82d01336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1a82d0133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1a82d0133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1a82d01336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1a82d01336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8" y="5939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latin typeface="Merriweather"/>
                <a:ea typeface="Merriweather"/>
                <a:cs typeface="Merriweather"/>
                <a:sym typeface="Merriweather"/>
              </a:rPr>
              <a:t>“Arte e scienza: strumenti per indagare la realtà”</a:t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29545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Concorso “Arte e scienza” - Premio ISSA XIII edizione</a:t>
            </a:r>
            <a:endParaRPr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334525" y="3747175"/>
            <a:ext cx="5000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fortaa SemiBold"/>
                <a:ea typeface="Comfortaa SemiBold"/>
                <a:cs typeface="Comfortaa SemiBold"/>
                <a:sym typeface="Comfortaa SemiBold"/>
              </a:rPr>
              <a:t>Vittorio Liuzzi</a:t>
            </a:r>
            <a:endParaRPr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fortaa SemiBold"/>
                <a:ea typeface="Comfortaa SemiBold"/>
                <a:cs typeface="Comfortaa SemiBold"/>
                <a:sym typeface="Comfortaa SemiBold"/>
              </a:rPr>
              <a:t>I.I.S. “Giancarlo Siani” di Napoli</a:t>
            </a:r>
            <a:endParaRPr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fortaa SemiBold"/>
                <a:ea typeface="Comfortaa SemiBold"/>
                <a:cs typeface="Comfortaa SemiBold"/>
                <a:sym typeface="Comfortaa SemiBold"/>
              </a:rPr>
              <a:t>Classe 5° W</a:t>
            </a:r>
            <a:endParaRPr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omfortaa SemiBold"/>
                <a:ea typeface="Comfortaa SemiBold"/>
                <a:cs typeface="Comfortaa SemiBold"/>
                <a:sym typeface="Comfortaa SemiBold"/>
              </a:rPr>
              <a:t>Docente tutor: Adriana Basile</a:t>
            </a:r>
            <a:endParaRPr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title"/>
          </p:nvPr>
        </p:nvSpPr>
        <p:spPr>
          <a:xfrm>
            <a:off x="311700" y="81175"/>
            <a:ext cx="8514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Font typeface="Merriweather"/>
              <a:buChar char="●"/>
            </a:pPr>
            <a:r>
              <a:rPr lang="it" sz="2900" b="1">
                <a:latin typeface="Merriweather"/>
                <a:ea typeface="Merriweather"/>
                <a:cs typeface="Merriweather"/>
                <a:sym typeface="Merriweather"/>
              </a:rPr>
              <a:t>La battaglia di Cascina di Michelangelo</a:t>
            </a:r>
            <a:endParaRPr sz="29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8" name="Google Shape;158;p22"/>
          <p:cNvSpPr txBox="1">
            <a:spLocks noGrp="1"/>
          </p:cNvSpPr>
          <p:nvPr>
            <p:ph type="body" idx="1"/>
          </p:nvPr>
        </p:nvSpPr>
        <p:spPr>
          <a:xfrm>
            <a:off x="311700" y="805800"/>
            <a:ext cx="3830100" cy="4247400"/>
          </a:xfrm>
          <a:prstGeom prst="rect">
            <a:avLst/>
          </a:prstGeom>
          <a:ln w="9525" cap="flat" cmpd="sng">
            <a:solidFill>
              <a:srgbClr val="43434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La battaglia di Cascina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è un affresco di Michelangelo commissionato da Pier Soderini intorno al 1506. La mancata realizzazione dell’affresco, rimasto allo stadio di cartone preparatorio, è dovuta al trasferimento dell’artista a Roma nello stesso anno per mettere a punto il progetto della monumentale tomba di papa Giulio II. </a:t>
            </a:r>
            <a:endParaRPr sz="13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Si narra che il suddetto cartone preparatorio, lasciato dal Buonarroti presso l’ospedale Sant’Onofrio, abbia iniziato a circolare e sia stato distrutto da Baccio Bandinelli, dopo aver fallito nel riprodurlo. Conserviamo ancora, però, alcuni disegni originali, come lo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1)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studio per la battaglia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e lo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2)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studio di un corpo nudo</a:t>
            </a:r>
            <a:endParaRPr sz="1300" i="1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159" name="Google Shape;159;p22"/>
          <p:cNvPicPr preferRelativeResize="0"/>
          <p:nvPr/>
        </p:nvPicPr>
        <p:blipFill rotWithShape="1">
          <a:blip r:embed="rId3">
            <a:alphaModFix/>
          </a:blip>
          <a:srcRect r="14610"/>
          <a:stretch/>
        </p:blipFill>
        <p:spPr>
          <a:xfrm>
            <a:off x="4255500" y="836875"/>
            <a:ext cx="2893775" cy="21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 rotWithShape="1">
          <a:blip r:embed="rId4">
            <a:alphaModFix/>
          </a:blip>
          <a:srcRect l="15722" r="24267"/>
          <a:stretch/>
        </p:blipFill>
        <p:spPr>
          <a:xfrm>
            <a:off x="7262975" y="836875"/>
            <a:ext cx="1683525" cy="402045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2"/>
          <p:cNvSpPr txBox="1"/>
          <p:nvPr/>
        </p:nvSpPr>
        <p:spPr>
          <a:xfrm>
            <a:off x="4141800" y="609975"/>
            <a:ext cx="52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</a:rPr>
              <a:t>1)</a:t>
            </a:r>
            <a:endParaRPr sz="900">
              <a:solidFill>
                <a:srgbClr val="FF0000"/>
              </a:solidFill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6981000" y="3095100"/>
            <a:ext cx="466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2)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>
            <a:spLocks noGrp="1"/>
          </p:cNvSpPr>
          <p:nvPr>
            <p:ph type="title"/>
          </p:nvPr>
        </p:nvSpPr>
        <p:spPr>
          <a:xfrm>
            <a:off x="311700" y="96225"/>
            <a:ext cx="8514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Font typeface="Merriweather"/>
              <a:buChar char="●"/>
            </a:pPr>
            <a:r>
              <a:rPr lang="it" sz="2900" b="1">
                <a:latin typeface="Merriweather"/>
                <a:ea typeface="Merriweather"/>
                <a:cs typeface="Merriweather"/>
                <a:sym typeface="Merriweather"/>
              </a:rPr>
              <a:t>I riferimenti a La battaglia di Cascina</a:t>
            </a:r>
            <a:endParaRPr sz="29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8" name="Google Shape;168;p23"/>
          <p:cNvSpPr txBox="1">
            <a:spLocks noGrp="1"/>
          </p:cNvSpPr>
          <p:nvPr>
            <p:ph type="body" idx="1"/>
          </p:nvPr>
        </p:nvSpPr>
        <p:spPr>
          <a:xfrm>
            <a:off x="311700" y="903700"/>
            <a:ext cx="3830100" cy="4134300"/>
          </a:xfrm>
          <a:prstGeom prst="rect">
            <a:avLst/>
          </a:prstGeom>
          <a:ln w="9525" cap="flat" cmpd="sng">
            <a:solidFill>
              <a:srgbClr val="43434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Nell’opera da me realizzata, mi sono ispirato a </a:t>
            </a: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La battaglia di Cascina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di Michelangelo Buonarroti nel riportare il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1)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groviglio di corpi nudi raffigurati in tutta la grandiosità anatomica ed eroica tipica dell’artista, fondendolo alla furia di cavalli e cavalieri de </a:t>
            </a: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La battaglia di Anghiari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di Leonardo. </a:t>
            </a:r>
            <a:endParaRPr sz="13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Qui, differentemente da quanto è solitamente scelto per la realizzazione di soggetti bellici, il Buonarroti sceglie di raffigurare la scena del richiamo alla armi in </a:t>
            </a: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medias res 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: mentre i soldati, stanchi dallo scontro armato, si rilassano facendo il bagno, sentono le trombe squillare e velocemente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2) 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raccattano le proprie cose per ricomporsi.</a:t>
            </a:r>
            <a:endParaRPr sz="13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169" name="Google Shape;169;p23"/>
          <p:cNvPicPr preferRelativeResize="0"/>
          <p:nvPr/>
        </p:nvPicPr>
        <p:blipFill rotWithShape="1">
          <a:blip r:embed="rId3">
            <a:alphaModFix/>
          </a:blip>
          <a:srcRect l="49503" t="8567" r="5606"/>
          <a:stretch/>
        </p:blipFill>
        <p:spPr>
          <a:xfrm>
            <a:off x="6845450" y="2806925"/>
            <a:ext cx="2108598" cy="22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3"/>
          <p:cNvSpPr txBox="1"/>
          <p:nvPr/>
        </p:nvSpPr>
        <p:spPr>
          <a:xfrm>
            <a:off x="6627025" y="2726475"/>
            <a:ext cx="421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2)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171" name="Google Shape;171;p23"/>
          <p:cNvPicPr preferRelativeResize="0"/>
          <p:nvPr/>
        </p:nvPicPr>
        <p:blipFill rotWithShape="1">
          <a:blip r:embed="rId4">
            <a:alphaModFix/>
          </a:blip>
          <a:srcRect t="23232" r="62089" b="13636"/>
          <a:stretch/>
        </p:blipFill>
        <p:spPr>
          <a:xfrm>
            <a:off x="4545588" y="2806925"/>
            <a:ext cx="1896074" cy="223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 rotWithShape="1">
          <a:blip r:embed="rId4">
            <a:alphaModFix/>
          </a:blip>
          <a:srcRect l="30434" t="31623" b="9344"/>
          <a:stretch/>
        </p:blipFill>
        <p:spPr>
          <a:xfrm>
            <a:off x="5098325" y="873825"/>
            <a:ext cx="3053348" cy="183075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 txBox="1"/>
          <p:nvPr/>
        </p:nvSpPr>
        <p:spPr>
          <a:xfrm>
            <a:off x="4887450" y="784150"/>
            <a:ext cx="459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1)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4339200" y="2726475"/>
            <a:ext cx="459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1)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>
            <a:spLocks noGrp="1"/>
          </p:cNvSpPr>
          <p:nvPr>
            <p:ph type="title"/>
          </p:nvPr>
        </p:nvSpPr>
        <p:spPr>
          <a:xfrm>
            <a:off x="0" y="83550"/>
            <a:ext cx="9144000" cy="99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920" b="1">
                <a:latin typeface="Merriweather"/>
                <a:ea typeface="Merriweather"/>
                <a:cs typeface="Merriweather"/>
                <a:sym typeface="Merriweather"/>
              </a:rPr>
              <a:t>“Arte e scienza:</a:t>
            </a:r>
            <a:endParaRPr sz="292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920" b="1">
                <a:latin typeface="Merriweather"/>
                <a:ea typeface="Merriweather"/>
                <a:cs typeface="Merriweather"/>
                <a:sym typeface="Merriweather"/>
              </a:rPr>
              <a:t>strumenti per indagare la realtà”</a:t>
            </a:r>
            <a:endParaRPr sz="292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0" name="Google Shape;180;p24"/>
          <p:cNvSpPr txBox="1">
            <a:spLocks noGrp="1"/>
          </p:cNvSpPr>
          <p:nvPr>
            <p:ph type="body" idx="1"/>
          </p:nvPr>
        </p:nvSpPr>
        <p:spPr>
          <a:xfrm>
            <a:off x="984800" y="1152475"/>
            <a:ext cx="7027800" cy="3885600"/>
          </a:xfrm>
          <a:prstGeom prst="rect">
            <a:avLst/>
          </a:prstGeom>
          <a:ln w="9525" cap="flat" cmpd="sng">
            <a:solidFill>
              <a:srgbClr val="33333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b="1"/>
          </a:p>
        </p:txBody>
      </p:sp>
      <p:pic>
        <p:nvPicPr>
          <p:cNvPr id="181" name="Google Shape;18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825" y="1152475"/>
            <a:ext cx="7027901" cy="3885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311700" y="88700"/>
            <a:ext cx="8499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Font typeface="Merriweather"/>
              <a:buChar char="●"/>
            </a:pPr>
            <a:r>
              <a:rPr lang="it" sz="2900" b="1">
                <a:latin typeface="Merriweather"/>
                <a:ea typeface="Merriweather"/>
                <a:cs typeface="Merriweather"/>
                <a:sym typeface="Merriweather"/>
              </a:rPr>
              <a:t>Opere citate</a:t>
            </a:r>
            <a:endParaRPr sz="29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311700" y="903700"/>
            <a:ext cx="8499300" cy="4141800"/>
          </a:xfrm>
          <a:prstGeom prst="rect">
            <a:avLst/>
          </a:prstGeom>
          <a:ln w="9525" cap="flat" cmpd="sng">
            <a:solidFill>
              <a:srgbClr val="43434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Particolare della Creazione di Adamo, Michelangelo Buonarroti, Volta della Cappella Sistina, Musei Vaticani, Roma, 1511 ca, 280 x 570 cm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Ritratto di Luca Pacioli con uno studente, Jacopo de’ Barbari, Pinacoteca del Real Museo di Capodimonte, Napoli, 1495 ca, olio su tavola, 99 x 120 cm</a:t>
            </a:r>
            <a:endParaRPr sz="1100">
              <a:solidFill>
                <a:schemeClr val="dk1"/>
              </a:solidFill>
              <a:highlight>
                <a:srgbClr val="FFFFFF"/>
              </a:highlight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Rombicubottaedro, Leonardo da Vinci, Biblioteca Ambrosiana, Milano, 1509 ca, illustrazione per il trattato De divina Proportione di Luca Pacioli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Lettera di presentazione di Leonardo da Vinci a Ludovico il Moro, Leonardo da Vinci, Biblioteca Ambrosiana, Milano, 1482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Uomo vitruviano, Leonardo da Vinci, Gallerie dell’Accademia, Venezia, 1490, penna e inchiostro su carta, 34,4 x 25,5 cm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Carro armato, Leonardo da Vinci, British Museum, Londra, 1485, penna e inchiostro su carta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Elicottero, Leonardo da Vinci, British Museum, Londra, 1486 ca, penna e inchiostro su carta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Vergine delle rocce, Leonardo da Vinci, Musée du Louvre, Parigi, 1483-1486, olio su tavola, 198 x 123 cm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Adorazione dei magi, Leonardo da Vinci, Galleria degli Uffizi, Firenze, 1481-1482, olio su tavola, 246 x 243 cm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Studio prospettico sull’Adorazione dei Magi, Leonardo da Vinci,1480-1481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Ultima cena, Leonardo da Vinci, Santa Maria delle Grazie, Milano, 1495-1498, pittura da affresco, 4,6 x 8,8 m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Madonna della Scala, Michelangelo, Casa Buonarroti, Firenze, 1490-1492, stiacciato marmoreo, 55,5 x 40 cm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Bacco, Michelangelo, Museo Nazionale del Bargello, Firenze, 1496-1497, gruppo scultoreo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David, Michelangelo, Galleria dell’Accademia, Firenze, 1501-1504, statua in marmo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>
            <a:spLocks noGrp="1"/>
          </p:cNvSpPr>
          <p:nvPr>
            <p:ph type="title"/>
          </p:nvPr>
        </p:nvSpPr>
        <p:spPr>
          <a:xfrm>
            <a:off x="311700" y="66125"/>
            <a:ext cx="85068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Font typeface="Merriweather"/>
              <a:buChar char="●"/>
            </a:pPr>
            <a:r>
              <a:rPr lang="it" sz="2900" b="1">
                <a:latin typeface="Merriweather"/>
                <a:ea typeface="Merriweather"/>
                <a:cs typeface="Merriweather"/>
                <a:sym typeface="Merriweather"/>
              </a:rPr>
              <a:t>Opere citate</a:t>
            </a:r>
            <a:endParaRPr sz="29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3" name="Google Shape;193;p26"/>
          <p:cNvSpPr txBox="1">
            <a:spLocks noGrp="1"/>
          </p:cNvSpPr>
          <p:nvPr>
            <p:ph type="body" idx="1"/>
          </p:nvPr>
        </p:nvSpPr>
        <p:spPr>
          <a:xfrm>
            <a:off x="311700" y="896150"/>
            <a:ext cx="8506800" cy="4157100"/>
          </a:xfrm>
          <a:prstGeom prst="rect">
            <a:avLst/>
          </a:prstGeom>
          <a:ln w="9525" cap="flat" cmpd="sng">
            <a:solidFill>
              <a:srgbClr val="43434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Pietà, Michelangelo, Basilica di San Pietro, Città del Vaticano, 1497-1499, gruppo scultoreo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Giudizio universale, Michelangelo, Cappella Sistina, Roma, 1536-1541, pittura ad affresco, 1370 x 1200 cm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Volta della Cappella Sistina, Michelangelo, Cappella Sistina, Roma, 1508-1512, pittura ad affresco, 40 x 14 m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Battaglia di Anghiari, Pieter Paul Rubens, Musée du Louvre, Parigi, 1590 ca, disegno su carta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Tavola Doria, Francesco Morandini, Collezione privata, 1504-1505, dipinto su tela, 86 x 115 cm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Battaglia di Cascina, Aristotile da Sangallo, Collezione privata del conte di Leicester, Holkham Hall, 1542, disegno su carta, 76,4 x 130,2 cm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Studio della testa di un guerriero per la Battaglia di Anghiari, Leonardo da Vinci, Museum of fine Arts, Budapest, 1503-1504, inchiostro e matita su carta, 19,1 x 18,8 cm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Studio di un gruppo di cavalieri per la Battaglia di Anghiari, Leonardo da Vinci, 1503-1504, inchiostro e matita su carta, 19 x 18 cm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Particolare dell’Adorazione dei magi, Leonardo da Vinci, Galleria degli Uffizi, Firenze, 1481-1482, olio su tavola, 246 x 243 cm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Tronco di uomo di profilo con schema di proporzione e studio di cavalli, Leonardo da Vinci, Accademia di Venezia, Venezia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Studio di scena per la Battaglia di Cascina, Michelangelo, Gabinetto dei disegni e delle stampe, Firenze, 1494 ca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 SemiBold"/>
              <a:buAutoNum type="alphaUcPeriod"/>
            </a:pPr>
            <a:r>
              <a:rPr lang="it" sz="11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Studio per un nudo, Michelangelo, Casa Buonarroti, Firenze, 1504-1505, inchiostro e matita su carta, 42 x 28 cm</a:t>
            </a:r>
            <a:endParaRPr sz="11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650" b="1">
                <a:latin typeface="Merriweather"/>
                <a:ea typeface="Merriweather"/>
                <a:cs typeface="Merriweather"/>
                <a:sym typeface="Merriweather"/>
              </a:rPr>
              <a:t>Grazie per l’attenzione!</a:t>
            </a:r>
            <a:endParaRPr sz="465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8600" y="88700"/>
            <a:ext cx="85068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Font typeface="Merriweather"/>
              <a:buChar char="●"/>
            </a:pPr>
            <a:r>
              <a:rPr lang="it" sz="2900" b="1">
                <a:latin typeface="Merriweather"/>
                <a:ea typeface="Merriweather"/>
                <a:cs typeface="Merriweather"/>
                <a:sym typeface="Merriweather"/>
              </a:rPr>
              <a:t>Qual è l’intento comunicativo dell’opera?</a:t>
            </a:r>
            <a:endParaRPr sz="29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844400"/>
            <a:ext cx="4365000" cy="4201200"/>
          </a:xfrm>
          <a:prstGeom prst="rect">
            <a:avLst/>
          </a:prstGeom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L’intento comunicativo dell’opera è quello di approfondire le tematiche artistiche e scientifiche in base ai loro punti di contatto, collocandole su un piano comune e individuandone le affinità.</a:t>
            </a:r>
            <a:endParaRPr sz="13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Ho voluto proporre un’analisi diacronica, piuttosto che sincronica: anche se sicuramente l’arte e la scienza continuano a intersecarsi ancora oggi sotto molti aspetti, l’incontro e la fusione tra le due ha radici molto più profonde e lontane nel tempo.</a:t>
            </a:r>
            <a:endParaRPr sz="13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Ho preferito, dunque, guardare al passato e focalizzarmi su eventi e figure della storia dell’arte che concretamente abbiano conferito un taglio scientifico e tecnico alla loro pratica artistica. Sebbene spesso le due discipline siano considerate antitetiche l’una rispetto all’altra, allo stesso modo possono essere impiegate per indagare la realtà che ci circonda.</a:t>
            </a:r>
            <a:endParaRPr sz="13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9100" y="2571750"/>
            <a:ext cx="3996300" cy="210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5615"/>
          <a:stretch/>
        </p:blipFill>
        <p:spPr>
          <a:xfrm>
            <a:off x="4829100" y="844400"/>
            <a:ext cx="3996301" cy="16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5">
            <a:alphaModFix/>
          </a:blip>
          <a:srcRect l="39121" t="11859" r="50996" b="81698"/>
          <a:stretch/>
        </p:blipFill>
        <p:spPr>
          <a:xfrm>
            <a:off x="7921700" y="4673225"/>
            <a:ext cx="903700" cy="33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96225"/>
            <a:ext cx="8514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Font typeface="Merriweather"/>
              <a:buChar char="●"/>
            </a:pPr>
            <a:r>
              <a:rPr lang="it" sz="2900" b="1">
                <a:latin typeface="Merriweather"/>
                <a:ea typeface="Merriweather"/>
                <a:cs typeface="Merriweather"/>
                <a:sym typeface="Merriweather"/>
              </a:rPr>
              <a:t>Gli ispiratori dell’opera: Leonardo da Vinci</a:t>
            </a:r>
            <a:endParaRPr sz="29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918750"/>
            <a:ext cx="3830100" cy="4134300"/>
          </a:xfrm>
          <a:prstGeom prst="rect">
            <a:avLst/>
          </a:prstGeom>
          <a:ln w="9525" cap="flat" cmpd="sng">
            <a:solidFill>
              <a:srgbClr val="43434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Leonardo da Vinci universalmente rappresenta la fusione tra arte e scienza, come ha dato prova nel corso della sua carriera. Basti pensare a quanto dichiarato nella sua</a:t>
            </a:r>
            <a:r>
              <a:rPr lang="it" sz="1300"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1)</a:t>
            </a:r>
            <a:r>
              <a:rPr lang="it" sz="700"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lettera di presentazione come artista di corte del ducato di Milano di Ludovico il Moro, in cui parla di sé prima come di un ingegnere e architetto, in grado di ergere ponti e fortezze, e poi come di un artista che padroneggia soprattutto la pittura. Memorabili sono ovviamente gli studi sull’anatomia delle proporzioni, che riconosciamo nel celebre</a:t>
            </a:r>
            <a:r>
              <a:rPr lang="it" sz="1300"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2)</a:t>
            </a:r>
            <a:r>
              <a:rPr lang="it" sz="1300"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Uomo Vitruviano, oltre che le numerose invenzioni, come il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3)</a:t>
            </a:r>
            <a:r>
              <a:rPr lang="it" sz="1300"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carro armato e l’</a:t>
            </a:r>
            <a:r>
              <a:rPr lang="it" sz="1300"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4)</a:t>
            </a:r>
            <a:r>
              <a:rPr lang="it" sz="1300"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elicottero e, più in generale, le impostazioni tendenzialmente piramidali delle figure nelle sue opere, aspetto che si evince nella sua</a:t>
            </a:r>
            <a:r>
              <a:rPr lang="it" sz="1300"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5)</a:t>
            </a: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Vergine delle rocce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, in entrambe le versioni. </a:t>
            </a:r>
            <a:endParaRPr sz="13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l="15887" t="7902" r="13566"/>
          <a:stretch/>
        </p:blipFill>
        <p:spPr>
          <a:xfrm>
            <a:off x="5974425" y="918750"/>
            <a:ext cx="1547900" cy="11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 l="19659" t="5953" b="16219"/>
          <a:stretch/>
        </p:blipFill>
        <p:spPr>
          <a:xfrm>
            <a:off x="7613575" y="908575"/>
            <a:ext cx="1408250" cy="11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7325" y="2571750"/>
            <a:ext cx="2639975" cy="246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0975" y="2131925"/>
            <a:ext cx="1839250" cy="2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93350" y="908575"/>
            <a:ext cx="1547900" cy="14560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4141800" y="685300"/>
            <a:ext cx="444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1)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4141788" y="2334500"/>
            <a:ext cx="361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2)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7522325" y="685300"/>
            <a:ext cx="369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3)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5862538" y="685300"/>
            <a:ext cx="474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4)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6920750" y="2131925"/>
            <a:ext cx="369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5)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11700" y="88700"/>
            <a:ext cx="8514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Font typeface="Merriweather"/>
              <a:buChar char="●"/>
            </a:pPr>
            <a:r>
              <a:rPr lang="it" sz="2900" b="1">
                <a:latin typeface="Merriweather"/>
                <a:ea typeface="Merriweather"/>
                <a:cs typeface="Merriweather"/>
                <a:sym typeface="Merriweather"/>
              </a:rPr>
              <a:t>Ancora su Leonardo da Vinci</a:t>
            </a:r>
            <a:endParaRPr sz="29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311700" y="896150"/>
            <a:ext cx="3830100" cy="4149600"/>
          </a:xfrm>
          <a:prstGeom prst="rect">
            <a:avLst/>
          </a:prstGeom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In particolare, è cara a Leonardo la dinamicità del moto (che, per questo, dal critico d’arte Vasari è definito come importante quanto il </a:t>
            </a:r>
            <a:r>
              <a:rPr lang="it" sz="1300" b="1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fiato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), che influenza anche le reazioni del suoi personaggi, i quali si influenzano a vicenda in una catena di implicature emotive.</a:t>
            </a:r>
            <a:endParaRPr sz="13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Ciò si evince, per esempio, nell’opera incompiuta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1)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Adorazione dei magi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, per lo sfondo della quale è presente anche uno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2)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studio prospettico di notevole importanza, e nella celebre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3)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Ultima cena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.</a:t>
            </a:r>
            <a:r>
              <a:rPr lang="it" sz="1300"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endParaRPr sz="1300"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 rotWithShape="1">
          <a:blip r:embed="rId3">
            <a:alphaModFix/>
          </a:blip>
          <a:srcRect t="2191" b="3353"/>
          <a:stretch/>
        </p:blipFill>
        <p:spPr>
          <a:xfrm>
            <a:off x="4223500" y="896150"/>
            <a:ext cx="2280200" cy="21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 rotWithShape="1">
          <a:blip r:embed="rId4">
            <a:alphaModFix/>
          </a:blip>
          <a:srcRect b="7595"/>
          <a:stretch/>
        </p:blipFill>
        <p:spPr>
          <a:xfrm>
            <a:off x="6585400" y="926275"/>
            <a:ext cx="2412725" cy="170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5475" y="3101700"/>
            <a:ext cx="3366252" cy="18818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4141800" y="670950"/>
            <a:ext cx="489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1)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6503700" y="670950"/>
            <a:ext cx="572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2)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4782850" y="3012275"/>
            <a:ext cx="44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3)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11700" y="96225"/>
            <a:ext cx="8514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Font typeface="Merriweather"/>
              <a:buChar char="●"/>
            </a:pPr>
            <a:r>
              <a:rPr lang="it" sz="2900" b="1">
                <a:latin typeface="Merriweather"/>
                <a:ea typeface="Merriweather"/>
                <a:cs typeface="Merriweather"/>
                <a:sym typeface="Merriweather"/>
              </a:rPr>
              <a:t>Gli ispiratori dell’opera: Michelangelo</a:t>
            </a:r>
            <a:endParaRPr sz="29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311700" y="903700"/>
            <a:ext cx="3830100" cy="4141800"/>
          </a:xfrm>
          <a:prstGeom prst="rect">
            <a:avLst/>
          </a:prstGeom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Anche Michelangelo Buonarroti, volto rappresentativo del Rinascimento italiano in tutto il mondo, ha impiegato spesso la scienza e la tecnica nei suoi capolavori, nonostante questa connessione possa apparire meno palese. Michelangelo, fin dagli esordi, ha palesato grandi capacità di studio e riproduzione dell’anatomia umana, che si possono evincere sin dalle sue prime opere, tra cui ricordiamo lo stiacciato marmoreo della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1)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Madonna della scala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e il gruppo scultoreo del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2)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Bacco del Bargello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. Tra le più emblematiche ovviamente ricordiamo il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3)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David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, contemporaneamente rivoluzionario e legato alla tradizione classica, e la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4)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Pietà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, un soggetto estraneo alla tradizione iconografica italiana, che presenta ancora una volta una composizione piramidale.</a:t>
            </a:r>
            <a:endParaRPr sz="13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 rotWithShape="1">
          <a:blip r:embed="rId3">
            <a:alphaModFix/>
          </a:blip>
          <a:srcRect l="2077" t="2011" r="2164" b="2221"/>
          <a:stretch/>
        </p:blipFill>
        <p:spPr>
          <a:xfrm>
            <a:off x="4307450" y="904400"/>
            <a:ext cx="1318050" cy="200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4">
            <a:alphaModFix/>
          </a:blip>
          <a:srcRect l="10267" t="3756" r="13221" b="24285"/>
          <a:stretch/>
        </p:blipFill>
        <p:spPr>
          <a:xfrm>
            <a:off x="5761025" y="903225"/>
            <a:ext cx="1370775" cy="200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 rotWithShape="1">
          <a:blip r:embed="rId5">
            <a:alphaModFix/>
          </a:blip>
          <a:srcRect l="35700" t="3521" r="33825" b="43210"/>
          <a:stretch/>
        </p:blipFill>
        <p:spPr>
          <a:xfrm>
            <a:off x="7320025" y="934525"/>
            <a:ext cx="1679676" cy="391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 rotWithShape="1">
          <a:blip r:embed="rId6">
            <a:alphaModFix/>
          </a:blip>
          <a:srcRect l="9987" r="10178" b="12334"/>
          <a:stretch/>
        </p:blipFill>
        <p:spPr>
          <a:xfrm>
            <a:off x="4337725" y="2959100"/>
            <a:ext cx="2884451" cy="20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4203000" y="670250"/>
            <a:ext cx="369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1)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5685700" y="670250"/>
            <a:ext cx="459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2)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7222175" y="700375"/>
            <a:ext cx="406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3)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4108825" y="2861425"/>
            <a:ext cx="49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4)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311700" y="88700"/>
            <a:ext cx="8514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Font typeface="Merriweather"/>
              <a:buChar char="●"/>
            </a:pPr>
            <a:r>
              <a:rPr lang="it" sz="2900" b="1">
                <a:latin typeface="Merriweather"/>
                <a:ea typeface="Merriweather"/>
                <a:cs typeface="Merriweather"/>
                <a:sym typeface="Merriweather"/>
              </a:rPr>
              <a:t>Ancora su Michelangelo</a:t>
            </a:r>
            <a:endParaRPr sz="29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311700" y="903700"/>
            <a:ext cx="3830100" cy="4126800"/>
          </a:xfrm>
          <a:prstGeom prst="rect">
            <a:avLst/>
          </a:prstGeom>
          <a:ln w="9525" cap="flat" cmpd="sng">
            <a:solidFill>
              <a:srgbClr val="43434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it" sz="1302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Altre vette irraggiungibili dell’arte michelangiolesca sono ovviamente la composizione di affreschi della volta della </a:t>
            </a:r>
            <a:r>
              <a:rPr lang="it" sz="902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1) </a:t>
            </a:r>
            <a:r>
              <a:rPr lang="it" sz="1302" i="1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Cappella Sistina</a:t>
            </a:r>
            <a:r>
              <a:rPr lang="it" sz="1302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e il </a:t>
            </a:r>
            <a:r>
              <a:rPr lang="it" sz="902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2) </a:t>
            </a:r>
            <a:r>
              <a:rPr lang="it" sz="1302" i="1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Giudizio Universale</a:t>
            </a:r>
            <a:r>
              <a:rPr lang="it" sz="1302">
                <a:solidFill>
                  <a:srgbClr val="00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. Entrambe le opere, costituiscono un esempio impeccabile di rappresentazione anatomica, che è sinonimo di groviglio di corpi nudi, al fine di esaltarne la dimensione eroica. Nel caso della prima è evidente anche la visione tecnico-progettuale dell’artista, in particolare nell’eligere gli spazi precisi in cui collocare l’orchestra dei personaggi: nelle lunette e nelle vele gli antenati di Cristo con le loro famiglie, nei peducci sibille e profeti e nel corpo centrale gli episodi della Genesi, il tutto accompagnato da cornici architettoniche in rilievo e ignudi.</a:t>
            </a:r>
            <a:endParaRPr sz="1302">
              <a:solidFill>
                <a:srgbClr val="00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7850" y="877100"/>
            <a:ext cx="2816500" cy="26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 rotWithShape="1">
          <a:blip r:embed="rId4">
            <a:alphaModFix/>
          </a:blip>
          <a:srcRect b="29238"/>
          <a:stretch/>
        </p:blipFill>
        <p:spPr>
          <a:xfrm>
            <a:off x="5168075" y="3548050"/>
            <a:ext cx="3657926" cy="151257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/>
          <p:nvPr/>
        </p:nvSpPr>
        <p:spPr>
          <a:xfrm>
            <a:off x="4172025" y="753075"/>
            <a:ext cx="451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1)</a:t>
            </a:r>
            <a:endParaRPr sz="900">
              <a:solidFill>
                <a:srgbClr val="FF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4955250" y="3447575"/>
            <a:ext cx="482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2)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311700" y="88700"/>
            <a:ext cx="8514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Font typeface="Merriweather"/>
              <a:buChar char="●"/>
            </a:pPr>
            <a:r>
              <a:rPr lang="it" sz="2900" b="1">
                <a:latin typeface="Merriweather"/>
                <a:ea typeface="Merriweather"/>
                <a:cs typeface="Merriweather"/>
                <a:sym typeface="Merriweather"/>
              </a:rPr>
              <a:t>Il ciclo della sala del Gran Consiglio</a:t>
            </a:r>
            <a:endParaRPr sz="3233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311700" y="903700"/>
            <a:ext cx="3830100" cy="4134300"/>
          </a:xfrm>
          <a:prstGeom prst="rect">
            <a:avLst/>
          </a:prstGeom>
          <a:ln w="9525" cap="flat" cmpd="sng">
            <a:solidFill>
              <a:srgbClr val="43434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5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I riferimenti principali dell’opera sono due grandiosi affreschi che avrebbero dovuto adornare la sala del Gran Consiglio di Palazzo Vecchio a Firenze ma che non hanno mai visto la luce per motivazioni disparate legate alla biografia dei due artisti. </a:t>
            </a:r>
            <a:endParaRPr sz="185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85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Tali affreschi sono </a:t>
            </a:r>
            <a:r>
              <a:rPr lang="it" sz="185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La battaglia di Anghiari</a:t>
            </a:r>
            <a:r>
              <a:rPr lang="it" sz="185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di Leonardo, storica vittoria della coalizione di Repubblica fiorentina-Stato pontificio-Repubblica di Venezia contro il Ducato di Milano, e </a:t>
            </a:r>
            <a:r>
              <a:rPr lang="it" sz="185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La battaglia di Cascina</a:t>
            </a:r>
            <a:r>
              <a:rPr lang="it" sz="185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di Michelangelo, ulteriore vittoria fiorentina, questa volta contro la Repubblica di Pisa.</a:t>
            </a:r>
            <a:endParaRPr sz="185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85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Entrambe ci sono giunte grazie alla copie realizzate nel corso del tempo da altri: della prima sono celebri la </a:t>
            </a:r>
            <a:r>
              <a:rPr lang="it" sz="14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1)</a:t>
            </a:r>
            <a:r>
              <a:rPr lang="it" sz="185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versione di Pierre Paul Rubens e la cosiddetta </a:t>
            </a:r>
            <a:r>
              <a:rPr lang="it" sz="14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2)</a:t>
            </a:r>
            <a:r>
              <a:rPr lang="it" sz="185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Tavola Doria, mentre della seconda ricordiamo </a:t>
            </a:r>
            <a:r>
              <a:rPr lang="it" sz="14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3)</a:t>
            </a:r>
            <a:r>
              <a:rPr lang="it" sz="185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quella di Aristotile da Sangallo.</a:t>
            </a:r>
            <a:endParaRPr sz="185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 </a:t>
            </a:r>
            <a:endParaRPr sz="13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5725" y="903700"/>
            <a:ext cx="2413926" cy="17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3325" y="933825"/>
            <a:ext cx="2274650" cy="172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3325" y="2780625"/>
            <a:ext cx="3955284" cy="218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/>
          <p:nvPr/>
        </p:nvSpPr>
        <p:spPr>
          <a:xfrm>
            <a:off x="4187125" y="670225"/>
            <a:ext cx="662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1)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6642950" y="707875"/>
            <a:ext cx="625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2)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4473250" y="2658350"/>
            <a:ext cx="813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3)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title"/>
          </p:nvPr>
        </p:nvSpPr>
        <p:spPr>
          <a:xfrm>
            <a:off x="311700" y="88700"/>
            <a:ext cx="85068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Font typeface="Merriweather"/>
              <a:buChar char="●"/>
            </a:pPr>
            <a:r>
              <a:rPr lang="it" sz="2900" b="1">
                <a:latin typeface="Merriweather"/>
                <a:ea typeface="Merriweather"/>
                <a:cs typeface="Merriweather"/>
                <a:sym typeface="Merriweather"/>
              </a:rPr>
              <a:t>La battaglia di Anghiari di Leonardo</a:t>
            </a:r>
            <a:endParaRPr sz="30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6" name="Google Shape;136;p20"/>
          <p:cNvSpPr txBox="1">
            <a:spLocks noGrp="1"/>
          </p:cNvSpPr>
          <p:nvPr>
            <p:ph type="body" idx="1"/>
          </p:nvPr>
        </p:nvSpPr>
        <p:spPr>
          <a:xfrm>
            <a:off x="311700" y="896150"/>
            <a:ext cx="3815100" cy="4141800"/>
          </a:xfrm>
          <a:prstGeom prst="rect">
            <a:avLst/>
          </a:prstGeom>
          <a:ln w="9525" cap="flat" cmpd="sng">
            <a:solidFill>
              <a:srgbClr val="43434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La battaglia di Anghiari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è un affresco di Leonardo commissionato da Pier Soderini intorno al 1503. Come per la cattiva conservazione dell’</a:t>
            </a: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Ultima cena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, la mancata realizzazione dell’opera deriva dall’ incompatibilità della tecnica ad </a:t>
            </a:r>
            <a:r>
              <a:rPr lang="it" sz="13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encausto 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con il </a:t>
            </a: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modus operandi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dell’artista. Leonardo, come dimostrano molte fonti, è stato molto perfezionista, meticoloso e lento; tutti elementi inconciliabili con l’encausto, che, essendo realizzata trasferendo i colori su una base di intonaco fresco, necessita di un lavoro veloce e continuativo nel tempo. Conserviamo ancora, però, gli studi originali. Tra i più emblematici  abbiamo quello della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1)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Testa del guerriero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e del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2)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Gruppo di cavalieri per lo sfondo</a:t>
            </a:r>
            <a:endParaRPr sz="1300" i="1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2175" y="903875"/>
            <a:ext cx="2318149" cy="333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5699" y="903875"/>
            <a:ext cx="2318875" cy="184834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 txBox="1"/>
          <p:nvPr/>
        </p:nvSpPr>
        <p:spPr>
          <a:xfrm>
            <a:off x="4126800" y="677750"/>
            <a:ext cx="572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1)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140" name="Google Shape;140;p20"/>
          <p:cNvSpPr txBox="1"/>
          <p:nvPr/>
        </p:nvSpPr>
        <p:spPr>
          <a:xfrm>
            <a:off x="6520325" y="677750"/>
            <a:ext cx="459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2)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>
            <a:spLocks noGrp="1"/>
          </p:cNvSpPr>
          <p:nvPr>
            <p:ph type="title"/>
          </p:nvPr>
        </p:nvSpPr>
        <p:spPr>
          <a:xfrm>
            <a:off x="311700" y="88700"/>
            <a:ext cx="8514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Font typeface="Merriweather"/>
              <a:buChar char="●"/>
            </a:pPr>
            <a:r>
              <a:rPr lang="it" sz="2900" b="1">
                <a:latin typeface="Merriweather"/>
                <a:ea typeface="Merriweather"/>
                <a:cs typeface="Merriweather"/>
                <a:sym typeface="Merriweather"/>
              </a:rPr>
              <a:t>I riferimenti a La battaglia di Anghiari</a:t>
            </a:r>
            <a:endParaRPr sz="29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1"/>
          </p:nvPr>
        </p:nvSpPr>
        <p:spPr>
          <a:xfrm>
            <a:off x="311700" y="903700"/>
            <a:ext cx="3830100" cy="4126800"/>
          </a:xfrm>
          <a:prstGeom prst="rect">
            <a:avLst/>
          </a:prstGeom>
          <a:ln w="9525" cap="flat" cmpd="sng">
            <a:solidFill>
              <a:srgbClr val="43434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Nell’opera da me realizzata, mi sono ispirato a </a:t>
            </a: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La battaglia di Anghiari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di Leonardo da Vinci nel riportare il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1)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groviglio di cavalli e cavalieri che si scontrano nella furia bellica, fondendolo ai personaggi de </a:t>
            </a: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La battaglia di Cascina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di Michelangelo. </a:t>
            </a:r>
            <a:endParaRPr sz="13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Una resa simile è presente anche nell’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2)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</a:t>
            </a:r>
            <a:r>
              <a:rPr lang="it" sz="1300" i="1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Adorazione dei magi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di Leonardo, dove, sugli ultimi piani prospettici, sono proprio raffigurati dei cavalieri in groppa a cavalli rampanti, intenti a combattere.</a:t>
            </a:r>
            <a:endParaRPr sz="13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Inoltre, da </a:t>
            </a: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3)</a:t>
            </a:r>
            <a:r>
              <a:rPr lang="it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 alcuni studi dell’artista che ci sono giunti, la dimensione più violenta dell’uomo, che si manifesta in battaglia, gli conferisce fattezze animalesche.  </a:t>
            </a:r>
            <a:endParaRPr sz="13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147" name="Google Shape;1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4038" y="3069750"/>
            <a:ext cx="2766113" cy="184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 rotWithShape="1">
          <a:blip r:embed="rId4">
            <a:alphaModFix/>
          </a:blip>
          <a:srcRect r="26112"/>
          <a:stretch/>
        </p:blipFill>
        <p:spPr>
          <a:xfrm>
            <a:off x="7372400" y="1969325"/>
            <a:ext cx="1557726" cy="29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/>
          <p:nvPr/>
        </p:nvSpPr>
        <p:spPr>
          <a:xfrm>
            <a:off x="4141800" y="2979375"/>
            <a:ext cx="436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2)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150" name="Google Shape;150;p21"/>
          <p:cNvSpPr txBox="1"/>
          <p:nvPr/>
        </p:nvSpPr>
        <p:spPr>
          <a:xfrm>
            <a:off x="7319700" y="1714000"/>
            <a:ext cx="685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3)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151" name="Google Shape;151;p21"/>
          <p:cNvPicPr preferRelativeResize="0"/>
          <p:nvPr/>
        </p:nvPicPr>
        <p:blipFill rotWithShape="1">
          <a:blip r:embed="rId5">
            <a:alphaModFix/>
          </a:blip>
          <a:srcRect l="27436" r="18661" b="53007"/>
          <a:stretch/>
        </p:blipFill>
        <p:spPr>
          <a:xfrm>
            <a:off x="4260200" y="989850"/>
            <a:ext cx="2993802" cy="184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 txBox="1"/>
          <p:nvPr/>
        </p:nvSpPr>
        <p:spPr>
          <a:xfrm>
            <a:off x="4179450" y="745550"/>
            <a:ext cx="594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0000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1)</a:t>
            </a:r>
            <a:endParaRPr sz="900">
              <a:solidFill>
                <a:srgbClr val="FF0000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1964</Words>
  <Application>Microsoft Office PowerPoint</Application>
  <PresentationFormat>Presentazione su schermo (16:9)</PresentationFormat>
  <Paragraphs>94</Paragraphs>
  <Slides>15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0" baseType="lpstr">
      <vt:lpstr>Comfortaa SemiBold</vt:lpstr>
      <vt:lpstr>Merriweather</vt:lpstr>
      <vt:lpstr>Arial</vt:lpstr>
      <vt:lpstr>Comfortaa</vt:lpstr>
      <vt:lpstr>Simple Light</vt:lpstr>
      <vt:lpstr>“Arte e scienza: strumenti per indagare la realtà”</vt:lpstr>
      <vt:lpstr>Qual è l’intento comunicativo dell’opera?</vt:lpstr>
      <vt:lpstr>Gli ispiratori dell’opera: Leonardo da Vinci</vt:lpstr>
      <vt:lpstr>Ancora su Leonardo da Vinci</vt:lpstr>
      <vt:lpstr>Gli ispiratori dell’opera: Michelangelo</vt:lpstr>
      <vt:lpstr>Ancora su Michelangelo</vt:lpstr>
      <vt:lpstr>Il ciclo della sala del Gran Consiglio</vt:lpstr>
      <vt:lpstr>La battaglia di Anghiari di Leonardo</vt:lpstr>
      <vt:lpstr>I riferimenti a La battaglia di Anghiari</vt:lpstr>
      <vt:lpstr>La battaglia di Cascina di Michelangelo</vt:lpstr>
      <vt:lpstr>I riferimenti a La battaglia di Cascina</vt:lpstr>
      <vt:lpstr>“Arte e scienza: strumenti per indagare la realtà”</vt:lpstr>
      <vt:lpstr>Opere citate</vt:lpstr>
      <vt:lpstr>Opere citate</vt:lpstr>
      <vt:lpstr>Grazie per l’attenzione!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“Arte e scienza: strumenti per indagare la realtà”</dc:title>
  <dc:creator>Guido</dc:creator>
  <cp:lastModifiedBy>Di lorenzo Di Lorenzo</cp:lastModifiedBy>
  <cp:revision>1</cp:revision>
  <dcterms:modified xsi:type="dcterms:W3CDTF">2023-03-24T16:00:46Z</dcterms:modified>
</cp:coreProperties>
</file>