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TTQNN+Arial-BoldMT" panose="020B0604020202020204"/>
      <p:regular r:id="rId27"/>
    </p:embeddedFont>
    <p:embeddedFont>
      <p:font typeface="AAHQAJ+Calibri" panose="020B0604020202020204"/>
      <p:regular r:id="rId28"/>
    </p:embeddedFont>
    <p:embeddedFont>
      <p:font typeface="CVRKAT+Calibri-Italic" panose="020B0604020202020204"/>
      <p:regular r:id="rId29"/>
    </p:embeddedFont>
    <p:embeddedFont>
      <p:font typeface="PVOCOJ+ArialMT" panose="020B0604020202020204"/>
      <p:regular r:id="rId3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17507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438626"/>
            <a:ext cx="12192000" cy="541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chemeClr val="bg1"/>
                </a:solidFill>
                <a:cs typeface="AAHQAJ+Calibri"/>
              </a:rPr>
              <a:t>La </a:t>
            </a:r>
            <a:r>
              <a:rPr sz="3200" spc="-14" dirty="0">
                <a:solidFill>
                  <a:schemeClr val="bg1"/>
                </a:solidFill>
                <a:cs typeface="AAHQAJ+Calibri"/>
              </a:rPr>
              <a:t>Scienza</a:t>
            </a:r>
            <a:r>
              <a:rPr sz="3200" spc="14" dirty="0">
                <a:solidFill>
                  <a:schemeClr val="bg1"/>
                </a:solidFill>
                <a:cs typeface="AAHQAJ+Calibri"/>
              </a:rPr>
              <a:t> </a:t>
            </a:r>
            <a:r>
              <a:rPr sz="3200" dirty="0">
                <a:solidFill>
                  <a:schemeClr val="bg1"/>
                </a:solidFill>
                <a:cs typeface="AAHQAJ+Calibri"/>
              </a:rPr>
              <a:t>e la </a:t>
            </a:r>
            <a:r>
              <a:rPr sz="3200" spc="-64" dirty="0">
                <a:solidFill>
                  <a:schemeClr val="bg1"/>
                </a:solidFill>
                <a:cs typeface="AAHQAJ+Calibri"/>
              </a:rPr>
              <a:t>Tecnica</a:t>
            </a:r>
            <a:r>
              <a:rPr sz="3200" spc="64" dirty="0">
                <a:solidFill>
                  <a:schemeClr val="bg1"/>
                </a:solidFill>
                <a:cs typeface="AAHQAJ+Calibri"/>
              </a:rPr>
              <a:t> </a:t>
            </a:r>
            <a:r>
              <a:rPr sz="3200" dirty="0">
                <a:solidFill>
                  <a:schemeClr val="bg1"/>
                </a:solidFill>
                <a:cs typeface="AAHQAJ+Calibri"/>
              </a:rPr>
              <a:t>nella </a:t>
            </a:r>
            <a:r>
              <a:rPr sz="3200" spc="-21" dirty="0">
                <a:solidFill>
                  <a:schemeClr val="bg1"/>
                </a:solidFill>
                <a:cs typeface="AAHQAJ+Calibri"/>
              </a:rPr>
              <a:t>Guerra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5112253"/>
            <a:ext cx="12192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chemeClr val="bg1"/>
                </a:solidFill>
                <a:cs typeface="CVRKAT+Calibri-Italic"/>
              </a:rPr>
              <a:t>“La Scienza è neutrale?”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</a:rPr>
              <a:t>Istituto ISIS Guido Tassinari – Pozzuoli (NA) - Referente: Prof.ssa Tristana </a:t>
            </a:r>
            <a:r>
              <a:rPr lang="it-IT" b="1" i="1" dirty="0" err="1" smtClean="0">
                <a:solidFill>
                  <a:schemeClr val="accent5">
                    <a:lumMod val="75000"/>
                  </a:schemeClr>
                </a:solidFill>
              </a:rPr>
              <a:t>Telesco</a:t>
            </a: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</a:rPr>
              <a:t> - Allievi: Gianmarco </a:t>
            </a:r>
            <a:r>
              <a:rPr lang="it-IT" b="1" i="1" dirty="0" err="1" smtClean="0">
                <a:solidFill>
                  <a:schemeClr val="accent5">
                    <a:lumMod val="75000"/>
                  </a:schemeClr>
                </a:solidFill>
              </a:rPr>
              <a:t>Davini</a:t>
            </a:r>
            <a:r>
              <a:rPr lang="it-IT" b="1" i="1" dirty="0" smtClean="0">
                <a:solidFill>
                  <a:schemeClr val="accent5">
                    <a:lumMod val="75000"/>
                  </a:schemeClr>
                </a:solidFill>
              </a:rPr>
              <a:t>, classe 5° sezione H</a:t>
            </a:r>
            <a:endParaRPr lang="it-IT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516052"/>
            <a:ext cx="12000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7030A0"/>
                </a:solidFill>
              </a:rPr>
              <a:t>Bando Premio ISSA XIV Edizione - Associazione Issa </a:t>
            </a:r>
            <a:r>
              <a:rPr lang="it-IT" sz="1200" dirty="0" err="1" smtClean="0">
                <a:solidFill>
                  <a:srgbClr val="7030A0"/>
                </a:solidFill>
              </a:rPr>
              <a:t>aps</a:t>
            </a:r>
            <a:r>
              <a:rPr lang="it-IT" sz="1200" dirty="0" smtClean="0">
                <a:solidFill>
                  <a:srgbClr val="7030A0"/>
                </a:solidFill>
              </a:rPr>
              <a:t> - </a:t>
            </a:r>
            <a:r>
              <a:rPr lang="it-IT" sz="1200" dirty="0" err="1" smtClean="0">
                <a:solidFill>
                  <a:srgbClr val="7030A0"/>
                </a:solidFill>
              </a:rPr>
              <a:t>a.s.</a:t>
            </a:r>
            <a:r>
              <a:rPr lang="it-IT" sz="1200" dirty="0" smtClean="0">
                <a:solidFill>
                  <a:srgbClr val="7030A0"/>
                </a:solidFill>
              </a:rPr>
              <a:t> 2023/2024 - </a:t>
            </a:r>
            <a:r>
              <a:rPr lang="it-IT" sz="1200" dirty="0" err="1" smtClean="0">
                <a:solidFill>
                  <a:srgbClr val="7030A0"/>
                </a:solidFill>
              </a:rPr>
              <a:t>Sitografia</a:t>
            </a:r>
            <a:r>
              <a:rPr lang="it-IT" sz="1200" dirty="0" smtClean="0">
                <a:solidFill>
                  <a:srgbClr val="7030A0"/>
                </a:solidFill>
              </a:rPr>
              <a:t> disponibile in allegato.</a:t>
            </a:r>
            <a:r>
              <a:rPr lang="it-IT" sz="1200" dirty="0" smtClean="0">
                <a:solidFill>
                  <a:srgbClr val="7030A0"/>
                </a:solidFill>
              </a:rPr>
              <a:t>  </a:t>
            </a:r>
            <a:endParaRPr lang="it-IT" sz="1200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83632" y="177281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  <a:latin typeface="CVRKAT+Calibri-Italic"/>
                <a:cs typeface="CVRKAT+Calibri-Italic"/>
              </a:rPr>
              <a:t>“</a:t>
            </a:r>
            <a:r>
              <a:rPr lang="it-IT" sz="4000" b="1" i="1" dirty="0" smtClean="0">
                <a:solidFill>
                  <a:schemeClr val="bg1"/>
                </a:solidFill>
              </a:rPr>
              <a:t>I MALI DELLA SCIENZA</a:t>
            </a:r>
            <a:r>
              <a:rPr lang="it-IT" sz="4000" dirty="0" smtClean="0">
                <a:solidFill>
                  <a:schemeClr val="bg1"/>
                </a:solidFill>
                <a:latin typeface="CVRKAT+Calibri-Italic"/>
                <a:cs typeface="CVRKAT+Calibri-Italic"/>
              </a:rPr>
              <a:t>“</a:t>
            </a:r>
            <a:endParaRPr lang="it-IT" sz="4000" b="1" i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2480702"/>
            <a:ext cx="12192000" cy="28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64"/>
              </a:lnSpc>
            </a:pPr>
            <a:r>
              <a:rPr lang="it-IT" sz="1200" dirty="0" smtClean="0">
                <a:solidFill>
                  <a:schemeClr val="bg1"/>
                </a:solidFill>
                <a:latin typeface="PVOCOJ+ArialMT"/>
                <a:cs typeface="PVOCOJ+ArialMT"/>
              </a:rPr>
              <a:t>La scienza è attualmente l'arma più potente a disposizione dell'uomo, ne consegue l'uso bellico del sapere e la privatizzazione dello stesso, a discapito</a:t>
            </a:r>
            <a:r>
              <a:rPr lang="it-IT" sz="1200" spc="387" dirty="0" smtClean="0">
                <a:solidFill>
                  <a:schemeClr val="bg1"/>
                </a:solidFill>
                <a:latin typeface="PVOCOJ+ArialMT"/>
                <a:cs typeface="PVOCOJ+ArialMT"/>
              </a:rPr>
              <a:t> </a:t>
            </a:r>
            <a:r>
              <a:rPr lang="it-IT" sz="1200" dirty="0" smtClean="0">
                <a:solidFill>
                  <a:schemeClr val="bg1"/>
                </a:solidFill>
                <a:latin typeface="PVOCOJ+ArialMT"/>
                <a:cs typeface="PVOCOJ+ArialMT"/>
              </a:rPr>
              <a:t>dell'intera umanità.</a:t>
            </a:r>
            <a:endParaRPr lang="it-IT" dirty="0">
              <a:solidFill>
                <a:srgbClr val="000000"/>
              </a:solidFill>
              <a:latin typeface="PVOCOJ+ArialMT"/>
              <a:cs typeface="PVOCOJ+ArialM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625" y="4087710"/>
            <a:ext cx="1200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Bando Premio ISSA XIV Edizione  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2473" y="296076"/>
            <a:ext cx="6050357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Indivisibilità dello Sviluppo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1925" y="1293205"/>
            <a:ext cx="4390112" cy="173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Il progresso della crittografia, in particolare lo sviluppo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della crittografia a chiave asimmetrica, offre un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esempio illuminante sul rapporto tra scienza, etica 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utilizzo militare. Originariamente concepita per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garantire comunicazioni sicure a individui in paesi con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restrizioni sulla libertà di espressione, questa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tecnologia è stata in seguito privatizzata e classificata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come materiale bellico dagli Stati Uniti.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1925" y="3213445"/>
            <a:ext cx="4093366" cy="1303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Solo dopo diversi anni, il governo americano ha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deciso di rendere pubblica questa tecnologia,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dimostrando come la circolazione del sapere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scientifico possa essere influenzata da interessi di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sicurezza nazionale, con implicazioni etiche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significative.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0522" y="263275"/>
            <a:ext cx="6050356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Indivisibilità dello Sviluppo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0125" y="1604485"/>
            <a:ext cx="4476725" cy="816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Francesco</a:t>
            </a:r>
            <a:r>
              <a:rPr sz="1300" spc="100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Bacone,</a:t>
            </a:r>
            <a:r>
              <a:rPr sz="1300" spc="100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pioniere</a:t>
            </a:r>
            <a:r>
              <a:rPr sz="1300" spc="100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del</a:t>
            </a:r>
            <a:r>
              <a:rPr sz="1300" spc="100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metodo</a:t>
            </a:r>
            <a:r>
              <a:rPr sz="1300" spc="100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scientifico</a:t>
            </a:r>
          </a:p>
          <a:p>
            <a:pPr marL="0" marR="0">
              <a:lnSpc>
                <a:spcPts val="1452"/>
              </a:lnSpc>
              <a:spcBef>
                <a:spcPts val="5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moderno,</a:t>
            </a:r>
            <a:r>
              <a:rPr sz="1300" spc="34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sosteneva</a:t>
            </a:r>
            <a:r>
              <a:rPr sz="1300" spc="3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  <a:r>
              <a:rPr sz="1300" spc="3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300" spc="3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scienza</a:t>
            </a:r>
            <a:r>
              <a:rPr sz="1300" spc="3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dovesse</a:t>
            </a:r>
            <a:r>
              <a:rPr sz="1300" spc="3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essere</a:t>
            </a:r>
            <a:r>
              <a:rPr sz="1300" spc="3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</a:p>
          <a:p>
            <a:pPr marL="0" marR="0">
              <a:lnSpc>
                <a:spcPts val="1452"/>
              </a:lnSpc>
              <a:spcBef>
                <a:spcPts val="10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bene</a:t>
            </a:r>
            <a:r>
              <a:rPr sz="13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collettivo,</a:t>
            </a:r>
            <a:r>
              <a:rPr sz="13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aperto</a:t>
            </a:r>
            <a:r>
              <a:rPr sz="13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3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condiviso,</a:t>
            </a:r>
            <a:r>
              <a:rPr sz="13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non</a:t>
            </a:r>
            <a:r>
              <a:rPr sz="13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monopolizzato</a:t>
            </a:r>
            <a:r>
              <a:rPr sz="13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per</a:t>
            </a:r>
          </a:p>
          <a:p>
            <a:pPr marL="0" marR="0">
              <a:lnSpc>
                <a:spcPts val="1452"/>
              </a:lnSpc>
              <a:spcBef>
                <a:spcPts val="5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interessi di lucro.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0125" y="2595085"/>
            <a:ext cx="4476342" cy="1213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Criticava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l'accumulo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conoscenza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scientifica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nelle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mani</a:t>
            </a:r>
            <a:r>
              <a:rPr sz="1300" spc="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</a:p>
          <a:p>
            <a:pPr marL="0" marR="0">
              <a:lnSpc>
                <a:spcPts val="1452"/>
              </a:lnSpc>
              <a:spcBef>
                <a:spcPts val="5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pochi,</a:t>
            </a:r>
            <a:r>
              <a:rPr sz="1300" spc="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avvertendo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tale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pratica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contrasta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con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l'ideale</a:t>
            </a:r>
            <a:r>
              <a:rPr sz="1300" spc="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</a:p>
          <a:p>
            <a:pPr marL="0" marR="0">
              <a:lnSpc>
                <a:spcPts val="1452"/>
              </a:lnSpc>
              <a:spcBef>
                <a:spcPts val="10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una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società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progressista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inclusiva.</a:t>
            </a:r>
            <a:r>
              <a:rPr sz="1300" spc="21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corsa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al</a:t>
            </a:r>
            <a:r>
              <a:rPr sz="1300" spc="2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profitto,</a:t>
            </a:r>
          </a:p>
          <a:p>
            <a:pPr marL="0" marR="0">
              <a:lnSpc>
                <a:spcPts val="1452"/>
              </a:lnSpc>
              <a:spcBef>
                <a:spcPts val="5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specialmente</a:t>
            </a:r>
            <a:r>
              <a:rPr sz="1300" spc="1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quando</a:t>
            </a:r>
            <a:r>
              <a:rPr sz="1300" spc="1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alimenta</a:t>
            </a:r>
            <a:r>
              <a:rPr sz="1300" spc="1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l'industria</a:t>
            </a:r>
            <a:r>
              <a:rPr sz="1300" spc="1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bellica</a:t>
            </a:r>
            <a:r>
              <a:rPr sz="1300" spc="1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causando</a:t>
            </a:r>
          </a:p>
          <a:p>
            <a:pPr marL="0" marR="0">
              <a:lnSpc>
                <a:spcPts val="1452"/>
              </a:lnSpc>
              <a:spcBef>
                <a:spcPts val="10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sofferenze</a:t>
            </a:r>
            <a:r>
              <a:rPr sz="1300" spc="112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umane</a:t>
            </a:r>
            <a:r>
              <a:rPr sz="1300" spc="11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senza</a:t>
            </a:r>
            <a:r>
              <a:rPr sz="1300" spc="11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contribuire</a:t>
            </a:r>
            <a:r>
              <a:rPr sz="1300" spc="11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al</a:t>
            </a:r>
            <a:r>
              <a:rPr sz="1300" spc="11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benessere</a:t>
            </a:r>
          </a:p>
          <a:p>
            <a:pPr marL="0" marR="0">
              <a:lnSpc>
                <a:spcPts val="1452"/>
              </a:lnSpc>
              <a:spcBef>
                <a:spcPts val="10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collettivo, rappresenta un circolo vizioso dannoso.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0125" y="3981925"/>
            <a:ext cx="4476723" cy="1015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L'esempio</a:t>
            </a:r>
            <a:r>
              <a:rPr sz="1300" spc="86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delle</a:t>
            </a:r>
            <a:r>
              <a:rPr sz="1300" spc="86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aziende</a:t>
            </a:r>
            <a:r>
              <a:rPr sz="1300" spc="86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  <a:r>
              <a:rPr sz="1300" spc="86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producono</a:t>
            </a:r>
            <a:r>
              <a:rPr sz="1300" spc="86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armamenti,</a:t>
            </a:r>
          </a:p>
          <a:p>
            <a:pPr marL="0" marR="0">
              <a:lnSpc>
                <a:spcPts val="1452"/>
              </a:lnSpc>
              <a:spcBef>
                <a:spcPts val="5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lucrando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sulla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guerra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sotto</a:t>
            </a:r>
            <a:r>
              <a:rPr sz="1300" spc="4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facciata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della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'difesa',</a:t>
            </a:r>
            <a:r>
              <a:rPr sz="1300" spc="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mentre</a:t>
            </a:r>
          </a:p>
          <a:p>
            <a:pPr marL="0" marR="0">
              <a:lnSpc>
                <a:spcPts val="1452"/>
              </a:lnSpc>
              <a:spcBef>
                <a:spcPts val="10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perpetuano</a:t>
            </a:r>
            <a:r>
              <a:rPr sz="1300" spc="23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  <a:r>
              <a:rPr sz="1300" spc="23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ciclo</a:t>
            </a:r>
            <a:r>
              <a:rPr sz="1300" spc="23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300" spc="23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violenza</a:t>
            </a:r>
            <a:r>
              <a:rPr sz="1300" spc="23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300" spc="23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disuguaglianza,</a:t>
            </a:r>
            <a:r>
              <a:rPr sz="1300" spc="22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illustra</a:t>
            </a:r>
          </a:p>
          <a:p>
            <a:pPr marL="0" marR="0">
              <a:lnSpc>
                <a:spcPts val="1452"/>
              </a:lnSpc>
              <a:spcBef>
                <a:spcPts val="5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perfettamente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questa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critica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non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neutralità</a:t>
            </a:r>
            <a:r>
              <a:rPr sz="13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della</a:t>
            </a:r>
          </a:p>
          <a:p>
            <a:pPr marL="0" marR="0">
              <a:lnSpc>
                <a:spcPts val="1452"/>
              </a:lnSpc>
              <a:spcBef>
                <a:spcPts val="107"/>
              </a:spcBef>
              <a:spcAft>
                <a:spcPts val="0"/>
              </a:spcAft>
            </a:pPr>
            <a:r>
              <a:rPr sz="1300" dirty="0">
                <a:solidFill>
                  <a:srgbClr val="414042"/>
                </a:solidFill>
                <a:latin typeface="PVOCOJ+ArialMT"/>
                <a:cs typeface="PVOCOJ+ArialMT"/>
              </a:rPr>
              <a:t>scienza.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7004" y="319745"/>
            <a:ext cx="7105202" cy="477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14042"/>
                </a:solidFill>
                <a:latin typeface="PVOCOJ+ArialMT"/>
                <a:cs typeface="PVOCOJ+ArialMT"/>
              </a:rPr>
              <a:t>Caso di Studio: Crittografia</a:t>
            </a:r>
            <a:r>
              <a:rPr sz="3100" spc="-17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3100" dirty="0">
                <a:solidFill>
                  <a:srgbClr val="414042"/>
                </a:solidFill>
                <a:latin typeface="PVOCOJ+ArialMT"/>
                <a:cs typeface="PVOCOJ+ArialMT"/>
              </a:rPr>
              <a:t>Asimmetrica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4588" y="1027110"/>
            <a:ext cx="4458731" cy="158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Il protocollo crittocrafico PGP</a:t>
            </a:r>
            <a:r>
              <a:rPr sz="1300" spc="-25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fu interessato dalle restrizioni</a:t>
            </a:r>
          </a:p>
          <a:p>
            <a:pPr marL="0" marR="0">
              <a:lnSpc>
                <a:spcPts val="1452"/>
              </a:lnSpc>
              <a:spcBef>
                <a:spcPts val="29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sull'esportazione della crittografia del governo USA, già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dagli albori. Questo inconveniente dimostra alcuni dei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problemi politici che circondano la crittografia moderna di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qualità (sviluppo tecnologico) e costituisce un pasticcio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contingente e difficile da seguire. Che minaccia tempi di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prigionia piuttosto elevati e multe salate.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4588" y="2774376"/>
            <a:ext cx="4533301" cy="1817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Zimmermann produsse la prima versione del PGP</a:t>
            </a:r>
            <a:r>
              <a:rPr sz="1300" spc="-25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nel 1991.</a:t>
            </a:r>
          </a:p>
          <a:p>
            <a:pPr marL="0" marR="0">
              <a:lnSpc>
                <a:spcPts val="1452"/>
              </a:lnSpc>
              <a:spcBef>
                <a:spcPts val="29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Era stato per molto tempo un attivista anti-nucleare e creò il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PGP</a:t>
            </a:r>
            <a:r>
              <a:rPr sz="1300" spc="-25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in modo che i suoi compagni potessero usare sistemi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BBS e memorizzare messaggi e file in tutta sicurezza. Non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era richiesta licenza se l'uso non era commerciale, non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c'era spesa neanche simbolica e veniva fornito il codice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sorgente. PGP</a:t>
            </a:r>
            <a:r>
              <a:rPr sz="1300" spc="-25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si diffuse su Usenet e di qui sul World Wide</a:t>
            </a:r>
          </a:p>
          <a:p>
            <a:pPr marL="0" marR="0">
              <a:lnSpc>
                <a:spcPts val="1452"/>
              </a:lnSpc>
              <a:spcBef>
                <a:spcPts val="34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PVOCOJ+ArialMT"/>
                <a:cs typeface="PVOCOJ+ArialMT"/>
              </a:rPr>
              <a:t>Web.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0281" y="4511493"/>
            <a:ext cx="3452810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AAHQAJ+Calibri"/>
                <a:cs typeface="AAHQAJ+Calibri"/>
              </a:rPr>
              <a:t>PGP: Il crittosistema più utilizzato al</a:t>
            </a:r>
          </a:p>
          <a:p>
            <a:pPr marL="1319807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AAHQAJ+Calibri"/>
                <a:cs typeface="AAHQAJ+Calibri"/>
              </a:rPr>
              <a:t>mondo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3452" y="5150594"/>
            <a:ext cx="5070924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C54B49"/>
                </a:solidFill>
                <a:latin typeface="ITTQNN+Arial-BoldMT"/>
                <a:cs typeface="ITTQNN+Arial-BoldMT"/>
              </a:rPr>
              <a:t>“</a:t>
            </a:r>
            <a:r>
              <a:rPr sz="1700" spc="46" dirty="0">
                <a:solidFill>
                  <a:srgbClr val="C54B49"/>
                </a:solidFill>
                <a:latin typeface="ITTQNN+Arial-BoldMT"/>
                <a:cs typeface="ITTQNN+Arial-BoldMT"/>
              </a:rPr>
              <a:t> </a:t>
            </a:r>
            <a:r>
              <a:rPr sz="1400" dirty="0">
                <a:solidFill>
                  <a:srgbClr val="FFFFFF"/>
                </a:solidFill>
                <a:latin typeface="PVOCOJ+ArialMT"/>
                <a:cs typeface="PVOCOJ+ArialMT"/>
              </a:rPr>
              <a:t>Se ho visto più lontano, è perché stavo sulle spalle di giganti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2854" y="5058618"/>
            <a:ext cx="258129" cy="392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C54B49"/>
                </a:solidFill>
                <a:latin typeface="PVOCOJ+ArialMT"/>
                <a:cs typeface="PVOCOJ+ArialMT"/>
              </a:rPr>
              <a:t>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1542" y="5521884"/>
            <a:ext cx="2018379" cy="36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C54B49"/>
                </a:solidFill>
                <a:latin typeface="PVOCOJ+ArialMT"/>
                <a:cs typeface="PVOCOJ+ArialMT"/>
              </a:rPr>
              <a:t>-Isaac Newton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3915" y="201820"/>
            <a:ext cx="8863127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414042"/>
                </a:solidFill>
                <a:latin typeface="PVOCOJ+ArialMT"/>
                <a:cs typeface="PVOCOJ+ArialMT"/>
              </a:rPr>
              <a:t>Momenti Chiave dello Sviluppo Bellico: Dualità delle Scoperte Scientifiche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4600" y="1091775"/>
            <a:ext cx="4650710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Già</a:t>
            </a:r>
            <a:r>
              <a:rPr sz="1500" spc="21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spc="-13" dirty="0">
                <a:solidFill>
                  <a:srgbClr val="414042"/>
                </a:solidFill>
                <a:latin typeface="PVOCOJ+ArialMT"/>
                <a:cs typeface="PVOCOJ+ArialMT"/>
              </a:rPr>
              <a:t>dall'1100,</a:t>
            </a:r>
            <a:r>
              <a:rPr sz="1500" spc="22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500" spc="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Cina</a:t>
            </a:r>
            <a:r>
              <a:rPr sz="1500" spc="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aveva</a:t>
            </a:r>
            <a:r>
              <a:rPr sz="1500" spc="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iniziato</a:t>
            </a:r>
            <a:r>
              <a:rPr sz="1500" spc="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ad</a:t>
            </a:r>
            <a:r>
              <a:rPr sz="1500" spc="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utilizzare</a:t>
            </a:r>
            <a:r>
              <a:rPr sz="1500" spc="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polvere</a:t>
            </a:r>
            <a:r>
              <a:rPr sz="1500" spc="9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da</a:t>
            </a:r>
            <a:r>
              <a:rPr sz="1500" spc="9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sparo</a:t>
            </a:r>
            <a:r>
              <a:rPr sz="1500" spc="9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500" spc="9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ambito</a:t>
            </a:r>
            <a:r>
              <a:rPr sz="1500" spc="9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militare.</a:t>
            </a:r>
            <a:r>
              <a:rPr sz="1500" spc="9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Tuttavia,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secondo</a:t>
            </a:r>
            <a:r>
              <a:rPr sz="1500" spc="102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alcuni</a:t>
            </a:r>
            <a:r>
              <a:rPr sz="1500" spc="102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studi</a:t>
            </a:r>
            <a:r>
              <a:rPr sz="1500" spc="102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storici,</a:t>
            </a:r>
            <a:r>
              <a:rPr sz="1500" spc="102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il</a:t>
            </a:r>
            <a:r>
              <a:rPr sz="1500" spc="102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primo</a:t>
            </a:r>
            <a:r>
              <a:rPr sz="1500" spc="102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impiego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documentato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questa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sostanza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Cina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risale</a:t>
            </a:r>
            <a:r>
              <a:rPr sz="1500" spc="4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al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919.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4600" y="2463375"/>
            <a:ext cx="4650324" cy="139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Non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solo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Cina,</a:t>
            </a:r>
            <a:r>
              <a:rPr sz="1500" spc="4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ma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anche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nei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paesi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arabi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si</a:t>
            </a:r>
            <a:r>
              <a:rPr sz="1500" spc="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faceva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uso</a:t>
            </a:r>
            <a:r>
              <a:rPr sz="1500" spc="30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della</a:t>
            </a:r>
            <a:r>
              <a:rPr sz="1500" spc="30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polvere</a:t>
            </a:r>
            <a:r>
              <a:rPr sz="1500" spc="30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da</a:t>
            </a:r>
            <a:r>
              <a:rPr sz="1500" spc="30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sparo.</a:t>
            </a:r>
            <a:r>
              <a:rPr sz="1500" spc="30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Per</a:t>
            </a:r>
            <a:r>
              <a:rPr sz="1500" spc="30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loro,</a:t>
            </a:r>
            <a:r>
              <a:rPr sz="1500" spc="30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  <a:r>
              <a:rPr sz="1500" spc="30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razzi</a:t>
            </a:r>
            <a:r>
              <a:rPr sz="1500" spc="30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erano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conosciuti</a:t>
            </a:r>
            <a:r>
              <a:rPr sz="1500" spc="6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come</a:t>
            </a:r>
            <a:r>
              <a:rPr sz="1500" spc="6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"le</a:t>
            </a:r>
            <a:r>
              <a:rPr sz="1500" spc="7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frecce</a:t>
            </a:r>
            <a:r>
              <a:rPr sz="1500" spc="6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cinesi"</a:t>
            </a:r>
            <a:r>
              <a:rPr sz="1500" spc="6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500" spc="6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  <a:r>
              <a:rPr sz="1500" spc="6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fuochi</a:t>
            </a:r>
            <a:r>
              <a:rPr sz="1500" spc="6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d'artificio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venivano</a:t>
            </a:r>
            <a:r>
              <a:rPr sz="1500" spc="74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chiamati</a:t>
            </a:r>
            <a:r>
              <a:rPr sz="1500" spc="74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"i</a:t>
            </a:r>
            <a:r>
              <a:rPr sz="1500" spc="74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fiori</a:t>
            </a:r>
            <a:r>
              <a:rPr sz="1500" spc="74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cinesi".</a:t>
            </a:r>
            <a:r>
              <a:rPr sz="1500" spc="7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500" spc="74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Europa,</a:t>
            </a:r>
            <a:r>
              <a:rPr sz="1500" spc="73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polvere</a:t>
            </a:r>
            <a:r>
              <a:rPr sz="1500" spc="7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da</a:t>
            </a:r>
            <a:r>
              <a:rPr sz="1500" spc="7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sparo</a:t>
            </a:r>
            <a:r>
              <a:rPr sz="1500" spc="7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si</a:t>
            </a:r>
            <a:r>
              <a:rPr sz="1500" spc="7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diffuse</a:t>
            </a:r>
            <a:r>
              <a:rPr sz="1500" spc="79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grazie</a:t>
            </a:r>
            <a:r>
              <a:rPr sz="1500" spc="7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agli</a:t>
            </a:r>
            <a:r>
              <a:rPr sz="1500" spc="7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scambi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commerciali e culturali con i paesi arabi.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4900" y="3752461"/>
            <a:ext cx="2042703" cy="30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PVOCOJ+ArialMT"/>
                <a:cs typeface="PVOCOJ+ArialMT"/>
              </a:rPr>
              <a:t>Polvere da sparo.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94600" y="4063575"/>
            <a:ext cx="4650896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Il</a:t>
            </a:r>
            <a:r>
              <a:rPr sz="1500" spc="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primo</a:t>
            </a:r>
            <a:r>
              <a:rPr sz="15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impiego</a:t>
            </a:r>
            <a:r>
              <a:rPr sz="15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documentato</a:t>
            </a:r>
            <a:r>
              <a:rPr sz="15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della</a:t>
            </a:r>
            <a:r>
              <a:rPr sz="15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polvere</a:t>
            </a:r>
            <a:r>
              <a:rPr sz="15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da</a:t>
            </a:r>
            <a:r>
              <a:rPr sz="15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sparo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500" spc="4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  <a:r>
              <a:rPr sz="1500" spc="4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conflitto</a:t>
            </a:r>
            <a:r>
              <a:rPr sz="1500" spc="47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europeo</a:t>
            </a:r>
            <a:r>
              <a:rPr sz="1500" spc="4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risale</a:t>
            </a:r>
            <a:r>
              <a:rPr sz="1500" spc="4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al</a:t>
            </a:r>
            <a:r>
              <a:rPr sz="1500" spc="4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1344,</a:t>
            </a:r>
            <a:r>
              <a:rPr sz="1500" spc="47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durante</a:t>
            </a:r>
            <a:r>
              <a:rPr sz="1500" spc="4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battaglia</a:t>
            </a:r>
            <a:r>
              <a:rPr sz="1500" spc="1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500" spc="11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Algeciras.</a:t>
            </a:r>
            <a:r>
              <a:rPr sz="1500" spc="19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500" spc="19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Italia,</a:t>
            </a:r>
            <a:r>
              <a:rPr sz="1500" spc="19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inoltre,</a:t>
            </a:r>
            <a:r>
              <a:rPr sz="1500" spc="19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si</a:t>
            </a:r>
            <a:r>
              <a:rPr sz="1500" spc="1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registrò</a:t>
            </a:r>
            <a:r>
              <a:rPr sz="1500" spc="1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uso</a:t>
            </a:r>
            <a:r>
              <a:rPr sz="1500" spc="6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significativo</a:t>
            </a:r>
            <a:r>
              <a:rPr sz="1500" spc="6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500" spc="6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cannoni</a:t>
            </a:r>
            <a:r>
              <a:rPr sz="1500" spc="6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alimentati</a:t>
            </a:r>
            <a:r>
              <a:rPr sz="1500" spc="6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da</a:t>
            </a:r>
            <a:r>
              <a:rPr sz="1500" spc="6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questa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414042"/>
                </a:solidFill>
                <a:latin typeface="PVOCOJ+ArialMT"/>
                <a:cs typeface="PVOCOJ+ArialMT"/>
              </a:rPr>
              <a:t>sostanza.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4275" y="248115"/>
            <a:ext cx="5025109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Da quel momento in poi, ci fu un grande sviluppo nella tecnologia delle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armi: in Italia, ad esempio, cominciarono a diffondersi le prime pistole. In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Francia, nel 1884, fu inventata una nuova miscela esplosiva.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4275" y="979635"/>
            <a:ext cx="5164250" cy="1305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La bomba atomica nacque dall'idea di Leó Szilárd, uno scienziato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ungherese di origini ebraiche fuggito dalla Germania nazista. Egli intuì che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colpendo un atomo con un neutrone e, se in questo processo l'atomo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emettesse due o più neutroni, si sarebbe generata una catena di reazioni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di fissione nucleari in grado di autoalimentarsi. Ognuna di queste reazioni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avrebbe emesso una grande quantità di energia, risultando in una potente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bomba.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4275" y="2442675"/>
            <a:ext cx="5057570" cy="1305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Un altro scienziato fuggito dal suo paese a causa della dittatura, l'italiano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Enrico Fermi, scoprì che colpendo un nucleo di uranio con un neutrone,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l'atomo rilascia altri neutroni.</a:t>
            </a:r>
            <a:r>
              <a:rPr sz="1200" spc="-23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PVOCOJ+ArialMT"/>
                <a:cs typeface="PVOCOJ+ArialMT"/>
              </a:rPr>
              <a:t>Temendo</a:t>
            </a:r>
            <a:r>
              <a:rPr sz="1200" spc="21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che la Germania potesse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sviluppare per prima la reazione a catena, nel 1940 nacque il Progetto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Manhattan. Questo progetto segreto per lo sviluppo di armi nucleari fu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guidato da</a:t>
            </a:r>
            <a:r>
              <a:rPr sz="1200" spc="-67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Arthur Compton e vide la partecipazione di scienziati come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PVOCOJ+ArialMT"/>
                <a:cs typeface="PVOCOJ+ArialMT"/>
              </a:rPr>
              <a:t>Enrico Fermi, Szilárd e Robert Julius Oppenheimer.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5525" y="3280110"/>
            <a:ext cx="3188241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PVOCOJ+ArialMT"/>
                <a:cs typeface="PVOCOJ+ArialMT"/>
              </a:rPr>
              <a:t>Fungo causato da una bomba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PVOCOJ+ArialMT"/>
                <a:cs typeface="PVOCOJ+ArialMT"/>
              </a:rPr>
              <a:t>atomica.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599" y="402451"/>
            <a:ext cx="5232476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Cause dell’indivisibilità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950" y="1568409"/>
            <a:ext cx="5163749" cy="996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Durante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le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due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guerre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mondiali,</a:t>
            </a:r>
            <a:r>
              <a:rPr sz="1600" spc="4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scienza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ebbe</a:t>
            </a:r>
            <a:r>
              <a:rPr sz="1600" spc="4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ruolo</a:t>
            </a:r>
            <a:r>
              <a:rPr sz="1600" spc="9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cruciale</a:t>
            </a:r>
            <a:r>
              <a:rPr sz="1600" spc="9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nel</a:t>
            </a:r>
            <a:r>
              <a:rPr sz="1600" spc="9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proseguimento</a:t>
            </a:r>
            <a:r>
              <a:rPr sz="1600" spc="9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del</a:t>
            </a:r>
            <a:r>
              <a:rPr sz="1600" spc="9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conflitto.</a:t>
            </a:r>
            <a:r>
              <a:rPr sz="1600" spc="9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risposta</a:t>
            </a:r>
            <a:r>
              <a:rPr sz="1600" spc="5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</a:t>
            </a:r>
            <a:r>
              <a:rPr sz="1600" spc="5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ciò,</a:t>
            </a:r>
            <a:r>
              <a:rPr sz="1600" spc="50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negli</a:t>
            </a:r>
            <a:r>
              <a:rPr sz="1600" spc="5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Stati</a:t>
            </a:r>
            <a:r>
              <a:rPr sz="1600" spc="51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Uniti</a:t>
            </a:r>
            <a:r>
              <a:rPr sz="1600" spc="5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furono</a:t>
            </a:r>
            <a:r>
              <a:rPr sz="1600" spc="5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creati</a:t>
            </a:r>
            <a:r>
              <a:rPr sz="1600" spc="5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diversi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istituti dedicati allo sviluppo bellico.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6950" y="2787609"/>
            <a:ext cx="5164359" cy="996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Uno</a:t>
            </a:r>
            <a:r>
              <a:rPr sz="1600" spc="6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dei</a:t>
            </a:r>
            <a:r>
              <a:rPr sz="1600" spc="6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più</a:t>
            </a:r>
            <a:r>
              <a:rPr sz="1600" spc="6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famosi</a:t>
            </a:r>
            <a:r>
              <a:rPr sz="1600" spc="6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600" spc="6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il</a:t>
            </a:r>
            <a:r>
              <a:rPr sz="1600" spc="6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Progetto</a:t>
            </a:r>
            <a:r>
              <a:rPr sz="1600" spc="6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Manhattan,</a:t>
            </a:r>
            <a:r>
              <a:rPr sz="1600" spc="6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istituito</a:t>
            </a:r>
            <a:r>
              <a:rPr sz="1600" spc="6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lo</a:t>
            </a:r>
            <a:r>
              <a:rPr sz="1600" spc="1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sviluppo</a:t>
            </a:r>
            <a:r>
              <a:rPr sz="1600" spc="1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della</a:t>
            </a:r>
            <a:r>
              <a:rPr sz="1600" spc="1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bomba</a:t>
            </a:r>
            <a:r>
              <a:rPr sz="1600" spc="1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atomica,</a:t>
            </a:r>
            <a:r>
              <a:rPr sz="1600" spc="121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mosso</a:t>
            </a:r>
            <a:r>
              <a:rPr sz="1600" spc="12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dalla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preoccupazione</a:t>
            </a:r>
            <a:r>
              <a:rPr sz="1600" spc="7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  <a:r>
              <a:rPr sz="1600" spc="7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  <a:r>
              <a:rPr sz="1600" spc="7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nazisti</a:t>
            </a:r>
            <a:r>
              <a:rPr sz="1600" spc="7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potessero</a:t>
            </a:r>
            <a:r>
              <a:rPr sz="1600" spc="7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essere</a:t>
            </a:r>
            <a:r>
              <a:rPr sz="1600" spc="7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  <a:r>
              <a:rPr sz="1600" spc="7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primi</a:t>
            </a:r>
            <a:r>
              <a:rPr sz="1600" spc="7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realizzare una reazione a catena.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6950" y="4006809"/>
            <a:ext cx="5163953" cy="996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Durante</a:t>
            </a:r>
            <a:r>
              <a:rPr sz="1600" spc="5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600" spc="5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guerra</a:t>
            </a:r>
            <a:r>
              <a:rPr sz="1600" spc="5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fredda,</a:t>
            </a:r>
            <a:r>
              <a:rPr sz="1600" spc="58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il</a:t>
            </a:r>
            <a:r>
              <a:rPr sz="1600" spc="5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progresso</a:t>
            </a:r>
            <a:r>
              <a:rPr sz="1600" spc="5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scientifico</a:t>
            </a:r>
            <a:r>
              <a:rPr sz="1600" spc="5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tecnologico</a:t>
            </a:r>
            <a:r>
              <a:rPr sz="1600" spc="12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fu</a:t>
            </a:r>
            <a:r>
              <a:rPr sz="1600" spc="122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piuttosto</a:t>
            </a:r>
            <a:r>
              <a:rPr sz="1600" spc="122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rapido,</a:t>
            </a:r>
            <a:r>
              <a:rPr sz="1600" spc="122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alimentato</a:t>
            </a:r>
            <a:r>
              <a:rPr sz="1600" spc="122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dalle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esigenze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del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conflitto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esteso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tra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blocchi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sovietico</a:t>
            </a:r>
            <a:r>
              <a:rPr sz="1600" spc="3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</a:p>
          <a:p>
            <a:pPr marL="587248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ntale.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1599" y="250051"/>
            <a:ext cx="6728029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Analisi sulla società moderna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0175" y="1215955"/>
            <a:ext cx="4477416" cy="66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Ai</a:t>
            </a:r>
            <a:r>
              <a:rPr sz="1400" spc="60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nostri</a:t>
            </a:r>
            <a:r>
              <a:rPr sz="14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tempi,</a:t>
            </a:r>
            <a:r>
              <a:rPr sz="1400" spc="60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lo</a:t>
            </a:r>
            <a:r>
              <a:rPr sz="14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sviluppo</a:t>
            </a:r>
            <a:r>
              <a:rPr sz="14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del</a:t>
            </a:r>
            <a:r>
              <a:rPr sz="14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settore</a:t>
            </a:r>
            <a:r>
              <a:rPr sz="14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militare</a:t>
            </a:r>
            <a:r>
              <a:rPr sz="1400" spc="60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particolarmente</a:t>
            </a:r>
            <a:r>
              <a:rPr sz="1400" spc="114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avanzato,</a:t>
            </a:r>
            <a:r>
              <a:rPr sz="1400" spc="114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soprattutto</a:t>
            </a:r>
            <a:r>
              <a:rPr sz="1400" spc="114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nei</a:t>
            </a:r>
            <a:r>
              <a:rPr sz="1400" spc="114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campi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dell'intelligenza artificiale (AI) e della robotica.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0175" y="2069395"/>
            <a:ext cx="4478123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Guerra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400" spc="31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AI: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l'intelligenza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artificiale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già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uso</a:t>
            </a:r>
            <a:r>
              <a:rPr sz="1400" spc="3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diversi</a:t>
            </a:r>
            <a:r>
              <a:rPr sz="14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contesti</a:t>
            </a:r>
            <a:r>
              <a:rPr sz="14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bellici,</a:t>
            </a:r>
            <a:r>
              <a:rPr sz="1400" spc="2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come</a:t>
            </a:r>
            <a:r>
              <a:rPr sz="14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ad</a:t>
            </a:r>
            <a:r>
              <a:rPr sz="14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esempio</a:t>
            </a:r>
            <a:r>
              <a:rPr sz="14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4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Ucraina,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anche</a:t>
            </a:r>
            <a:r>
              <a:rPr sz="1400" spc="10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se</a:t>
            </a:r>
            <a:r>
              <a:rPr sz="1400" spc="10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  <a:r>
              <a:rPr sz="1400" spc="10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programmi</a:t>
            </a:r>
            <a:r>
              <a:rPr sz="1400" spc="10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impiegati</a:t>
            </a:r>
            <a:r>
              <a:rPr sz="1400" spc="10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sono</a:t>
            </a:r>
            <a:r>
              <a:rPr sz="1400" spc="10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ancora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suscettibili di miglioramenti.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0175" y="3136194"/>
            <a:ext cx="4477413" cy="1943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Inoltre,</a:t>
            </a:r>
            <a:r>
              <a:rPr sz="1400" spc="12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si</a:t>
            </a:r>
            <a:r>
              <a:rPr sz="1400" spc="12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400" spc="12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recentemente</a:t>
            </a:r>
            <a:r>
              <a:rPr sz="1400" spc="1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tenuto</a:t>
            </a:r>
            <a:r>
              <a:rPr sz="1400" spc="1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  <a:r>
              <a:rPr sz="1400" spc="1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vertice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internazionale</a:t>
            </a:r>
            <a:r>
              <a:rPr sz="1400" spc="55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sull'utilizzo</a:t>
            </a:r>
            <a:r>
              <a:rPr sz="1400" spc="55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dell'AI</a:t>
            </a:r>
            <a:r>
              <a:rPr sz="1400" spc="5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400" spc="55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ambito</a:t>
            </a:r>
            <a:r>
              <a:rPr sz="1400" spc="55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militare.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Questo</a:t>
            </a:r>
            <a:r>
              <a:rPr sz="1400" spc="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vertice,</a:t>
            </a:r>
            <a:r>
              <a:rPr sz="1400" spc="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denominato</a:t>
            </a:r>
            <a:r>
              <a:rPr sz="1400" spc="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Reiam</a:t>
            </a:r>
            <a:r>
              <a:rPr sz="1400" spc="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Summit,</a:t>
            </a:r>
            <a:r>
              <a:rPr sz="1400" spc="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si</a:t>
            </a:r>
            <a:r>
              <a:rPr sz="1400" spc="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400" spc="5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svolto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L'Aia,</a:t>
            </a:r>
            <a:r>
              <a:rPr sz="1400" spc="1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Olanda,</a:t>
            </a:r>
            <a:r>
              <a:rPr sz="1400" spc="1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ha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visto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partecipazione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400" spc="1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50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paesi,</a:t>
            </a:r>
            <a:r>
              <a:rPr sz="1400" spc="33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esclusa</a:t>
            </a:r>
            <a:r>
              <a:rPr sz="1400" spc="3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400" spc="3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Russia,</a:t>
            </a:r>
            <a:r>
              <a:rPr sz="1400" spc="33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con</a:t>
            </a:r>
            <a:r>
              <a:rPr sz="1400" spc="3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400" spc="3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presenza</a:t>
            </a:r>
            <a:r>
              <a:rPr sz="1400" spc="3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anche</a:t>
            </a:r>
            <a:r>
              <a:rPr sz="1400" spc="3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rappresentanti</a:t>
            </a:r>
            <a:r>
              <a:rPr sz="1400" spc="1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aziendali.</a:t>
            </a:r>
            <a:r>
              <a:rPr sz="1400" spc="15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spc="-26" dirty="0">
                <a:solidFill>
                  <a:srgbClr val="414042"/>
                </a:solidFill>
                <a:latin typeface="PVOCOJ+ArialMT"/>
                <a:cs typeface="PVOCOJ+ArialMT"/>
              </a:rPr>
              <a:t>Tra</a:t>
            </a:r>
            <a:r>
              <a:rPr sz="1400" spc="20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le</a:t>
            </a:r>
            <a:r>
              <a:rPr sz="1400" spc="1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molteplici</a:t>
            </a:r>
            <a:r>
              <a:rPr sz="1400" spc="1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applicazioni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dell'AI,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una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delle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più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rilevanti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l'analisi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dei</a:t>
            </a:r>
            <a:r>
              <a:rPr sz="1400" spc="15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movimenti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satellitari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dei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flussi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dati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dai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social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media</a:t>
            </a:r>
            <a:r>
              <a:rPr sz="1400" spc="5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14042"/>
                </a:solidFill>
                <a:latin typeface="PVOCOJ+ArialMT"/>
                <a:cs typeface="PVOCOJ+ArialMT"/>
              </a:rPr>
              <a:t>aiutare a determinare la posizione del nemico.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7475" y="5048275"/>
            <a:ext cx="4413542" cy="62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PVOCOJ+ArialMT"/>
                <a:cs typeface="PVOCOJ+ArialMT"/>
              </a:rPr>
              <a:t>L’intelligenza artificiale sta sempre più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PVOCOJ+ArialMT"/>
                <a:cs typeface="PVOCOJ+ArialMT"/>
              </a:rPr>
              <a:t>entrando nel settore della guerra.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0725" y="675501"/>
            <a:ext cx="6728028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Analisi sulla societa moderna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2075" y="1354765"/>
            <a:ext cx="4644810" cy="209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Indubbiamente,</a:t>
            </a:r>
            <a:r>
              <a:rPr sz="1700" spc="137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uno</a:t>
            </a:r>
            <a:r>
              <a:rPr sz="1700" spc="137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dei</a:t>
            </a:r>
            <a:r>
              <a:rPr sz="1700" spc="137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grandi</a:t>
            </a:r>
            <a:r>
              <a:rPr sz="1700" spc="137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vantaggi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dell'utilizzo</a:t>
            </a:r>
            <a:r>
              <a:rPr sz="1700" spc="10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dell'AI</a:t>
            </a:r>
            <a:r>
              <a:rPr sz="1700" spc="104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700" spc="10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ambito</a:t>
            </a:r>
            <a:r>
              <a:rPr sz="1700" spc="104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bellico</a:t>
            </a:r>
            <a:r>
              <a:rPr sz="1700" spc="104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700" spc="104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</a:p>
          <a:p>
            <a:pPr marL="0" marR="0">
              <a:lnSpc>
                <a:spcPts val="1899"/>
              </a:lnSpc>
              <a:spcBef>
                <a:spcPts val="19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capacità</a:t>
            </a:r>
            <a:r>
              <a:rPr sz="1700" spc="9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700" spc="9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eseguire</a:t>
            </a:r>
            <a:r>
              <a:rPr sz="1700" spc="9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compiti</a:t>
            </a:r>
            <a:r>
              <a:rPr sz="1700" spc="9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ripetitivi</a:t>
            </a:r>
            <a:r>
              <a:rPr sz="1700" spc="9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con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maggiore</a:t>
            </a:r>
            <a:r>
              <a:rPr sz="1700" spc="8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precisione</a:t>
            </a:r>
            <a:r>
              <a:rPr sz="1700" spc="8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durante</a:t>
            </a:r>
            <a:r>
              <a:rPr sz="1700" spc="8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le</a:t>
            </a:r>
            <a:r>
              <a:rPr sz="1700" spc="81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operazioni.</a:t>
            </a:r>
          </a:p>
          <a:p>
            <a:pPr marL="0" marR="0">
              <a:lnSpc>
                <a:spcPts val="1899"/>
              </a:lnSpc>
              <a:spcBef>
                <a:spcPts val="19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L'intelligenza</a:t>
            </a:r>
            <a:r>
              <a:rPr sz="1700" spc="6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artificiale</a:t>
            </a:r>
            <a:r>
              <a:rPr sz="1700" spc="6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può</a:t>
            </a:r>
            <a:r>
              <a:rPr sz="1700" spc="6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fornire</a:t>
            </a:r>
            <a:r>
              <a:rPr sz="1700" spc="6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immagini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dettagliate</a:t>
            </a:r>
            <a:r>
              <a:rPr sz="1700" spc="1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700" spc="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ciò</a:t>
            </a:r>
            <a:r>
              <a:rPr sz="1700" spc="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  <a:r>
              <a:rPr sz="1700" spc="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sta</a:t>
            </a:r>
            <a:r>
              <a:rPr sz="1700" spc="1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accadendo</a:t>
            </a:r>
            <a:r>
              <a:rPr sz="1700" spc="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sul</a:t>
            </a:r>
            <a:r>
              <a:rPr sz="1700" spc="1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campo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700" spc="27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migliorare</a:t>
            </a:r>
            <a:r>
              <a:rPr sz="1700" spc="27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700" spc="27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precisione</a:t>
            </a:r>
            <a:r>
              <a:rPr sz="1700" spc="27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nel</a:t>
            </a:r>
            <a:r>
              <a:rPr sz="1700" spc="27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posizionamento</a:t>
            </a:r>
          </a:p>
          <a:p>
            <a:pPr marL="0" marR="0">
              <a:lnSpc>
                <a:spcPts val="1899"/>
              </a:lnSpc>
              <a:spcBef>
                <a:spcPts val="19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delle bombe.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2075" y="3686485"/>
            <a:ext cx="4644633" cy="10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Oltre</a:t>
            </a:r>
            <a:r>
              <a:rPr sz="1700" spc="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a</a:t>
            </a:r>
            <a:r>
              <a:rPr sz="17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questi</a:t>
            </a:r>
            <a:r>
              <a:rPr sz="1700" spc="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vantaggi,</a:t>
            </a:r>
            <a:r>
              <a:rPr sz="1700" spc="83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le</a:t>
            </a:r>
            <a:r>
              <a:rPr sz="1700" spc="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delegazioni</a:t>
            </a:r>
            <a:r>
              <a:rPr sz="1700" spc="84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presenti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700" spc="2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Olanda</a:t>
            </a:r>
            <a:r>
              <a:rPr sz="1700" spc="2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hanno</a:t>
            </a:r>
            <a:r>
              <a:rPr sz="1700" spc="2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espresso</a:t>
            </a:r>
            <a:r>
              <a:rPr sz="1700" spc="2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preoccupazione</a:t>
            </a:r>
            <a:r>
              <a:rPr sz="1700" spc="2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per</a:t>
            </a:r>
          </a:p>
          <a:p>
            <a:pPr marL="0" marR="0">
              <a:lnSpc>
                <a:spcPts val="1899"/>
              </a:lnSpc>
              <a:spcBef>
                <a:spcPts val="19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  <a:r>
              <a:rPr sz="1700" spc="141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possibile</a:t>
            </a:r>
            <a:r>
              <a:rPr sz="1700" spc="141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impiego</a:t>
            </a:r>
            <a:r>
              <a:rPr sz="1700" spc="141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dell'AI</a:t>
            </a:r>
            <a:r>
              <a:rPr sz="1700" spc="141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nei</a:t>
            </a:r>
            <a:r>
              <a:rPr sz="1700" spc="141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settori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414042"/>
                </a:solidFill>
                <a:latin typeface="PVOCOJ+ArialMT"/>
                <a:cs typeface="PVOCOJ+ArialMT"/>
              </a:rPr>
              <a:t>informatico e nucleare.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1225" y="427216"/>
            <a:ext cx="6756477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Analisi della società moderna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99650" y="1197194"/>
            <a:ext cx="3826493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Robot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guerra: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per</a:t>
            </a:r>
            <a:r>
              <a:rPr sz="1600" spc="6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una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serie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motivi,</a:t>
            </a:r>
            <a:r>
              <a:rPr sz="1600" spc="5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robot</a:t>
            </a:r>
            <a:r>
              <a:rPr sz="1600" spc="40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sono</a:t>
            </a:r>
            <a:r>
              <a:rPr sz="1600" spc="4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stati</a:t>
            </a:r>
            <a:r>
              <a:rPr sz="1600" spc="4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impiegati</a:t>
            </a:r>
            <a:r>
              <a:rPr sz="1600" spc="4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sul</a:t>
            </a:r>
            <a:r>
              <a:rPr sz="1600" spc="4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fronte</a:t>
            </a:r>
            <a:r>
              <a:rPr sz="1600" spc="40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battaglia.</a:t>
            </a:r>
            <a:r>
              <a:rPr sz="1600" spc="48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spc="-30" dirty="0">
                <a:solidFill>
                  <a:srgbClr val="414042"/>
                </a:solidFill>
                <a:latin typeface="PVOCOJ+ArialMT"/>
                <a:cs typeface="PVOCOJ+ArialMT"/>
              </a:rPr>
              <a:t>Tra</a:t>
            </a:r>
            <a:r>
              <a:rPr sz="1600" spc="54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questi</a:t>
            </a:r>
            <a:r>
              <a:rPr sz="1600" spc="51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motivi</a:t>
            </a:r>
            <a:r>
              <a:rPr sz="1600" spc="51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vi</a:t>
            </a:r>
            <a:r>
              <a:rPr sz="1600" spc="51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sono</a:t>
            </a:r>
            <a:r>
              <a:rPr sz="1600" spc="51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9650" y="1928714"/>
            <a:ext cx="1078607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precisione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7926" y="1928714"/>
            <a:ext cx="58171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degli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79377" y="1928714"/>
            <a:ext cx="909141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attacchi,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47777" y="1928714"/>
            <a:ext cx="48002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99650" y="2172554"/>
            <a:ext cx="3827712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contribuisce</a:t>
            </a:r>
            <a:r>
              <a:rPr sz="1600" spc="89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alla</a:t>
            </a:r>
            <a:r>
              <a:rPr sz="1600" spc="89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riduzione</a:t>
            </a:r>
            <a:r>
              <a:rPr sz="1600" spc="89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dei</a:t>
            </a:r>
            <a:r>
              <a:rPr sz="1600" spc="89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danni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collaterali,</a:t>
            </a:r>
            <a:r>
              <a:rPr sz="1600" spc="8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come</a:t>
            </a:r>
            <a:r>
              <a:rPr sz="1600" spc="8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600" spc="8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distruzione</a:t>
            </a:r>
            <a:r>
              <a:rPr sz="1600" spc="8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600" spc="8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perdita di vite umane.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99650" y="3147914"/>
            <a:ext cx="3827912" cy="1484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  <a:r>
              <a:rPr sz="1600" spc="5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altro</a:t>
            </a:r>
            <a:r>
              <a:rPr sz="1600" spc="55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motivo</a:t>
            </a:r>
            <a:r>
              <a:rPr sz="1600" spc="55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600" spc="5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legato</a:t>
            </a:r>
            <a:r>
              <a:rPr sz="1600" spc="55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al</a:t>
            </a:r>
            <a:r>
              <a:rPr sz="1600" spc="5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risparmio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economico:</a:t>
            </a:r>
            <a:r>
              <a:rPr sz="1600" spc="87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una</a:t>
            </a:r>
            <a:r>
              <a:rPr sz="1600" spc="8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maggiore</a:t>
            </a:r>
            <a:r>
              <a:rPr sz="1600" spc="8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perdita</a:t>
            </a:r>
            <a:r>
              <a:rPr sz="1600" spc="87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soldati</a:t>
            </a:r>
            <a:r>
              <a:rPr sz="1600" spc="1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umani</a:t>
            </a:r>
            <a:r>
              <a:rPr sz="1600" spc="1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aumenta</a:t>
            </a:r>
            <a:r>
              <a:rPr sz="1600" spc="1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le</a:t>
            </a:r>
            <a:r>
              <a:rPr sz="1600" spc="1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spese</a:t>
            </a:r>
            <a:r>
              <a:rPr sz="1600" spc="1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militari,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mentre</a:t>
            </a:r>
            <a:r>
              <a:rPr sz="1600" spc="11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una</a:t>
            </a:r>
            <a:r>
              <a:rPr sz="1600" spc="11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riduzione</a:t>
            </a:r>
            <a:r>
              <a:rPr sz="1600" spc="11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delle</a:t>
            </a:r>
            <a:r>
              <a:rPr sz="1600" spc="1189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perdite</a:t>
            </a:r>
          </a:p>
          <a:p>
            <a:pPr marL="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umane</a:t>
            </a:r>
            <a:r>
              <a:rPr sz="1600" spc="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comporta</a:t>
            </a:r>
            <a:r>
              <a:rPr sz="1600" spc="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una</a:t>
            </a:r>
            <a:r>
              <a:rPr sz="1600" spc="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diminuzione</a:t>
            </a:r>
            <a:r>
              <a:rPr sz="1600" spc="25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delle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stesse spese.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7600" y="5144693"/>
            <a:ext cx="138901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ITTQNN+Arial-BoldMT"/>
                <a:cs typeface="ITTQNN+Arial-BoldMT"/>
              </a:rPr>
              <a:t>Orlan-10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5435" y="4989333"/>
            <a:ext cx="35560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C54B49"/>
                </a:solidFill>
                <a:latin typeface="ITTQNN+Arial-BoldMT"/>
                <a:cs typeface="ITTQNN+Arial-BoldMT"/>
              </a:rPr>
              <a:t>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71468" y="4989333"/>
            <a:ext cx="5626329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2F2F2"/>
                </a:solidFill>
                <a:latin typeface="PVOCOJ+ArialMT"/>
                <a:cs typeface="PVOCOJ+ArialMT"/>
              </a:rPr>
              <a:t>L'uomo desidera sapere ma altrettanto forte è l'esigenza di agire e di fare</a:t>
            </a:r>
            <a:r>
              <a:rPr sz="3200" dirty="0">
                <a:solidFill>
                  <a:srgbClr val="C54B49"/>
                </a:solidFill>
                <a:latin typeface="PVOCOJ+ArialMT"/>
                <a:cs typeface="PVOCOJ+ArialMT"/>
              </a:rPr>
              <a:t>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1542" y="5521884"/>
            <a:ext cx="1467277" cy="36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C54B49"/>
                </a:solidFill>
                <a:latin typeface="PVOCOJ+ArialMT"/>
                <a:cs typeface="PVOCOJ+ArialMT"/>
              </a:rPr>
              <a:t>-Aristotele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6075" y="438556"/>
            <a:ext cx="5765865" cy="520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98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414042"/>
                </a:solidFill>
                <a:latin typeface="PVOCOJ+ArialMT"/>
                <a:cs typeface="PVOCOJ+ArialMT"/>
              </a:rPr>
              <a:t>Analisi della societa moderna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950" y="1301055"/>
            <a:ext cx="4122523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Attualmente, molti ministeri della difesa approvano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l'utilizzo di robot in guerra perché ciò consente di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affrontare compiti di combattimento complessi più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velocemente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6950" y="2367855"/>
            <a:ext cx="4122523" cy="151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Attualmente, molti ministeri della difesa approvano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l'utilizzo di robot in guerra perché ciò consente di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affrontare compiti di combattimento complessi più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velocemente e con un rischio minimo per la vita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dei soldati. Questo include operazioni in aree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urbane densamente popolate o la caccia attiva ai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cecchini.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6950" y="4074735"/>
            <a:ext cx="3613780" cy="1090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Si prevede che tra il 2025 e il 2030 ci sarà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un'ampia introduzione di robot negli eserciti,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favorita dalla riduzione dei costi.</a:t>
            </a:r>
            <a:r>
              <a:rPr sz="1400" spc="-27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Tuttavia,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persistono alcune problematiche, come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l'interazione tra robot e umani.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3280" y="4432402"/>
            <a:ext cx="327599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PVOCOJ+ArialMT"/>
                <a:cs typeface="PVOCOJ+ArialMT"/>
              </a:rPr>
              <a:t>General</a:t>
            </a:r>
            <a:r>
              <a:rPr sz="1800" spc="-100" dirty="0">
                <a:solidFill>
                  <a:srgbClr val="FFFFFF"/>
                </a:solidFill>
                <a:latin typeface="PVOCOJ+ArialMT"/>
                <a:cs typeface="PVOCOJ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PVOCOJ+ArialMT"/>
                <a:cs typeface="PVOCOJ+ArialMT"/>
              </a:rPr>
              <a:t>Atomics MQ-9 Reaper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599" y="402451"/>
            <a:ext cx="6191581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La Neutralità della Scienza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950" y="1568409"/>
            <a:ext cx="5164155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algn="just">
              <a:lnSpc>
                <a:spcPts val="1787"/>
              </a:lnSpc>
              <a:spcBef>
                <a:spcPts val="0"/>
              </a:spcBef>
              <a:spcAft>
                <a:spcPts val="0"/>
              </a:spcAft>
              <a:tabLst>
                <a:tab pos="5113338" algn="l"/>
              </a:tabLst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In</a:t>
            </a:r>
            <a:r>
              <a:rPr sz="1600" b="1" spc="392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conclusione,</a:t>
            </a:r>
            <a:r>
              <a:rPr sz="1600" b="1" spc="39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endParaRPr lang="it-IT" sz="1600" b="1" spc="390" dirty="0" smtClean="0">
              <a:solidFill>
                <a:schemeClr val="accent5">
                  <a:lumMod val="75000"/>
                </a:schemeClr>
              </a:solidFill>
              <a:latin typeface="+mj-lt"/>
              <a:cs typeface="PVOCOJ+ArialMT"/>
            </a:endParaRPr>
          </a:p>
          <a:p>
            <a:pPr marR="0" algn="just">
              <a:lnSpc>
                <a:spcPts val="1787"/>
              </a:lnSpc>
              <a:spcBef>
                <a:spcPts val="0"/>
              </a:spcBef>
              <a:spcAft>
                <a:spcPts val="0"/>
              </a:spcAft>
              <a:tabLst>
                <a:tab pos="5113338" algn="l"/>
              </a:tabLst>
            </a:pPr>
            <a:r>
              <a:rPr sz="1600" b="1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mentre</a:t>
            </a:r>
            <a:r>
              <a:rPr sz="1600" b="1" u="sng" spc="39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la</a:t>
            </a:r>
            <a:r>
              <a:rPr sz="1600" b="1" u="sng" spc="391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scienza</a:t>
            </a:r>
            <a:r>
              <a:rPr sz="1600" b="1" u="sng" spc="391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continua</a:t>
            </a:r>
            <a:r>
              <a:rPr sz="1600" b="1" u="sng" spc="391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a</a:t>
            </a:r>
            <a:r>
              <a:rPr sz="1600" b="1" u="sng" spc="39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essere</a:t>
            </a:r>
            <a:r>
              <a:rPr lang="it-IT"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una</a:t>
            </a:r>
            <a:r>
              <a:rPr sz="1600" b="1" u="sng" spc="1642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forza</a:t>
            </a:r>
            <a:r>
              <a:rPr sz="1600" b="1" u="sng" spc="1642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motrice</a:t>
            </a:r>
            <a:r>
              <a:rPr sz="1600" b="1" u="sng" spc="1642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del</a:t>
            </a:r>
            <a:r>
              <a:rPr sz="1600" b="1" u="sng" spc="1642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progresso</a:t>
            </a:r>
            <a:r>
              <a:rPr sz="1600" b="1" u="sng" spc="1642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umano,</a:t>
            </a:r>
            <a:r>
              <a:rPr sz="1600" b="1" u="sng" spc="1641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è</a:t>
            </a:r>
            <a:r>
              <a:rPr lang="it-IT"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fondamentale</a:t>
            </a:r>
            <a:r>
              <a:rPr sz="1600" b="1" u="sng" spc="1224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riconoscere</a:t>
            </a:r>
            <a:r>
              <a:rPr sz="1600" b="1" u="sng" spc="1224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la</a:t>
            </a:r>
            <a:r>
              <a:rPr sz="1600" b="1" u="sng" spc="1224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non-neutralità</a:t>
            </a:r>
            <a:r>
              <a:rPr sz="1600" b="1" u="sng" spc="1224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e</a:t>
            </a:r>
            <a:r>
              <a:rPr sz="1600" b="1" u="sng" spc="1224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le</a:t>
            </a:r>
            <a:r>
              <a:rPr lang="it-IT"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implicazioni</a:t>
            </a:r>
            <a:r>
              <a:rPr sz="1600" b="1" u="sng" spc="1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etiche</a:t>
            </a:r>
            <a:r>
              <a:rPr sz="1600" b="1" u="sng" spc="1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che</a:t>
            </a:r>
            <a:r>
              <a:rPr sz="1600" b="1" u="sng" spc="1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derivano</a:t>
            </a:r>
            <a:r>
              <a:rPr sz="1600" b="1" u="sng" spc="1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dalle</a:t>
            </a:r>
            <a:r>
              <a:rPr sz="1600" b="1" u="sng" spc="1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scelte</a:t>
            </a:r>
            <a:r>
              <a:rPr sz="1600" b="1" u="sng" spc="1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umane</a:t>
            </a:r>
            <a:r>
              <a:rPr sz="1600" b="1" u="sng" spc="10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che</a:t>
            </a:r>
            <a:r>
              <a:rPr lang="it-IT"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 </a:t>
            </a:r>
            <a:r>
              <a:rPr sz="16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la </a:t>
            </a:r>
            <a:r>
              <a:rPr sz="1600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PVOCOJ+ArialMT"/>
              </a:rPr>
              <a:t>guidano.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5440" y="3031449"/>
            <a:ext cx="504056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787"/>
              </a:lnSpc>
              <a:spcBef>
                <a:spcPts val="0"/>
              </a:spcBef>
              <a:tabLst>
                <a:tab pos="5024438" algn="l"/>
              </a:tabLst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Solo attraverso un'esplorazione consapevole e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critica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del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ruolo della scienza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nel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mondo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m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oderno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è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possibile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navigare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i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dilemmi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morali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che essa porta con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sé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,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assicurando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che il suo immenso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potenziale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sia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utilizzato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per il benessere collettivo, piuttosto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che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per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 err="1">
                <a:solidFill>
                  <a:schemeClr val="accent5">
                    <a:lumMod val="75000"/>
                  </a:schemeClr>
                </a:solidFill>
                <a:cs typeface="PVOCOJ+ArialMT"/>
              </a:rPr>
              <a:t>fini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VOCOJ+ArialMT"/>
              </a:rPr>
              <a:t>discutibili.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7415" y="379450"/>
            <a:ext cx="7170496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Scienza e</a:t>
            </a:r>
            <a:r>
              <a:rPr sz="4000" spc="-7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4000" spc="-64" dirty="0">
                <a:solidFill>
                  <a:srgbClr val="414042"/>
                </a:solidFill>
                <a:latin typeface="PVOCOJ+ArialMT"/>
                <a:cs typeface="PVOCOJ+ArialMT"/>
              </a:rPr>
              <a:t>Tecnica</a:t>
            </a:r>
            <a:r>
              <a:rPr sz="4000" spc="60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nella Guerra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4925" y="1328055"/>
            <a:ext cx="4740555" cy="66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Rappresentano l'applicazione di conoscenze scientifiche 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tecnologiche allo sviluppo e utilizzo di strumenti bellici 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strategie militari.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4925" y="2181495"/>
            <a:ext cx="5002398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Lo sviluppo scientifico è stato da sempre negativamente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influenzato e condizionato dalle condizioni geopolitiche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vigenti, spesso in maniera negativa causando grandi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cambiamenti nella società e nel modo di vivere delle persone.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84925" y="3248294"/>
            <a:ext cx="4848067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La scienza è attualmente l'arma più potente a disposizione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dell'uomo, ne consegue l'uso bellico del sapere e la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privatizzazione dello stesso, a discapito</a:t>
            </a:r>
            <a:r>
              <a:rPr sz="1400" spc="387" dirty="0">
                <a:solidFill>
                  <a:srgbClr val="000000"/>
                </a:solidFill>
                <a:latin typeface="PVOCOJ+ArialMT"/>
                <a:cs typeface="PVOCOJ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dell'intera umanità.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599" y="402451"/>
            <a:ext cx="6473013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Sviluppo Bellico e Neutralità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950" y="1568409"/>
            <a:ext cx="5163140" cy="1728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600" spc="89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scienza,</a:t>
            </a:r>
            <a:r>
              <a:rPr sz="1600" spc="89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quale</a:t>
            </a:r>
            <a:r>
              <a:rPr sz="1600" spc="89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strumento</a:t>
            </a:r>
            <a:r>
              <a:rPr sz="1600" spc="89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forgiato</a:t>
            </a:r>
            <a:r>
              <a:rPr sz="1600" spc="89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dall'intelletto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umano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posto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al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suo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servizio,</a:t>
            </a:r>
            <a:r>
              <a:rPr sz="1600" spc="19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ha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segnato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il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passo</a:t>
            </a:r>
            <a:r>
              <a:rPr sz="1600" spc="19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un'evoluzione</a:t>
            </a:r>
            <a:r>
              <a:rPr sz="16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che</a:t>
            </a:r>
            <a:r>
              <a:rPr sz="16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ha</a:t>
            </a:r>
            <a:r>
              <a:rPr sz="16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radicalmente</a:t>
            </a:r>
            <a:r>
              <a:rPr sz="16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trasformato</a:t>
            </a:r>
            <a:r>
              <a:rPr sz="16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la</a:t>
            </a:r>
            <a:r>
              <a:rPr sz="1600" spc="2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vita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su</a:t>
            </a:r>
            <a:r>
              <a:rPr sz="16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questo</a:t>
            </a:r>
            <a:r>
              <a:rPr sz="1600" spc="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pianeta.</a:t>
            </a:r>
            <a:r>
              <a:rPr sz="16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Il</a:t>
            </a:r>
            <a:r>
              <a:rPr sz="1600" spc="8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suo</a:t>
            </a:r>
            <a:r>
              <a:rPr sz="1600" spc="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impatto</a:t>
            </a:r>
            <a:r>
              <a:rPr sz="1600" spc="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si</a:t>
            </a:r>
            <a:r>
              <a:rPr sz="16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600" spc="86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manifestato</a:t>
            </a:r>
            <a:r>
              <a:rPr sz="1600" spc="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in</a:t>
            </a:r>
            <a:r>
              <a:rPr sz="1600" spc="87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un</a:t>
            </a:r>
          </a:p>
          <a:p>
            <a:pPr marL="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innalzamento della qualità e delle aspettative di vita per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miliardi di individui, riscrivendo le regole del possibile 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dell'immaginabile.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6950" y="3519129"/>
            <a:ext cx="5163546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Tuttavia,</a:t>
            </a:r>
            <a:r>
              <a:rPr sz="1600" spc="138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questo</a:t>
            </a:r>
            <a:r>
              <a:rPr sz="1600" spc="13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strumento</a:t>
            </a:r>
            <a:r>
              <a:rPr sz="1600" spc="13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non</a:t>
            </a:r>
            <a:r>
              <a:rPr sz="1600" spc="1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è</a:t>
            </a:r>
            <a:r>
              <a:rPr sz="1600" spc="1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esente</a:t>
            </a:r>
            <a:r>
              <a:rPr sz="1600" spc="132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da</a:t>
            </a:r>
            <a:r>
              <a:rPr sz="1600" spc="1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criticità,</a:t>
            </a:r>
            <a:r>
              <a:rPr sz="1600" spc="131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le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quali</a:t>
            </a:r>
            <a:r>
              <a:rPr sz="16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derivano</a:t>
            </a:r>
            <a:r>
              <a:rPr sz="16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proprio</a:t>
            </a:r>
            <a:r>
              <a:rPr sz="16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dalla</a:t>
            </a:r>
            <a:r>
              <a:rPr sz="16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sua</a:t>
            </a:r>
            <a:r>
              <a:rPr sz="16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intrinseca</a:t>
            </a:r>
            <a:r>
              <a:rPr sz="1600" spc="85" dirty="0">
                <a:solidFill>
                  <a:srgbClr val="414042"/>
                </a:solidFill>
                <a:latin typeface="PVOCOJ+ArialMT"/>
                <a:cs typeface="PVOCOJ+ArialMT"/>
              </a:rPr>
              <a:t> </a:t>
            </a: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connessione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414042"/>
                </a:solidFill>
                <a:latin typeface="PVOCOJ+ArialMT"/>
                <a:cs typeface="PVOCOJ+ArialMT"/>
              </a:rPr>
              <a:t>con la natura umana.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4275" y="249505"/>
            <a:ext cx="5549901" cy="66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La scienza, infatti, è intrinsecamente soggetta alle stesse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incongruenze, contraddizioni e limitazioni che caratterizzano l'essere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umano.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4275" y="1102945"/>
            <a:ext cx="5308448" cy="109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Questo include la tendenza a impiegare il sapere scientifico in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contesti eticamente discutibile, come la guerra. La neutralità della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scienza, spesso invocata come principio fondamentale, si scontra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con la realtà di un mondo in cui le scelte di ricerca non sono mai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disgiunte dal contesto socio-politico in cui si inseriscono.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4275" y="2383105"/>
            <a:ext cx="5575149" cy="151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Ricerche scientifiche mirate possono essere commissionate 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finanziate con l'intento di sviluppare nuove tecnologie belliche,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dimostrando come il progresso scientifico possa essere indirizzato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verso scopi distruttivi. Esempi storici, come lo sviluppo della bomba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atomica durante la Seconda Guerra Mondiale, illustrano chiaramente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come la scienza possa essere strumentalizzata in base agli interessi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dei paesi finanziatori.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5525" y="3430262"/>
            <a:ext cx="2439342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F2F2F2"/>
                </a:solidFill>
                <a:latin typeface="AAHQAJ+Calibri"/>
                <a:cs typeface="AAHQAJ+Calibri"/>
              </a:rPr>
              <a:t>J.</a:t>
            </a:r>
            <a:r>
              <a:rPr sz="1400" spc="12" dirty="0">
                <a:solidFill>
                  <a:srgbClr val="F2F2F2"/>
                </a:solidFill>
                <a:latin typeface="AAHQAJ+Calibri"/>
                <a:cs typeface="AAHQAJ+Calibri"/>
              </a:rPr>
              <a:t> </a:t>
            </a:r>
            <a:r>
              <a:rPr sz="1400" dirty="0">
                <a:solidFill>
                  <a:srgbClr val="F2F2F2"/>
                </a:solidFill>
                <a:latin typeface="AAHQAJ+Calibri"/>
                <a:cs typeface="AAHQAJ+Calibri"/>
              </a:rPr>
              <a:t>Robert </a:t>
            </a:r>
            <a:r>
              <a:rPr sz="1400" spc="-11" dirty="0">
                <a:solidFill>
                  <a:srgbClr val="F2F2F2"/>
                </a:solidFill>
                <a:latin typeface="AAHQAJ+Calibri"/>
                <a:cs typeface="AAHQAJ+Calibri"/>
              </a:rPr>
              <a:t>Oppenheimer,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spc="-11" dirty="0">
                <a:solidFill>
                  <a:srgbClr val="F2F2F2"/>
                </a:solidFill>
                <a:latin typeface="AAHQAJ+Calibri"/>
                <a:cs typeface="AAHQAJ+Calibri"/>
              </a:rPr>
              <a:t>inventore</a:t>
            </a:r>
            <a:r>
              <a:rPr sz="1400" spc="10" dirty="0">
                <a:solidFill>
                  <a:srgbClr val="F2F2F2"/>
                </a:solidFill>
                <a:latin typeface="AAHQAJ+Calibri"/>
                <a:cs typeface="AAHQAJ+Calibri"/>
              </a:rPr>
              <a:t> </a:t>
            </a:r>
            <a:r>
              <a:rPr sz="1400" dirty="0">
                <a:solidFill>
                  <a:srgbClr val="F2F2F2"/>
                </a:solidFill>
                <a:latin typeface="AAHQAJ+Calibri"/>
                <a:cs typeface="AAHQAJ+Calibri"/>
              </a:rPr>
              <a:t>della bomba atomica.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5435" y="4978907"/>
            <a:ext cx="5525211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C54B49"/>
                </a:solidFill>
                <a:latin typeface="ITTQNN+Arial-BoldMT"/>
                <a:cs typeface="ITTQNN+Arial-BoldMT"/>
              </a:rPr>
              <a:t>“</a:t>
            </a:r>
            <a:r>
              <a:rPr sz="1700" spc="46" dirty="0">
                <a:solidFill>
                  <a:srgbClr val="C54B49"/>
                </a:solidFill>
                <a:latin typeface="ITTQNN+Arial-BoldMT"/>
                <a:cs typeface="ITTQNN+Arial-BoldMT"/>
              </a:rPr>
              <a:t> </a:t>
            </a:r>
            <a:r>
              <a:rPr sz="1700" dirty="0">
                <a:solidFill>
                  <a:srgbClr val="F2F2F2"/>
                </a:solidFill>
                <a:latin typeface="PVOCOJ+ArialMT"/>
                <a:cs typeface="PVOCOJ+ArialMT"/>
              </a:rPr>
              <a:t>Non possiamo risolvere i problemi con lo stesso tipo 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5435" y="5243548"/>
            <a:ext cx="2597271" cy="392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2F2F2"/>
                </a:solidFill>
                <a:latin typeface="PVOCOJ+ArialMT"/>
                <a:cs typeface="PVOCOJ+ArialMT"/>
              </a:rPr>
              <a:t>pensiero che li ha creati.</a:t>
            </a:r>
            <a:r>
              <a:rPr sz="2500" dirty="0">
                <a:solidFill>
                  <a:srgbClr val="C54B49"/>
                </a:solidFill>
                <a:latin typeface="PVOCOJ+ArialMT"/>
                <a:cs typeface="PVOCOJ+ArialMT"/>
              </a:rPr>
              <a:t>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1542" y="5521884"/>
            <a:ext cx="2131421" cy="36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C54B49"/>
                </a:solidFill>
                <a:latin typeface="PVOCOJ+ArialMT"/>
                <a:cs typeface="PVOCOJ+ArialMT"/>
              </a:rPr>
              <a:t>-Albert Einstein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0325" y="277526"/>
            <a:ext cx="8081851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Etica della Ricerca e dello Sviluppo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1925" y="1293205"/>
            <a:ext cx="4343352" cy="151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L'etica della ricerca per fini militari, come illustrato dal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Progetto Manhattan, solleva questioni profonde sulla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condivisione della conoscenza. Questo progetto ha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evidenziato come la ricerca scientifica possa essere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deviata da obiettivi condivisi e trasparenti verso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finalità segrete, guidate da strategie di difesa o di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potere.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1925" y="3000085"/>
            <a:ext cx="4354908" cy="1730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La segretezza e la non neutralità intrinseche in tali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iniziative vanno a scapito dell'etica della condivisione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aperta del sapere, limitando il progresso collettivo 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l'innovazione collaborativa. Questo approccio crea un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precedente per cui la scienza può essere occultata 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utilizzata come strumento di potere anziché come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bene comune, interrogando così l'intera comunità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scientifica sui limiti etici della conoscenza applicata.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3516" y="5058618"/>
            <a:ext cx="3137405" cy="392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C54B49"/>
                </a:solidFill>
                <a:latin typeface="ITTQNN+Arial-BoldMT"/>
                <a:cs typeface="ITTQNN+Arial-BoldMT"/>
              </a:rPr>
              <a:t>“</a:t>
            </a:r>
            <a:r>
              <a:rPr sz="1700" spc="46" dirty="0">
                <a:solidFill>
                  <a:srgbClr val="C54B49"/>
                </a:solidFill>
                <a:latin typeface="ITTQNN+Arial-BoldMT"/>
                <a:cs typeface="ITTQNN+Arial-BoldMT"/>
              </a:rPr>
              <a:t> </a:t>
            </a:r>
            <a:r>
              <a:rPr sz="1700" dirty="0">
                <a:solidFill>
                  <a:srgbClr val="F2F2F2"/>
                </a:solidFill>
                <a:latin typeface="PVOCOJ+ArialMT"/>
                <a:cs typeface="PVOCOJ+ArialMT"/>
              </a:rPr>
              <a:t>Le conoscenze sono potere </a:t>
            </a:r>
            <a:r>
              <a:rPr sz="2500" dirty="0">
                <a:solidFill>
                  <a:srgbClr val="C54B49"/>
                </a:solidFill>
                <a:latin typeface="PVOCOJ+ArialMT"/>
                <a:cs typeface="PVOCOJ+ArialMT"/>
              </a:rPr>
              <a:t>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1542" y="5521884"/>
            <a:ext cx="2115648" cy="364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C54B49"/>
                </a:solidFill>
                <a:latin typeface="PVOCOJ+ArialMT"/>
                <a:cs typeface="PVOCOJ+ArialMT"/>
              </a:rPr>
              <a:t>-Francis Bacon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2473" y="296076"/>
            <a:ext cx="6050357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14042"/>
                </a:solidFill>
                <a:latin typeface="PVOCOJ+ArialMT"/>
                <a:cs typeface="PVOCOJ+ArialMT"/>
              </a:rPr>
              <a:t>Indivisibilità dello Sviluppo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1925" y="1293205"/>
            <a:ext cx="4330729" cy="151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Dalla riflessione su eventi storici come l'invenzione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della crittografia, lo sviluppo della bomba atomica 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della polvere da sparo, ne deriva che la ricerca e lo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sviluppo sono intrinsecamente influenzati dai rapporti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di potere e dalle situazioni geopolotiche, ponendo di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fatto un grosso punto interrogativo sulla neutrualità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della scienza.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1925" y="3000085"/>
            <a:ext cx="4423717" cy="1303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Appurato che progetti come la bomba atomica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abbiano in un secondo momento apportato dei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vantaggi (la ricerca sul nucleare e l'impiego nel campo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dell'energia, i combustibili etc...) alla società,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bisogna sempre tenere ben presente la forza motrice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PVOCOJ+ArialMT"/>
                <a:cs typeface="PVOCOJ+ArialMT"/>
              </a:rPr>
              <a:t>che ha portato allo sviluppo di tali teconologie.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2040</Words>
  <Application>Microsoft Office PowerPoint</Application>
  <PresentationFormat>Personalizzato</PresentationFormat>
  <Paragraphs>258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ITTQNN+Arial-BoldMT</vt:lpstr>
      <vt:lpstr>AAHQAJ+Calibri</vt:lpstr>
      <vt:lpstr>CVRKAT+Calibri-Italic</vt:lpstr>
      <vt:lpstr>PVOCOJ+ArialMT</vt:lpstr>
      <vt:lpstr>Theme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Utente</dc:creator>
  <cp:lastModifiedBy>Utente</cp:lastModifiedBy>
  <cp:revision>7</cp:revision>
  <dcterms:modified xsi:type="dcterms:W3CDTF">2024-04-19T19:58:56Z</dcterms:modified>
</cp:coreProperties>
</file>