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8"/>
  </p:notesMasterIdLst>
  <p:sldIdLst>
    <p:sldId id="256" r:id="rId2"/>
    <p:sldId id="258" r:id="rId3"/>
    <p:sldId id="262" r:id="rId4"/>
    <p:sldId id="342" r:id="rId5"/>
    <p:sldId id="287" r:id="rId6"/>
    <p:sldId id="260" r:id="rId7"/>
    <p:sldId id="344" r:id="rId8"/>
    <p:sldId id="343" r:id="rId9"/>
    <p:sldId id="346" r:id="rId10"/>
    <p:sldId id="307" r:id="rId11"/>
    <p:sldId id="345" r:id="rId12"/>
    <p:sldId id="348" r:id="rId13"/>
    <p:sldId id="347" r:id="rId14"/>
    <p:sldId id="349" r:id="rId15"/>
    <p:sldId id="350" r:id="rId16"/>
    <p:sldId id="270" r:id="rId17"/>
  </p:sldIdLst>
  <p:sldSz cx="9144000" cy="5143500" type="screen16x9"/>
  <p:notesSz cx="6858000" cy="9144000"/>
  <p:embeddedFontLst>
    <p:embeddedFont>
      <p:font typeface="DM Serif Display" panose="020B0604020202020204" charset="0"/>
      <p:regular r:id="rId19"/>
      <p:italic r:id="rId20"/>
    </p:embeddedFont>
    <p:embeddedFont>
      <p:font typeface="Karl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472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083D05-3422-4E26-8625-B3C91E2D84E8}">
  <a:tblStyle styleId="{22083D05-3422-4E26-8625-B3C91E2D84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57" y="62"/>
      </p:cViewPr>
      <p:guideLst>
        <p:guide orient="horz" pos="1620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010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8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447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e468db4b0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e468db4b0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82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3c3787e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3c3787e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86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86185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86185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02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e65695e80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e65695e80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60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3c3787e4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d3c3787e4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1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d86185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d86185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79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d4db157b9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d4db157b9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26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e65695e80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e65695e80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02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d4db157b9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d4db157b9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2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0900" y="2715863"/>
            <a:ext cx="4000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550" y="184925"/>
            <a:ext cx="3262450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13" y="-438012"/>
            <a:ext cx="24098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910775" y="206125"/>
            <a:ext cx="4339950" cy="31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41800" y="2746450"/>
            <a:ext cx="1733750" cy="394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6956225" y="-36025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6172375" y="658451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155678" y="102617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178600" y="1607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5559239" y="-1676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2425" y="2105999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19786" y="3372335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645600" y="36980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20750" y="359375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399179" y="-654803"/>
            <a:ext cx="2002458" cy="455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166450" y="2409795"/>
            <a:ext cx="481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293225" y="3165870"/>
            <a:ext cx="25578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334800" y="1047373"/>
            <a:ext cx="24744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883291">
            <a:off x="-398603" y="1661394"/>
            <a:ext cx="2569104" cy="147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313" y="163692"/>
            <a:ext cx="1840875" cy="178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46">
            <a:off x="941800" y="2746450"/>
            <a:ext cx="1733751" cy="3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1725" y="3219301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4126" y="609717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39246">
            <a:off x="6379675" y="-1850875"/>
            <a:ext cx="1733751" cy="39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83650" y="1533327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83500" y="2353900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1835275" y="-22914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618850" y="-1483600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790253" y="2486470"/>
            <a:ext cx="1774245" cy="4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253475" y="35565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7354915" y="2408773"/>
            <a:ext cx="1697478" cy="164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1002325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/>
          </p:nvPr>
        </p:nvSpPr>
        <p:spPr>
          <a:xfrm>
            <a:off x="713225" y="1825998"/>
            <a:ext cx="251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713225" y="2182181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3603686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5"/>
          </p:nvPr>
        </p:nvSpPr>
        <p:spPr>
          <a:xfrm>
            <a:off x="3314587" y="1825998"/>
            <a:ext cx="251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6"/>
          </p:nvPr>
        </p:nvSpPr>
        <p:spPr>
          <a:xfrm>
            <a:off x="3314590" y="2182181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6205050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/>
          </p:nvPr>
        </p:nvSpPr>
        <p:spPr>
          <a:xfrm>
            <a:off x="5915950" y="1825999"/>
            <a:ext cx="25149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5915954" y="2182182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2303000" y="2961254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/>
          </p:nvPr>
        </p:nvSpPr>
        <p:spPr>
          <a:xfrm>
            <a:off x="2013874" y="3611809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2013863" y="3967993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6" hasCustomPrompt="1"/>
          </p:nvPr>
        </p:nvSpPr>
        <p:spPr>
          <a:xfrm>
            <a:off x="4904284" y="2961254"/>
            <a:ext cx="19368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7"/>
          </p:nvPr>
        </p:nvSpPr>
        <p:spPr>
          <a:xfrm>
            <a:off x="4615140" y="3611809"/>
            <a:ext cx="251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8"/>
          </p:nvPr>
        </p:nvSpPr>
        <p:spPr>
          <a:xfrm>
            <a:off x="4615137" y="3967993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5882" flipH="1">
            <a:off x="-158200" y="-709517"/>
            <a:ext cx="1572000" cy="38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06925" y="3556777"/>
            <a:ext cx="1187150" cy="15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9011">
            <a:off x="8224735" y="801160"/>
            <a:ext cx="1889979" cy="430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65181">
            <a:off x="3700" y="-6216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39250">
            <a:off x="563096" y="1270047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727850" y="-4606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026875" y="-188249"/>
            <a:ext cx="1572000" cy="20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4654575" y="1442965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/>
          </p:nvPr>
        </p:nvSpPr>
        <p:spPr>
          <a:xfrm>
            <a:off x="4654425" y="2278254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511709">
            <a:off x="1241850" y="4271705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511836">
            <a:off x="2521265" y="2057048"/>
            <a:ext cx="1697478" cy="164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39250">
            <a:off x="1811646" y="-855003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694950" y="3552826"/>
            <a:ext cx="1572000" cy="2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7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4227250" y="2501200"/>
            <a:ext cx="420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1"/>
          </p:nvPr>
        </p:nvSpPr>
        <p:spPr>
          <a:xfrm>
            <a:off x="4227250" y="3257276"/>
            <a:ext cx="4203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2" hasCustomPrompt="1"/>
          </p:nvPr>
        </p:nvSpPr>
        <p:spPr>
          <a:xfrm>
            <a:off x="5159950" y="1138775"/>
            <a:ext cx="23382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0134819" flipH="1">
            <a:off x="3700" y="1321765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60750" flipH="1">
            <a:off x="563096" y="-461936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 flipH="1">
            <a:off x="1727850" y="412799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026875" y="3518965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288291" flipH="1">
            <a:off x="1241850" y="-341370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288164" flipH="1">
            <a:off x="2521265" y="1666511"/>
            <a:ext cx="1697478" cy="164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60750" flipH="1">
            <a:off x="1811646" y="1663114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-694950" y="-222110"/>
            <a:ext cx="1572000" cy="2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734819">
            <a:off x="6034912" y="1086136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60750">
            <a:off x="3687884" y="2197658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112" y="425231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 flipH="1">
            <a:off x="7092837" y="4248586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688291">
            <a:off x="2466517" y="4229545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911836">
            <a:off x="4981222" y="5002136"/>
            <a:ext cx="1697478" cy="164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60750">
            <a:off x="6283059" y="2987283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351762" y="2236811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900296">
            <a:off x="6369868" y="683844"/>
            <a:ext cx="2386824" cy="43813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 flipH="1">
            <a:off x="1117500" y="838200"/>
            <a:ext cx="69090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734819">
            <a:off x="-861188" y="1086136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12" y="425231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 flipH="1">
            <a:off x="196737" y="4248586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60750">
            <a:off x="-1204804" y="1537658"/>
            <a:ext cx="2002458" cy="455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>
            <a:spLocks noGrp="1"/>
          </p:cNvSpPr>
          <p:nvPr>
            <p:ph type="subTitle" idx="1"/>
          </p:nvPr>
        </p:nvSpPr>
        <p:spPr>
          <a:xfrm>
            <a:off x="2640050" y="2283675"/>
            <a:ext cx="38637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82" name="Google Shape;38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3883295" flipH="1">
            <a:off x="183142" y="3147922"/>
            <a:ext cx="2309974" cy="132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3624" y="1801283"/>
            <a:ext cx="1655192" cy="160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39246" flipH="1">
            <a:off x="-112326" y="-148575"/>
            <a:ext cx="1733751" cy="39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057767" flipH="1">
            <a:off x="7202025" y="1933876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2325" y="1217667"/>
            <a:ext cx="2386824" cy="438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1" r:id="rId6"/>
    <p:sldLayoutId id="2147483663" r:id="rId7"/>
    <p:sldLayoutId id="2147483673" r:id="rId8"/>
    <p:sldLayoutId id="2147483684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3"/>
          <p:cNvSpPr txBox="1">
            <a:spLocks noGrp="1"/>
          </p:cNvSpPr>
          <p:nvPr>
            <p:ph type="ctrTitle"/>
          </p:nvPr>
        </p:nvSpPr>
        <p:spPr>
          <a:xfrm>
            <a:off x="953325" y="1184564"/>
            <a:ext cx="7237500" cy="2082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dirty="0" smtClean="0">
                <a:solidFill>
                  <a:schemeClr val="bg2">
                    <a:lumMod val="75000"/>
                  </a:schemeClr>
                </a:solidFill>
              </a:rPr>
              <a:t>PREVENZIONE E BENESSERE DELLA SALUTE NELLO SPORT</a:t>
            </a:r>
            <a:endParaRPr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92" name="Google Shape;492;p53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Pizzolante Laura, 5Z, IIS G. Siani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Premio Issa XV edizione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104"/>
          <p:cNvSpPr txBox="1">
            <a:spLocks noGrp="1"/>
          </p:cNvSpPr>
          <p:nvPr>
            <p:ph type="subTitle" idx="1"/>
          </p:nvPr>
        </p:nvSpPr>
        <p:spPr>
          <a:xfrm>
            <a:off x="2064327" y="1143000"/>
            <a:ext cx="5036128" cy="3844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Già dai tre anni i bambini possono iniziare a praticare sport. Questo favorisce due aspetti fondamentali per la crescita: il movimento e la capacità di relazionarsi con gli altri.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Chi ha fatto sport da piccolo, tende a mantenere uno stile di vita attivo anche da adulto, trasmettendo questa abitudine ai propri figli.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Nel mondo odierno, dominato dalla tecnologia, molti bambini conducono uno stile di vita sedentario. Televisione,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</a:rPr>
              <a:t>tablet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</a:rPr>
              <a:t>smartphone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 e console occupano molto tempo e scoraggiano l’attività all’aperto e la socializzazione.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La sedentarietà, unita a cattive abitudini alimentari, è tra le cause principali dell’obesità infantile, un problema in crescita. L’attività fisica rappresenta una soluzione efficace.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Attraverso il movimento, i bambini imparano a conoscere meglio il proprio corpo, migliorano le proprie abilità motorie e acquisiscono maggiore consapevolezza di sé.</a:t>
            </a:r>
            <a:endParaRPr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945" name="Google Shape;945;p84"/>
          <p:cNvSpPr txBox="1">
            <a:spLocks noGrp="1"/>
          </p:cNvSpPr>
          <p:nvPr>
            <p:ph type="title"/>
          </p:nvPr>
        </p:nvSpPr>
        <p:spPr>
          <a:xfrm>
            <a:off x="727364" y="2501200"/>
            <a:ext cx="770348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Sport e malattie croniche</a:t>
            </a:r>
            <a:r>
              <a:rPr lang="it-IT" dirty="0"/>
              <a:t/>
            </a:r>
            <a:br>
              <a:rPr lang="it-IT" dirty="0"/>
            </a:b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</a:rPr>
            </a:b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47" name="Google Shape;947;p84"/>
          <p:cNvSpPr txBox="1">
            <a:spLocks noGrp="1"/>
          </p:cNvSpPr>
          <p:nvPr>
            <p:ph type="title" idx="2"/>
          </p:nvPr>
        </p:nvSpPr>
        <p:spPr>
          <a:xfrm>
            <a:off x="1239982" y="1138775"/>
            <a:ext cx="6258168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45326" y="935182"/>
            <a:ext cx="6144491" cy="3913908"/>
          </a:xfrm>
        </p:spPr>
        <p:txBody>
          <a:bodyPr/>
          <a:lstStyle/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La scienza dimostra che l’attività fisica influenza positivamente quasi tutti i sistemi del corpo umano. Per questo, l’esercizio può essere considerato a tutti gli effetti una forma di terapia, utile sia nella prevenzione che nella cura delle malattie croniche.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Nei pazienti con patologie croniche, l’integrazione dell’esercizio nella terapia quotidiana migliora sensibilmente la qualità della vita.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Ad esempio, nei programmi di riabilitazione cardiaca, chi pratica regolarmente esercizio fisico ha un rischio ridotto del 19% di dover ricorrere all’angioplastica, una diminuzione del 21% degli infarti non fatali e un calo del 26% della mortalità legata a malattie cardiovascolari.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In adulti e bambini allenati si osservano: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Maggiore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forza e capacità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fisica;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Minore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infiammazione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sistemica;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Aumento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del colesterolo buono (HDL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Calo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del peso corporeo.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Fare movimento ogni giorno abbassa: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ell’80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% il rischio di patologie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cardiovascolari;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el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90% il rischio di diabete tipo 2, migliorando la risposta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all’insulina;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el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33% il rischio di tumori.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L’attività fisica aumenta anche la densità ossea, prevenendo osteoporosi e fratture. Inoltre, potenzia il sistema immunitario, migliora la circolazione linfatica e riduce i processi infiammatori.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0501" y="2101055"/>
            <a:ext cx="3776700" cy="649200"/>
          </a:xfrm>
        </p:spPr>
        <p:txBody>
          <a:bodyPr/>
          <a:lstStyle/>
          <a:p>
            <a:pPr algn="ctr"/>
            <a:r>
              <a:rPr lang="it-IT" sz="9600" dirty="0" smtClean="0">
                <a:solidFill>
                  <a:schemeClr val="bg2">
                    <a:lumMod val="50000"/>
                  </a:schemeClr>
                </a:solidFill>
              </a:rPr>
              <a:t>06</a:t>
            </a:r>
            <a:endParaRPr lang="it-IT" sz="9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82335" y="3437156"/>
            <a:ext cx="5522372" cy="1754835"/>
          </a:xfrm>
        </p:spPr>
        <p:txBody>
          <a:bodyPr/>
          <a:lstStyle/>
          <a:p>
            <a:pPr algn="ctr"/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DM Serif Display" panose="020B0604020202020204" charset="0"/>
              </a:rPr>
              <a:t>Sport e prevenzione nel Servizio Sanitario Nazionale</a:t>
            </a:r>
          </a:p>
          <a:p>
            <a:endParaRPr lang="it-IT" dirty="0">
              <a:latin typeface="DM Serif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104"/>
          <p:cNvSpPr txBox="1">
            <a:spLocks noGrp="1"/>
          </p:cNvSpPr>
          <p:nvPr>
            <p:ph type="subTitle" idx="1"/>
          </p:nvPr>
        </p:nvSpPr>
        <p:spPr>
          <a:xfrm>
            <a:off x="2057399" y="533400"/>
            <a:ext cx="5036128" cy="3844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Negli ultimi anni, il Sistema Sanitario Nazionale ha integrato lo sport tra le strategie di prevenzione, attraverso: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Programmi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nazionali e regionali per promuovere l’attività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motoria;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Prescrizioni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di esercizio fisico da parte dei medici per pazienti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cronici;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Collaborazioni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con enti, scuole e associazioni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sportive;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Progetti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di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</a:rPr>
              <a:t>urban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</a:rPr>
              <a:t>health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 per creare spazi pubblici dedicati al movimento.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Esempi concreti sono: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Il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progetto "Guadagnare Salute" del Ministero della Salute, che mira a migliorare il benessere della popolazione promuovendo stili di vita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sani;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Le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Linee guida dell’OMS, integrate nei Piani Nazionali, che forniscono indicazioni scientifiche su quanto movimento fare e come contrastare la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sedentarietà;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Le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campagne "Sport e Salute", che incentivano la partecipazione allo sport, l’accessibilità agli impianti e la creazione di programmi inclusivi.</a:t>
            </a:r>
            <a:endParaRPr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BIBLIOGRAFIA</a:t>
            </a: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6" name="Google Shape;506;p55"/>
          <p:cNvSpPr txBox="1">
            <a:spLocks noGrp="1"/>
          </p:cNvSpPr>
          <p:nvPr>
            <p:ph type="subTitle" idx="1"/>
          </p:nvPr>
        </p:nvSpPr>
        <p:spPr>
          <a:xfrm>
            <a:off x="394586" y="2295339"/>
            <a:ext cx="2833539" cy="91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it-IT" dirty="0"/>
              <a:t>https://eticanellosport.com</a:t>
            </a:r>
            <a:endParaRPr dirty="0"/>
          </a:p>
        </p:txBody>
      </p:sp>
      <p:sp>
        <p:nvSpPr>
          <p:cNvPr id="509" name="Google Shape;509;p55"/>
          <p:cNvSpPr txBox="1">
            <a:spLocks noGrp="1"/>
          </p:cNvSpPr>
          <p:nvPr>
            <p:ph type="subTitle" idx="6"/>
          </p:nvPr>
        </p:nvSpPr>
        <p:spPr>
          <a:xfrm>
            <a:off x="3228125" y="1439352"/>
            <a:ext cx="2831668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/>
              <a:t>https://www.sportesalute.eu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12" name="Google Shape;512;p55"/>
          <p:cNvSpPr txBox="1">
            <a:spLocks noGrp="1"/>
          </p:cNvSpPr>
          <p:nvPr>
            <p:ph type="subTitle" idx="9"/>
          </p:nvPr>
        </p:nvSpPr>
        <p:spPr>
          <a:xfrm>
            <a:off x="5694218" y="2145616"/>
            <a:ext cx="3345873" cy="472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it-IT" dirty="0"/>
              <a:t>https://www.my-personaltrainer.it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endParaRPr lang="it-IT" dirty="0" smtClean="0"/>
          </a:p>
        </p:txBody>
      </p:sp>
      <p:sp>
        <p:nvSpPr>
          <p:cNvPr id="515" name="Google Shape;515;p55"/>
          <p:cNvSpPr txBox="1">
            <a:spLocks noGrp="1"/>
          </p:cNvSpPr>
          <p:nvPr>
            <p:ph type="subTitle" idx="15"/>
          </p:nvPr>
        </p:nvSpPr>
        <p:spPr>
          <a:xfrm>
            <a:off x="318371" y="3295880"/>
            <a:ext cx="285432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/>
              <a:t>https://www.epicentro.iss.it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18" name="Google Shape;518;p55"/>
          <p:cNvSpPr txBox="1">
            <a:spLocks noGrp="1"/>
          </p:cNvSpPr>
          <p:nvPr>
            <p:ph type="subTitle" idx="18"/>
          </p:nvPr>
        </p:nvSpPr>
        <p:spPr>
          <a:xfrm>
            <a:off x="3241036" y="4196671"/>
            <a:ext cx="2805846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/>
              <a:t>https://www.issa-europe.eu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44" name="Google Shape;518;p55"/>
          <p:cNvSpPr txBox="1">
            <a:spLocks/>
          </p:cNvSpPr>
          <p:nvPr/>
        </p:nvSpPr>
        <p:spPr>
          <a:xfrm>
            <a:off x="5410200" y="3295880"/>
            <a:ext cx="3020525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it-IT"/>
              <a:t>https://www.altalex.com</a:t>
            </a:r>
          </a:p>
        </p:txBody>
      </p:sp>
    </p:spTree>
    <p:extLst>
      <p:ext uri="{BB962C8B-B14F-4D97-AF65-F5344CB8AC3E}">
        <p14:creationId xmlns:p14="http://schemas.microsoft.com/office/powerpoint/2010/main" val="40899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7"/>
          <p:cNvSpPr txBox="1">
            <a:spLocks noGrp="1"/>
          </p:cNvSpPr>
          <p:nvPr>
            <p:ph type="title"/>
          </p:nvPr>
        </p:nvSpPr>
        <p:spPr>
          <a:xfrm flipH="1">
            <a:off x="378619" y="280988"/>
            <a:ext cx="8026500" cy="11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>
                <a:solidFill>
                  <a:schemeClr val="bg2">
                    <a:lumMod val="50000"/>
                  </a:schemeClr>
                </a:solidFill>
              </a:rPr>
              <a:t>GRAZIE PER L’ATTENZIONE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TRATTEREMO: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4" name="Google Shape;504;p55"/>
          <p:cNvSpPr txBox="1">
            <a:spLocks noGrp="1"/>
          </p:cNvSpPr>
          <p:nvPr>
            <p:ph type="title" idx="2"/>
          </p:nvPr>
        </p:nvSpPr>
        <p:spPr>
          <a:xfrm>
            <a:off x="1002325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6" name="Google Shape;506;p55"/>
          <p:cNvSpPr txBox="1">
            <a:spLocks noGrp="1"/>
          </p:cNvSpPr>
          <p:nvPr>
            <p:ph type="subTitle" idx="1"/>
          </p:nvPr>
        </p:nvSpPr>
        <p:spPr>
          <a:xfrm>
            <a:off x="713225" y="1904028"/>
            <a:ext cx="2514900" cy="91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it-IT" dirty="0" smtClean="0"/>
              <a:t>Sport: salute e longevità</a:t>
            </a:r>
            <a:endParaRPr dirty="0"/>
          </a:p>
        </p:txBody>
      </p:sp>
      <p:sp>
        <p:nvSpPr>
          <p:cNvPr id="507" name="Google Shape;507;p55"/>
          <p:cNvSpPr txBox="1">
            <a:spLocks noGrp="1"/>
          </p:cNvSpPr>
          <p:nvPr>
            <p:ph type="title" idx="4"/>
          </p:nvPr>
        </p:nvSpPr>
        <p:spPr>
          <a:xfrm>
            <a:off x="3603686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9" name="Google Shape;509;p55"/>
          <p:cNvSpPr txBox="1">
            <a:spLocks noGrp="1"/>
          </p:cNvSpPr>
          <p:nvPr>
            <p:ph type="subTitle" idx="6"/>
          </p:nvPr>
        </p:nvSpPr>
        <p:spPr>
          <a:xfrm>
            <a:off x="3285114" y="1917964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 smtClean="0"/>
              <a:t>Sport e benessere psicologico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10" name="Google Shape;510;p55"/>
          <p:cNvSpPr txBox="1">
            <a:spLocks noGrp="1"/>
          </p:cNvSpPr>
          <p:nvPr>
            <p:ph type="title" idx="7"/>
          </p:nvPr>
        </p:nvSpPr>
        <p:spPr>
          <a:xfrm>
            <a:off x="6205050" y="118005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2" name="Google Shape;512;p55"/>
          <p:cNvSpPr txBox="1">
            <a:spLocks noGrp="1"/>
          </p:cNvSpPr>
          <p:nvPr>
            <p:ph type="subTitle" idx="9"/>
          </p:nvPr>
        </p:nvSpPr>
        <p:spPr>
          <a:xfrm>
            <a:off x="5800014" y="1772251"/>
            <a:ext cx="2514900" cy="472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</a:pPr>
            <a:r>
              <a:rPr lang="it-IT" dirty="0" smtClean="0"/>
              <a:t>Sport ed educazione</a:t>
            </a:r>
          </a:p>
        </p:txBody>
      </p:sp>
      <p:sp>
        <p:nvSpPr>
          <p:cNvPr id="513" name="Google Shape;513;p55"/>
          <p:cNvSpPr txBox="1">
            <a:spLocks noGrp="1"/>
          </p:cNvSpPr>
          <p:nvPr>
            <p:ph type="title" idx="13"/>
          </p:nvPr>
        </p:nvSpPr>
        <p:spPr>
          <a:xfrm>
            <a:off x="1002325" y="2795765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5" name="Google Shape;515;p55"/>
          <p:cNvSpPr txBox="1">
            <a:spLocks noGrp="1"/>
          </p:cNvSpPr>
          <p:nvPr>
            <p:ph type="subTitle" idx="15"/>
          </p:nvPr>
        </p:nvSpPr>
        <p:spPr>
          <a:xfrm>
            <a:off x="713225" y="3631248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 smtClean="0"/>
              <a:t>Sport e sviluppo nei bambini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16" name="Google Shape;516;p55"/>
          <p:cNvSpPr txBox="1">
            <a:spLocks noGrp="1"/>
          </p:cNvSpPr>
          <p:nvPr>
            <p:ph type="title" idx="16"/>
          </p:nvPr>
        </p:nvSpPr>
        <p:spPr>
          <a:xfrm>
            <a:off x="3603686" y="2870448"/>
            <a:ext cx="19368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05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8" name="Google Shape;518;p55"/>
          <p:cNvSpPr txBox="1">
            <a:spLocks noGrp="1"/>
          </p:cNvSpPr>
          <p:nvPr>
            <p:ph type="subTitle" idx="18"/>
          </p:nvPr>
        </p:nvSpPr>
        <p:spPr>
          <a:xfrm>
            <a:off x="3314550" y="3614780"/>
            <a:ext cx="25149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 smtClean="0"/>
              <a:t>Sport e malattie croniche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43" name="Google Shape;507;p55"/>
          <p:cNvSpPr txBox="1">
            <a:spLocks noGrp="1"/>
          </p:cNvSpPr>
          <p:nvPr>
            <p:ph type="title" idx="4"/>
          </p:nvPr>
        </p:nvSpPr>
        <p:spPr>
          <a:xfrm>
            <a:off x="6205050" y="2905219"/>
            <a:ext cx="19365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06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4" name="Google Shape;518;p55"/>
          <p:cNvSpPr txBox="1">
            <a:spLocks/>
          </p:cNvSpPr>
          <p:nvPr/>
        </p:nvSpPr>
        <p:spPr>
          <a:xfrm>
            <a:off x="5829450" y="3614780"/>
            <a:ext cx="25149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r>
              <a:rPr lang="it-IT" dirty="0"/>
              <a:t>Sport e prevenzione nel Servizio Sanitario Nazionale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2" name="Google Shape;552;p59"/>
          <p:cNvSpPr txBox="1">
            <a:spLocks noGrp="1"/>
          </p:cNvSpPr>
          <p:nvPr>
            <p:ph type="title"/>
          </p:nvPr>
        </p:nvSpPr>
        <p:spPr>
          <a:xfrm>
            <a:off x="1755170" y="2942886"/>
            <a:ext cx="5633659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Sport: salute e longevità</a:t>
            </a:r>
            <a:r>
              <a:rPr lang="it-IT" dirty="0"/>
              <a:t/>
            </a:r>
            <a:br>
              <a:rPr lang="it-IT" dirty="0"/>
            </a:br>
            <a:endParaRPr dirty="0"/>
          </a:p>
        </p:txBody>
      </p:sp>
      <p:sp>
        <p:nvSpPr>
          <p:cNvPr id="554" name="Google Shape;554;p59"/>
          <p:cNvSpPr txBox="1">
            <a:spLocks noGrp="1"/>
          </p:cNvSpPr>
          <p:nvPr>
            <p:ph type="title" idx="2"/>
          </p:nvPr>
        </p:nvSpPr>
        <p:spPr>
          <a:xfrm>
            <a:off x="3284793" y="1697454"/>
            <a:ext cx="24744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0218" y="1224755"/>
            <a:ext cx="8666018" cy="1437000"/>
          </a:xfrm>
        </p:spPr>
        <p:txBody>
          <a:bodyPr/>
          <a:lstStyle/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Basta poco per vivere più a lungo e in modo sano. Mezz’ora di esercizio fisico al giorno è sufficiente per rafforzare le difese immunitarie e ridurre il rischio di malattie cardiovascolari. A qualsiasi età, muoversi anche solo un po’ ogni giorno rappresenta un ottimo investimento per il proprio benessere.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Secondo l’Organizzazione Mondiale della Sanità, l’inattività fisica è il quarto principale fattore di rischio di morte a livello globale.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Praticare attività motoria con costanza e in modo adeguato contribuisce 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Diminuire le probabilità di sviluppare ipertensione, obesità, tumori, malattie del cuore, diabete e disturbi depressivi;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Mantenere un equilibrio tra le calorie introdotte e quelle consumate, favorendo un peso corporeo sano;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Migliorare la densità ossea e la salute dello scheletro.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I benefici dell’attività fisica non si limitano al corpo, ma coinvolgono anche la sfera mentale. Allenarsi regolarmente aiuta a ridurre ansia e stress, grazie alla produzione di endorfine, note anche come “ormoni della felicità”. Inoltre, allenta la tensione muscolare e facilita il riposo notturno.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Non esiste una regola fissa sulla frequenza ottimale per allenarsi. Tuttavia, è importante essere costanti: alternare attività moderate di circa 30 minuti al giorno per almeno cinque giorni alla settimana con sessioni più intense di almeno 20 minuti, due volte a settimana, adattandosi al proprio livello di forma fisica.</a:t>
            </a:r>
          </a:p>
          <a:p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45" name="Google Shape;945;p84"/>
          <p:cNvSpPr txBox="1">
            <a:spLocks noGrp="1"/>
          </p:cNvSpPr>
          <p:nvPr>
            <p:ph type="title"/>
          </p:nvPr>
        </p:nvSpPr>
        <p:spPr>
          <a:xfrm>
            <a:off x="1121569" y="2567687"/>
            <a:ext cx="6815137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Sport e benessere psicologico</a:t>
            </a:r>
            <a:r>
              <a:rPr lang="it-IT" dirty="0"/>
              <a:t/>
            </a:r>
            <a:br>
              <a:rPr lang="it-IT" dirty="0"/>
            </a:br>
            <a:endParaRPr dirty="0"/>
          </a:p>
        </p:txBody>
      </p:sp>
      <p:sp>
        <p:nvSpPr>
          <p:cNvPr id="947" name="Google Shape;947;p84"/>
          <p:cNvSpPr txBox="1">
            <a:spLocks noGrp="1"/>
          </p:cNvSpPr>
          <p:nvPr>
            <p:ph type="title" idx="2"/>
          </p:nvPr>
        </p:nvSpPr>
        <p:spPr>
          <a:xfrm>
            <a:off x="1014413" y="1138775"/>
            <a:ext cx="6483737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>
            <a:spLocks noGrp="1"/>
          </p:cNvSpPr>
          <p:nvPr>
            <p:ph type="subTitle" idx="1"/>
          </p:nvPr>
        </p:nvSpPr>
        <p:spPr>
          <a:xfrm>
            <a:off x="1579418" y="1239983"/>
            <a:ext cx="5811982" cy="3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Secondo l’International Society of Sport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</a:rPr>
              <a:t>Psychology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 (ISSP), fare sport porta numerosi vantaggi anche a livello psicologico, sia immediati che duraturi:</a:t>
            </a:r>
          </a:p>
          <a:p>
            <a:pPr marL="298450" indent="-1714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Migliora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l’immagine di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sé;</a:t>
            </a:r>
          </a:p>
          <a:p>
            <a:pPr marL="298450" indent="-1714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Aumenta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l’energia e l’entusiasmo durante la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giornata;</a:t>
            </a:r>
          </a:p>
          <a:p>
            <a:pPr marL="298450" indent="-1714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Potenzia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la prontezza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mentale;</a:t>
            </a:r>
          </a:p>
          <a:p>
            <a:pPr marL="298450" indent="-1714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Rende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l’attività fisica più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piacevole;</a:t>
            </a:r>
          </a:p>
          <a:p>
            <a:pPr marL="298450" indent="-1714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Migliora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l’umore e contrasta la </a:t>
            </a: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depressione;</a:t>
            </a:r>
          </a:p>
          <a:p>
            <a:pPr marL="298450" indent="-171450" algn="l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chemeClr val="bg2">
                    <a:lumMod val="75000"/>
                  </a:schemeClr>
                </a:solidFill>
              </a:rPr>
              <a:t>Rafforza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la fiducia in se stessi.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L’ISSP sottolinea inoltre come una regolare attività sportiva possa rafforzare l’autostima e influenzare positivamente condizioni come l’osteoporosi, l’ipertensione, il diabete e alcuni disturbi dell’umore.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Il motivo di questi effetti si trova nella biochimica: l’esercizio stimola il rilascio di endorfine, sostanze simili a morfina e oppiacei naturali, che producono effetti antidolorifici e migliorano l’umore.</a:t>
            </a:r>
          </a:p>
          <a:p>
            <a:pPr algn="l"/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Allenarsi, quindi, è fondamentale per stare bene con se stessi e con gli altri. Oltre al beneficio personale, praticare sport insegna a collaborare, condividere obiettivi e affidarsi ai compagni di squadra.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3996" y="1187623"/>
            <a:ext cx="4811100" cy="841800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Sport ed educazione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 idx="2"/>
          </p:nvPr>
        </p:nvSpPr>
        <p:spPr>
          <a:xfrm>
            <a:off x="3002291" y="-185682"/>
            <a:ext cx="2474400" cy="1378500"/>
          </a:xfrm>
        </p:spPr>
        <p:txBody>
          <a:bodyPr/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83181" y="644236"/>
            <a:ext cx="4703618" cy="3359728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Fin dall’infanzia, lo sport ha un ruolo chiave nello sviluppo dei giovani, trasmettendo valori fondamentali come onestà, rispetto e amicizia.</a:t>
            </a:r>
          </a:p>
          <a:p>
            <a:pPr algn="ctr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Attività ludiche e motorie rappresentano strumenti efficaci per creare relazioni e promuovere l’inclusione, valorizzando le differenze individuali.</a:t>
            </a:r>
          </a:p>
          <a:p>
            <a:pPr algn="ctr"/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Lo sport è simbolo di dedizione e perseveranza e accompagna i giovani in una crescita armoniosa, permettendo loro di sbagliare senza perdere di vista i propri obiettivi.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1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2" name="Google Shape;552;p59"/>
          <p:cNvSpPr txBox="1">
            <a:spLocks noGrp="1"/>
          </p:cNvSpPr>
          <p:nvPr>
            <p:ph type="title"/>
          </p:nvPr>
        </p:nvSpPr>
        <p:spPr>
          <a:xfrm>
            <a:off x="1755170" y="3933795"/>
            <a:ext cx="5633659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Sport e sviluppo nei bambini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dirty="0"/>
          </a:p>
        </p:txBody>
      </p:sp>
      <p:sp>
        <p:nvSpPr>
          <p:cNvPr id="554" name="Google Shape;554;p59"/>
          <p:cNvSpPr txBox="1">
            <a:spLocks noGrp="1"/>
          </p:cNvSpPr>
          <p:nvPr>
            <p:ph type="title" idx="2"/>
          </p:nvPr>
        </p:nvSpPr>
        <p:spPr>
          <a:xfrm>
            <a:off x="3334799" y="2799973"/>
            <a:ext cx="24744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1078</Words>
  <Application>Microsoft Office PowerPoint</Application>
  <PresentationFormat>Presentazione su schermo (16:9)</PresentationFormat>
  <Paragraphs>84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DM Serif Display</vt:lpstr>
      <vt:lpstr>Karla</vt:lpstr>
      <vt:lpstr>Arial</vt:lpstr>
      <vt:lpstr>Minimalist Hepatitis Clinical Case by Slidesgo</vt:lpstr>
      <vt:lpstr>PREVENZIONE E BENESSERE DELLA SALUTE NELLO SPORT</vt:lpstr>
      <vt:lpstr>05</vt:lpstr>
      <vt:lpstr>Sport: salute e longevità </vt:lpstr>
      <vt:lpstr>Presentazione standard di PowerPoint</vt:lpstr>
      <vt:lpstr>Sport e benessere psicologico </vt:lpstr>
      <vt:lpstr>Presentazione standard di PowerPoint</vt:lpstr>
      <vt:lpstr>Sport ed educazione </vt:lpstr>
      <vt:lpstr>Presentazione standard di PowerPoint</vt:lpstr>
      <vt:lpstr>Sport e sviluppo nei bambini  </vt:lpstr>
      <vt:lpstr>Presentazione standard di PowerPoint</vt:lpstr>
      <vt:lpstr>Sport e malattie croniche   </vt:lpstr>
      <vt:lpstr>Presentazione standard di PowerPoint</vt:lpstr>
      <vt:lpstr>06</vt:lpstr>
      <vt:lpstr>Presentazione standard di PowerPoint</vt:lpstr>
      <vt:lpstr>BIBLIOGRAFIA:</vt:lpstr>
      <vt:lpstr>GRAZIE PER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PREVENZIONE E BENESSERE DELLA SALUTE NELLO SPORT</dc:title>
  <dc:creator>Laura Pizzolante</dc:creator>
  <cp:lastModifiedBy>Account Microsoft</cp:lastModifiedBy>
  <cp:revision>11</cp:revision>
  <dcterms:modified xsi:type="dcterms:W3CDTF">2025-04-29T17:34:37Z</dcterms:modified>
</cp:coreProperties>
</file>