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307" r:id="rId2"/>
    <p:sldId id="306" r:id="rId3"/>
    <p:sldId id="303" r:id="rId4"/>
    <p:sldId id="258" r:id="rId5"/>
    <p:sldId id="259" r:id="rId6"/>
    <p:sldId id="260" r:id="rId7"/>
    <p:sldId id="261" r:id="rId8"/>
    <p:sldId id="262" r:id="rId9"/>
    <p:sldId id="263" r:id="rId10"/>
    <p:sldId id="287" r:id="rId11"/>
    <p:sldId id="288" r:id="rId12"/>
    <p:sldId id="285" r:id="rId13"/>
    <p:sldId id="277" r:id="rId14"/>
    <p:sldId id="302" r:id="rId15"/>
    <p:sldId id="300" r:id="rId16"/>
    <p:sldId id="301" r:id="rId17"/>
    <p:sldId id="304" r:id="rId18"/>
    <p:sldId id="282" r:id="rId19"/>
    <p:sldId id="284" r:id="rId20"/>
    <p:sldId id="293" r:id="rId21"/>
    <p:sldId id="297" r:id="rId22"/>
    <p:sldId id="296" r:id="rId23"/>
    <p:sldId id="264" r:id="rId24"/>
    <p:sldId id="265" r:id="rId25"/>
    <p:sldId id="268" r:id="rId26"/>
    <p:sldId id="269" r:id="rId27"/>
    <p:sldId id="270" r:id="rId28"/>
    <p:sldId id="291" r:id="rId29"/>
    <p:sldId id="276" r:id="rId30"/>
    <p:sldId id="2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FF"/>
    <a:srgbClr val="79FF79"/>
    <a:srgbClr val="2683C6"/>
    <a:srgbClr val="00FF00"/>
    <a:srgbClr val="0058DA"/>
    <a:srgbClr val="FFFF99"/>
    <a:srgbClr val="F47E1C"/>
    <a:srgbClr val="FFCC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4A645-7EB9-4941-A39E-A1D11C4A867F}" v="454" dt="2026-05-26T17:00:49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1856" autoAdjust="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7ECAA-13F3-4F7D-AD3B-A2FD46330BD1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2E79-B6D2-465D-A509-37D39FEA1E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22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F2E79-B6D2-465D-A509-37D39FEA1E7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12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FD6F-18B4-4EF6-ABC9-5DAFB24B8FD2}" type="datetime1">
              <a:rPr lang="it-IT" smtClean="0"/>
              <a:t>26/05/2026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35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E7E11-B6FA-467C-892C-F4FDE8C130A6}" type="datetime1">
              <a:rPr lang="it-IT" smtClean="0"/>
              <a:t>26/05/2026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41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28B4-901B-455D-BF6D-1FBF8C8B83CA}" type="datetime1">
              <a:rPr lang="it-IT" smtClean="0"/>
              <a:t>26/05/2026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33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11AB-EAAB-4ED9-A7DC-A4494A52EC5E}" type="datetime1">
              <a:rPr lang="it-IT" smtClean="0"/>
              <a:t>26/05/2026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16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62A1-C5A0-46C5-9FD2-09A3DA84DDFD}" type="datetime1">
              <a:rPr lang="it-IT" smtClean="0"/>
              <a:t>26/05/2026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3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A6F7-07F8-44A1-8CE0-0D16D10E84F4}" type="datetime1">
              <a:rPr lang="it-IT" smtClean="0"/>
              <a:t>26/05/2026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13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F4AD-C7A5-4A90-933D-640273854844}" type="datetime1">
              <a:rPr lang="it-IT" smtClean="0"/>
              <a:t>26/05/2026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34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FBD3-262E-4F3D-96DA-B01A88731124}" type="datetime1">
              <a:rPr lang="it-IT" smtClean="0"/>
              <a:t>26/05/2026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64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9877-0A95-4986-91EF-2FF03D01DA2C}" type="datetime1">
              <a:rPr lang="it-IT" smtClean="0"/>
              <a:t>26/05/2026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86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0806146-0D7B-46F1-BF7A-0E62ED9C07D7}" type="datetime1">
              <a:rPr lang="it-IT" smtClean="0"/>
              <a:t>26/05/2026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83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1B11-75D8-4BF6-A27B-49B9B766C5E1}" type="datetime1">
              <a:rPr lang="it-IT" smtClean="0"/>
              <a:t>26/05/2026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94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0622BED-678B-4D74-A361-9CBE5E657586}" type="datetime1">
              <a:rPr lang="it-IT" smtClean="0"/>
              <a:t>26/05/2026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2E9B042-4081-4B8F-A604-B15A8434CCDB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49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ypt.org/" TargetMode="External"/><Relationship Id="rId2" Type="http://schemas.openxmlformats.org/officeDocument/2006/relationships/hyperlink" Target="https://sites.google.com/view/iyptitali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s://www.instagram.com/iypt_italia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0.png"/><Relationship Id="rId2" Type="http://schemas.openxmlformats.org/officeDocument/2006/relationships/image" Target="../media/image5.png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380.png"/><Relationship Id="rId10" Type="http://schemas.openxmlformats.org/officeDocument/2006/relationships/image" Target="../media/image21.png"/><Relationship Id="rId4" Type="http://schemas.openxmlformats.org/officeDocument/2006/relationships/image" Target="../media/image160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50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1.png"/><Relationship Id="rId4" Type="http://schemas.openxmlformats.org/officeDocument/2006/relationships/image" Target="../media/image2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png"/><Relationship Id="rId5" Type="http://schemas.openxmlformats.org/officeDocument/2006/relationships/image" Target="../media/image321.png"/><Relationship Id="rId4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5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6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1F88EA-5B85-4782-9A95-9C738F48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9E663-1F8A-406B-B295-B1EF8596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97561C-9294-4114-A5D6-9CF6CF68A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3ACAB2-F8DE-D5A5-D94B-F0A056AB4B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622" y="847090"/>
            <a:ext cx="3084844" cy="11319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Il </a:t>
            </a:r>
            <a:r>
              <a:rPr lang="en-US" sz="4000" b="1" dirty="0" err="1">
                <a:solidFill>
                  <a:srgbClr val="FFFFFF"/>
                </a:solidFill>
              </a:rPr>
              <a:t>mio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lavoro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B0DF53-292F-DE28-8A3A-C759ADA38A18}"/>
              </a:ext>
            </a:extLst>
          </p:cNvPr>
          <p:cNvSpPr txBox="1"/>
          <p:nvPr/>
        </p:nvSpPr>
        <p:spPr>
          <a:xfrm>
            <a:off x="4742016" y="605896"/>
            <a:ext cx="6413663" cy="564620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presentazione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segue è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frutto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cui mi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dedicata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quasi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l’intero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anno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2023/2024.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tratta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risoluzione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uno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17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problemi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aperti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rilasciati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dalla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competizione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Young Physicists’ Tournament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(IYPT) per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l’edizione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2024,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competizione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conosciuta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più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semplicemente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Coppa del Mondo di </a:t>
            </a:r>
            <a:r>
              <a:rPr lang="en-US" sz="15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Fisica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5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Mondiali</a:t>
            </a:r>
            <a:r>
              <a:rPr lang="en-US" sz="15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5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Fisica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quell’anno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infatti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l’Italia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partecipato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prima volta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storia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selezionando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team di 5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studenti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provenienti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tutt’Italia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Nel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selezionata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membro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team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rappresentare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nostro Paese in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competizione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deciso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inviare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proprio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presentazione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perché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lavorando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problema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appassionata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 mondo della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soprattutto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fisica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indirizzandomi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verso un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futuro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avevo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pensato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desiderare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prima di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allora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Trovate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informazioni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circa la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competizione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seguenti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link: </a:t>
            </a:r>
            <a:r>
              <a:rPr lang="en-US" sz="15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https://sites.google.com/view/iyptitalia/</a:t>
            </a:r>
            <a:r>
              <a:rPr lang="en-US" sz="1500" dirty="0"/>
              <a:t> </a:t>
            </a:r>
            <a:r>
              <a:rPr lang="en-US" sz="15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https://www.iypt.org/</a:t>
            </a:r>
            <a:r>
              <a:rPr lang="en-US" sz="1500" dirty="0"/>
              <a:t> </a:t>
            </a:r>
            <a:r>
              <a:rPr lang="en-US" sz="15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https://www.instagram.com/iypt_italia/</a:t>
            </a:r>
            <a:r>
              <a:rPr lang="en-US" sz="1500" dirty="0"/>
              <a:t>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31BAE2-6255-7E37-E67F-8EB19FA7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2E9B042-4081-4B8F-A604-B15A8434CCDB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1DDCA3-EECA-4CDD-338F-86DA95F40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3665"/>
          <a:stretch>
            <a:fillRect/>
          </a:stretch>
        </p:blipFill>
        <p:spPr>
          <a:xfrm>
            <a:off x="725829" y="4384084"/>
            <a:ext cx="2617925" cy="19091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EC1DAA2-6813-0B8D-8E35-7786B30C5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9" y="1999591"/>
            <a:ext cx="2617925" cy="196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7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Formula velocità </a:t>
            </a:r>
            <a:r>
              <a:rPr lang="it-IT" sz="4000" b="1"/>
              <a:t>di pompaggio</a:t>
            </a:r>
            <a:endParaRPr lang="it-IT" sz="4000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19FE86-B9EE-C39F-7C98-0229D4CE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/>
              <p:nvPr/>
            </p:nvSpPr>
            <p:spPr>
              <a:xfrm>
                <a:off x="1027564" y="2689507"/>
                <a:ext cx="1729384" cy="1382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8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t-IT" sz="48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64" y="2689507"/>
                <a:ext cx="1729384" cy="13828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877937-C2C3-5B23-99B2-91D79CD3C2EA}"/>
              </a:ext>
            </a:extLst>
          </p:cNvPr>
          <p:cNvSpPr txBox="1"/>
          <p:nvPr/>
        </p:nvSpPr>
        <p:spPr>
          <a:xfrm>
            <a:off x="1138981" y="1343942"/>
            <a:ext cx="740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La formula usata per calcolare la velocità di pompaggio è la seguente: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E40EF74-B4F1-CF1D-3E3E-88D54E441A9B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756948" y="2201183"/>
            <a:ext cx="1926812" cy="87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A05032-B755-794A-604D-1BA9FAD5D678}"/>
              </a:ext>
            </a:extLst>
          </p:cNvPr>
          <p:cNvSpPr txBox="1"/>
          <p:nvPr/>
        </p:nvSpPr>
        <p:spPr>
          <a:xfrm>
            <a:off x="4683760" y="1970350"/>
            <a:ext cx="358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highlight>
                  <a:srgbClr val="00FF00"/>
                </a:highlight>
              </a:rPr>
              <a:t>PORTATA VOLUMETRICA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31BDEBF-837A-3A64-8709-1C2FA64C6A62}"/>
              </a:ext>
            </a:extLst>
          </p:cNvPr>
          <p:cNvSpPr/>
          <p:nvPr/>
        </p:nvSpPr>
        <p:spPr>
          <a:xfrm>
            <a:off x="761731" y="2625801"/>
            <a:ext cx="2261050" cy="1558584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F89F868-3FBF-6B5D-5F05-F3B99F3649E9}"/>
                  </a:ext>
                </a:extLst>
              </p:cNvPr>
              <p:cNvSpPr txBox="1"/>
              <p:nvPr/>
            </p:nvSpPr>
            <p:spPr>
              <a:xfrm>
                <a:off x="3454133" y="2846188"/>
                <a:ext cx="5677314" cy="1684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2400" b="0" i="0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/>
                  <a:t>rappresenta la </a:t>
                </a:r>
                <a:r>
                  <a:rPr lang="it-IT" sz="2000" b="1" dirty="0"/>
                  <a:t>portata volumetrica</a:t>
                </a:r>
                <a:r>
                  <a:rPr lang="it-IT" sz="2000" dirty="0"/>
                  <a:t>, ovvero il volume di fluido che scorre attraverso una data sezione in un certo periodo di tempo.</a:t>
                </a:r>
              </a:p>
              <a:p>
                <a:pPr algn="ctr"/>
                <a:r>
                  <a:rPr lang="it-IT" sz="2000" dirty="0"/>
                  <a:t>Per calcolarla, dividiamo il volume di acqua fuoriuscita per il tempo: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F89F868-3FBF-6B5D-5F05-F3B99F364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133" y="2846188"/>
                <a:ext cx="5677314" cy="1684244"/>
              </a:xfrm>
              <a:prstGeom prst="rect">
                <a:avLst/>
              </a:prstGeom>
              <a:blipFill>
                <a:blip r:embed="rId5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2DC6CF60-4412-9DA5-3D8B-1D02741D8EB4}"/>
              </a:ext>
            </a:extLst>
          </p:cNvPr>
          <p:cNvGrpSpPr/>
          <p:nvPr/>
        </p:nvGrpSpPr>
        <p:grpSpPr>
          <a:xfrm>
            <a:off x="4917955" y="4737294"/>
            <a:ext cx="2880063" cy="1302197"/>
            <a:chOff x="4917955" y="4737294"/>
            <a:chExt cx="2880063" cy="1302197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205EAFB-BC13-10B6-E2BA-3E257F9BC207}"/>
                </a:ext>
              </a:extLst>
            </p:cNvPr>
            <p:cNvSpPr/>
            <p:nvPr/>
          </p:nvSpPr>
          <p:spPr>
            <a:xfrm>
              <a:off x="4917955" y="4737294"/>
              <a:ext cx="2880063" cy="1302197"/>
            </a:xfrm>
            <a:prstGeom prst="rect">
              <a:avLst/>
            </a:prstGeom>
            <a:solidFill>
              <a:srgbClr val="C1FFC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F434C7A3-D5F8-E9DA-54E6-98C62478ED45}"/>
                    </a:ext>
                  </a:extLst>
                </p:cNvPr>
                <p:cNvSpPr txBox="1"/>
                <p:nvPr/>
              </p:nvSpPr>
              <p:spPr>
                <a:xfrm>
                  <a:off x="5044807" y="4912364"/>
                  <a:ext cx="2626360" cy="95205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2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it-IT" sz="32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3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32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32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it-IT" sz="3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32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3200" b="0" i="1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it-IT" sz="3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it-IT" sz="3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it-IT" sz="32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F434C7A3-D5F8-E9DA-54E6-98C62478E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807" y="4912364"/>
                  <a:ext cx="2626360" cy="9520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78D1962E-688F-C7A3-173E-824A86CF5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7052" y="2639326"/>
            <a:ext cx="2932430" cy="293243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0AEA8A1-EB9E-84E5-497E-C3D603095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0802" y="4675146"/>
            <a:ext cx="4188315" cy="220694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EAA3FAC-8DD7-07D3-D923-BA0DA7610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811" y="5633365"/>
            <a:ext cx="1688738" cy="49381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D067E39-9C4B-3D83-7CFF-F6FCBA8FAD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1447" y="2182854"/>
            <a:ext cx="4709831" cy="453097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CF9A4FF-CFEC-5B56-807E-D5F73F677E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4455" y="4515015"/>
            <a:ext cx="2151785" cy="199808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30EA09C-814E-7979-2420-ADC0F53A8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366" y="4861879"/>
            <a:ext cx="2038350" cy="162968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E0C7574-A373-CF27-798D-B0B82B712A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3255" y="4765319"/>
            <a:ext cx="1707028" cy="173141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7FCD79C-FB5C-FFD1-1D1F-4491090E4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2968" y="4691382"/>
            <a:ext cx="4188315" cy="220694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2A541F3-AB21-B71F-0BC3-966C89AFE5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6297" y="3273993"/>
            <a:ext cx="2829436" cy="225988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7E79554-F9AF-5909-42EB-7ED821512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9977" y="5664633"/>
            <a:ext cx="1670449" cy="493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A0EEC76-82BC-4C9A-00BF-E3203652B895}"/>
                  </a:ext>
                </a:extLst>
              </p:cNvPr>
              <p:cNvSpPr txBox="1"/>
              <p:nvPr/>
            </p:nvSpPr>
            <p:spPr>
              <a:xfrm>
                <a:off x="4927223" y="5025311"/>
                <a:ext cx="3067828" cy="734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(1300 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𝑚𝐿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                 </m:t>
                          </m:r>
                        </m:num>
                        <m:den/>
                      </m:f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A0EEC76-82BC-4C9A-00BF-E3203652B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223" y="5025311"/>
                <a:ext cx="3067828" cy="7349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A6FEC38-73BF-3171-3513-B9D070906B98}"/>
                  </a:ext>
                </a:extLst>
              </p:cNvPr>
              <p:cNvSpPr txBox="1"/>
              <p:nvPr/>
            </p:nvSpPr>
            <p:spPr>
              <a:xfrm>
                <a:off x="6226124" y="5382988"/>
                <a:ext cx="7579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A6FEC38-73BF-3171-3513-B9D070906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124" y="5382988"/>
                <a:ext cx="757900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2FCD39D-E6EF-C248-9742-B4FA33EF8E27}"/>
                  </a:ext>
                </a:extLst>
              </p:cNvPr>
              <p:cNvSpPr txBox="1"/>
              <p:nvPr/>
            </p:nvSpPr>
            <p:spPr>
              <a:xfrm>
                <a:off x="6725788" y="4999572"/>
                <a:ext cx="12884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980 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𝑚𝐿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2FCD39D-E6EF-C248-9742-B4FA33EF8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788" y="4999572"/>
                <a:ext cx="1288494" cy="430887"/>
              </a:xfrm>
              <a:prstGeom prst="rect">
                <a:avLst/>
              </a:prstGeom>
              <a:blipFill>
                <a:blip r:embed="rId17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9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4.375E-6 1.85185E-6 L -0.25234 0.002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8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9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1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25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89" presetID="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85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1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Formula velocità di pompaggio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19FE86-B9EE-C39F-7C98-0229D4CE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/>
              <p:nvPr/>
            </p:nvSpPr>
            <p:spPr>
              <a:xfrm>
                <a:off x="1027564" y="2689507"/>
                <a:ext cx="1729384" cy="1382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8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t-IT" sz="48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64" y="2689507"/>
                <a:ext cx="1729384" cy="13828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877937-C2C3-5B23-99B2-91D79CD3C2EA}"/>
              </a:ext>
            </a:extLst>
          </p:cNvPr>
          <p:cNvSpPr txBox="1"/>
          <p:nvPr/>
        </p:nvSpPr>
        <p:spPr>
          <a:xfrm>
            <a:off x="1138981" y="1343942"/>
            <a:ext cx="740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La formula usata per calcolare la velocità di pompaggio è la seguente: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31BDEBF-837A-3A64-8709-1C2FA64C6A62}"/>
              </a:ext>
            </a:extLst>
          </p:cNvPr>
          <p:cNvSpPr/>
          <p:nvPr/>
        </p:nvSpPr>
        <p:spPr>
          <a:xfrm>
            <a:off x="761731" y="2625801"/>
            <a:ext cx="2261050" cy="1558584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5C59F60-C54D-F727-FB25-57D4B6987FBA}"/>
              </a:ext>
            </a:extLst>
          </p:cNvPr>
          <p:cNvSpPr txBox="1"/>
          <p:nvPr/>
        </p:nvSpPr>
        <p:spPr>
          <a:xfrm>
            <a:off x="4759377" y="1970350"/>
            <a:ext cx="2254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highlight>
                  <a:srgbClr val="00FFFF"/>
                </a:highlight>
              </a:rPr>
              <a:t>AREA DI FLUSSO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20EF5CF-DCBF-C356-21E0-A395525197A4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756948" y="2201183"/>
            <a:ext cx="2002429" cy="157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F6195A2-6634-4017-0252-F50AD8A78424}"/>
                  </a:ext>
                </a:extLst>
              </p:cNvPr>
              <p:cNvSpPr txBox="1"/>
              <p:nvPr/>
            </p:nvSpPr>
            <p:spPr>
              <a:xfrm>
                <a:off x="4809030" y="2807918"/>
                <a:ext cx="5247190" cy="1376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sz="2000" dirty="0"/>
                  <a:t> è l’ </a:t>
                </a:r>
                <a:r>
                  <a:rPr lang="it-IT" sz="2000" b="1" dirty="0"/>
                  <a:t>area di flusso</a:t>
                </a:r>
                <a:r>
                  <a:rPr lang="it-IT" sz="2000" dirty="0"/>
                  <a:t>, ovvero l’area attraverso cui scorre il fluido (la sezione della cannuccia).</a:t>
                </a:r>
              </a:p>
              <a:p>
                <a:pPr algn="ctr"/>
                <a:r>
                  <a:rPr lang="it-IT" sz="2000" dirty="0"/>
                  <a:t>Per calcolarla, moltiplichiamo il quadrato del diametro della cannuccia per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/>
                  <a:t>/4: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F6195A2-6634-4017-0252-F50AD8A78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030" y="2807918"/>
                <a:ext cx="5247190" cy="1376467"/>
              </a:xfrm>
              <a:prstGeom prst="rect">
                <a:avLst/>
              </a:prstGeom>
              <a:blipFill>
                <a:blip r:embed="rId5"/>
                <a:stretch>
                  <a:fillRect r="-697" b="-7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B29724A6-FAB7-93DE-2247-B5F8D5C07BE2}"/>
              </a:ext>
            </a:extLst>
          </p:cNvPr>
          <p:cNvSpPr/>
          <p:nvPr/>
        </p:nvSpPr>
        <p:spPr>
          <a:xfrm>
            <a:off x="6421435" y="4707414"/>
            <a:ext cx="2560006" cy="1154906"/>
          </a:xfrm>
          <a:prstGeom prst="rect">
            <a:avLst/>
          </a:prstGeom>
          <a:solidFill>
            <a:srgbClr val="D9FFFF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266D36F-3C23-BBB0-FF75-4A7B1D68F83B}"/>
                  </a:ext>
                </a:extLst>
              </p:cNvPr>
              <p:cNvSpPr txBox="1"/>
              <p:nvPr/>
            </p:nvSpPr>
            <p:spPr>
              <a:xfrm>
                <a:off x="6598918" y="4812610"/>
                <a:ext cx="2059538" cy="836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266D36F-3C23-BBB0-FF75-4A7B1D68F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918" y="4812610"/>
                <a:ext cx="2059538" cy="8368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38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6CFFF59B-604C-3044-C5AB-7ED604BAA3BA}"/>
              </a:ext>
            </a:extLst>
          </p:cNvPr>
          <p:cNvSpPr/>
          <p:nvPr/>
        </p:nvSpPr>
        <p:spPr>
          <a:xfrm>
            <a:off x="7967865" y="2505107"/>
            <a:ext cx="2165263" cy="914400"/>
          </a:xfrm>
          <a:prstGeom prst="rect">
            <a:avLst/>
          </a:prstGeom>
          <a:solidFill>
            <a:srgbClr val="D9FFFF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8D84C73-EB0F-CD79-956B-0237D457B4C5}"/>
              </a:ext>
            </a:extLst>
          </p:cNvPr>
          <p:cNvSpPr/>
          <p:nvPr/>
        </p:nvSpPr>
        <p:spPr>
          <a:xfrm>
            <a:off x="2058872" y="2560017"/>
            <a:ext cx="2334132" cy="926695"/>
          </a:xfrm>
          <a:prstGeom prst="rect">
            <a:avLst/>
          </a:prstGeom>
          <a:solidFill>
            <a:srgbClr val="C1FFC1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04BB198-0670-9126-326D-2FA04096BB89}"/>
              </a:ext>
            </a:extLst>
          </p:cNvPr>
          <p:cNvSpPr/>
          <p:nvPr/>
        </p:nvSpPr>
        <p:spPr>
          <a:xfrm>
            <a:off x="3864780" y="4270817"/>
            <a:ext cx="4906282" cy="1417493"/>
          </a:xfrm>
          <a:prstGeom prst="rect">
            <a:avLst/>
          </a:prstGeom>
          <a:solidFill>
            <a:srgbClr val="FFD1D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19FE86-B9EE-C39F-7C98-0229D4CE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12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681" y="117556"/>
            <a:ext cx="8727289" cy="931862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Formula SPERIMENTALE velocità di pompaggio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/>
              <p:nvPr/>
            </p:nvSpPr>
            <p:spPr>
              <a:xfrm>
                <a:off x="5166747" y="962181"/>
                <a:ext cx="1151405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32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747" y="962181"/>
                <a:ext cx="1151405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E40EF74-B4F1-CF1D-3E3E-88D54E441A9B}"/>
              </a:ext>
            </a:extLst>
          </p:cNvPr>
          <p:cNvCxnSpPr>
            <a:cxnSpLocks/>
          </p:cNvCxnSpPr>
          <p:nvPr/>
        </p:nvCxnSpPr>
        <p:spPr>
          <a:xfrm>
            <a:off x="6317921" y="1783328"/>
            <a:ext cx="1474799" cy="710906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20D871E-1A59-444F-6486-E3F1E2EF9AC8}"/>
                  </a:ext>
                </a:extLst>
              </p:cNvPr>
              <p:cNvSpPr txBox="1"/>
              <p:nvPr/>
            </p:nvSpPr>
            <p:spPr>
              <a:xfrm>
                <a:off x="4109800" y="4420725"/>
                <a:ext cx="4541949" cy="1117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</a:rPr>
                            <m:t>(4</m:t>
                          </m:r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2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32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it-IT" sz="3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32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20D871E-1A59-444F-6486-E3F1E2EF9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00" y="4420725"/>
                <a:ext cx="4541949" cy="11176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7277E98-66DC-63AF-5DB2-DC22D7FF0CBB}"/>
                  </a:ext>
                </a:extLst>
              </p:cNvPr>
              <p:cNvSpPr txBox="1"/>
              <p:nvPr/>
            </p:nvSpPr>
            <p:spPr>
              <a:xfrm>
                <a:off x="2149521" y="2560017"/>
                <a:ext cx="2152833" cy="832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it-IT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7277E98-66DC-63AF-5DB2-DC22D7FF0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521" y="2560017"/>
                <a:ext cx="2152833" cy="8329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4E1930A-0129-EC05-D372-670474464697}"/>
                  </a:ext>
                </a:extLst>
              </p:cNvPr>
              <p:cNvSpPr txBox="1"/>
              <p:nvPr/>
            </p:nvSpPr>
            <p:spPr>
              <a:xfrm>
                <a:off x="8096438" y="2548907"/>
                <a:ext cx="1804020" cy="732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4E1930A-0129-EC05-D372-670474464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438" y="2548907"/>
                <a:ext cx="1804020" cy="732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3F4D3E8-808F-C04F-02BA-483351608F77}"/>
              </a:ext>
            </a:extLst>
          </p:cNvPr>
          <p:cNvCxnSpPr>
            <a:cxnSpLocks/>
          </p:cNvCxnSpPr>
          <p:nvPr/>
        </p:nvCxnSpPr>
        <p:spPr>
          <a:xfrm flipH="1">
            <a:off x="4483653" y="1420670"/>
            <a:ext cx="1468790" cy="107356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C06D87CD-0FE7-82C4-35B3-A08500F6D2B6}"/>
              </a:ext>
            </a:extLst>
          </p:cNvPr>
          <p:cNvCxnSpPr/>
          <p:nvPr/>
        </p:nvCxnSpPr>
        <p:spPr>
          <a:xfrm>
            <a:off x="4632960" y="3023364"/>
            <a:ext cx="30175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4DE04B7-2B91-00FE-CC59-5EE8A8865A40}"/>
              </a:ext>
            </a:extLst>
          </p:cNvPr>
          <p:cNvCxnSpPr>
            <a:cxnSpLocks/>
          </p:cNvCxnSpPr>
          <p:nvPr/>
        </p:nvCxnSpPr>
        <p:spPr>
          <a:xfrm>
            <a:off x="6141720" y="3034918"/>
            <a:ext cx="0" cy="10975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4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4" grpId="0" animBg="1"/>
      <p:bldP spid="2" grpId="0"/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278A503F-185A-158B-8B4F-27A6BA7FF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05" y="1222121"/>
            <a:ext cx="8169183" cy="48600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13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6672B8-0B69-A030-36E2-AA3F970FD53F}"/>
              </a:ext>
            </a:extLst>
          </p:cNvPr>
          <p:cNvSpPr txBox="1"/>
          <p:nvPr/>
        </p:nvSpPr>
        <p:spPr>
          <a:xfrm>
            <a:off x="955442" y="55802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40CBC32-CED1-E9FB-9508-D23DA84203B2}"/>
              </a:ext>
            </a:extLst>
          </p:cNvPr>
          <p:cNvCxnSpPr>
            <a:cxnSpLocks/>
          </p:cNvCxnSpPr>
          <p:nvPr/>
        </p:nvCxnSpPr>
        <p:spPr>
          <a:xfrm>
            <a:off x="3664839" y="3439738"/>
            <a:ext cx="4057235" cy="17314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C0B69BE-2E61-FF50-AC32-5E4D5EA99DDB}"/>
              </a:ext>
            </a:extLst>
          </p:cNvPr>
          <p:cNvCxnSpPr>
            <a:cxnSpLocks/>
          </p:cNvCxnSpPr>
          <p:nvPr/>
        </p:nvCxnSpPr>
        <p:spPr>
          <a:xfrm flipV="1">
            <a:off x="3919728" y="1743075"/>
            <a:ext cx="3789011" cy="11220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50A51A9A-0E03-42EB-D708-BA3EAFEC91B0}"/>
              </a:ext>
            </a:extLst>
          </p:cNvPr>
          <p:cNvSpPr/>
          <p:nvPr/>
        </p:nvSpPr>
        <p:spPr>
          <a:xfrm>
            <a:off x="7708739" y="1743075"/>
            <a:ext cx="3831416" cy="34173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2B81D5-D130-71AC-7E47-57A0096B4427}"/>
              </a:ext>
            </a:extLst>
          </p:cNvPr>
          <p:cNvSpPr txBox="1"/>
          <p:nvPr/>
        </p:nvSpPr>
        <p:spPr>
          <a:xfrm>
            <a:off x="8483858" y="5113061"/>
            <a:ext cx="3613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>
                <a:solidFill>
                  <a:srgbClr val="0070C0"/>
                </a:solidFill>
              </a:rPr>
              <a:t>F</a:t>
            </a:r>
            <a:r>
              <a:rPr lang="it-IT" sz="1600" b="1" i="1" baseline="-25000" dirty="0">
                <a:solidFill>
                  <a:srgbClr val="0070C0"/>
                </a:solidFill>
              </a:rPr>
              <a:t>p1</a:t>
            </a:r>
            <a:r>
              <a:rPr lang="it-IT" sz="1600" dirty="0"/>
              <a:t> e </a:t>
            </a:r>
            <a:r>
              <a:rPr lang="it-IT" sz="1600" b="1" i="1" dirty="0">
                <a:solidFill>
                  <a:srgbClr val="0070C0"/>
                </a:solidFill>
              </a:rPr>
              <a:t>F</a:t>
            </a:r>
            <a:r>
              <a:rPr lang="it-IT" sz="1600" b="1" i="1" baseline="-22000" dirty="0">
                <a:solidFill>
                  <a:srgbClr val="0070C0"/>
                </a:solidFill>
              </a:rPr>
              <a:t>p2</a:t>
            </a:r>
            <a:r>
              <a:rPr lang="it-IT" sz="1600" dirty="0"/>
              <a:t> sono le forze dovute alla </a:t>
            </a:r>
            <a:r>
              <a:rPr lang="it-IT" sz="1600" u="sng" dirty="0"/>
              <a:t>pressione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err="1">
                <a:solidFill>
                  <a:srgbClr val="00FF00"/>
                </a:solidFill>
              </a:rPr>
              <a:t>Fc</a:t>
            </a:r>
            <a:r>
              <a:rPr lang="it-IT" sz="1600" dirty="0"/>
              <a:t> è la </a:t>
            </a:r>
            <a:r>
              <a:rPr lang="it-IT" sz="1600" u="sng" dirty="0"/>
              <a:t>forza centrifuga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err="1">
                <a:solidFill>
                  <a:srgbClr val="00FFFF"/>
                </a:solidFill>
              </a:rPr>
              <a:t>Fw</a:t>
            </a:r>
            <a:r>
              <a:rPr lang="it-IT" sz="1600" dirty="0"/>
              <a:t> è la </a:t>
            </a:r>
            <a:r>
              <a:rPr lang="it-IT" sz="1600" u="sng" dirty="0"/>
              <a:t>forza peso</a:t>
            </a:r>
            <a:endParaRPr lang="it-IT" u="sng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A044CA-42B8-E826-C18B-4B6E1AAE49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54" b="3753"/>
          <a:stretch/>
        </p:blipFill>
        <p:spPr>
          <a:xfrm>
            <a:off x="7841212" y="1817464"/>
            <a:ext cx="3566469" cy="322120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126BD3-AE13-F056-77D2-9940B0581D4E}"/>
              </a:ext>
            </a:extLst>
          </p:cNvPr>
          <p:cNvSpPr txBox="1"/>
          <p:nvPr/>
        </p:nvSpPr>
        <p:spPr>
          <a:xfrm>
            <a:off x="7660658" y="1331525"/>
            <a:ext cx="180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Volume di acqua:</a:t>
            </a:r>
          </a:p>
        </p:txBody>
      </p:sp>
    </p:spTree>
    <p:extLst>
      <p:ext uri="{BB962C8B-B14F-4D97-AF65-F5344CB8AC3E}">
        <p14:creationId xmlns:p14="http://schemas.microsoft.com/office/powerpoint/2010/main" val="3500811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14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682" y="57043"/>
            <a:ext cx="6907213" cy="931863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265B36A-CF52-1CC1-5F23-364B50A13813}"/>
              </a:ext>
            </a:extLst>
          </p:cNvPr>
          <p:cNvGrpSpPr/>
          <p:nvPr/>
        </p:nvGrpSpPr>
        <p:grpSpPr>
          <a:xfrm>
            <a:off x="2305497" y="1501628"/>
            <a:ext cx="9494986" cy="4417287"/>
            <a:chOff x="1219200" y="1270072"/>
            <a:chExt cx="10972800" cy="486002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58347AE4-52B9-E899-6ABF-EF0E76A183FC}"/>
                </a:ext>
              </a:extLst>
            </p:cNvPr>
            <p:cNvGrpSpPr/>
            <p:nvPr/>
          </p:nvGrpSpPr>
          <p:grpSpPr>
            <a:xfrm>
              <a:off x="4022817" y="1270072"/>
              <a:ext cx="8169183" cy="4860022"/>
              <a:chOff x="2514326" y="1270806"/>
              <a:chExt cx="8169183" cy="4860022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278A503F-185A-158B-8B4F-27A6BA7FF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4326" y="1270806"/>
                <a:ext cx="8169183" cy="4860022"/>
              </a:xfrm>
              <a:prstGeom prst="rect">
                <a:avLst/>
              </a:prstGeom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F6672B8-0B69-A030-36E2-AA3F970FD53F}"/>
                  </a:ext>
                </a:extLst>
              </p:cNvPr>
              <p:cNvSpPr txBox="1"/>
              <p:nvPr/>
            </p:nvSpPr>
            <p:spPr>
              <a:xfrm>
                <a:off x="3189595" y="558719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0</a:t>
                </a:r>
              </a:p>
            </p:txBody>
          </p:sp>
        </p:grp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89BE73C8-3316-9C6D-501B-790891B360E6}"/>
                </a:ext>
              </a:extLst>
            </p:cNvPr>
            <p:cNvSpPr/>
            <p:nvPr/>
          </p:nvSpPr>
          <p:spPr>
            <a:xfrm>
              <a:off x="1219200" y="3215640"/>
              <a:ext cx="2815590" cy="228600"/>
            </a:xfrm>
            <a:custGeom>
              <a:avLst/>
              <a:gdLst>
                <a:gd name="connsiteX0" fmla="*/ 2815590 w 2815590"/>
                <a:gd name="connsiteY0" fmla="*/ 205740 h 228600"/>
                <a:gd name="connsiteX1" fmla="*/ 2758440 w 2815590"/>
                <a:gd name="connsiteY1" fmla="*/ 209550 h 228600"/>
                <a:gd name="connsiteX2" fmla="*/ 2647950 w 2815590"/>
                <a:gd name="connsiteY2" fmla="*/ 205740 h 228600"/>
                <a:gd name="connsiteX3" fmla="*/ 2632710 w 2815590"/>
                <a:gd name="connsiteY3" fmla="*/ 201930 h 228600"/>
                <a:gd name="connsiteX4" fmla="*/ 2617470 w 2815590"/>
                <a:gd name="connsiteY4" fmla="*/ 194310 h 228600"/>
                <a:gd name="connsiteX5" fmla="*/ 2598420 w 2815590"/>
                <a:gd name="connsiteY5" fmla="*/ 171450 h 228600"/>
                <a:gd name="connsiteX6" fmla="*/ 2586990 w 2815590"/>
                <a:gd name="connsiteY6" fmla="*/ 163830 h 228600"/>
                <a:gd name="connsiteX7" fmla="*/ 2571750 w 2815590"/>
                <a:gd name="connsiteY7" fmla="*/ 152400 h 228600"/>
                <a:gd name="connsiteX8" fmla="*/ 2560320 w 2815590"/>
                <a:gd name="connsiteY8" fmla="*/ 137160 h 228600"/>
                <a:gd name="connsiteX9" fmla="*/ 2522220 w 2815590"/>
                <a:gd name="connsiteY9" fmla="*/ 118110 h 228600"/>
                <a:gd name="connsiteX10" fmla="*/ 2506980 w 2815590"/>
                <a:gd name="connsiteY10" fmla="*/ 102870 h 228600"/>
                <a:gd name="connsiteX11" fmla="*/ 2472690 w 2815590"/>
                <a:gd name="connsiteY11" fmla="*/ 83820 h 228600"/>
                <a:gd name="connsiteX12" fmla="*/ 2438400 w 2815590"/>
                <a:gd name="connsiteY12" fmla="*/ 64770 h 228600"/>
                <a:gd name="connsiteX13" fmla="*/ 2415540 w 2815590"/>
                <a:gd name="connsiteY13" fmla="*/ 57150 h 228600"/>
                <a:gd name="connsiteX14" fmla="*/ 2400300 w 2815590"/>
                <a:gd name="connsiteY14" fmla="*/ 49530 h 228600"/>
                <a:gd name="connsiteX15" fmla="*/ 2377440 w 2815590"/>
                <a:gd name="connsiteY15" fmla="*/ 41910 h 228600"/>
                <a:gd name="connsiteX16" fmla="*/ 2346960 w 2815590"/>
                <a:gd name="connsiteY16" fmla="*/ 26670 h 228600"/>
                <a:gd name="connsiteX17" fmla="*/ 2331720 w 2815590"/>
                <a:gd name="connsiteY17" fmla="*/ 19050 h 228600"/>
                <a:gd name="connsiteX18" fmla="*/ 2293620 w 2815590"/>
                <a:gd name="connsiteY18" fmla="*/ 7620 h 228600"/>
                <a:gd name="connsiteX19" fmla="*/ 2282190 w 2815590"/>
                <a:gd name="connsiteY19" fmla="*/ 3810 h 228600"/>
                <a:gd name="connsiteX20" fmla="*/ 2244090 w 2815590"/>
                <a:gd name="connsiteY20" fmla="*/ 0 h 228600"/>
                <a:gd name="connsiteX21" fmla="*/ 2133600 w 2815590"/>
                <a:gd name="connsiteY21" fmla="*/ 7620 h 228600"/>
                <a:gd name="connsiteX22" fmla="*/ 2114550 w 2815590"/>
                <a:gd name="connsiteY22" fmla="*/ 11430 h 228600"/>
                <a:gd name="connsiteX23" fmla="*/ 2087880 w 2815590"/>
                <a:gd name="connsiteY23" fmla="*/ 15240 h 228600"/>
                <a:gd name="connsiteX24" fmla="*/ 2034540 w 2815590"/>
                <a:gd name="connsiteY24" fmla="*/ 53340 h 228600"/>
                <a:gd name="connsiteX25" fmla="*/ 2023110 w 2815590"/>
                <a:gd name="connsiteY25" fmla="*/ 60960 h 228600"/>
                <a:gd name="connsiteX26" fmla="*/ 1981200 w 2815590"/>
                <a:gd name="connsiteY26" fmla="*/ 99060 h 228600"/>
                <a:gd name="connsiteX27" fmla="*/ 1927860 w 2815590"/>
                <a:gd name="connsiteY27" fmla="*/ 148590 h 228600"/>
                <a:gd name="connsiteX28" fmla="*/ 1927860 w 2815590"/>
                <a:gd name="connsiteY28" fmla="*/ 148590 h 228600"/>
                <a:gd name="connsiteX29" fmla="*/ 1905000 w 2815590"/>
                <a:gd name="connsiteY29" fmla="*/ 171450 h 228600"/>
                <a:gd name="connsiteX30" fmla="*/ 1885950 w 2815590"/>
                <a:gd name="connsiteY30" fmla="*/ 182880 h 228600"/>
                <a:gd name="connsiteX31" fmla="*/ 1874520 w 2815590"/>
                <a:gd name="connsiteY31" fmla="*/ 190500 h 228600"/>
                <a:gd name="connsiteX32" fmla="*/ 1817370 w 2815590"/>
                <a:gd name="connsiteY32" fmla="*/ 224790 h 228600"/>
                <a:gd name="connsiteX33" fmla="*/ 1775460 w 2815590"/>
                <a:gd name="connsiteY33" fmla="*/ 228600 h 228600"/>
                <a:gd name="connsiteX34" fmla="*/ 1733550 w 2815590"/>
                <a:gd name="connsiteY34" fmla="*/ 220980 h 228600"/>
                <a:gd name="connsiteX35" fmla="*/ 1722120 w 2815590"/>
                <a:gd name="connsiteY35" fmla="*/ 217170 h 228600"/>
                <a:gd name="connsiteX36" fmla="*/ 1680210 w 2815590"/>
                <a:gd name="connsiteY36" fmla="*/ 179070 h 228600"/>
                <a:gd name="connsiteX37" fmla="*/ 1668780 w 2815590"/>
                <a:gd name="connsiteY37" fmla="*/ 160020 h 228600"/>
                <a:gd name="connsiteX38" fmla="*/ 1649730 w 2815590"/>
                <a:gd name="connsiteY38" fmla="*/ 148590 h 228600"/>
                <a:gd name="connsiteX39" fmla="*/ 1619250 w 2815590"/>
                <a:gd name="connsiteY39" fmla="*/ 118110 h 228600"/>
                <a:gd name="connsiteX40" fmla="*/ 1607820 w 2815590"/>
                <a:gd name="connsiteY40" fmla="*/ 110490 h 228600"/>
                <a:gd name="connsiteX41" fmla="*/ 1577340 w 2815590"/>
                <a:gd name="connsiteY41" fmla="*/ 95250 h 228600"/>
                <a:gd name="connsiteX42" fmla="*/ 1565910 w 2815590"/>
                <a:gd name="connsiteY42" fmla="*/ 87630 h 228600"/>
                <a:gd name="connsiteX43" fmla="*/ 1546860 w 2815590"/>
                <a:gd name="connsiteY43" fmla="*/ 83820 h 228600"/>
                <a:gd name="connsiteX44" fmla="*/ 1527810 w 2815590"/>
                <a:gd name="connsiteY44" fmla="*/ 76200 h 228600"/>
                <a:gd name="connsiteX45" fmla="*/ 1497330 w 2815590"/>
                <a:gd name="connsiteY45" fmla="*/ 57150 h 228600"/>
                <a:gd name="connsiteX46" fmla="*/ 1432560 w 2815590"/>
                <a:gd name="connsiteY46" fmla="*/ 26670 h 228600"/>
                <a:gd name="connsiteX47" fmla="*/ 1409700 w 2815590"/>
                <a:gd name="connsiteY47" fmla="*/ 22860 h 228600"/>
                <a:gd name="connsiteX48" fmla="*/ 1390650 w 2815590"/>
                <a:gd name="connsiteY48" fmla="*/ 15240 h 228600"/>
                <a:gd name="connsiteX49" fmla="*/ 1325880 w 2815590"/>
                <a:gd name="connsiteY49" fmla="*/ 26670 h 228600"/>
                <a:gd name="connsiteX50" fmla="*/ 1272540 w 2815590"/>
                <a:gd name="connsiteY50" fmla="*/ 49530 h 228600"/>
                <a:gd name="connsiteX51" fmla="*/ 1230630 w 2815590"/>
                <a:gd name="connsiteY51" fmla="*/ 91440 h 228600"/>
                <a:gd name="connsiteX52" fmla="*/ 1211580 w 2815590"/>
                <a:gd name="connsiteY52" fmla="*/ 106680 h 228600"/>
                <a:gd name="connsiteX53" fmla="*/ 1177290 w 2815590"/>
                <a:gd name="connsiteY53" fmla="*/ 144780 h 228600"/>
                <a:gd name="connsiteX54" fmla="*/ 1139190 w 2815590"/>
                <a:gd name="connsiteY54" fmla="*/ 167640 h 228600"/>
                <a:gd name="connsiteX55" fmla="*/ 1123950 w 2815590"/>
                <a:gd name="connsiteY55" fmla="*/ 175260 h 228600"/>
                <a:gd name="connsiteX56" fmla="*/ 1104900 w 2815590"/>
                <a:gd name="connsiteY56" fmla="*/ 179070 h 228600"/>
                <a:gd name="connsiteX57" fmla="*/ 948690 w 2815590"/>
                <a:gd name="connsiteY57" fmla="*/ 182880 h 228600"/>
                <a:gd name="connsiteX58" fmla="*/ 906780 w 2815590"/>
                <a:gd name="connsiteY58" fmla="*/ 167640 h 228600"/>
                <a:gd name="connsiteX59" fmla="*/ 872490 w 2815590"/>
                <a:gd name="connsiteY59" fmla="*/ 144780 h 228600"/>
                <a:gd name="connsiteX60" fmla="*/ 826770 w 2815590"/>
                <a:gd name="connsiteY60" fmla="*/ 121920 h 228600"/>
                <a:gd name="connsiteX61" fmla="*/ 777240 w 2815590"/>
                <a:gd name="connsiteY61" fmla="*/ 83820 h 228600"/>
                <a:gd name="connsiteX62" fmla="*/ 655320 w 2815590"/>
                <a:gd name="connsiteY62" fmla="*/ 22860 h 228600"/>
                <a:gd name="connsiteX63" fmla="*/ 617220 w 2815590"/>
                <a:gd name="connsiteY63" fmla="*/ 11430 h 228600"/>
                <a:gd name="connsiteX64" fmla="*/ 502920 w 2815590"/>
                <a:gd name="connsiteY64" fmla="*/ 0 h 228600"/>
                <a:gd name="connsiteX65" fmla="*/ 384810 w 2815590"/>
                <a:gd name="connsiteY65" fmla="*/ 7620 h 228600"/>
                <a:gd name="connsiteX66" fmla="*/ 323850 w 2815590"/>
                <a:gd name="connsiteY66" fmla="*/ 45720 h 228600"/>
                <a:gd name="connsiteX67" fmla="*/ 304800 w 2815590"/>
                <a:gd name="connsiteY67" fmla="*/ 53340 h 228600"/>
                <a:gd name="connsiteX68" fmla="*/ 281940 w 2815590"/>
                <a:gd name="connsiteY68" fmla="*/ 80010 h 228600"/>
                <a:gd name="connsiteX69" fmla="*/ 266700 w 2815590"/>
                <a:gd name="connsiteY69" fmla="*/ 91440 h 228600"/>
                <a:gd name="connsiteX70" fmla="*/ 262890 w 2815590"/>
                <a:gd name="connsiteY70" fmla="*/ 102870 h 228600"/>
                <a:gd name="connsiteX71" fmla="*/ 217170 w 2815590"/>
                <a:gd name="connsiteY71" fmla="*/ 129540 h 228600"/>
                <a:gd name="connsiteX72" fmla="*/ 198120 w 2815590"/>
                <a:gd name="connsiteY72" fmla="*/ 140970 h 228600"/>
                <a:gd name="connsiteX73" fmla="*/ 182880 w 2815590"/>
                <a:gd name="connsiteY73" fmla="*/ 148590 h 228600"/>
                <a:gd name="connsiteX74" fmla="*/ 171450 w 2815590"/>
                <a:gd name="connsiteY74" fmla="*/ 156210 h 228600"/>
                <a:gd name="connsiteX75" fmla="*/ 140970 w 2815590"/>
                <a:gd name="connsiteY75" fmla="*/ 167640 h 228600"/>
                <a:gd name="connsiteX76" fmla="*/ 57150 w 2815590"/>
                <a:gd name="connsiteY76" fmla="*/ 163830 h 228600"/>
                <a:gd name="connsiteX77" fmla="*/ 38100 w 2815590"/>
                <a:gd name="connsiteY77" fmla="*/ 160020 h 228600"/>
                <a:gd name="connsiteX78" fmla="*/ 22860 w 2815590"/>
                <a:gd name="connsiteY78" fmla="*/ 152400 h 228600"/>
                <a:gd name="connsiteX79" fmla="*/ 0 w 2815590"/>
                <a:gd name="connsiteY79" fmla="*/ 14478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815590" h="228600">
                  <a:moveTo>
                    <a:pt x="2815590" y="205740"/>
                  </a:moveTo>
                  <a:cubicBezTo>
                    <a:pt x="2796540" y="207010"/>
                    <a:pt x="2777532" y="209550"/>
                    <a:pt x="2758440" y="209550"/>
                  </a:cubicBezTo>
                  <a:cubicBezTo>
                    <a:pt x="2721588" y="209550"/>
                    <a:pt x="2684734" y="207969"/>
                    <a:pt x="2647950" y="205740"/>
                  </a:cubicBezTo>
                  <a:cubicBezTo>
                    <a:pt x="2642723" y="205423"/>
                    <a:pt x="2637613" y="203769"/>
                    <a:pt x="2632710" y="201930"/>
                  </a:cubicBezTo>
                  <a:cubicBezTo>
                    <a:pt x="2627392" y="199936"/>
                    <a:pt x="2622550" y="196850"/>
                    <a:pt x="2617470" y="194310"/>
                  </a:cubicBezTo>
                  <a:cubicBezTo>
                    <a:pt x="2611120" y="186690"/>
                    <a:pt x="2605434" y="178464"/>
                    <a:pt x="2598420" y="171450"/>
                  </a:cubicBezTo>
                  <a:cubicBezTo>
                    <a:pt x="2595182" y="168212"/>
                    <a:pt x="2590716" y="166492"/>
                    <a:pt x="2586990" y="163830"/>
                  </a:cubicBezTo>
                  <a:cubicBezTo>
                    <a:pt x="2581823" y="160139"/>
                    <a:pt x="2576240" y="156890"/>
                    <a:pt x="2571750" y="152400"/>
                  </a:cubicBezTo>
                  <a:cubicBezTo>
                    <a:pt x="2567260" y="147910"/>
                    <a:pt x="2565099" y="141342"/>
                    <a:pt x="2560320" y="137160"/>
                  </a:cubicBezTo>
                  <a:cubicBezTo>
                    <a:pt x="2549830" y="127981"/>
                    <a:pt x="2534824" y="123152"/>
                    <a:pt x="2522220" y="118110"/>
                  </a:cubicBezTo>
                  <a:cubicBezTo>
                    <a:pt x="2517140" y="113030"/>
                    <a:pt x="2512651" y="107281"/>
                    <a:pt x="2506980" y="102870"/>
                  </a:cubicBezTo>
                  <a:cubicBezTo>
                    <a:pt x="2495069" y="93606"/>
                    <a:pt x="2485343" y="90849"/>
                    <a:pt x="2472690" y="83820"/>
                  </a:cubicBezTo>
                  <a:cubicBezTo>
                    <a:pt x="2460261" y="76915"/>
                    <a:pt x="2451450" y="69990"/>
                    <a:pt x="2438400" y="64770"/>
                  </a:cubicBezTo>
                  <a:cubicBezTo>
                    <a:pt x="2430942" y="61787"/>
                    <a:pt x="2422998" y="60133"/>
                    <a:pt x="2415540" y="57150"/>
                  </a:cubicBezTo>
                  <a:cubicBezTo>
                    <a:pt x="2410267" y="55041"/>
                    <a:pt x="2405573" y="51639"/>
                    <a:pt x="2400300" y="49530"/>
                  </a:cubicBezTo>
                  <a:cubicBezTo>
                    <a:pt x="2392842" y="46547"/>
                    <a:pt x="2384823" y="45074"/>
                    <a:pt x="2377440" y="41910"/>
                  </a:cubicBezTo>
                  <a:cubicBezTo>
                    <a:pt x="2366999" y="37435"/>
                    <a:pt x="2357120" y="31750"/>
                    <a:pt x="2346960" y="26670"/>
                  </a:cubicBezTo>
                  <a:cubicBezTo>
                    <a:pt x="2341880" y="24130"/>
                    <a:pt x="2337108" y="20846"/>
                    <a:pt x="2331720" y="19050"/>
                  </a:cubicBezTo>
                  <a:cubicBezTo>
                    <a:pt x="2277395" y="942"/>
                    <a:pt x="2333927" y="19136"/>
                    <a:pt x="2293620" y="7620"/>
                  </a:cubicBezTo>
                  <a:cubicBezTo>
                    <a:pt x="2289758" y="6517"/>
                    <a:pt x="2286159" y="4421"/>
                    <a:pt x="2282190" y="3810"/>
                  </a:cubicBezTo>
                  <a:cubicBezTo>
                    <a:pt x="2269575" y="1869"/>
                    <a:pt x="2256790" y="1270"/>
                    <a:pt x="2244090" y="0"/>
                  </a:cubicBezTo>
                  <a:lnTo>
                    <a:pt x="2133600" y="7620"/>
                  </a:lnTo>
                  <a:cubicBezTo>
                    <a:pt x="2127149" y="8189"/>
                    <a:pt x="2120938" y="10365"/>
                    <a:pt x="2114550" y="11430"/>
                  </a:cubicBezTo>
                  <a:cubicBezTo>
                    <a:pt x="2105692" y="12906"/>
                    <a:pt x="2096770" y="13970"/>
                    <a:pt x="2087880" y="15240"/>
                  </a:cubicBezTo>
                  <a:cubicBezTo>
                    <a:pt x="2038458" y="39951"/>
                    <a:pt x="2074259" y="18035"/>
                    <a:pt x="2034540" y="53340"/>
                  </a:cubicBezTo>
                  <a:cubicBezTo>
                    <a:pt x="2031118" y="56382"/>
                    <a:pt x="2026348" y="57722"/>
                    <a:pt x="2023110" y="60960"/>
                  </a:cubicBezTo>
                  <a:cubicBezTo>
                    <a:pt x="1984011" y="100059"/>
                    <a:pt x="2012170" y="83575"/>
                    <a:pt x="1981200" y="99060"/>
                  </a:cubicBezTo>
                  <a:cubicBezTo>
                    <a:pt x="1950075" y="135373"/>
                    <a:pt x="1967707" y="118705"/>
                    <a:pt x="1927860" y="148590"/>
                  </a:cubicBezTo>
                  <a:lnTo>
                    <a:pt x="1927860" y="148590"/>
                  </a:lnTo>
                  <a:cubicBezTo>
                    <a:pt x="1920240" y="156210"/>
                    <a:pt x="1913340" y="164626"/>
                    <a:pt x="1905000" y="171450"/>
                  </a:cubicBezTo>
                  <a:cubicBezTo>
                    <a:pt x="1899269" y="176139"/>
                    <a:pt x="1892230" y="178955"/>
                    <a:pt x="1885950" y="182880"/>
                  </a:cubicBezTo>
                  <a:cubicBezTo>
                    <a:pt x="1882067" y="185307"/>
                    <a:pt x="1878183" y="187753"/>
                    <a:pt x="1874520" y="190500"/>
                  </a:cubicBezTo>
                  <a:cubicBezTo>
                    <a:pt x="1858225" y="202721"/>
                    <a:pt x="1838573" y="222862"/>
                    <a:pt x="1817370" y="224790"/>
                  </a:cubicBezTo>
                  <a:lnTo>
                    <a:pt x="1775460" y="228600"/>
                  </a:lnTo>
                  <a:cubicBezTo>
                    <a:pt x="1761490" y="226060"/>
                    <a:pt x="1747434" y="223955"/>
                    <a:pt x="1733550" y="220980"/>
                  </a:cubicBezTo>
                  <a:cubicBezTo>
                    <a:pt x="1729623" y="220139"/>
                    <a:pt x="1725712" y="218966"/>
                    <a:pt x="1722120" y="217170"/>
                  </a:cubicBezTo>
                  <a:cubicBezTo>
                    <a:pt x="1708216" y="210218"/>
                    <a:pt x="1684178" y="185683"/>
                    <a:pt x="1680210" y="179070"/>
                  </a:cubicBezTo>
                  <a:cubicBezTo>
                    <a:pt x="1676400" y="172720"/>
                    <a:pt x="1674016" y="165256"/>
                    <a:pt x="1668780" y="160020"/>
                  </a:cubicBezTo>
                  <a:cubicBezTo>
                    <a:pt x="1663544" y="154784"/>
                    <a:pt x="1655383" y="153373"/>
                    <a:pt x="1649730" y="148590"/>
                  </a:cubicBezTo>
                  <a:cubicBezTo>
                    <a:pt x="1638761" y="139309"/>
                    <a:pt x="1631205" y="126080"/>
                    <a:pt x="1619250" y="118110"/>
                  </a:cubicBezTo>
                  <a:cubicBezTo>
                    <a:pt x="1615440" y="115570"/>
                    <a:pt x="1611840" y="112683"/>
                    <a:pt x="1607820" y="110490"/>
                  </a:cubicBezTo>
                  <a:cubicBezTo>
                    <a:pt x="1597848" y="105051"/>
                    <a:pt x="1586791" y="101551"/>
                    <a:pt x="1577340" y="95250"/>
                  </a:cubicBezTo>
                  <a:cubicBezTo>
                    <a:pt x="1573530" y="92710"/>
                    <a:pt x="1570197" y="89238"/>
                    <a:pt x="1565910" y="87630"/>
                  </a:cubicBezTo>
                  <a:cubicBezTo>
                    <a:pt x="1559847" y="85356"/>
                    <a:pt x="1553063" y="85681"/>
                    <a:pt x="1546860" y="83820"/>
                  </a:cubicBezTo>
                  <a:cubicBezTo>
                    <a:pt x="1540309" y="81855"/>
                    <a:pt x="1534060" y="78978"/>
                    <a:pt x="1527810" y="76200"/>
                  </a:cubicBezTo>
                  <a:cubicBezTo>
                    <a:pt x="1488631" y="58787"/>
                    <a:pt x="1537528" y="79762"/>
                    <a:pt x="1497330" y="57150"/>
                  </a:cubicBezTo>
                  <a:cubicBezTo>
                    <a:pt x="1494830" y="55744"/>
                    <a:pt x="1447627" y="30779"/>
                    <a:pt x="1432560" y="26670"/>
                  </a:cubicBezTo>
                  <a:cubicBezTo>
                    <a:pt x="1425107" y="24637"/>
                    <a:pt x="1417320" y="24130"/>
                    <a:pt x="1409700" y="22860"/>
                  </a:cubicBezTo>
                  <a:cubicBezTo>
                    <a:pt x="1403350" y="20320"/>
                    <a:pt x="1397472" y="15727"/>
                    <a:pt x="1390650" y="15240"/>
                  </a:cubicBezTo>
                  <a:cubicBezTo>
                    <a:pt x="1371336" y="13860"/>
                    <a:pt x="1344401" y="22040"/>
                    <a:pt x="1325880" y="26670"/>
                  </a:cubicBezTo>
                  <a:cubicBezTo>
                    <a:pt x="1307383" y="31294"/>
                    <a:pt x="1286801" y="35269"/>
                    <a:pt x="1272540" y="49530"/>
                  </a:cubicBezTo>
                  <a:cubicBezTo>
                    <a:pt x="1258570" y="63500"/>
                    <a:pt x="1246057" y="79098"/>
                    <a:pt x="1230630" y="91440"/>
                  </a:cubicBezTo>
                  <a:cubicBezTo>
                    <a:pt x="1224280" y="96520"/>
                    <a:pt x="1217330" y="100930"/>
                    <a:pt x="1211580" y="106680"/>
                  </a:cubicBezTo>
                  <a:cubicBezTo>
                    <a:pt x="1189637" y="128623"/>
                    <a:pt x="1227377" y="114728"/>
                    <a:pt x="1177290" y="144780"/>
                  </a:cubicBezTo>
                  <a:cubicBezTo>
                    <a:pt x="1164590" y="152400"/>
                    <a:pt x="1152049" y="160292"/>
                    <a:pt x="1139190" y="167640"/>
                  </a:cubicBezTo>
                  <a:cubicBezTo>
                    <a:pt x="1134259" y="170458"/>
                    <a:pt x="1129338" y="173464"/>
                    <a:pt x="1123950" y="175260"/>
                  </a:cubicBezTo>
                  <a:cubicBezTo>
                    <a:pt x="1117807" y="177308"/>
                    <a:pt x="1111250" y="177800"/>
                    <a:pt x="1104900" y="179070"/>
                  </a:cubicBezTo>
                  <a:cubicBezTo>
                    <a:pt x="1044054" y="209493"/>
                    <a:pt x="1080951" y="195783"/>
                    <a:pt x="948690" y="182880"/>
                  </a:cubicBezTo>
                  <a:cubicBezTo>
                    <a:pt x="945206" y="182540"/>
                    <a:pt x="911265" y="170203"/>
                    <a:pt x="906780" y="167640"/>
                  </a:cubicBezTo>
                  <a:cubicBezTo>
                    <a:pt x="894853" y="160824"/>
                    <a:pt x="884417" y="151596"/>
                    <a:pt x="872490" y="144780"/>
                  </a:cubicBezTo>
                  <a:cubicBezTo>
                    <a:pt x="857696" y="136326"/>
                    <a:pt x="841121" y="131105"/>
                    <a:pt x="826770" y="121920"/>
                  </a:cubicBezTo>
                  <a:cubicBezTo>
                    <a:pt x="809226" y="110692"/>
                    <a:pt x="794875" y="94905"/>
                    <a:pt x="777240" y="83820"/>
                  </a:cubicBezTo>
                  <a:cubicBezTo>
                    <a:pt x="738256" y="59316"/>
                    <a:pt x="698539" y="37987"/>
                    <a:pt x="655320" y="22860"/>
                  </a:cubicBezTo>
                  <a:cubicBezTo>
                    <a:pt x="642805" y="18480"/>
                    <a:pt x="630222" y="14030"/>
                    <a:pt x="617220" y="11430"/>
                  </a:cubicBezTo>
                  <a:cubicBezTo>
                    <a:pt x="579183" y="3823"/>
                    <a:pt x="541459" y="2569"/>
                    <a:pt x="502920" y="0"/>
                  </a:cubicBezTo>
                  <a:cubicBezTo>
                    <a:pt x="463550" y="2540"/>
                    <a:pt x="423699" y="980"/>
                    <a:pt x="384810" y="7620"/>
                  </a:cubicBezTo>
                  <a:cubicBezTo>
                    <a:pt x="350606" y="13460"/>
                    <a:pt x="348699" y="29907"/>
                    <a:pt x="323850" y="45720"/>
                  </a:cubicBezTo>
                  <a:cubicBezTo>
                    <a:pt x="318080" y="49392"/>
                    <a:pt x="311150" y="50800"/>
                    <a:pt x="304800" y="53340"/>
                  </a:cubicBezTo>
                  <a:cubicBezTo>
                    <a:pt x="297180" y="62230"/>
                    <a:pt x="290219" y="71731"/>
                    <a:pt x="281940" y="80010"/>
                  </a:cubicBezTo>
                  <a:cubicBezTo>
                    <a:pt x="277450" y="84500"/>
                    <a:pt x="270765" y="86562"/>
                    <a:pt x="266700" y="91440"/>
                  </a:cubicBezTo>
                  <a:cubicBezTo>
                    <a:pt x="264129" y="94525"/>
                    <a:pt x="265730" y="100030"/>
                    <a:pt x="262890" y="102870"/>
                  </a:cubicBezTo>
                  <a:cubicBezTo>
                    <a:pt x="239748" y="126012"/>
                    <a:pt x="240671" y="117789"/>
                    <a:pt x="217170" y="129540"/>
                  </a:cubicBezTo>
                  <a:cubicBezTo>
                    <a:pt x="210546" y="132852"/>
                    <a:pt x="204593" y="137374"/>
                    <a:pt x="198120" y="140970"/>
                  </a:cubicBezTo>
                  <a:cubicBezTo>
                    <a:pt x="193155" y="143728"/>
                    <a:pt x="187811" y="145772"/>
                    <a:pt x="182880" y="148590"/>
                  </a:cubicBezTo>
                  <a:cubicBezTo>
                    <a:pt x="178904" y="150862"/>
                    <a:pt x="175546" y="154162"/>
                    <a:pt x="171450" y="156210"/>
                  </a:cubicBezTo>
                  <a:cubicBezTo>
                    <a:pt x="162338" y="160766"/>
                    <a:pt x="150862" y="164343"/>
                    <a:pt x="140970" y="167640"/>
                  </a:cubicBezTo>
                  <a:cubicBezTo>
                    <a:pt x="113030" y="166370"/>
                    <a:pt x="85042" y="165896"/>
                    <a:pt x="57150" y="163830"/>
                  </a:cubicBezTo>
                  <a:cubicBezTo>
                    <a:pt x="50692" y="163352"/>
                    <a:pt x="44243" y="162068"/>
                    <a:pt x="38100" y="160020"/>
                  </a:cubicBezTo>
                  <a:cubicBezTo>
                    <a:pt x="32712" y="158224"/>
                    <a:pt x="28178" y="154394"/>
                    <a:pt x="22860" y="152400"/>
                  </a:cubicBezTo>
                  <a:cubicBezTo>
                    <a:pt x="-13130" y="138904"/>
                    <a:pt x="22063" y="155811"/>
                    <a:pt x="0" y="144780"/>
                  </a:cubicBezTo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Trapezio 17">
            <a:extLst>
              <a:ext uri="{FF2B5EF4-FFF2-40B4-BE49-F238E27FC236}">
                <a16:creationId xmlns:a16="http://schemas.microsoft.com/office/drawing/2014/main" id="{7DD471CF-A5CC-2191-1E22-6149606D935C}"/>
              </a:ext>
            </a:extLst>
          </p:cNvPr>
          <p:cNvSpPr/>
          <p:nvPr/>
        </p:nvSpPr>
        <p:spPr>
          <a:xfrm rot="10800000">
            <a:off x="2177592" y="2874039"/>
            <a:ext cx="7249211" cy="3044876"/>
          </a:xfrm>
          <a:prstGeom prst="trapezoid">
            <a:avLst>
              <a:gd name="adj" fmla="val 19416"/>
            </a:avLst>
          </a:prstGeom>
          <a:noFill/>
          <a:ln w="57150">
            <a:solidFill>
              <a:srgbClr val="0058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6476547-332C-7D86-049D-B36B72A05874}"/>
                  </a:ext>
                </a:extLst>
              </p:cNvPr>
              <p:cNvSpPr txBox="1"/>
              <p:nvPr/>
            </p:nvSpPr>
            <p:spPr>
              <a:xfrm>
                <a:off x="2514076" y="4725314"/>
                <a:ext cx="6304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40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6476547-332C-7D86-049D-B36B72A05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76" y="4725314"/>
                <a:ext cx="63049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5BDEB70-C32C-096C-52AF-2EA14C74D595}"/>
                  </a:ext>
                </a:extLst>
              </p:cNvPr>
              <p:cNvSpPr txBox="1"/>
              <p:nvPr/>
            </p:nvSpPr>
            <p:spPr>
              <a:xfrm>
                <a:off x="4741884" y="4771481"/>
                <a:ext cx="4658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it-IT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5BDEB70-C32C-096C-52AF-2EA14C74D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884" y="4771481"/>
                <a:ext cx="465833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e 20">
            <a:extLst>
              <a:ext uri="{FF2B5EF4-FFF2-40B4-BE49-F238E27FC236}">
                <a16:creationId xmlns:a16="http://schemas.microsoft.com/office/drawing/2014/main" id="{A36EA566-7DBF-2B35-82FD-9A463B1AB9DA}"/>
              </a:ext>
            </a:extLst>
          </p:cNvPr>
          <p:cNvSpPr/>
          <p:nvPr/>
        </p:nvSpPr>
        <p:spPr>
          <a:xfrm>
            <a:off x="5174497" y="526785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2F93253-C1D0-C304-FD1B-4CA9ADB19687}"/>
              </a:ext>
            </a:extLst>
          </p:cNvPr>
          <p:cNvSpPr/>
          <p:nvPr/>
        </p:nvSpPr>
        <p:spPr>
          <a:xfrm>
            <a:off x="3082191" y="5267853"/>
            <a:ext cx="45719" cy="457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C08F0D0-4AF6-312A-DB30-090BD3BFE0BD}"/>
                  </a:ext>
                </a:extLst>
              </p:cNvPr>
              <p:cNvSpPr txBox="1"/>
              <p:nvPr/>
            </p:nvSpPr>
            <p:spPr>
              <a:xfrm>
                <a:off x="926270" y="1366474"/>
                <a:ext cx="15878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it-IT" sz="32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it-IT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C08F0D0-4AF6-312A-DB30-090BD3BFE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70" y="1366474"/>
                <a:ext cx="15878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48757E-29B3-7846-93C1-1A1BF24E1458}"/>
              </a:ext>
            </a:extLst>
          </p:cNvPr>
          <p:cNvSpPr txBox="1"/>
          <p:nvPr/>
        </p:nvSpPr>
        <p:spPr>
          <a:xfrm>
            <a:off x="145982" y="2044125"/>
            <a:ext cx="3219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ym typeface="Wingdings" panose="05000000000000000000" pitchFamily="2" charset="2"/>
              </a:rPr>
              <a:t> La </a:t>
            </a:r>
            <a:r>
              <a:rPr lang="it-IT" b="1" dirty="0">
                <a:sym typeface="Wingdings" panose="05000000000000000000" pitchFamily="2" charset="2"/>
              </a:rPr>
              <a:t>differenza di pressione </a:t>
            </a:r>
            <a:r>
              <a:rPr lang="it-IT" dirty="0">
                <a:sym typeface="Wingdings" panose="05000000000000000000" pitchFamily="2" charset="2"/>
              </a:rPr>
              <a:t>fa </a:t>
            </a:r>
            <a:r>
              <a:rPr lang="it-IT" b="1" dirty="0">
                <a:sym typeface="Wingdings" panose="05000000000000000000" pitchFamily="2" charset="2"/>
              </a:rPr>
              <a:t>entrare</a:t>
            </a:r>
            <a:r>
              <a:rPr lang="it-IT" dirty="0">
                <a:sym typeface="Wingdings" panose="05000000000000000000" pitchFamily="2" charset="2"/>
              </a:rPr>
              <a:t> l’acqua all’interno della </a:t>
            </a:r>
            <a:r>
              <a:rPr lang="it-IT" b="1" dirty="0">
                <a:sym typeface="Wingdings" panose="05000000000000000000" pitchFamily="2" charset="2"/>
              </a:rPr>
              <a:t>cannuccia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901C807-4FC8-1626-F169-6B34EBA77AA9}"/>
                  </a:ext>
                </a:extLst>
              </p:cNvPr>
              <p:cNvSpPr txBox="1"/>
              <p:nvPr/>
            </p:nvSpPr>
            <p:spPr>
              <a:xfrm>
                <a:off x="9004946" y="1212587"/>
                <a:ext cx="32552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it-IT" sz="1600" dirty="0"/>
                  <a:t>è minore perché in quel punto l’acqua ha una certa </a:t>
                </a:r>
                <a:r>
                  <a:rPr lang="it-IT" sz="1600" b="1" dirty="0"/>
                  <a:t>energia cinetica </a:t>
                </a:r>
                <a:r>
                  <a:rPr lang="it-IT" sz="1600" dirty="0">
                    <a:sym typeface="Wingdings" panose="05000000000000000000" pitchFamily="2" charset="2"/>
                  </a:rPr>
                  <a:t></a:t>
                </a:r>
                <a:r>
                  <a:rPr lang="it-IT" sz="1600" b="1" dirty="0">
                    <a:sym typeface="Wingdings" panose="05000000000000000000" pitchFamily="2" charset="2"/>
                  </a:rPr>
                  <a:t> Equazione di Bernoulli</a:t>
                </a:r>
                <a:endParaRPr lang="it-IT" sz="1600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901C807-4FC8-1626-F169-6B34EBA7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946" y="1212587"/>
                <a:ext cx="3255287" cy="830997"/>
              </a:xfrm>
              <a:prstGeom prst="rect">
                <a:avLst/>
              </a:prstGeom>
              <a:blipFill>
                <a:blip r:embed="rId8"/>
                <a:stretch>
                  <a:fillRect l="-936" t="-2206" r="-749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203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5A2FA283-0A5B-F842-BBF9-42DA42F9B30F}"/>
              </a:ext>
            </a:extLst>
          </p:cNvPr>
          <p:cNvGrpSpPr/>
          <p:nvPr/>
        </p:nvGrpSpPr>
        <p:grpSpPr>
          <a:xfrm>
            <a:off x="0" y="1270701"/>
            <a:ext cx="5289175" cy="623526"/>
            <a:chOff x="0" y="2805474"/>
            <a:chExt cx="4722829" cy="623526"/>
          </a:xfrm>
          <a:solidFill>
            <a:srgbClr val="0058DA"/>
          </a:solidFill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CDF656-8B37-1581-0F1F-7D5F5D96CA4B}"/>
                </a:ext>
              </a:extLst>
            </p:cNvPr>
            <p:cNvSpPr/>
            <p:nvPr/>
          </p:nvSpPr>
          <p:spPr>
            <a:xfrm>
              <a:off x="0" y="2805703"/>
              <a:ext cx="4335375" cy="623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olo rettangolo 11">
              <a:extLst>
                <a:ext uri="{FF2B5EF4-FFF2-40B4-BE49-F238E27FC236}">
                  <a16:creationId xmlns:a16="http://schemas.microsoft.com/office/drawing/2014/main" id="{10CD4491-DA59-97AC-A357-85A14608E583}"/>
                </a:ext>
              </a:extLst>
            </p:cNvPr>
            <p:cNvSpPr/>
            <p:nvPr/>
          </p:nvSpPr>
          <p:spPr>
            <a:xfrm flipV="1">
              <a:off x="4335375" y="2805474"/>
              <a:ext cx="387454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5566AFA5-5E6D-B607-9666-D23A9421DA9A}"/>
                </a:ext>
              </a:extLst>
            </p:cNvPr>
            <p:cNvSpPr/>
            <p:nvPr/>
          </p:nvSpPr>
          <p:spPr>
            <a:xfrm>
              <a:off x="4335375" y="3117125"/>
              <a:ext cx="387454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15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6526" y="1801"/>
            <a:ext cx="6907213" cy="931862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ED4AFF-D80E-08F6-1C31-C6BB3D76713C}"/>
              </a:ext>
            </a:extLst>
          </p:cNvPr>
          <p:cNvSpPr txBox="1"/>
          <p:nvPr/>
        </p:nvSpPr>
        <p:spPr>
          <a:xfrm>
            <a:off x="0" y="1219696"/>
            <a:ext cx="4816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Equazione di Bernoulli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A74693B-079E-D52D-FDC9-F55C7F4F8CF1}"/>
                  </a:ext>
                </a:extLst>
              </p:cNvPr>
              <p:cNvSpPr txBox="1"/>
              <p:nvPr/>
            </p:nvSpPr>
            <p:spPr>
              <a:xfrm>
                <a:off x="3388863" y="2072858"/>
                <a:ext cx="5403852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𝒈𝒉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sSup>
                        <m:sSup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𝒄𝒐𝒔𝒕𝒂𝒏𝒕𝒆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A74693B-079E-D52D-FDC9-F55C7F4F8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63" y="2072858"/>
                <a:ext cx="5403852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C1D4C6D4-2EAF-6A02-AAF5-7B12CBB130F2}"/>
              </a:ext>
            </a:extLst>
          </p:cNvPr>
          <p:cNvSpPr/>
          <p:nvPr/>
        </p:nvSpPr>
        <p:spPr>
          <a:xfrm>
            <a:off x="3345180" y="2346959"/>
            <a:ext cx="454659" cy="590551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CF5A89-7766-3F39-D756-524BE4877A9E}"/>
              </a:ext>
            </a:extLst>
          </p:cNvPr>
          <p:cNvSpPr/>
          <p:nvPr/>
        </p:nvSpPr>
        <p:spPr>
          <a:xfrm>
            <a:off x="4132728" y="2346959"/>
            <a:ext cx="957405" cy="59055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435123A-7804-0915-5BEC-312E01C4D81A}"/>
              </a:ext>
            </a:extLst>
          </p:cNvPr>
          <p:cNvSpPr/>
          <p:nvPr/>
        </p:nvSpPr>
        <p:spPr>
          <a:xfrm>
            <a:off x="5289175" y="2072858"/>
            <a:ext cx="1213223" cy="1082718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A38991E-B2A0-29D2-8B62-9385F67B8C15}"/>
              </a:ext>
            </a:extLst>
          </p:cNvPr>
          <p:cNvCxnSpPr>
            <a:cxnSpLocks/>
            <a:stCxn id="6" idx="2"/>
            <a:endCxn id="27" idx="0"/>
          </p:cNvCxnSpPr>
          <p:nvPr/>
        </p:nvCxnSpPr>
        <p:spPr>
          <a:xfrm flipH="1">
            <a:off x="2233020" y="2937510"/>
            <a:ext cx="1339490" cy="1040027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01889F2-8B74-5CBA-B0EE-F063A78A909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611431" y="2937510"/>
            <a:ext cx="0" cy="203073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04DA244-99B8-C485-CC05-C91F952CDC6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895787" y="3155576"/>
            <a:ext cx="1866453" cy="80297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C00A29D-368E-C20F-3C8C-1E03055446FF}"/>
              </a:ext>
            </a:extLst>
          </p:cNvPr>
          <p:cNvSpPr txBox="1"/>
          <p:nvPr/>
        </p:nvSpPr>
        <p:spPr>
          <a:xfrm>
            <a:off x="444229" y="3977537"/>
            <a:ext cx="357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highlight>
                  <a:srgbClr val="00FFFF"/>
                </a:highlight>
              </a:rPr>
              <a:t>ENERGIA PER UNIT</a:t>
            </a:r>
            <a:r>
              <a:rPr lang="it-IT" b="1" dirty="0">
                <a:highlight>
                  <a:srgbClr val="00FFFF"/>
                </a:highlight>
              </a:rPr>
              <a:t>À</a:t>
            </a:r>
            <a:r>
              <a:rPr lang="it-IT" sz="2000" b="1" dirty="0">
                <a:highlight>
                  <a:srgbClr val="00FFFF"/>
                </a:highlight>
              </a:rPr>
              <a:t> DI VOLUME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06E8120-F941-7B7B-0985-9807712B38A1}"/>
              </a:ext>
            </a:extLst>
          </p:cNvPr>
          <p:cNvSpPr txBox="1"/>
          <p:nvPr/>
        </p:nvSpPr>
        <p:spPr>
          <a:xfrm>
            <a:off x="2300911" y="5059339"/>
            <a:ext cx="448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highlight>
                  <a:srgbClr val="00FF00"/>
                </a:highlight>
              </a:rPr>
              <a:t>ENERGIA POTENZIALE GRAVITAZIONALE PER UNIT</a:t>
            </a:r>
            <a:r>
              <a:rPr lang="it-IT" b="1" dirty="0">
                <a:highlight>
                  <a:srgbClr val="00FF00"/>
                </a:highlight>
              </a:rPr>
              <a:t>À</a:t>
            </a:r>
            <a:r>
              <a:rPr lang="it-IT" sz="2000" b="1" dirty="0">
                <a:highlight>
                  <a:srgbClr val="00FF00"/>
                </a:highlight>
              </a:rPr>
              <a:t> DI VOLUME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6E97316-28DB-F0B7-C366-64AB1BE3E2DD}"/>
              </a:ext>
            </a:extLst>
          </p:cNvPr>
          <p:cNvSpPr txBox="1"/>
          <p:nvPr/>
        </p:nvSpPr>
        <p:spPr>
          <a:xfrm>
            <a:off x="6553963" y="3978345"/>
            <a:ext cx="452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highlight>
                  <a:srgbClr val="FF00FF"/>
                </a:highlight>
              </a:rPr>
              <a:t>ENERGIA CINETICA PER UNIT</a:t>
            </a:r>
            <a:r>
              <a:rPr lang="it-IT" b="1" dirty="0">
                <a:highlight>
                  <a:srgbClr val="FF00FF"/>
                </a:highlight>
              </a:rPr>
              <a:t>À DI VOLUME</a:t>
            </a:r>
            <a:endParaRPr lang="it-IT" sz="2000" b="1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0180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5A2FA283-0A5B-F842-BBF9-42DA42F9B30F}"/>
              </a:ext>
            </a:extLst>
          </p:cNvPr>
          <p:cNvGrpSpPr/>
          <p:nvPr/>
        </p:nvGrpSpPr>
        <p:grpSpPr>
          <a:xfrm>
            <a:off x="0" y="1270702"/>
            <a:ext cx="5103845" cy="623525"/>
            <a:chOff x="0" y="2805475"/>
            <a:chExt cx="4722829" cy="623525"/>
          </a:xfrm>
          <a:solidFill>
            <a:srgbClr val="0058DA"/>
          </a:solidFill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CDF656-8B37-1581-0F1F-7D5F5D96CA4B}"/>
                </a:ext>
              </a:extLst>
            </p:cNvPr>
            <p:cNvSpPr/>
            <p:nvPr/>
          </p:nvSpPr>
          <p:spPr>
            <a:xfrm>
              <a:off x="0" y="2805703"/>
              <a:ext cx="4091233" cy="623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olo rettangolo 11">
              <a:extLst>
                <a:ext uri="{FF2B5EF4-FFF2-40B4-BE49-F238E27FC236}">
                  <a16:creationId xmlns:a16="http://schemas.microsoft.com/office/drawing/2014/main" id="{10CD4491-DA59-97AC-A357-85A14608E583}"/>
                </a:ext>
              </a:extLst>
            </p:cNvPr>
            <p:cNvSpPr/>
            <p:nvPr/>
          </p:nvSpPr>
          <p:spPr>
            <a:xfrm flipV="1">
              <a:off x="4091233" y="280547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5566AFA5-5E6D-B607-9666-D23A9421DA9A}"/>
                </a:ext>
              </a:extLst>
            </p:cNvPr>
            <p:cNvSpPr/>
            <p:nvPr/>
          </p:nvSpPr>
          <p:spPr>
            <a:xfrm>
              <a:off x="4091233" y="311712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16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510" y="50267"/>
            <a:ext cx="6907213" cy="931862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ED4AFF-D80E-08F6-1C31-C6BB3D76713C}"/>
              </a:ext>
            </a:extLst>
          </p:cNvPr>
          <p:cNvSpPr txBox="1"/>
          <p:nvPr/>
        </p:nvSpPr>
        <p:spPr>
          <a:xfrm>
            <a:off x="123232" y="1213487"/>
            <a:ext cx="435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Equazione di Bernoulli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2EB918F-12E3-D4D3-A201-7DD60C3C4660}"/>
                  </a:ext>
                </a:extLst>
              </p:cNvPr>
              <p:cNvSpPr txBox="1"/>
              <p:nvPr/>
            </p:nvSpPr>
            <p:spPr>
              <a:xfrm>
                <a:off x="5265751" y="1672983"/>
                <a:ext cx="69072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Fluido ideale: </a:t>
                </a:r>
              </a:p>
              <a:p>
                <a:r>
                  <a:rPr lang="it-IT" sz="2000" dirty="0"/>
                  <a:t>  				-INCOMPRIMIBILE </a:t>
                </a:r>
                <a:r>
                  <a:rPr lang="it-IT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</m:oMath>
                </a14:m>
                <a:r>
                  <a:rPr lang="it-IT" sz="2000" dirty="0">
                    <a:sym typeface="Wingdings" panose="05000000000000000000" pitchFamily="2" charset="2"/>
                  </a:rPr>
                  <a:t> costante e V costante</a:t>
                </a:r>
              </a:p>
              <a:p>
                <a:r>
                  <a:rPr lang="it-IT" sz="2000" dirty="0">
                    <a:sym typeface="Wingdings" panose="05000000000000000000" pitchFamily="2" charset="2"/>
                  </a:rPr>
                  <a:t>				-NON VISCOSO  no attriti interni</a:t>
                </a:r>
                <a:endParaRPr lang="it-IT" sz="20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2EB918F-12E3-D4D3-A201-7DD60C3C4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751" y="1672983"/>
                <a:ext cx="6907213" cy="1015663"/>
              </a:xfrm>
              <a:prstGeom prst="rect">
                <a:avLst/>
              </a:prstGeom>
              <a:blipFill>
                <a:blip r:embed="rId4"/>
                <a:stretch>
                  <a:fillRect l="-794" t="-2994" b="-9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06B694-54FB-407F-381D-559B2CA231B2}"/>
              </a:ext>
            </a:extLst>
          </p:cNvPr>
          <p:cNvSpPr txBox="1"/>
          <p:nvPr/>
        </p:nvSpPr>
        <p:spPr>
          <a:xfrm>
            <a:off x="113791" y="2407143"/>
            <a:ext cx="419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u="sng" dirty="0"/>
              <a:t>Conservazione dell’energia meccanica: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EA394BD-BFDC-8193-3DDE-0334956CE4FA}"/>
                  </a:ext>
                </a:extLst>
              </p:cNvPr>
              <p:cNvSpPr txBox="1"/>
              <p:nvPr/>
            </p:nvSpPr>
            <p:spPr>
              <a:xfrm>
                <a:off x="0" y="3031134"/>
                <a:ext cx="3489649" cy="3978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it-IT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EA394BD-BFDC-8193-3DDE-0334956CE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31134"/>
                <a:ext cx="3489649" cy="397866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16">
            <a:extLst>
              <a:ext uri="{FF2B5EF4-FFF2-40B4-BE49-F238E27FC236}">
                <a16:creationId xmlns:a16="http://schemas.microsoft.com/office/drawing/2014/main" id="{FCC13384-F40D-A81B-E0F0-1633A89E3A06}"/>
              </a:ext>
            </a:extLst>
          </p:cNvPr>
          <p:cNvSpPr/>
          <p:nvPr/>
        </p:nvSpPr>
        <p:spPr>
          <a:xfrm>
            <a:off x="2750820" y="2970977"/>
            <a:ext cx="452120" cy="499466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8D09793E-E0F7-A5EB-E519-F54700AA8C06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596900" y="3434883"/>
            <a:ext cx="2379980" cy="35560"/>
          </a:xfrm>
          <a:prstGeom prst="bentConnector4">
            <a:avLst>
              <a:gd name="adj1" fmla="val -214"/>
              <a:gd name="adj2" fmla="val 742857"/>
            </a:avLst>
          </a:prstGeom>
          <a:ln>
            <a:solidFill>
              <a:srgbClr val="00FF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A5C9DB52-BD2D-54E7-231E-D5FEB547092B}"/>
              </a:ext>
            </a:extLst>
          </p:cNvPr>
          <p:cNvCxnSpPr/>
          <p:nvPr/>
        </p:nvCxnSpPr>
        <p:spPr>
          <a:xfrm>
            <a:off x="1747520" y="3774440"/>
            <a:ext cx="0" cy="23876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C080177-50B9-A155-478A-09EAEBD6AECA}"/>
              </a:ext>
            </a:extLst>
          </p:cNvPr>
          <p:cNvSpPr txBox="1"/>
          <p:nvPr/>
        </p:nvSpPr>
        <p:spPr>
          <a:xfrm>
            <a:off x="166270" y="4013200"/>
            <a:ext cx="320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Il lavoro compiuto su una porzione di fluido</a:t>
            </a:r>
          </a:p>
          <a:p>
            <a:pPr algn="ctr"/>
            <a:r>
              <a:rPr lang="it-IT" dirty="0"/>
              <a:t>è il lavoro compiuto dalla PRESSIONE in ciascuna regione.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DA184477-93B8-8739-95C4-919763345B86}"/>
                  </a:ext>
                </a:extLst>
              </p:cNvPr>
              <p:cNvSpPr txBox="1"/>
              <p:nvPr/>
            </p:nvSpPr>
            <p:spPr>
              <a:xfrm>
                <a:off x="4889241" y="3550980"/>
                <a:ext cx="4712700" cy="397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chemeClr val="tx1"/>
                              </a:solidFill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)∆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DA184477-93B8-8739-95C4-919763345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241" y="3550980"/>
                <a:ext cx="4712700" cy="397866"/>
              </a:xfrm>
              <a:prstGeom prst="rect">
                <a:avLst/>
              </a:prstGeom>
              <a:blipFill>
                <a:blip r:embed="rId6"/>
                <a:stretch>
                  <a:fillRect l="-1035" r="-906" b="-26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tangolo 44">
            <a:extLst>
              <a:ext uri="{FF2B5EF4-FFF2-40B4-BE49-F238E27FC236}">
                <a16:creationId xmlns:a16="http://schemas.microsoft.com/office/drawing/2014/main" id="{38B28F4F-B91C-1C79-98F2-0E8791AF78A7}"/>
              </a:ext>
            </a:extLst>
          </p:cNvPr>
          <p:cNvSpPr/>
          <p:nvPr/>
        </p:nvSpPr>
        <p:spPr>
          <a:xfrm>
            <a:off x="1229360" y="2996725"/>
            <a:ext cx="452120" cy="49946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D2053386-4F7A-BD91-1A59-6C5C82009F2A}"/>
              </a:ext>
            </a:extLst>
          </p:cNvPr>
          <p:cNvSpPr/>
          <p:nvPr/>
        </p:nvSpPr>
        <p:spPr>
          <a:xfrm>
            <a:off x="1984587" y="2971080"/>
            <a:ext cx="452120" cy="499466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45B78A1-6F33-7ACD-480A-88F11FDA361F}"/>
                  </a:ext>
                </a:extLst>
              </p:cNvPr>
              <p:cNvSpPr txBox="1"/>
              <p:nvPr/>
            </p:nvSpPr>
            <p:spPr>
              <a:xfrm>
                <a:off x="4873745" y="4418919"/>
                <a:ext cx="51451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highlight>
                            <a:srgbClr val="FF00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highlight>
                            <a:srgbClr val="FF00FF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𝑉𝑔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45B78A1-6F33-7ACD-480A-88F11FDA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45" y="4418919"/>
                <a:ext cx="5145191" cy="369332"/>
              </a:xfrm>
              <a:prstGeom prst="rect">
                <a:avLst/>
              </a:prstGeom>
              <a:blipFill>
                <a:blip r:embed="rId7"/>
                <a:stretch>
                  <a:fillRect l="-710" r="-1538" b="-3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D30D3C90-418E-BCF2-D89B-D543B0E1D724}"/>
                  </a:ext>
                </a:extLst>
              </p:cNvPr>
              <p:cNvSpPr txBox="1"/>
              <p:nvPr/>
            </p:nvSpPr>
            <p:spPr>
              <a:xfrm>
                <a:off x="4823517" y="5275648"/>
                <a:ext cx="570162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D30D3C90-418E-BCF2-D89B-D543B0E1D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517" y="5275648"/>
                <a:ext cx="5701625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ttangolo 50">
            <a:extLst>
              <a:ext uri="{FF2B5EF4-FFF2-40B4-BE49-F238E27FC236}">
                <a16:creationId xmlns:a16="http://schemas.microsoft.com/office/drawing/2014/main" id="{F9F2DCD0-8CBA-8F4F-A984-7815CEE6BC32}"/>
              </a:ext>
            </a:extLst>
          </p:cNvPr>
          <p:cNvSpPr/>
          <p:nvPr/>
        </p:nvSpPr>
        <p:spPr>
          <a:xfrm>
            <a:off x="7882824" y="3460300"/>
            <a:ext cx="1786956" cy="629998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B039BB15-7122-14AB-89BF-CFDC41DE8874}"/>
              </a:ext>
            </a:extLst>
          </p:cNvPr>
          <p:cNvSpPr/>
          <p:nvPr/>
        </p:nvSpPr>
        <p:spPr>
          <a:xfrm>
            <a:off x="7882824" y="4264629"/>
            <a:ext cx="2136112" cy="741031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675D3FC3-E328-F2C9-BE32-E8B1C70262B2}"/>
              </a:ext>
            </a:extLst>
          </p:cNvPr>
          <p:cNvSpPr/>
          <p:nvPr/>
        </p:nvSpPr>
        <p:spPr>
          <a:xfrm>
            <a:off x="8316044" y="5179991"/>
            <a:ext cx="2240426" cy="1022803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DA8ABB9D-5D90-2B1B-03E2-DD22C465F83B}"/>
              </a:ext>
            </a:extLst>
          </p:cNvPr>
          <p:cNvCxnSpPr/>
          <p:nvPr/>
        </p:nvCxnSpPr>
        <p:spPr>
          <a:xfrm>
            <a:off x="4478591" y="3550980"/>
            <a:ext cx="0" cy="2263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8F441E39-7950-2F17-34DE-7D5756DE7F26}"/>
              </a:ext>
            </a:extLst>
          </p:cNvPr>
          <p:cNvCxnSpPr/>
          <p:nvPr/>
        </p:nvCxnSpPr>
        <p:spPr>
          <a:xfrm>
            <a:off x="4478591" y="3550980"/>
            <a:ext cx="344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A79EB824-FF0D-078C-4950-DB8E0A510996}"/>
              </a:ext>
            </a:extLst>
          </p:cNvPr>
          <p:cNvCxnSpPr/>
          <p:nvPr/>
        </p:nvCxnSpPr>
        <p:spPr>
          <a:xfrm>
            <a:off x="4478591" y="5814060"/>
            <a:ext cx="344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9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77AC9-2E29-0C70-0B5D-0AD9B7358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B8091AC3-2609-5DD6-85E2-D2A26229DE37}"/>
              </a:ext>
            </a:extLst>
          </p:cNvPr>
          <p:cNvGrpSpPr/>
          <p:nvPr/>
        </p:nvGrpSpPr>
        <p:grpSpPr>
          <a:xfrm>
            <a:off x="0" y="1270702"/>
            <a:ext cx="5103845" cy="623525"/>
            <a:chOff x="0" y="2805475"/>
            <a:chExt cx="4722829" cy="623525"/>
          </a:xfrm>
          <a:solidFill>
            <a:srgbClr val="0058DA"/>
          </a:solidFill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B0CBDCE-F907-830D-3E1B-52E1141E1B05}"/>
                </a:ext>
              </a:extLst>
            </p:cNvPr>
            <p:cNvSpPr/>
            <p:nvPr/>
          </p:nvSpPr>
          <p:spPr>
            <a:xfrm>
              <a:off x="0" y="2805703"/>
              <a:ext cx="4091233" cy="623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olo rettangolo 11">
              <a:extLst>
                <a:ext uri="{FF2B5EF4-FFF2-40B4-BE49-F238E27FC236}">
                  <a16:creationId xmlns:a16="http://schemas.microsoft.com/office/drawing/2014/main" id="{08A409AA-4937-B9AD-5C52-5ED1FC367124}"/>
                </a:ext>
              </a:extLst>
            </p:cNvPr>
            <p:cNvSpPr/>
            <p:nvPr/>
          </p:nvSpPr>
          <p:spPr>
            <a:xfrm flipV="1">
              <a:off x="4091233" y="280547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67B5CC73-8C56-67C4-B854-16B0CEC921B8}"/>
                </a:ext>
              </a:extLst>
            </p:cNvPr>
            <p:cNvSpPr/>
            <p:nvPr/>
          </p:nvSpPr>
          <p:spPr>
            <a:xfrm>
              <a:off x="4091233" y="311712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71596C20-D119-846C-38BD-C8F12300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0EE7BB-4390-A4D2-2CAA-9F8E8500C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44E30F1-9EE8-BD4D-4226-9148A4EE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17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717B2C17-FEF3-90E0-28F1-99BA3848D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510" y="50267"/>
            <a:ext cx="6907213" cy="931862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C4813D-932B-275F-8BAD-733FFD7DB7D9}"/>
              </a:ext>
            </a:extLst>
          </p:cNvPr>
          <p:cNvSpPr txBox="1"/>
          <p:nvPr/>
        </p:nvSpPr>
        <p:spPr>
          <a:xfrm>
            <a:off x="123232" y="1213487"/>
            <a:ext cx="435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Equazione di Bernoulli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71E240B9-D67B-8727-9466-3A314379D07F}"/>
              </a:ext>
            </a:extLst>
          </p:cNvPr>
          <p:cNvGrpSpPr/>
          <p:nvPr/>
        </p:nvGrpSpPr>
        <p:grpSpPr>
          <a:xfrm>
            <a:off x="3235961" y="1893998"/>
            <a:ext cx="5295987" cy="1116519"/>
            <a:chOff x="3327188" y="2072858"/>
            <a:chExt cx="5359182" cy="1082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2DEB6C6F-41BE-06E1-0417-FC74D84CED0B}"/>
                    </a:ext>
                  </a:extLst>
                </p:cNvPr>
                <p:cNvSpPr txBox="1"/>
                <p:nvPr/>
              </p:nvSpPr>
              <p:spPr>
                <a:xfrm>
                  <a:off x="3398093" y="2243016"/>
                  <a:ext cx="5288277" cy="6875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𝒈𝒉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sSup>
                        <m:sSup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𝒄𝒐𝒔𝒕𝒂𝒏𝒕</m:t>
                      </m:r>
                    </m:oMath>
                  </a14:m>
                  <a:r>
                    <a:rPr lang="it-IT" sz="3200" b="1" dirty="0"/>
                    <a:t>e</a:t>
                  </a: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2DEB6C6F-41BE-06E1-0417-FC74D84CE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8093" y="2243016"/>
                  <a:ext cx="5288277" cy="687514"/>
                </a:xfrm>
                <a:prstGeom prst="rect">
                  <a:avLst/>
                </a:prstGeom>
                <a:blipFill>
                  <a:blip r:embed="rId4"/>
                  <a:stretch>
                    <a:fillRect r="-3730" b="-2051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458E57F-847F-DDF9-4E7F-4C995A8A5DB4}"/>
                </a:ext>
              </a:extLst>
            </p:cNvPr>
            <p:cNvSpPr/>
            <p:nvPr/>
          </p:nvSpPr>
          <p:spPr>
            <a:xfrm>
              <a:off x="3327188" y="2346959"/>
              <a:ext cx="395828" cy="583571"/>
            </a:xfrm>
            <a:prstGeom prst="rect">
              <a:avLst/>
            </a:prstGeom>
            <a:noFill/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165BF5A-673C-A101-8226-82BF6D59188D}"/>
                </a:ext>
              </a:extLst>
            </p:cNvPr>
            <p:cNvSpPr/>
            <p:nvPr/>
          </p:nvSpPr>
          <p:spPr>
            <a:xfrm>
              <a:off x="4046874" y="2346959"/>
              <a:ext cx="1022983" cy="590551"/>
            </a:xfrm>
            <a:prstGeom prst="rect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7CB9FCC8-B093-9EAB-B34B-BDD4EB087311}"/>
                </a:ext>
              </a:extLst>
            </p:cNvPr>
            <p:cNvSpPr/>
            <p:nvPr/>
          </p:nvSpPr>
          <p:spPr>
            <a:xfrm>
              <a:off x="5326888" y="2072858"/>
              <a:ext cx="1105233" cy="1082718"/>
            </a:xfrm>
            <a:prstGeom prst="rect">
              <a:avLst/>
            </a:prstGeom>
            <a:noFill/>
            <a:ln w="57150"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91AC981-2973-55B7-79BE-AA3EED6C8271}"/>
                  </a:ext>
                </a:extLst>
              </p:cNvPr>
              <p:cNvSpPr txBox="1"/>
              <p:nvPr/>
            </p:nvSpPr>
            <p:spPr>
              <a:xfrm>
                <a:off x="593493" y="3241875"/>
                <a:ext cx="5575694" cy="79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8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2800" dirty="0"/>
                  <a:t> pressione </a:t>
                </a:r>
                <a:r>
                  <a:rPr lang="it-IT" sz="28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3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  <m:r>
                      <a:rPr lang="it-IT" sz="3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𝐹</m:t>
                        </m:r>
                      </m:num>
                      <m:den>
                        <m: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den>
                    </m:f>
                    <m:r>
                      <a:rPr lang="it-IT" sz="3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𝐹𝑥</m:t>
                        </m:r>
                      </m:num>
                      <m:den>
                        <m: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𝐴𝑥</m:t>
                        </m:r>
                      </m:den>
                    </m:f>
                    <m:r>
                      <a:rPr lang="it-IT" sz="3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num>
                      <m:den>
                        <m:r>
                          <a:rPr lang="it-IT" sz="3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den>
                    </m:f>
                  </m:oMath>
                </a14:m>
                <a:endParaRPr lang="it-IT" sz="32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91AC981-2973-55B7-79BE-AA3EED6C8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93" y="3241875"/>
                <a:ext cx="5575694" cy="791820"/>
              </a:xfrm>
              <a:prstGeom prst="rect">
                <a:avLst/>
              </a:prstGeom>
              <a:blipFill>
                <a:blip r:embed="rId5"/>
                <a:stretch>
                  <a:fillRect b="-6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0E3BF7B-CE36-4ADF-8444-D64BB422CAFE}"/>
              </a:ext>
            </a:extLst>
          </p:cNvPr>
          <p:cNvCxnSpPr/>
          <p:nvPr/>
        </p:nvCxnSpPr>
        <p:spPr>
          <a:xfrm>
            <a:off x="6154864" y="3637785"/>
            <a:ext cx="44405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F98D523-DDE1-FD86-82D7-8924C9ACA6E4}"/>
                  </a:ext>
                </a:extLst>
              </p:cNvPr>
              <p:cNvSpPr txBox="1"/>
              <p:nvPr/>
            </p:nvSpPr>
            <p:spPr>
              <a:xfrm>
                <a:off x="6675118" y="3241875"/>
                <a:ext cx="1786323" cy="713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highlight>
                                    <a:srgbClr val="00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highlight>
                                    <a:srgbClr val="00FFFF"/>
                                  </a:highlight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2400" b="0" i="1" smtClean="0">
                                  <a:highlight>
                                    <a:srgbClr val="00FFFF"/>
                                  </a:highligh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sz="2400" b="0" i="1" smtClean="0">
                                  <a:highlight>
                                    <a:srgbClr val="00FFFF"/>
                                  </a:highligh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it-IT" sz="24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𝑒𝑛𝑒𝑟𝑔𝑖𝑎</m:t>
                          </m:r>
                          <m:r>
                            <a:rPr lang="it-IT" sz="24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𝑉𝑜𝑙𝑢𝑚𝑒</m:t>
                          </m:r>
                        </m:den>
                      </m:f>
                    </m:oMath>
                  </m:oMathPara>
                </a14:m>
                <a:endParaRPr lang="it-IT" sz="2400" dirty="0">
                  <a:highlight>
                    <a:srgbClr val="00FFFF"/>
                  </a:highlight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F98D523-DDE1-FD86-82D7-8924C9ACA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118" y="3241875"/>
                <a:ext cx="1786323" cy="7130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5AE6F2C-F550-9439-6793-0486AB3F34A3}"/>
                  </a:ext>
                </a:extLst>
              </p:cNvPr>
              <p:cNvSpPr txBox="1"/>
              <p:nvPr/>
            </p:nvSpPr>
            <p:spPr>
              <a:xfrm>
                <a:off x="611819" y="4295503"/>
                <a:ext cx="8518101" cy="713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it-IT" sz="2800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𝑔h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𝑑𝑒𝑛𝑠𝑖𝑡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à×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𝑎𝑙𝑡𝑒𝑧𝑧𝑎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8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𝑔h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den>
                    </m:f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𝑔h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𝑚𝑔h</m:t>
                        </m:r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den>
                    </m:f>
                  </m:oMath>
                </a14:m>
                <a:endParaRPr lang="it-IT" sz="28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5AE6F2C-F550-9439-6793-0486AB3F3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19" y="4295503"/>
                <a:ext cx="8518101" cy="713016"/>
              </a:xfrm>
              <a:prstGeom prst="rect">
                <a:avLst/>
              </a:prstGeom>
              <a:blipFill>
                <a:blip r:embed="rId7"/>
                <a:stretch>
                  <a:fillRect b="-85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3086F58-8173-4B13-CB00-8B3731996286}"/>
              </a:ext>
            </a:extLst>
          </p:cNvPr>
          <p:cNvCxnSpPr/>
          <p:nvPr/>
        </p:nvCxnSpPr>
        <p:spPr>
          <a:xfrm>
            <a:off x="8995857" y="4652011"/>
            <a:ext cx="44405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F767E2D-BC5E-0021-A8A3-B3A3DA0A675E}"/>
              </a:ext>
            </a:extLst>
          </p:cNvPr>
          <p:cNvCxnSpPr/>
          <p:nvPr/>
        </p:nvCxnSpPr>
        <p:spPr>
          <a:xfrm>
            <a:off x="10122484" y="5711411"/>
            <a:ext cx="44405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7810EAF-AD6C-E3FB-DAE2-0122B2D2FFF1}"/>
                  </a:ext>
                </a:extLst>
              </p:cNvPr>
              <p:cNvSpPr txBox="1"/>
              <p:nvPr/>
            </p:nvSpPr>
            <p:spPr>
              <a:xfrm>
                <a:off x="9564479" y="4272228"/>
                <a:ext cx="1116011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it-IT" sz="24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𝑉𝑜𝑙𝑢𝑚𝑒</m:t>
                          </m:r>
                        </m:den>
                      </m:f>
                    </m:oMath>
                  </m:oMathPara>
                </a14:m>
                <a:endParaRPr lang="it-IT" sz="2400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7810EAF-AD6C-E3FB-DAE2-0122B2D2F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479" y="4272228"/>
                <a:ext cx="1116011" cy="691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A140C33-27D3-A15A-E91F-3196138AFBD7}"/>
                  </a:ext>
                </a:extLst>
              </p:cNvPr>
              <p:cNvSpPr txBox="1"/>
              <p:nvPr/>
            </p:nvSpPr>
            <p:spPr>
              <a:xfrm>
                <a:off x="621258" y="5275644"/>
                <a:ext cx="9705606" cy="764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800" i="1" smtClean="0">
                            <a:highlight>
                              <a:srgbClr val="FF00FF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0" i="1" smtClean="0">
                            <a:highlight>
                              <a:srgbClr val="FF00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800" b="0" i="1" smtClean="0">
                            <a:highlight>
                              <a:srgbClr val="FF00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2800" i="1" smtClean="0">
                        <a:highlight>
                          <a:srgbClr val="FF00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lang="it-IT" sz="2800" i="1" smtClean="0">
                            <a:highlight>
                              <a:srgbClr val="FF00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highlight>
                              <a:srgbClr val="FF00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it-IT" sz="2800" b="0" i="1" smtClean="0">
                            <a:highlight>
                              <a:srgbClr val="FF00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𝑑𝑒𝑛𝑠𝑖𝑡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à×</m:t>
                    </m:r>
                    <m:sSup>
                      <m:sSupPr>
                        <m:ctrlP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𝑣𝑒𝑙𝑜𝑐𝑖𝑡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à</m:t>
                        </m:r>
                      </m:e>
                      <m:sup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800" dirty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  <m:sSup>
                      <m:sSupPr>
                        <m:ctrlP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</m:e>
                      <m:sup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f>
                      <m:fPr>
                        <m:ctrlP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den>
                    </m:f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sSup>
                      <m:sSupPr>
                        <m:ctrlP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</m:e>
                      <m:sup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  <m:sSup>
                          <m:sSup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𝑣</m:t>
                            </m:r>
                          </m:e>
                          <m:sup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den>
                    </m:f>
                  </m:oMath>
                </a14:m>
                <a:r>
                  <a:rPr lang="it-IT" sz="3200" dirty="0">
                    <a:sym typeface="Wingdings" panose="05000000000000000000" pitchFamily="2" charset="2"/>
                  </a:rPr>
                  <a:t> </a:t>
                </a:r>
                <a:endParaRPr lang="it-IT" sz="32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A140C33-27D3-A15A-E91F-3196138AF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58" y="5275644"/>
                <a:ext cx="9705606" cy="764312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CEDE417-1B86-0AE7-946C-D085D77F51AA}"/>
                  </a:ext>
                </a:extLst>
              </p:cNvPr>
              <p:cNvSpPr txBox="1"/>
              <p:nvPr/>
            </p:nvSpPr>
            <p:spPr>
              <a:xfrm>
                <a:off x="10729126" y="5398498"/>
                <a:ext cx="1116011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highlight>
                                <a:srgbClr val="FF00FF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highlight>
                                <a:srgbClr val="FF00FF"/>
                              </a:highlight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it-IT" sz="2400" b="0" i="1" smtClean="0">
                              <a:highlight>
                                <a:srgbClr val="FF00FF"/>
                              </a:highlight>
                              <a:latin typeface="Cambria Math" panose="02040503050406030204" pitchFamily="18" charset="0"/>
                            </a:rPr>
                            <m:t>𝑉𝑜𝑙𝑢𝑚𝑒</m:t>
                          </m:r>
                        </m:den>
                      </m:f>
                    </m:oMath>
                  </m:oMathPara>
                </a14:m>
                <a:endParaRPr lang="it-IT" sz="2400" dirty="0">
                  <a:highlight>
                    <a:srgbClr val="FF00FF"/>
                  </a:highlight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CEDE417-1B86-0AE7-946C-D085D77F5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126" y="5398498"/>
                <a:ext cx="1116011" cy="691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270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DC0021F0-0393-7840-1E85-E13A38F6F345}"/>
              </a:ext>
            </a:extLst>
          </p:cNvPr>
          <p:cNvSpPr/>
          <p:nvPr/>
        </p:nvSpPr>
        <p:spPr>
          <a:xfrm>
            <a:off x="6060960" y="3473401"/>
            <a:ext cx="4738861" cy="745055"/>
          </a:xfrm>
          <a:prstGeom prst="rect">
            <a:avLst/>
          </a:prstGeom>
          <a:solidFill>
            <a:srgbClr val="93FF93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llout: linea con barra in risalto 24">
            <a:extLst>
              <a:ext uri="{FF2B5EF4-FFF2-40B4-BE49-F238E27FC236}">
                <a16:creationId xmlns:a16="http://schemas.microsoft.com/office/drawing/2014/main" id="{CB36E7F0-0D7A-C218-403D-5F1874E3F929}"/>
              </a:ext>
            </a:extLst>
          </p:cNvPr>
          <p:cNvSpPr/>
          <p:nvPr/>
        </p:nvSpPr>
        <p:spPr>
          <a:xfrm rot="16200000">
            <a:off x="9605968" y="3027998"/>
            <a:ext cx="683896" cy="1630675"/>
          </a:xfrm>
          <a:prstGeom prst="accentCallout1">
            <a:avLst>
              <a:gd name="adj1" fmla="val 18844"/>
              <a:gd name="adj2" fmla="val -11676"/>
              <a:gd name="adj3" fmla="val 57251"/>
              <a:gd name="adj4" fmla="val -58010"/>
            </a:avLst>
          </a:prstGeom>
          <a:solidFill>
            <a:srgbClr val="FFD1D1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llout: linea con barra in risalto 21">
            <a:extLst>
              <a:ext uri="{FF2B5EF4-FFF2-40B4-BE49-F238E27FC236}">
                <a16:creationId xmlns:a16="http://schemas.microsoft.com/office/drawing/2014/main" id="{49773A2A-3674-5113-0896-48CED98903A1}"/>
              </a:ext>
            </a:extLst>
          </p:cNvPr>
          <p:cNvSpPr/>
          <p:nvPr/>
        </p:nvSpPr>
        <p:spPr>
          <a:xfrm rot="16200000">
            <a:off x="7502847" y="2826066"/>
            <a:ext cx="683896" cy="2034541"/>
          </a:xfrm>
          <a:prstGeom prst="accentCallout1">
            <a:avLst>
              <a:gd name="adj1" fmla="val 18844"/>
              <a:gd name="adj2" fmla="val -11676"/>
              <a:gd name="adj3" fmla="val -20487"/>
              <a:gd name="adj4" fmla="val -56154"/>
            </a:avLst>
          </a:prstGeom>
          <a:solidFill>
            <a:srgbClr val="D9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18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9F44ABE-890D-E3D0-F6B7-5C33B98FAC29}"/>
                  </a:ext>
                </a:extLst>
              </p:cNvPr>
              <p:cNvSpPr txBox="1"/>
              <p:nvPr/>
            </p:nvSpPr>
            <p:spPr>
              <a:xfrm>
                <a:off x="3423161" y="1720895"/>
                <a:ext cx="4800545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𝑚𝑎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9F44ABE-890D-E3D0-F6B7-5C33B98FA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161" y="1720895"/>
                <a:ext cx="4800545" cy="6707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llout: linea con barra in risalto 12">
            <a:extLst>
              <a:ext uri="{FF2B5EF4-FFF2-40B4-BE49-F238E27FC236}">
                <a16:creationId xmlns:a16="http://schemas.microsoft.com/office/drawing/2014/main" id="{DE687917-D16E-4A18-C8B1-D71A9CD07FC6}"/>
              </a:ext>
            </a:extLst>
          </p:cNvPr>
          <p:cNvSpPr/>
          <p:nvPr/>
        </p:nvSpPr>
        <p:spPr>
          <a:xfrm rot="16200000">
            <a:off x="6181588" y="457509"/>
            <a:ext cx="497326" cy="3080490"/>
          </a:xfrm>
          <a:prstGeom prst="accentCallout1">
            <a:avLst>
              <a:gd name="adj1" fmla="val 18467"/>
              <a:gd name="adj2" fmla="val -2715"/>
              <a:gd name="adj3" fmla="val 71136"/>
              <a:gd name="adj4" fmla="val -6478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BBC1E06-5F18-8292-BBF2-5B9F692C39CA}"/>
                  </a:ext>
                </a:extLst>
              </p:cNvPr>
              <p:cNvSpPr txBox="1"/>
              <p:nvPr/>
            </p:nvSpPr>
            <p:spPr>
              <a:xfrm>
                <a:off x="5338454" y="2582637"/>
                <a:ext cx="526595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it-IT" sz="2200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sz="2200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𝑚𝑔𝑐𝑜𝑠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𝑟𝑚𝑠𝑖𝑛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BBC1E06-5F18-8292-BBF2-5B9F692C3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454" y="2582637"/>
                <a:ext cx="5265953" cy="43088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414FD0B-F408-947F-005A-450A7F5287E0}"/>
                  </a:ext>
                </a:extLst>
              </p:cNvPr>
              <p:cNvSpPr txBox="1"/>
              <p:nvPr/>
            </p:nvSpPr>
            <p:spPr>
              <a:xfrm>
                <a:off x="6096000" y="3401525"/>
                <a:ext cx="473886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𝑔𝐿𝑐𝑜𝑠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414FD0B-F408-947F-005A-450A7F528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01525"/>
                <a:ext cx="4738861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4BB2122-01EA-1227-E708-C026AD079F6A}"/>
                  </a:ext>
                </a:extLst>
              </p:cNvPr>
              <p:cNvSpPr txBox="1"/>
              <p:nvPr/>
            </p:nvSpPr>
            <p:spPr>
              <a:xfrm>
                <a:off x="4699379" y="4546376"/>
                <a:ext cx="3274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Legge di </a:t>
                </a:r>
                <a:r>
                  <a:rPr lang="it-IT" dirty="0" err="1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Stevino</a:t>
                </a:r>
                <a:r>
                  <a:rPr lang="it-IT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 con un </a:t>
                </a:r>
                <a:r>
                  <a:rPr lang="it-IT" dirty="0" err="1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an</a:t>
                </a:r>
                <a:r>
                  <a:rPr lang="it-IT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golo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it-IT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4BB2122-01EA-1227-E708-C026AD079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379" y="4546376"/>
                <a:ext cx="3274999" cy="369332"/>
              </a:xfrm>
              <a:prstGeom prst="rect">
                <a:avLst/>
              </a:prstGeom>
              <a:blipFill>
                <a:blip r:embed="rId7"/>
                <a:stretch>
                  <a:fillRect l="-1676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B66D1D9-295C-DC19-BA05-D1481E312715}"/>
              </a:ext>
            </a:extLst>
          </p:cNvPr>
          <p:cNvSpPr txBox="1"/>
          <p:nvPr/>
        </p:nvSpPr>
        <p:spPr>
          <a:xfrm>
            <a:off x="8709662" y="4567010"/>
            <a:ext cx="334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33CC"/>
                </a:solidFill>
              </a:rPr>
              <a:t>Velocità di rotazione </a:t>
            </a:r>
            <a:r>
              <a:rPr lang="it-IT" dirty="0">
                <a:sym typeface="Wingdings" panose="05000000000000000000" pitchFamily="2" charset="2"/>
              </a:rPr>
              <a:t>Non si tratta di un fluido idrostatico, quindi abbiamo anche la presenza del </a:t>
            </a:r>
            <a:r>
              <a:rPr lang="it-IT" dirty="0">
                <a:solidFill>
                  <a:srgbClr val="FF33CC"/>
                </a:solidFill>
                <a:sym typeface="Wingdings" panose="05000000000000000000" pitchFamily="2" charset="2"/>
              </a:rPr>
              <a:t>teorema di Bernoulli</a:t>
            </a:r>
            <a:endParaRPr lang="it-IT" dirty="0">
              <a:solidFill>
                <a:srgbClr val="FF33CC"/>
              </a:solidFill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CA31FEFB-D1D3-D46C-B4E2-57EACB091A0D}"/>
              </a:ext>
            </a:extLst>
          </p:cNvPr>
          <p:cNvSpPr/>
          <p:nvPr/>
        </p:nvSpPr>
        <p:spPr>
          <a:xfrm>
            <a:off x="311558" y="2391656"/>
            <a:ext cx="3652537" cy="3294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4C1360C2-6B6F-2C43-170D-1E89FE554F3E}"/>
              </a:ext>
            </a:extLst>
          </p:cNvPr>
          <p:cNvCxnSpPr>
            <a:cxnSpLocks/>
          </p:cNvCxnSpPr>
          <p:nvPr/>
        </p:nvCxnSpPr>
        <p:spPr>
          <a:xfrm>
            <a:off x="8401624" y="5752670"/>
            <a:ext cx="0" cy="3880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2E4FC98C-A361-1B70-8036-CB11E474B97F}"/>
              </a:ext>
            </a:extLst>
          </p:cNvPr>
          <p:cNvCxnSpPr/>
          <p:nvPr/>
        </p:nvCxnSpPr>
        <p:spPr>
          <a:xfrm>
            <a:off x="5798530" y="5752670"/>
            <a:ext cx="553269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8860B78F-F9FE-372E-4DAA-D1ABD1ECC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94" y="2480324"/>
            <a:ext cx="3185677" cy="3117607"/>
          </a:xfrm>
          <a:prstGeom prst="rect">
            <a:avLst/>
          </a:prstGeom>
        </p:spPr>
      </p:pic>
      <p:sp>
        <p:nvSpPr>
          <p:cNvPr id="9" name="Callout: linea con barra in risalto 8">
            <a:extLst>
              <a:ext uri="{FF2B5EF4-FFF2-40B4-BE49-F238E27FC236}">
                <a16:creationId xmlns:a16="http://schemas.microsoft.com/office/drawing/2014/main" id="{C9E5881F-ECE0-F06C-03C5-8643F674907F}"/>
              </a:ext>
            </a:extLst>
          </p:cNvPr>
          <p:cNvSpPr/>
          <p:nvPr/>
        </p:nvSpPr>
        <p:spPr>
          <a:xfrm rot="16200000">
            <a:off x="5747117" y="2578278"/>
            <a:ext cx="291089" cy="467705"/>
          </a:xfrm>
          <a:prstGeom prst="accentCallout1">
            <a:avLst>
              <a:gd name="adj1" fmla="val 18750"/>
              <a:gd name="adj2" fmla="val -8333"/>
              <a:gd name="adj3" fmla="val 108970"/>
              <a:gd name="adj4" fmla="val -243108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D4E20A6-20F2-75D4-21B9-4295A33E189F}"/>
              </a:ext>
            </a:extLst>
          </p:cNvPr>
          <p:cNvSpPr/>
          <p:nvPr/>
        </p:nvSpPr>
        <p:spPr>
          <a:xfrm>
            <a:off x="6166485" y="3659505"/>
            <a:ext cx="390527" cy="4038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llout: linea con barra in risalto 14">
            <a:extLst>
              <a:ext uri="{FF2B5EF4-FFF2-40B4-BE49-F238E27FC236}">
                <a16:creationId xmlns:a16="http://schemas.microsoft.com/office/drawing/2014/main" id="{03FF7C87-F746-02FE-BF15-A81CB5B21191}"/>
              </a:ext>
            </a:extLst>
          </p:cNvPr>
          <p:cNvSpPr/>
          <p:nvPr/>
        </p:nvSpPr>
        <p:spPr>
          <a:xfrm rot="16200000">
            <a:off x="6581598" y="2635225"/>
            <a:ext cx="198247" cy="467705"/>
          </a:xfrm>
          <a:prstGeom prst="accentCallout1">
            <a:avLst>
              <a:gd name="adj1" fmla="val 18750"/>
              <a:gd name="adj2" fmla="val -8333"/>
              <a:gd name="adj3" fmla="val 81681"/>
              <a:gd name="adj4" fmla="val -347776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6600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9F5DF8E-E0FD-5476-E426-0852E5EAB886}"/>
              </a:ext>
            </a:extLst>
          </p:cNvPr>
          <p:cNvSpPr/>
          <p:nvPr/>
        </p:nvSpPr>
        <p:spPr>
          <a:xfrm>
            <a:off x="6827524" y="3659505"/>
            <a:ext cx="641962" cy="40386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llout: linea con barra in risalto 20">
            <a:extLst>
              <a:ext uri="{FF2B5EF4-FFF2-40B4-BE49-F238E27FC236}">
                <a16:creationId xmlns:a16="http://schemas.microsoft.com/office/drawing/2014/main" id="{16D335A2-AA68-B3FB-8433-C99A0F35B7A0}"/>
              </a:ext>
            </a:extLst>
          </p:cNvPr>
          <p:cNvSpPr/>
          <p:nvPr/>
        </p:nvSpPr>
        <p:spPr>
          <a:xfrm rot="16200000">
            <a:off x="7639442" y="2383935"/>
            <a:ext cx="198247" cy="970282"/>
          </a:xfrm>
          <a:prstGeom prst="accentCallout1">
            <a:avLst>
              <a:gd name="adj1" fmla="val 18750"/>
              <a:gd name="adj2" fmla="val -8333"/>
              <a:gd name="adj3" fmla="val 49875"/>
              <a:gd name="adj4" fmla="val -34745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6600"/>
              </a:solidFill>
            </a:endParaRPr>
          </a:p>
        </p:txBody>
      </p:sp>
      <p:sp>
        <p:nvSpPr>
          <p:cNvPr id="24" name="Callout: linea con barra in risalto 23">
            <a:extLst>
              <a:ext uri="{FF2B5EF4-FFF2-40B4-BE49-F238E27FC236}">
                <a16:creationId xmlns:a16="http://schemas.microsoft.com/office/drawing/2014/main" id="{FF31E3FA-C2DE-599D-D936-2158060FBB24}"/>
              </a:ext>
            </a:extLst>
          </p:cNvPr>
          <p:cNvSpPr/>
          <p:nvPr/>
        </p:nvSpPr>
        <p:spPr>
          <a:xfrm rot="16200000">
            <a:off x="9043195" y="2289117"/>
            <a:ext cx="198247" cy="1131123"/>
          </a:xfrm>
          <a:prstGeom prst="accentCallout1">
            <a:avLst>
              <a:gd name="adj1" fmla="val 18750"/>
              <a:gd name="adj2" fmla="val -8333"/>
              <a:gd name="adj3" fmla="val 50355"/>
              <a:gd name="adj4" fmla="val -261293"/>
            </a:avLst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6600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7A2A799-4F8B-9BFE-9E08-0B5FA09529B2}"/>
              </a:ext>
            </a:extLst>
          </p:cNvPr>
          <p:cNvSpPr/>
          <p:nvPr/>
        </p:nvSpPr>
        <p:spPr>
          <a:xfrm>
            <a:off x="7739998" y="3661410"/>
            <a:ext cx="1122068" cy="4038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D915C42-EF39-F662-9CAB-8B25CB4F2A24}"/>
              </a:ext>
            </a:extLst>
          </p:cNvPr>
          <p:cNvSpPr/>
          <p:nvPr/>
        </p:nvSpPr>
        <p:spPr>
          <a:xfrm>
            <a:off x="9142318" y="3468215"/>
            <a:ext cx="1620936" cy="68389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538016-60E9-FC1C-ECA1-C0418FF660EA}"/>
              </a:ext>
            </a:extLst>
          </p:cNvPr>
          <p:cNvSpPr txBox="1"/>
          <p:nvPr/>
        </p:nvSpPr>
        <p:spPr>
          <a:xfrm>
            <a:off x="1026368" y="1381828"/>
            <a:ext cx="884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Seconda legge di Newton (assumiamo che la velocità del fluido nella cannuccia sia costante):</a:t>
            </a:r>
          </a:p>
        </p:txBody>
      </p:sp>
    </p:spTree>
    <p:extLst>
      <p:ext uri="{BB962C8B-B14F-4D97-AF65-F5344CB8AC3E}">
        <p14:creationId xmlns:p14="http://schemas.microsoft.com/office/powerpoint/2010/main" val="207787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D40AF3B7-A8CD-6033-1620-E78DDC0EC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51"/>
          <a:stretch/>
        </p:blipFill>
        <p:spPr>
          <a:xfrm>
            <a:off x="660302" y="2312551"/>
            <a:ext cx="4366974" cy="368779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737115F3-DEA0-C918-B404-50E58BD727C8}"/>
              </a:ext>
            </a:extLst>
          </p:cNvPr>
          <p:cNvSpPr/>
          <p:nvPr/>
        </p:nvSpPr>
        <p:spPr>
          <a:xfrm>
            <a:off x="6058642" y="3029690"/>
            <a:ext cx="5059677" cy="621641"/>
          </a:xfrm>
          <a:prstGeom prst="rect">
            <a:avLst/>
          </a:prstGeom>
          <a:solidFill>
            <a:srgbClr val="FFCC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A1CB511-8AA1-6A0A-64A7-BA6D61039BD2}"/>
              </a:ext>
            </a:extLst>
          </p:cNvPr>
          <p:cNvSpPr/>
          <p:nvPr/>
        </p:nvSpPr>
        <p:spPr>
          <a:xfrm>
            <a:off x="7120751" y="1912440"/>
            <a:ext cx="3156472" cy="526398"/>
          </a:xfrm>
          <a:prstGeom prst="rect">
            <a:avLst/>
          </a:prstGeom>
          <a:solidFill>
            <a:srgbClr val="D4A7EB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0" y="117188"/>
            <a:ext cx="8876637" cy="932597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Formula TEORICA della velocità di pompaggio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19</a:t>
            </a:fld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B66D1D9-295C-DC19-BA05-D1481E312715}"/>
              </a:ext>
            </a:extLst>
          </p:cNvPr>
          <p:cNvSpPr txBox="1"/>
          <p:nvPr/>
        </p:nvSpPr>
        <p:spPr>
          <a:xfrm>
            <a:off x="9062950" y="4567010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FF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51C1249D-BB48-2B3C-FDDF-AD8146DDCBB3}"/>
                  </a:ext>
                </a:extLst>
              </p:cNvPr>
              <p:cNvSpPr txBox="1"/>
              <p:nvPr/>
            </p:nvSpPr>
            <p:spPr>
              <a:xfrm>
                <a:off x="7191106" y="2006362"/>
                <a:ext cx="301576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51C1249D-BB48-2B3C-FDDF-AD8146DDC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106" y="2006362"/>
                <a:ext cx="3015762" cy="338554"/>
              </a:xfrm>
              <a:prstGeom prst="rect">
                <a:avLst/>
              </a:prstGeom>
              <a:blipFill>
                <a:blip r:embed="rId5"/>
                <a:stretch>
                  <a:fillRect l="-810" t="-3571" r="-2834" b="-33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3435079-3DA0-CBA5-1DDF-C78038D262CF}"/>
              </a:ext>
            </a:extLst>
          </p:cNvPr>
          <p:cNvCxnSpPr>
            <a:cxnSpLocks/>
          </p:cNvCxnSpPr>
          <p:nvPr/>
        </p:nvCxnSpPr>
        <p:spPr>
          <a:xfrm>
            <a:off x="8698987" y="2518008"/>
            <a:ext cx="0" cy="4050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0E3E0BE-7E24-9823-4FEA-F6FE3449B41C}"/>
                  </a:ext>
                </a:extLst>
              </p:cNvPr>
              <p:cNvSpPr txBox="1"/>
              <p:nvPr/>
            </p:nvSpPr>
            <p:spPr>
              <a:xfrm>
                <a:off x="6199215" y="3101382"/>
                <a:ext cx="4919104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𝐿𝑐𝑜𝑠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0E3E0BE-7E24-9823-4FEA-F6FE3449B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215" y="3101382"/>
                <a:ext cx="491910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81C9CF7D-31FA-5E92-0672-9416D82E09FB}"/>
              </a:ext>
            </a:extLst>
          </p:cNvPr>
          <p:cNvSpPr/>
          <p:nvPr/>
        </p:nvSpPr>
        <p:spPr>
          <a:xfrm>
            <a:off x="573068" y="2251672"/>
            <a:ext cx="4454208" cy="37447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8D12E20-F119-1811-6639-C1E38E5BE4A7}"/>
              </a:ext>
            </a:extLst>
          </p:cNvPr>
          <p:cNvSpPr/>
          <p:nvPr/>
        </p:nvSpPr>
        <p:spPr>
          <a:xfrm>
            <a:off x="5887851" y="4561402"/>
            <a:ext cx="5652304" cy="896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BE94F6C-EAB9-3B3F-86DF-825AA81EEF1D}"/>
                  </a:ext>
                </a:extLst>
              </p:cNvPr>
              <p:cNvSpPr txBox="1"/>
              <p:nvPr/>
            </p:nvSpPr>
            <p:spPr>
              <a:xfrm>
                <a:off x="5872835" y="4561402"/>
                <a:ext cx="5652304" cy="906530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it-IT" sz="2600" b="1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6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p>
                              <m: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it-IT" sz="2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𝑳𝒄𝒐𝒔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it-IT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it-IT" sz="2600" b="1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BE94F6C-EAB9-3B3F-86DF-825AA81EE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835" y="4561402"/>
                <a:ext cx="5652304" cy="906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9E27625-63F7-144F-BCE8-3290423F2FBE}"/>
              </a:ext>
            </a:extLst>
          </p:cNvPr>
          <p:cNvCxnSpPr>
            <a:cxnSpLocks/>
          </p:cNvCxnSpPr>
          <p:nvPr/>
        </p:nvCxnSpPr>
        <p:spPr>
          <a:xfrm>
            <a:off x="8698987" y="3883526"/>
            <a:ext cx="0" cy="4050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8D5A2679-B642-16B3-EA4F-77AB8BC4F909}"/>
              </a:ext>
            </a:extLst>
          </p:cNvPr>
          <p:cNvCxnSpPr>
            <a:cxnSpLocks/>
            <a:stCxn id="3" idx="1"/>
          </p:cNvCxnSpPr>
          <p:nvPr/>
        </p:nvCxnSpPr>
        <p:spPr>
          <a:xfrm rot="10800000" flipH="1" flipV="1">
            <a:off x="5872835" y="5014666"/>
            <a:ext cx="326380" cy="872949"/>
          </a:xfrm>
          <a:prstGeom prst="bentConnector4">
            <a:avLst>
              <a:gd name="adj1" fmla="val -150088"/>
              <a:gd name="adj2" fmla="val 100109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3F85468-5D87-8FE9-3B40-70F45214E975}"/>
              </a:ext>
            </a:extLst>
          </p:cNvPr>
          <p:cNvSpPr txBox="1"/>
          <p:nvPr/>
        </p:nvSpPr>
        <p:spPr>
          <a:xfrm>
            <a:off x="6199215" y="5700063"/>
            <a:ext cx="4197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</a:t>
            </a:r>
            <a:r>
              <a:rPr lang="it-IT" sz="1600" dirty="0">
                <a:sym typeface="Wingdings" panose="05000000000000000000" pitchFamily="2" charset="2"/>
              </a:rPr>
              <a:t>ormula predittiva </a:t>
            </a:r>
            <a:r>
              <a:rPr lang="it-IT" sz="1600" dirty="0"/>
              <a:t>della velocità di pompaggio </a:t>
            </a:r>
          </a:p>
        </p:txBody>
      </p:sp>
    </p:spTree>
    <p:extLst>
      <p:ext uri="{BB962C8B-B14F-4D97-AF65-F5344CB8AC3E}">
        <p14:creationId xmlns:p14="http://schemas.microsoft.com/office/powerpoint/2010/main" val="44124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68A41-5CB2-7ED7-3BA2-3A2654C2B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B2CE56F-2D87-BF61-ACE0-BDB6C282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29" y="4508930"/>
            <a:ext cx="1104096" cy="699048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DB3A9DA-9297-B794-8D6A-09A114C8F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9933622" cy="3566160"/>
          </a:xfrm>
        </p:spPr>
        <p:txBody>
          <a:bodyPr/>
          <a:lstStyle/>
          <a:p>
            <a:r>
              <a:rPr lang="it-IT" b="1" dirty="0"/>
              <a:t>PROBLEMA 11:</a:t>
            </a:r>
            <a:br>
              <a:rPr lang="it-IT" b="1" dirty="0"/>
            </a:br>
            <a:r>
              <a:rPr lang="it-IT" b="1" dirty="0"/>
              <a:t>PUMPING STRAW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2BC1DD-8B59-134E-36A4-67C431611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275" y="4535198"/>
            <a:ext cx="6603411" cy="571500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it-IT" sz="1800" dirty="0">
                <a:latin typeface="+mn-lt"/>
              </a:rPr>
              <a:t>Team </a:t>
            </a:r>
            <a:r>
              <a:rPr lang="it-IT" sz="1800" dirty="0" err="1">
                <a:latin typeface="+mn-lt"/>
              </a:rPr>
              <a:t>italy</a:t>
            </a:r>
            <a:endParaRPr lang="it-IT" sz="1800" dirty="0">
              <a:latin typeface="+mn-lt"/>
            </a:endParaRPr>
          </a:p>
          <a:p>
            <a:pPr>
              <a:lnSpc>
                <a:spcPct val="50000"/>
              </a:lnSpc>
            </a:pPr>
            <a:r>
              <a:rPr lang="it-IT" sz="1800" dirty="0">
                <a:latin typeface="+mn-lt"/>
              </a:rPr>
              <a:t>Angela esposito, 5BO Liceo Giorgio </a:t>
            </a:r>
            <a:r>
              <a:rPr lang="it-IT" sz="1800" dirty="0" err="1">
                <a:latin typeface="+mn-lt"/>
              </a:rPr>
              <a:t>buchner</a:t>
            </a:r>
            <a:endParaRPr lang="it-IT" sz="1800" dirty="0">
              <a:latin typeface="+mn-lt"/>
            </a:endParaRPr>
          </a:p>
          <a:p>
            <a:pPr>
              <a:lnSpc>
                <a:spcPct val="50000"/>
              </a:lnSpc>
            </a:pPr>
            <a:r>
              <a:rPr lang="it-IT" sz="1800" dirty="0">
                <a:latin typeface="+mn-lt"/>
              </a:rPr>
              <a:t>Docente tutor: </a:t>
            </a:r>
            <a:r>
              <a:rPr lang="it-IT" sz="1800" dirty="0" err="1">
                <a:latin typeface="+mn-lt"/>
              </a:rPr>
              <a:t>raffaele</a:t>
            </a:r>
            <a:r>
              <a:rPr lang="it-IT" sz="1800" dirty="0">
                <a:latin typeface="+mn-lt"/>
              </a:rPr>
              <a:t> campanile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734B51-4B1D-CFF4-21EC-9DD92392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F02A9A-D997-F638-D6C6-D70F2626EEA0}"/>
              </a:ext>
            </a:extLst>
          </p:cNvPr>
          <p:cNvSpPr txBox="1"/>
          <p:nvPr/>
        </p:nvSpPr>
        <p:spPr>
          <a:xfrm>
            <a:off x="2475275" y="1333412"/>
            <a:ext cx="517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all" spc="200" dirty="0">
                <a:solidFill>
                  <a:schemeClr val="tx2"/>
                </a:solidFill>
                <a:latin typeface="+mj-lt"/>
              </a:rPr>
              <a:t>IYPT</a:t>
            </a:r>
            <a:r>
              <a:rPr lang="it-IT" b="1" dirty="0"/>
              <a:t> </a:t>
            </a:r>
            <a:r>
              <a:rPr lang="it-IT" sz="2400" b="1" cap="all" spc="200" dirty="0">
                <a:solidFill>
                  <a:schemeClr val="tx2"/>
                </a:solidFill>
                <a:latin typeface="+mj-lt"/>
              </a:rPr>
              <a:t>2024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D2374E3-0041-EFE1-5700-A9A62668BB70}"/>
              </a:ext>
            </a:extLst>
          </p:cNvPr>
          <p:cNvCxnSpPr>
            <a:cxnSpLocks/>
          </p:cNvCxnSpPr>
          <p:nvPr/>
        </p:nvCxnSpPr>
        <p:spPr>
          <a:xfrm>
            <a:off x="1161097" y="1860331"/>
            <a:ext cx="98698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008F11D-DE31-D7EC-D651-3CEC6BFFD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709450"/>
            <a:ext cx="1377995" cy="11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5A2FA283-0A5B-F842-BBF9-42DA42F9B30F}"/>
              </a:ext>
            </a:extLst>
          </p:cNvPr>
          <p:cNvGrpSpPr/>
          <p:nvPr/>
        </p:nvGrpSpPr>
        <p:grpSpPr>
          <a:xfrm>
            <a:off x="0" y="1270702"/>
            <a:ext cx="4876799" cy="623525"/>
            <a:chOff x="0" y="2805475"/>
            <a:chExt cx="4722829" cy="623525"/>
          </a:xfrm>
          <a:solidFill>
            <a:srgbClr val="0058DA"/>
          </a:solidFill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CDF656-8B37-1581-0F1F-7D5F5D96CA4B}"/>
                </a:ext>
              </a:extLst>
            </p:cNvPr>
            <p:cNvSpPr/>
            <p:nvPr/>
          </p:nvSpPr>
          <p:spPr>
            <a:xfrm>
              <a:off x="0" y="2805703"/>
              <a:ext cx="4091233" cy="623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olo rettangolo 11">
              <a:extLst>
                <a:ext uri="{FF2B5EF4-FFF2-40B4-BE49-F238E27FC236}">
                  <a16:creationId xmlns:a16="http://schemas.microsoft.com/office/drawing/2014/main" id="{10CD4491-DA59-97AC-A357-85A14608E583}"/>
                </a:ext>
              </a:extLst>
            </p:cNvPr>
            <p:cNvSpPr/>
            <p:nvPr/>
          </p:nvSpPr>
          <p:spPr>
            <a:xfrm flipV="1">
              <a:off x="4091233" y="280547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5566AFA5-5E6D-B607-9666-D23A9421DA9A}"/>
                </a:ext>
              </a:extLst>
            </p:cNvPr>
            <p:cNvSpPr/>
            <p:nvPr/>
          </p:nvSpPr>
          <p:spPr>
            <a:xfrm>
              <a:off x="4091233" y="311712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20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682" y="0"/>
            <a:ext cx="6907213" cy="931862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ED4AFF-D80E-08F6-1C31-C6BB3D76713C}"/>
              </a:ext>
            </a:extLst>
          </p:cNvPr>
          <p:cNvSpPr txBox="1"/>
          <p:nvPr/>
        </p:nvSpPr>
        <p:spPr>
          <a:xfrm>
            <a:off x="123232" y="1213487"/>
            <a:ext cx="3966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Numero di Reynolds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0E67BFA9-57AA-ADDE-4A2A-20AFA5BA7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776"/>
          <a:stretch/>
        </p:blipFill>
        <p:spPr>
          <a:xfrm>
            <a:off x="7747923" y="5161281"/>
            <a:ext cx="3228043" cy="10014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3CEA21-0A9C-7748-9FB1-85B0D75489ED}"/>
              </a:ext>
            </a:extLst>
          </p:cNvPr>
          <p:cNvSpPr txBox="1"/>
          <p:nvPr/>
        </p:nvSpPr>
        <p:spPr>
          <a:xfrm>
            <a:off x="571667" y="2368960"/>
            <a:ext cx="776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Ho verificato che </a:t>
            </a:r>
            <a:r>
              <a:rPr lang="it-IT" sz="2000" b="1" dirty="0"/>
              <a:t>regime del flusso</a:t>
            </a:r>
            <a:r>
              <a:rPr lang="it-IT" sz="2000" dirty="0"/>
              <a:t> dell’acqua all’interno della cannuccia sia </a:t>
            </a:r>
            <a:r>
              <a:rPr lang="it-IT" sz="2000" b="1" dirty="0"/>
              <a:t>laminare: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0301D73-ACD5-D89A-0221-9230A233E8BE}"/>
                  </a:ext>
                </a:extLst>
              </p:cNvPr>
              <p:cNvSpPr txBox="1"/>
              <p:nvPr/>
            </p:nvSpPr>
            <p:spPr>
              <a:xfrm>
                <a:off x="571667" y="3322529"/>
                <a:ext cx="5624425" cy="1427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𝟐𝟑𝟎𝟎</m:t>
                    </m:r>
                  </m:oMath>
                </a14:m>
                <a:r>
                  <a:rPr lang="it-IT" sz="2000" b="1" dirty="0">
                    <a:sym typeface="Wingdings" panose="05000000000000000000" pitchFamily="2" charset="2"/>
                  </a:rPr>
                  <a:t>  FLUSSO LAMINARE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𝟐𝟑𝟎𝟎</m:t>
                        </m:r>
                        <m:r>
                          <a:rPr lang="it-IT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𝟒𝟎𝟎𝟎</m:t>
                    </m:r>
                  </m:oMath>
                </a14:m>
                <a:r>
                  <a:rPr lang="it-IT" sz="2000" b="1" dirty="0"/>
                  <a:t> </a:t>
                </a:r>
                <a:r>
                  <a:rPr lang="it-IT" sz="2000" b="1" dirty="0">
                    <a:sym typeface="Wingdings" panose="05000000000000000000" pitchFamily="2" charset="2"/>
                  </a:rPr>
                  <a:t> FLUSSO DI TRANSIZIONE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𝟒𝟎𝟎𝟎</m:t>
                    </m:r>
                  </m:oMath>
                </a14:m>
                <a:r>
                  <a:rPr lang="it-IT" sz="2000" b="1" dirty="0"/>
                  <a:t> </a:t>
                </a:r>
                <a:r>
                  <a:rPr lang="it-IT" sz="2000" b="1" dirty="0">
                    <a:sym typeface="Wingdings" panose="05000000000000000000" pitchFamily="2" charset="2"/>
                  </a:rPr>
                  <a:t> FLUSSO TURBOLENTO</a:t>
                </a:r>
                <a:endParaRPr lang="it-IT" sz="2000" b="1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0301D73-ACD5-D89A-0221-9230A233E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67" y="3322529"/>
                <a:ext cx="5624425" cy="1427635"/>
              </a:xfrm>
              <a:prstGeom prst="rect">
                <a:avLst/>
              </a:prstGeom>
              <a:blipFill>
                <a:blip r:embed="rId5"/>
                <a:stretch>
                  <a:fillRect l="-976" r="-325" b="-68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8CCFF75A-89E1-B564-D9FA-FBD65C0A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069"/>
          <a:stretch/>
        </p:blipFill>
        <p:spPr>
          <a:xfrm>
            <a:off x="7747923" y="3459222"/>
            <a:ext cx="3228043" cy="99479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5DA5A7-CD36-8A95-017B-E4F71D6F0C2C}"/>
              </a:ext>
            </a:extLst>
          </p:cNvPr>
          <p:cNvSpPr txBox="1"/>
          <p:nvPr/>
        </p:nvSpPr>
        <p:spPr>
          <a:xfrm>
            <a:off x="8312011" y="2977467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Flusso laminare: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603B830-98AD-43E4-DCE2-010CB705CD77}"/>
              </a:ext>
            </a:extLst>
          </p:cNvPr>
          <p:cNvSpPr txBox="1"/>
          <p:nvPr/>
        </p:nvSpPr>
        <p:spPr>
          <a:xfrm>
            <a:off x="8311949" y="4791949"/>
            <a:ext cx="18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Flusso turbolento:</a:t>
            </a:r>
          </a:p>
        </p:txBody>
      </p:sp>
    </p:spTree>
    <p:extLst>
      <p:ext uri="{BB962C8B-B14F-4D97-AF65-F5344CB8AC3E}">
        <p14:creationId xmlns:p14="http://schemas.microsoft.com/office/powerpoint/2010/main" val="108717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D3CC03E-CB5C-A575-5BDE-CA757DF75510}"/>
              </a:ext>
            </a:extLst>
          </p:cNvPr>
          <p:cNvSpPr/>
          <p:nvPr/>
        </p:nvSpPr>
        <p:spPr>
          <a:xfrm>
            <a:off x="484609" y="2543661"/>
            <a:ext cx="2501151" cy="1062876"/>
          </a:xfrm>
          <a:prstGeom prst="rect">
            <a:avLst/>
          </a:prstGeom>
          <a:solidFill>
            <a:srgbClr val="E8AEF8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A2FA283-0A5B-F842-BBF9-42DA42F9B30F}"/>
              </a:ext>
            </a:extLst>
          </p:cNvPr>
          <p:cNvGrpSpPr/>
          <p:nvPr/>
        </p:nvGrpSpPr>
        <p:grpSpPr>
          <a:xfrm>
            <a:off x="0" y="1270702"/>
            <a:ext cx="4805679" cy="623525"/>
            <a:chOff x="0" y="2805475"/>
            <a:chExt cx="4722829" cy="623525"/>
          </a:xfrm>
          <a:solidFill>
            <a:srgbClr val="0058DA"/>
          </a:solidFill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CDF656-8B37-1581-0F1F-7D5F5D96CA4B}"/>
                </a:ext>
              </a:extLst>
            </p:cNvPr>
            <p:cNvSpPr/>
            <p:nvPr/>
          </p:nvSpPr>
          <p:spPr>
            <a:xfrm>
              <a:off x="0" y="2805703"/>
              <a:ext cx="4091233" cy="623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olo rettangolo 11">
              <a:extLst>
                <a:ext uri="{FF2B5EF4-FFF2-40B4-BE49-F238E27FC236}">
                  <a16:creationId xmlns:a16="http://schemas.microsoft.com/office/drawing/2014/main" id="{10CD4491-DA59-97AC-A357-85A14608E583}"/>
                </a:ext>
              </a:extLst>
            </p:cNvPr>
            <p:cNvSpPr/>
            <p:nvPr/>
          </p:nvSpPr>
          <p:spPr>
            <a:xfrm flipV="1">
              <a:off x="4091233" y="280547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5566AFA5-5E6D-B607-9666-D23A9421DA9A}"/>
                </a:ext>
              </a:extLst>
            </p:cNvPr>
            <p:cNvSpPr/>
            <p:nvPr/>
          </p:nvSpPr>
          <p:spPr>
            <a:xfrm>
              <a:off x="4091233" y="311712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21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1464" y="27190"/>
            <a:ext cx="6907213" cy="931862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ED4AFF-D80E-08F6-1C31-C6BB3D76713C}"/>
              </a:ext>
            </a:extLst>
          </p:cNvPr>
          <p:cNvSpPr txBox="1"/>
          <p:nvPr/>
        </p:nvSpPr>
        <p:spPr>
          <a:xfrm>
            <a:off x="123232" y="1213487"/>
            <a:ext cx="3966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Numero di Reynolds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0971FF4-A264-6200-CEF0-2CC39700C7ED}"/>
              </a:ext>
            </a:extLst>
          </p:cNvPr>
          <p:cNvCxnSpPr>
            <a:cxnSpLocks/>
          </p:cNvCxnSpPr>
          <p:nvPr/>
        </p:nvCxnSpPr>
        <p:spPr>
          <a:xfrm>
            <a:off x="3163564" y="3069983"/>
            <a:ext cx="8484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75960620-F9C4-5A78-0B0F-323EED0F1D29}"/>
              </a:ext>
            </a:extLst>
          </p:cNvPr>
          <p:cNvGrpSpPr/>
          <p:nvPr/>
        </p:nvGrpSpPr>
        <p:grpSpPr>
          <a:xfrm>
            <a:off x="4237846" y="2543661"/>
            <a:ext cx="3101789" cy="1062874"/>
            <a:chOff x="4237846" y="3295533"/>
            <a:chExt cx="3101789" cy="106287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554B3D1-4008-EF7B-2295-C6C1B9A15DDD}"/>
                </a:ext>
              </a:extLst>
            </p:cNvPr>
            <p:cNvSpPr/>
            <p:nvPr/>
          </p:nvSpPr>
          <p:spPr>
            <a:xfrm>
              <a:off x="4237846" y="3295533"/>
              <a:ext cx="3101789" cy="1062874"/>
            </a:xfrm>
            <a:prstGeom prst="rect">
              <a:avLst/>
            </a:prstGeom>
            <a:solidFill>
              <a:srgbClr val="FFD1D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6D33B7A8-6B00-774D-D1C1-DFE59D0DCB54}"/>
                    </a:ext>
                  </a:extLst>
                </p:cNvPr>
                <p:cNvSpPr txBox="1"/>
                <p:nvPr/>
              </p:nvSpPr>
              <p:spPr>
                <a:xfrm>
                  <a:off x="4394550" y="3326600"/>
                  <a:ext cx="2670731" cy="9026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l-GR" sz="2800"/>
                              <m:t>η</m:t>
                            </m:r>
                          </m:num>
                          <m:den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it-IT" sz="2800" dirty="0"/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6D33B7A8-6B00-774D-D1C1-DFE59D0DC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550" y="3326600"/>
                  <a:ext cx="2670731" cy="9026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923902E-AE4A-CAD3-CDF9-4F3F6070333D}"/>
              </a:ext>
            </a:extLst>
          </p:cNvPr>
          <p:cNvCxnSpPr>
            <a:cxnSpLocks/>
          </p:cNvCxnSpPr>
          <p:nvPr/>
        </p:nvCxnSpPr>
        <p:spPr>
          <a:xfrm>
            <a:off x="7558420" y="3069983"/>
            <a:ext cx="81258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8DD724D4-158C-FA41-3144-52216BBFC8F4}"/>
              </a:ext>
            </a:extLst>
          </p:cNvPr>
          <p:cNvGrpSpPr/>
          <p:nvPr/>
        </p:nvGrpSpPr>
        <p:grpSpPr>
          <a:xfrm>
            <a:off x="8640920" y="2543661"/>
            <a:ext cx="2571563" cy="1062874"/>
            <a:chOff x="8640920" y="3295533"/>
            <a:chExt cx="2571563" cy="1062874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07914F9-FCBC-93ED-5847-5576A7979C80}"/>
                </a:ext>
              </a:extLst>
            </p:cNvPr>
            <p:cNvSpPr/>
            <p:nvPr/>
          </p:nvSpPr>
          <p:spPr>
            <a:xfrm>
              <a:off x="8640920" y="3295533"/>
              <a:ext cx="2571563" cy="1062874"/>
            </a:xfrm>
            <a:prstGeom prst="rect">
              <a:avLst/>
            </a:prstGeom>
            <a:solidFill>
              <a:srgbClr val="FFD1D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3C2A0821-FDEC-8592-E759-ACF1A915381C}"/>
                    </a:ext>
                  </a:extLst>
                </p:cNvPr>
                <p:cNvSpPr txBox="1"/>
                <p:nvPr/>
              </p:nvSpPr>
              <p:spPr>
                <a:xfrm>
                  <a:off x="8803445" y="3562467"/>
                  <a:ext cx="224651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it-IT" sz="28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it-IT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it-IT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type m:val="lin"/>
                            <m:ctrlPr>
                              <a:rPr lang="it-IT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8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it-IT" sz="28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den>
                        </m:f>
                      </m:oMath>
                    </m:oMathPara>
                  </a14:m>
                  <a:endParaRPr lang="it-IT" sz="2800" dirty="0"/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3C2A0821-FDEC-8592-E759-ACF1A9153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3445" y="3562467"/>
                  <a:ext cx="2246512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CFED8FB-56CA-7D35-93DD-BDBA20EA4342}"/>
              </a:ext>
            </a:extLst>
          </p:cNvPr>
          <p:cNvGrpSpPr/>
          <p:nvPr/>
        </p:nvGrpSpPr>
        <p:grpSpPr>
          <a:xfrm>
            <a:off x="1406413" y="2833121"/>
            <a:ext cx="1286101" cy="1333735"/>
            <a:chOff x="1377482" y="3261125"/>
            <a:chExt cx="1286101" cy="1963858"/>
          </a:xfrm>
        </p:grpSpPr>
        <p:sp>
          <p:nvSpPr>
            <p:cNvPr id="33" name="Callout: linea con barra in risalto 32">
              <a:extLst>
                <a:ext uri="{FF2B5EF4-FFF2-40B4-BE49-F238E27FC236}">
                  <a16:creationId xmlns:a16="http://schemas.microsoft.com/office/drawing/2014/main" id="{085C1D2C-3722-108F-C330-BC840001C539}"/>
                </a:ext>
              </a:extLst>
            </p:cNvPr>
            <p:cNvSpPr/>
            <p:nvPr/>
          </p:nvSpPr>
          <p:spPr>
            <a:xfrm rot="16200000">
              <a:off x="1557624" y="3080983"/>
              <a:ext cx="925818" cy="1286101"/>
            </a:xfrm>
            <a:prstGeom prst="accentCallout1">
              <a:avLst>
                <a:gd name="adj1" fmla="val 18750"/>
                <a:gd name="adj2" fmla="val -8333"/>
                <a:gd name="adj3" fmla="val 18650"/>
                <a:gd name="adj4" fmla="val -93642"/>
              </a:avLst>
            </a:prstGeom>
            <a:noFill/>
            <a:ln w="57150">
              <a:solidFill>
                <a:srgbClr val="0058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0ACDC36B-2ACE-1BAD-2087-DA3E3EEDAEAA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9" y="5057775"/>
              <a:ext cx="0" cy="167208"/>
            </a:xfrm>
            <a:prstGeom prst="straightConnector1">
              <a:avLst/>
            </a:prstGeom>
            <a:ln w="57150">
              <a:solidFill>
                <a:srgbClr val="0058D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921DA5A-213F-2F2F-3D6F-EF27F0477C27}"/>
              </a:ext>
            </a:extLst>
          </p:cNvPr>
          <p:cNvSpPr txBox="1"/>
          <p:nvPr/>
        </p:nvSpPr>
        <p:spPr>
          <a:xfrm>
            <a:off x="555873" y="4136404"/>
            <a:ext cx="2377702" cy="1531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i="1" dirty="0">
                <a:highlight>
                  <a:srgbClr val="00FFFF"/>
                </a:highlight>
              </a:rPr>
              <a:t>Densità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i="1" dirty="0">
                <a:highlight>
                  <a:srgbClr val="00FF00"/>
                </a:highlight>
              </a:rPr>
              <a:t>Raggio della cannuccia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i="1" dirty="0">
                <a:highlight>
                  <a:srgbClr val="FF0000"/>
                </a:highlight>
              </a:rPr>
              <a:t>Velocità del fluido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i="1" dirty="0">
                <a:highlight>
                  <a:srgbClr val="FFFF00"/>
                </a:highlight>
              </a:rPr>
              <a:t>Viscosità dinamica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6800128A-8339-979F-9E1E-9425E4EF60E0}"/>
              </a:ext>
            </a:extLst>
          </p:cNvPr>
          <p:cNvGrpSpPr/>
          <p:nvPr/>
        </p:nvGrpSpPr>
        <p:grpSpPr>
          <a:xfrm>
            <a:off x="555873" y="2698744"/>
            <a:ext cx="2203617" cy="801245"/>
            <a:chOff x="529656" y="3424558"/>
            <a:chExt cx="2203617" cy="801245"/>
          </a:xfrm>
        </p:grpSpPr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B82EAC2B-7B61-C138-F788-F94429DF585C}"/>
                </a:ext>
              </a:extLst>
            </p:cNvPr>
            <p:cNvSpPr/>
            <p:nvPr/>
          </p:nvSpPr>
          <p:spPr>
            <a:xfrm>
              <a:off x="1920741" y="3956685"/>
              <a:ext cx="155709" cy="238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5D62A31-BAEB-532A-732C-06B862D32B50}"/>
                    </a:ext>
                  </a:extLst>
                </p:cNvPr>
                <p:cNvSpPr txBox="1"/>
                <p:nvPr/>
              </p:nvSpPr>
              <p:spPr>
                <a:xfrm>
                  <a:off x="529656" y="3424558"/>
                  <a:ext cx="2203617" cy="8012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highlight>
                                  <a:srgbClr val="00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it-IT" sz="2400" b="0" i="1" smtClean="0">
                                <a:highlight>
                                  <a:srgbClr val="00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00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 sz="2400"/>
                              <m:t>η</m:t>
                            </m:r>
                          </m:den>
                        </m:f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5D62A31-BAEB-532A-732C-06B862D32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656" y="3424558"/>
                  <a:ext cx="2203617" cy="80124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1DCC01D-E750-583E-E97D-289325F7219C}"/>
                  </a:ext>
                </a:extLst>
              </p:cNvPr>
              <p:cNvSpPr txBox="1"/>
              <p:nvPr/>
            </p:nvSpPr>
            <p:spPr>
              <a:xfrm>
                <a:off x="4237846" y="4136404"/>
                <a:ext cx="3101789" cy="523220"/>
              </a:xfrm>
              <a:prstGeom prst="rect">
                <a:avLst/>
              </a:prstGeom>
              <a:solidFill>
                <a:srgbClr val="00FFFF"/>
              </a:solidFill>
              <a:ln w="5715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𝑀𝐴𝑋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1DCC01D-E750-583E-E97D-289325F7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846" y="4136404"/>
                <a:ext cx="310178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004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C53D5306-FEB4-6A68-C5D1-8C0AD5DC78B0}"/>
              </a:ext>
            </a:extLst>
          </p:cNvPr>
          <p:cNvSpPr/>
          <p:nvPr/>
        </p:nvSpPr>
        <p:spPr>
          <a:xfrm>
            <a:off x="2286551" y="3949375"/>
            <a:ext cx="7618898" cy="1062874"/>
          </a:xfrm>
          <a:prstGeom prst="rect">
            <a:avLst/>
          </a:prstGeom>
          <a:solidFill>
            <a:srgbClr val="79FF79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BB8E64A-191B-7C9D-8800-E308F5DE4A6A}"/>
              </a:ext>
            </a:extLst>
          </p:cNvPr>
          <p:cNvSpPr/>
          <p:nvPr/>
        </p:nvSpPr>
        <p:spPr>
          <a:xfrm>
            <a:off x="8028006" y="2222471"/>
            <a:ext cx="3268035" cy="1062874"/>
          </a:xfrm>
          <a:prstGeom prst="rect">
            <a:avLst/>
          </a:prstGeom>
          <a:solidFill>
            <a:srgbClr val="FFD1D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554B3D1-4008-EF7B-2295-C6C1B9A15DDD}"/>
              </a:ext>
            </a:extLst>
          </p:cNvPr>
          <p:cNvSpPr/>
          <p:nvPr/>
        </p:nvSpPr>
        <p:spPr>
          <a:xfrm>
            <a:off x="4065086" y="2251970"/>
            <a:ext cx="3101789" cy="1062874"/>
          </a:xfrm>
          <a:prstGeom prst="rect">
            <a:avLst/>
          </a:prstGeom>
          <a:solidFill>
            <a:srgbClr val="FFD1D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D3CC03E-CB5C-A575-5BDE-CA757DF75510}"/>
              </a:ext>
            </a:extLst>
          </p:cNvPr>
          <p:cNvSpPr/>
          <p:nvPr/>
        </p:nvSpPr>
        <p:spPr>
          <a:xfrm>
            <a:off x="338483" y="2299411"/>
            <a:ext cx="2501151" cy="1062876"/>
          </a:xfrm>
          <a:prstGeom prst="rect">
            <a:avLst/>
          </a:prstGeom>
          <a:solidFill>
            <a:srgbClr val="E8AEF8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A2FA283-0A5B-F842-BBF9-42DA42F9B30F}"/>
              </a:ext>
            </a:extLst>
          </p:cNvPr>
          <p:cNvGrpSpPr/>
          <p:nvPr/>
        </p:nvGrpSpPr>
        <p:grpSpPr>
          <a:xfrm>
            <a:off x="0" y="1270702"/>
            <a:ext cx="4898571" cy="623525"/>
            <a:chOff x="0" y="2805475"/>
            <a:chExt cx="4722829" cy="623525"/>
          </a:xfrm>
          <a:solidFill>
            <a:srgbClr val="0058DA"/>
          </a:solidFill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CDF656-8B37-1581-0F1F-7D5F5D96CA4B}"/>
                </a:ext>
              </a:extLst>
            </p:cNvPr>
            <p:cNvSpPr/>
            <p:nvPr/>
          </p:nvSpPr>
          <p:spPr>
            <a:xfrm>
              <a:off x="0" y="2805703"/>
              <a:ext cx="4091233" cy="623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riangolo rettangolo 11">
              <a:extLst>
                <a:ext uri="{FF2B5EF4-FFF2-40B4-BE49-F238E27FC236}">
                  <a16:creationId xmlns:a16="http://schemas.microsoft.com/office/drawing/2014/main" id="{10CD4491-DA59-97AC-A357-85A14608E583}"/>
                </a:ext>
              </a:extLst>
            </p:cNvPr>
            <p:cNvSpPr/>
            <p:nvPr/>
          </p:nvSpPr>
          <p:spPr>
            <a:xfrm flipV="1">
              <a:off x="4091233" y="280547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rettangolo 17">
              <a:extLst>
                <a:ext uri="{FF2B5EF4-FFF2-40B4-BE49-F238E27FC236}">
                  <a16:creationId xmlns:a16="http://schemas.microsoft.com/office/drawing/2014/main" id="{5566AFA5-5E6D-B607-9666-D23A9421DA9A}"/>
                </a:ext>
              </a:extLst>
            </p:cNvPr>
            <p:cNvSpPr/>
            <p:nvPr/>
          </p:nvSpPr>
          <p:spPr>
            <a:xfrm>
              <a:off x="4091233" y="3117125"/>
              <a:ext cx="631596" cy="3118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46ADDE-ED15-305A-8C6D-5B3C86C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22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9057" y="84551"/>
            <a:ext cx="6907213" cy="931862"/>
          </a:xfrm>
        </p:spPr>
        <p:txBody>
          <a:bodyPr>
            <a:normAutofit/>
          </a:bodyPr>
          <a:lstStyle/>
          <a:p>
            <a:r>
              <a:rPr lang="it-IT" sz="4000" b="1" dirty="0"/>
              <a:t>Analisi teorica degli esperimenti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ED4AFF-D80E-08F6-1C31-C6BB3D76713C}"/>
              </a:ext>
            </a:extLst>
          </p:cNvPr>
          <p:cNvSpPr txBox="1"/>
          <p:nvPr/>
        </p:nvSpPr>
        <p:spPr>
          <a:xfrm>
            <a:off x="123232" y="1213487"/>
            <a:ext cx="3966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Numero di Reynolds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5D62A31-BAEB-532A-732C-06B862D32B50}"/>
                  </a:ext>
                </a:extLst>
              </p:cNvPr>
              <p:cNvSpPr txBox="1"/>
              <p:nvPr/>
            </p:nvSpPr>
            <p:spPr>
              <a:xfrm>
                <a:off x="487249" y="2430226"/>
                <a:ext cx="2203617" cy="801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l-GR" sz="2400"/>
                            <m:t>η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5D62A31-BAEB-532A-732C-06B862D3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49" y="2430226"/>
                <a:ext cx="2203617" cy="8012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0971FF4-A264-6200-CEF0-2CC39700C7ED}"/>
              </a:ext>
            </a:extLst>
          </p:cNvPr>
          <p:cNvCxnSpPr>
            <a:cxnSpLocks/>
          </p:cNvCxnSpPr>
          <p:nvPr/>
        </p:nvCxnSpPr>
        <p:spPr>
          <a:xfrm>
            <a:off x="2993653" y="2783407"/>
            <a:ext cx="5941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D33B7A8-6B00-774D-D1C1-DFE59D0DCB54}"/>
                  </a:ext>
                </a:extLst>
              </p:cNvPr>
              <p:cNvSpPr txBox="1"/>
              <p:nvPr/>
            </p:nvSpPr>
            <p:spPr>
              <a:xfrm>
                <a:off x="4280614" y="2299411"/>
                <a:ext cx="2670731" cy="902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sz="2800"/>
                            <m:t>η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D33B7A8-6B00-774D-D1C1-DFE59D0DC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614" y="2299411"/>
                <a:ext cx="2670731" cy="902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923902E-AE4A-CAD3-CDF9-4F3F6070333D}"/>
              </a:ext>
            </a:extLst>
          </p:cNvPr>
          <p:cNvCxnSpPr>
            <a:cxnSpLocks/>
          </p:cNvCxnSpPr>
          <p:nvPr/>
        </p:nvCxnSpPr>
        <p:spPr>
          <a:xfrm>
            <a:off x="7294471" y="2746505"/>
            <a:ext cx="573697" cy="4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DDD522F-DC09-396F-5651-7269D294EDC5}"/>
                  </a:ext>
                </a:extLst>
              </p:cNvPr>
              <p:cNvSpPr txBox="1"/>
              <p:nvPr/>
            </p:nvSpPr>
            <p:spPr>
              <a:xfrm>
                <a:off x="2286551" y="4241055"/>
                <a:ext cx="25097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it-IT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it-IT" sz="28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it-IT" sz="2800" b="1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DDD522F-DC09-396F-5651-7269D294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551" y="4241055"/>
                <a:ext cx="250972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C2A0821-FDEC-8592-E759-ACF1A915381C}"/>
                  </a:ext>
                </a:extLst>
              </p:cNvPr>
              <p:cNvSpPr txBox="1"/>
              <p:nvPr/>
            </p:nvSpPr>
            <p:spPr>
              <a:xfrm>
                <a:off x="8111568" y="2413159"/>
                <a:ext cx="3100913" cy="658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𝑹𝒆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×</m:t>
                      </m:r>
                      <m:f>
                        <m:fPr>
                          <m:ctrlP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𝟏𝟎𝟎𝟎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𝟎𝟎𝟐𝟓</m:t>
                          </m:r>
                        </m:den>
                      </m:f>
                    </m:oMath>
                  </m:oMathPara>
                </a14:m>
                <a:endParaRPr lang="it-IT" sz="20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C2A0821-FDEC-8592-E759-ACF1A9153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568" y="2413159"/>
                <a:ext cx="3100913" cy="6580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D662D6C-BDB7-F952-23FD-D9FCE5198E72}"/>
              </a:ext>
            </a:extLst>
          </p:cNvPr>
          <p:cNvCxnSpPr>
            <a:cxnSpLocks/>
          </p:cNvCxnSpPr>
          <p:nvPr/>
        </p:nvCxnSpPr>
        <p:spPr>
          <a:xfrm flipV="1">
            <a:off x="4796277" y="4471887"/>
            <a:ext cx="480021" cy="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A7FB64F-EB23-F83D-81B6-719FE7FEFC3C}"/>
                  </a:ext>
                </a:extLst>
              </p:cNvPr>
              <p:cNvSpPr txBox="1"/>
              <p:nvPr/>
            </p:nvSpPr>
            <p:spPr>
              <a:xfrm>
                <a:off x="7860411" y="4265368"/>
                <a:ext cx="19187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>
                        <m:fPr>
                          <m:type m:val="lin"/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A7FB64F-EB23-F83D-81B6-719FE7FEF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411" y="4265368"/>
                <a:ext cx="191875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779F43F-85E8-7F3A-9381-E8B6308D3E0C}"/>
              </a:ext>
            </a:extLst>
          </p:cNvPr>
          <p:cNvSpPr txBox="1"/>
          <p:nvPr/>
        </p:nvSpPr>
        <p:spPr>
          <a:xfrm>
            <a:off x="226391" y="5305845"/>
            <a:ext cx="11739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Essendo la </a:t>
            </a:r>
            <a:r>
              <a:rPr lang="it-IT" sz="2400" b="1" dirty="0"/>
              <a:t>velocità limite</a:t>
            </a:r>
            <a:r>
              <a:rPr lang="it-IT" sz="2400" dirty="0"/>
              <a:t> calcolata </a:t>
            </a:r>
            <a:r>
              <a:rPr lang="it-IT" sz="2400" b="1" dirty="0"/>
              <a:t>maggiore</a:t>
            </a:r>
            <a:r>
              <a:rPr lang="it-IT" sz="2400" dirty="0"/>
              <a:t> della </a:t>
            </a:r>
            <a:r>
              <a:rPr lang="it-IT" sz="2400" b="1" dirty="0"/>
              <a:t>velocità sperimentale massima </a:t>
            </a:r>
            <a:r>
              <a:rPr lang="it-IT" sz="2400" dirty="0"/>
              <a:t>registrata, ci troviamo in un caso di </a:t>
            </a:r>
            <a:r>
              <a:rPr lang="it-IT" sz="2400" b="1" dirty="0"/>
              <a:t>flusso laminare </a:t>
            </a:r>
            <a:r>
              <a:rPr lang="it-IT" sz="2400" dirty="0"/>
              <a:t>e la velocità del fluido nella cannuccia è costante.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25D1454-174D-8F45-3FE2-0BFDD7F01FAC}"/>
                  </a:ext>
                </a:extLst>
              </p:cNvPr>
              <p:cNvSpPr txBox="1"/>
              <p:nvPr/>
            </p:nvSpPr>
            <p:spPr>
              <a:xfrm>
                <a:off x="5350684" y="4237127"/>
                <a:ext cx="259261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it-IT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𝑴𝑨𝑿</m:t>
                          </m:r>
                        </m:sub>
                      </m:sSub>
                      <m:r>
                        <a:rPr lang="it-IT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25D1454-174D-8F45-3FE2-0BFDD7F01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684" y="4237127"/>
                <a:ext cx="259261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357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VELOCITÀ DI ROTAZIONE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468F43D-BE62-967E-2FDB-D19F7F31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23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840662-856B-0231-BAAB-179AADE43DC1}"/>
              </a:ext>
            </a:extLst>
          </p:cNvPr>
          <p:cNvSpPr txBox="1"/>
          <p:nvPr/>
        </p:nvSpPr>
        <p:spPr>
          <a:xfrm>
            <a:off x="1097280" y="1429259"/>
            <a:ext cx="1011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primo parametro che ho analizzato è quello della velocità di rotazione, analizzando la variazione della velocità di pompaggio in funzione di diverse velocità di rotazione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4C92FA-5AE5-0E02-95F9-D33766D79545}"/>
              </a:ext>
            </a:extLst>
          </p:cNvPr>
          <p:cNvSpPr txBox="1"/>
          <p:nvPr/>
        </p:nvSpPr>
        <p:spPr>
          <a:xfrm>
            <a:off x="1097280" y="2265345"/>
            <a:ext cx="41643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Parametri fissati: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Volume iniziale = 1300 </a:t>
            </a:r>
            <a:r>
              <a:rPr lang="it-IT" dirty="0" err="1"/>
              <a:t>mL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Diametro della cannuccia = 0,5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Profondità di immersione = 6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Lunghezza della cannuccia = 9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Angolo di base = 30°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Materiale della cannuccia = plastica</a:t>
            </a:r>
          </a:p>
        </p:txBody>
      </p:sp>
      <p:pic>
        <p:nvPicPr>
          <p:cNvPr id="6" name="WhatsApp Video 2024-07-03 at 21.43.50">
            <a:hlinkClick r:id="" action="ppaction://media"/>
            <a:extLst>
              <a:ext uri="{FF2B5EF4-FFF2-40B4-BE49-F238E27FC236}">
                <a16:creationId xmlns:a16="http://schemas.microsoft.com/office/drawing/2014/main" id="{6A4C7B46-D7E2-FDA3-1567-9BA7B17F01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75" end="6216.8"/>
                </p14:media>
              </p:ext>
            </p:extLst>
          </p:nvPr>
        </p:nvPicPr>
        <p:blipFill rotWithShape="1">
          <a:blip r:embed="rId7"/>
          <a:srcRect l="20814" r="22473" b="13226"/>
          <a:stretch/>
        </p:blipFill>
        <p:spPr>
          <a:xfrm>
            <a:off x="4941022" y="2445330"/>
            <a:ext cx="3466375" cy="2983411"/>
          </a:xfrm>
          <a:prstGeom prst="rect">
            <a:avLst/>
          </a:prstGeom>
        </p:spPr>
      </p:pic>
      <p:pic>
        <p:nvPicPr>
          <p:cNvPr id="9" name="WhatsApp Video 2024-07-03 at 21.43.52">
            <a:hlinkClick r:id="" action="ppaction://media"/>
            <a:extLst>
              <a:ext uri="{FF2B5EF4-FFF2-40B4-BE49-F238E27FC236}">
                <a16:creationId xmlns:a16="http://schemas.microsoft.com/office/drawing/2014/main" id="{C08EE046-3431-0AB6-3A51-3DE802C900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147" end="3333.4222"/>
                </p14:media>
              </p:ext>
            </p:extLst>
          </p:nvPr>
        </p:nvPicPr>
        <p:blipFill rotWithShape="1">
          <a:blip r:embed="rId8"/>
          <a:srcRect l="16170" t="-548" r="23499" b="10599"/>
          <a:stretch/>
        </p:blipFill>
        <p:spPr>
          <a:xfrm>
            <a:off x="8624053" y="2443661"/>
            <a:ext cx="3552245" cy="29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VELOCITÀ DI ROTAZIONE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1568D7-0508-7181-FAE8-21443EC3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24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D91FF4-DB86-FC73-A652-CAD7F5B225DB}"/>
              </a:ext>
            </a:extLst>
          </p:cNvPr>
          <p:cNvSpPr txBox="1"/>
          <p:nvPr/>
        </p:nvSpPr>
        <p:spPr>
          <a:xfrm>
            <a:off x="7438090" y="3733289"/>
            <a:ext cx="4162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Dal grafico possiamo vedere che la velocità di pompaggio aumenta all’aumentare della velocità di rotazione.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35B101-70D4-7B56-49A0-8FEF48CC6949}"/>
              </a:ext>
            </a:extLst>
          </p:cNvPr>
          <p:cNvSpPr txBox="1"/>
          <p:nvPr/>
        </p:nvSpPr>
        <p:spPr>
          <a:xfrm>
            <a:off x="165496" y="5949943"/>
            <a:ext cx="8239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*Ho effettuato 3 misurazioni per ciascun punto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09EBD02-4440-955C-39B3-9A295EB942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0" t="1897" b="1080"/>
          <a:stretch>
            <a:fillRect/>
          </a:stretch>
        </p:blipFill>
        <p:spPr>
          <a:xfrm>
            <a:off x="161561" y="1360933"/>
            <a:ext cx="6946226" cy="449226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EFEC16BD-5965-61A3-D13D-0285894FE7B8}"/>
              </a:ext>
            </a:extLst>
          </p:cNvPr>
          <p:cNvSpPr/>
          <p:nvPr/>
        </p:nvSpPr>
        <p:spPr>
          <a:xfrm>
            <a:off x="145982" y="1270806"/>
            <a:ext cx="6946226" cy="4642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5D80169-7B1C-028D-542E-94ECCCE39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787" y="1696856"/>
            <a:ext cx="5075621" cy="1649577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5A4FE43-7634-B439-A67B-7D5164E003D2}"/>
              </a:ext>
            </a:extLst>
          </p:cNvPr>
          <p:cNvSpPr/>
          <p:nvPr/>
        </p:nvSpPr>
        <p:spPr>
          <a:xfrm>
            <a:off x="8803640" y="1675063"/>
            <a:ext cx="1752830" cy="169316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82C9EA3-C5BA-27CD-2496-5C41D15B2F55}"/>
              </a:ext>
            </a:extLst>
          </p:cNvPr>
          <p:cNvSpPr/>
          <p:nvPr/>
        </p:nvSpPr>
        <p:spPr>
          <a:xfrm>
            <a:off x="11212483" y="1675064"/>
            <a:ext cx="979517" cy="16931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26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6094290-1166-2BE8-115B-676666797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49"/>
          <a:stretch/>
        </p:blipFill>
        <p:spPr>
          <a:xfrm rot="16200000">
            <a:off x="6427848" y="1098396"/>
            <a:ext cx="3861054" cy="6093373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91E6C2D-71A3-287A-FA34-C8B40A071875}"/>
              </a:ext>
            </a:extLst>
          </p:cNvPr>
          <p:cNvSpPr/>
          <p:nvPr/>
        </p:nvSpPr>
        <p:spPr>
          <a:xfrm>
            <a:off x="10162794" y="5003009"/>
            <a:ext cx="668356" cy="461665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BAA08FB7-3ADC-3193-30AD-94D9E71EB22F}"/>
              </a:ext>
            </a:extLst>
          </p:cNvPr>
          <p:cNvSpPr/>
          <p:nvPr/>
        </p:nvSpPr>
        <p:spPr>
          <a:xfrm>
            <a:off x="8558532" y="4983788"/>
            <a:ext cx="668356" cy="461665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883FFF35-0889-DF58-CF3A-A660181EFC5C}"/>
              </a:ext>
            </a:extLst>
          </p:cNvPr>
          <p:cNvSpPr/>
          <p:nvPr/>
        </p:nvSpPr>
        <p:spPr>
          <a:xfrm>
            <a:off x="7172839" y="4956338"/>
            <a:ext cx="668356" cy="461665"/>
          </a:xfrm>
          <a:prstGeom prst="roundRect">
            <a:avLst/>
          </a:prstGeom>
          <a:solidFill>
            <a:srgbClr val="CC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57FC529-99B8-5035-9DE9-823527C76E7A}"/>
              </a:ext>
            </a:extLst>
          </p:cNvPr>
          <p:cNvSpPr/>
          <p:nvPr/>
        </p:nvSpPr>
        <p:spPr>
          <a:xfrm>
            <a:off x="5667127" y="4968477"/>
            <a:ext cx="668356" cy="461665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ANGOLO DI BASE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CD7C749-BAA2-C2B4-8FA7-B7A80562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25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BBDED2-110D-75D5-8FBB-F28DBEE4FC27}"/>
              </a:ext>
            </a:extLst>
          </p:cNvPr>
          <p:cNvSpPr txBox="1"/>
          <p:nvPr/>
        </p:nvSpPr>
        <p:spPr>
          <a:xfrm>
            <a:off x="5737792" y="4977439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20°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BBCFD2-84AA-DE4C-7FEC-9822076DE395}"/>
              </a:ext>
            </a:extLst>
          </p:cNvPr>
          <p:cNvSpPr txBox="1"/>
          <p:nvPr/>
        </p:nvSpPr>
        <p:spPr>
          <a:xfrm>
            <a:off x="7229971" y="4977437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30°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A6E8D8-94EC-05FF-359F-4C15BC4278EF}"/>
              </a:ext>
            </a:extLst>
          </p:cNvPr>
          <p:cNvSpPr txBox="1"/>
          <p:nvPr/>
        </p:nvSpPr>
        <p:spPr>
          <a:xfrm>
            <a:off x="8612192" y="4977438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40</a:t>
            </a:r>
            <a:r>
              <a:rPr lang="it-IT" b="1" dirty="0"/>
              <a:t>°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D52E65-9043-1D3C-6CF3-C205B7B1FE35}"/>
              </a:ext>
            </a:extLst>
          </p:cNvPr>
          <p:cNvSpPr txBox="1"/>
          <p:nvPr/>
        </p:nvSpPr>
        <p:spPr>
          <a:xfrm>
            <a:off x="10197050" y="498378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50°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09D90D-9C12-453F-5FD5-555C99E3AAA5}"/>
              </a:ext>
            </a:extLst>
          </p:cNvPr>
          <p:cNvSpPr txBox="1"/>
          <p:nvPr/>
        </p:nvSpPr>
        <p:spPr>
          <a:xfrm>
            <a:off x="1096477" y="1439997"/>
            <a:ext cx="988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Ho costruito diverse pompe con angoli di base differenti e ho analizzato come varia la velocità di pompaggio al variare dell’angolo.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2989F3-A71B-53C6-1AAC-A390ABBCCDAB}"/>
              </a:ext>
            </a:extLst>
          </p:cNvPr>
          <p:cNvSpPr txBox="1"/>
          <p:nvPr/>
        </p:nvSpPr>
        <p:spPr>
          <a:xfrm>
            <a:off x="1147359" y="2314664"/>
            <a:ext cx="4164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Parametri fissati: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Volume iniziale= 2950 </a:t>
            </a:r>
            <a:r>
              <a:rPr lang="it-IT" dirty="0" err="1"/>
              <a:t>mL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Velocità di rotazione= 150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Diametro cannuccia = 0,5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Lunghezza della cannuccia = 9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Profondità di immersione = 3,5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Tempo = 15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Materiale della cannuccia = plastica</a:t>
            </a:r>
          </a:p>
        </p:txBody>
      </p:sp>
      <p:sp>
        <p:nvSpPr>
          <p:cNvPr id="6" name="Arco 5">
            <a:extLst>
              <a:ext uri="{FF2B5EF4-FFF2-40B4-BE49-F238E27FC236}">
                <a16:creationId xmlns:a16="http://schemas.microsoft.com/office/drawing/2014/main" id="{0EFA6E3C-39CB-1ECF-4F73-B0344CF332FD}"/>
              </a:ext>
            </a:extLst>
          </p:cNvPr>
          <p:cNvSpPr/>
          <p:nvPr/>
        </p:nvSpPr>
        <p:spPr>
          <a:xfrm rot="13833310" flipV="1">
            <a:off x="5947371" y="4271509"/>
            <a:ext cx="282017" cy="185932"/>
          </a:xfrm>
          <a:prstGeom prst="arc">
            <a:avLst>
              <a:gd name="adj1" fmla="val 17450648"/>
              <a:gd name="adj2" fmla="val 2095929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B4C6F6B9-16A2-A830-9B3C-23CBA5E1DA05}"/>
              </a:ext>
            </a:extLst>
          </p:cNvPr>
          <p:cNvSpPr/>
          <p:nvPr/>
        </p:nvSpPr>
        <p:spPr>
          <a:xfrm rot="21125821">
            <a:off x="7208518" y="4227088"/>
            <a:ext cx="459105" cy="209169"/>
          </a:xfrm>
          <a:prstGeom prst="arc">
            <a:avLst>
              <a:gd name="adj1" fmla="val 16200000"/>
              <a:gd name="adj2" fmla="val 2094525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4D1B3E47-4575-A32A-ADBF-523A38154F35}"/>
              </a:ext>
            </a:extLst>
          </p:cNvPr>
          <p:cNvSpPr/>
          <p:nvPr/>
        </p:nvSpPr>
        <p:spPr>
          <a:xfrm rot="21125821">
            <a:off x="8698228" y="4175653"/>
            <a:ext cx="459105" cy="209169"/>
          </a:xfrm>
          <a:prstGeom prst="arc">
            <a:avLst>
              <a:gd name="adj1" fmla="val 15544091"/>
              <a:gd name="adj2" fmla="val 2142049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B9080A4E-C839-8011-A79D-B6DEDCDD3917}"/>
              </a:ext>
            </a:extLst>
          </p:cNvPr>
          <p:cNvSpPr/>
          <p:nvPr/>
        </p:nvSpPr>
        <p:spPr>
          <a:xfrm rot="21125821">
            <a:off x="10246993" y="4124737"/>
            <a:ext cx="459105" cy="209169"/>
          </a:xfrm>
          <a:prstGeom prst="arc">
            <a:avLst>
              <a:gd name="adj1" fmla="val 15921059"/>
              <a:gd name="adj2" fmla="val 2142049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11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BEB4BC-FFCF-06A5-4318-5B6A6D06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26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92443" y="6209"/>
            <a:ext cx="6907213" cy="931863"/>
          </a:xfrm>
        </p:spPr>
        <p:txBody>
          <a:bodyPr>
            <a:normAutofit/>
          </a:bodyPr>
          <a:lstStyle/>
          <a:p>
            <a:r>
              <a:rPr lang="it-IT" sz="4000" b="1" dirty="0"/>
              <a:t>ANGOLO DI BASE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370401-B26C-2208-1B29-D995C99BE6E0}"/>
              </a:ext>
            </a:extLst>
          </p:cNvPr>
          <p:cNvSpPr txBox="1"/>
          <p:nvPr/>
        </p:nvSpPr>
        <p:spPr>
          <a:xfrm>
            <a:off x="7203402" y="3610642"/>
            <a:ext cx="4569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L’angolo mostra che la velocità di pompaggio aumenta all’aumentare dell’ampiezza dell’angolo.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4A06F33-D0C9-5096-4407-361AB8AF6B20}"/>
              </a:ext>
            </a:extLst>
          </p:cNvPr>
          <p:cNvCxnSpPr>
            <a:cxnSpLocks/>
          </p:cNvCxnSpPr>
          <p:nvPr/>
        </p:nvCxnSpPr>
        <p:spPr>
          <a:xfrm>
            <a:off x="7066826" y="2638690"/>
            <a:ext cx="5079454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CA7079CB-DEE5-C136-607E-61E188FE8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2914"/>
            <a:ext cx="7109331" cy="431545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5AEF864-76F1-A5ED-68A4-F520F967498A}"/>
              </a:ext>
            </a:extLst>
          </p:cNvPr>
          <p:cNvSpPr/>
          <p:nvPr/>
        </p:nvSpPr>
        <p:spPr>
          <a:xfrm>
            <a:off x="9143" y="1342439"/>
            <a:ext cx="7065004" cy="453640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5BD9217-98AA-66B0-27D1-981205608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147" y="1682195"/>
            <a:ext cx="5117853" cy="1086471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C64A899-C41A-D696-1699-2CD2076704B9}"/>
              </a:ext>
            </a:extLst>
          </p:cNvPr>
          <p:cNvSpPr/>
          <p:nvPr/>
        </p:nvSpPr>
        <p:spPr>
          <a:xfrm>
            <a:off x="11380566" y="1623027"/>
            <a:ext cx="783997" cy="11460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9297C61-AC63-4A90-3EE5-BCC40B10EAAA}"/>
              </a:ext>
            </a:extLst>
          </p:cNvPr>
          <p:cNvSpPr/>
          <p:nvPr/>
        </p:nvSpPr>
        <p:spPr>
          <a:xfrm>
            <a:off x="9022702" y="1613238"/>
            <a:ext cx="1757057" cy="114604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248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LUNGHEZZA DELLA CANNUCCIA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281AC5D-B2A9-06B4-8A68-E631F661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27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CADB61-D067-5EF0-A0B4-42591F2F41BC}"/>
              </a:ext>
            </a:extLst>
          </p:cNvPr>
          <p:cNvSpPr txBox="1"/>
          <p:nvPr/>
        </p:nvSpPr>
        <p:spPr>
          <a:xfrm>
            <a:off x="466877" y="1390857"/>
            <a:ext cx="1028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Ho analizzato la variazione della velocità di pompaggio realizzando diverse pompe con lati di lunghezze differenti.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FA6529-2BC4-1C78-275C-A99435FF3AB4}"/>
              </a:ext>
            </a:extLst>
          </p:cNvPr>
          <p:cNvSpPr txBox="1"/>
          <p:nvPr/>
        </p:nvSpPr>
        <p:spPr>
          <a:xfrm>
            <a:off x="406850" y="2325194"/>
            <a:ext cx="41643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Parametri fissati: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Volume iniziale = 1300 </a:t>
            </a:r>
            <a:r>
              <a:rPr lang="it-IT" sz="2000" dirty="0" err="1"/>
              <a:t>mL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Velocità di rotazione= 150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Profondità di immersione = 6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Angolo di base = 30°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Tempo = 15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Diametro della cannuccia = 0,5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Materiale della cannuccia = plastica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F53759E-C566-B5F5-94EA-242E21AC35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52579" r="17628" b="8454"/>
          <a:stretch/>
        </p:blipFill>
        <p:spPr>
          <a:xfrm flipH="1">
            <a:off x="4698623" y="1845762"/>
            <a:ext cx="2676848" cy="1937374"/>
          </a:xfrm>
          <a:prstGeom prst="round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A396E98-AD58-BA36-3347-9E9C434118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9" t="3664" r="11284" b="47970"/>
          <a:stretch/>
        </p:blipFill>
        <p:spPr>
          <a:xfrm flipH="1">
            <a:off x="4571178" y="4136775"/>
            <a:ext cx="2931737" cy="1922074"/>
          </a:xfrm>
          <a:prstGeom prst="round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FFFA67C1-3324-046D-D1B9-7D632F18A313}"/>
              </a:ext>
            </a:extLst>
          </p:cNvPr>
          <p:cNvGrpSpPr/>
          <p:nvPr/>
        </p:nvGrpSpPr>
        <p:grpSpPr>
          <a:xfrm>
            <a:off x="5072455" y="3668654"/>
            <a:ext cx="821243" cy="400110"/>
            <a:chOff x="10718912" y="3647385"/>
            <a:chExt cx="821243" cy="400110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BA43B394-0D4B-C0BC-916E-B5913A7EE095}"/>
                </a:ext>
              </a:extLst>
            </p:cNvPr>
            <p:cNvSpPr/>
            <p:nvPr/>
          </p:nvSpPr>
          <p:spPr>
            <a:xfrm>
              <a:off x="10718912" y="3662774"/>
              <a:ext cx="821243" cy="36933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1C8B095-66D7-B67E-4CB4-DFEA035F9606}"/>
                </a:ext>
              </a:extLst>
            </p:cNvPr>
            <p:cNvSpPr txBox="1"/>
            <p:nvPr/>
          </p:nvSpPr>
          <p:spPr>
            <a:xfrm>
              <a:off x="10786330" y="3647385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/>
                <a:t>9 cm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4E2DB41-38AB-A38C-598E-16F64D3483DA}"/>
              </a:ext>
            </a:extLst>
          </p:cNvPr>
          <p:cNvGrpSpPr/>
          <p:nvPr/>
        </p:nvGrpSpPr>
        <p:grpSpPr>
          <a:xfrm>
            <a:off x="6213342" y="3668654"/>
            <a:ext cx="821243" cy="400110"/>
            <a:chOff x="6664350" y="5688903"/>
            <a:chExt cx="821243" cy="400110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696B0B94-1ADF-27FD-420A-3E0515B4556C}"/>
                </a:ext>
              </a:extLst>
            </p:cNvPr>
            <p:cNvSpPr/>
            <p:nvPr/>
          </p:nvSpPr>
          <p:spPr>
            <a:xfrm>
              <a:off x="6664350" y="5704292"/>
              <a:ext cx="821243" cy="369332"/>
            </a:xfrm>
            <a:prstGeom prst="roundRect">
              <a:avLst/>
            </a:prstGeom>
            <a:solidFill>
              <a:srgbClr val="FFCC99"/>
            </a:solidFill>
            <a:ln w="38100">
              <a:solidFill>
                <a:srgbClr val="F47E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DA12801-81F8-9D11-9008-6A4332BE803E}"/>
                </a:ext>
              </a:extLst>
            </p:cNvPr>
            <p:cNvSpPr txBox="1"/>
            <p:nvPr/>
          </p:nvSpPr>
          <p:spPr>
            <a:xfrm>
              <a:off x="6664350" y="5688903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/>
                <a:t>10 cm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E912349-B3C6-A271-EABE-D502D14A5EF9}"/>
              </a:ext>
            </a:extLst>
          </p:cNvPr>
          <p:cNvGrpSpPr/>
          <p:nvPr/>
        </p:nvGrpSpPr>
        <p:grpSpPr>
          <a:xfrm>
            <a:off x="5005036" y="5985560"/>
            <a:ext cx="821243" cy="400110"/>
            <a:chOff x="8789701" y="5704292"/>
            <a:chExt cx="821243" cy="400110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F44FC1D4-226B-BF6E-BCAB-1F431DB3D48F}"/>
                </a:ext>
              </a:extLst>
            </p:cNvPr>
            <p:cNvSpPr/>
            <p:nvPr/>
          </p:nvSpPr>
          <p:spPr>
            <a:xfrm>
              <a:off x="8789701" y="5704292"/>
              <a:ext cx="821243" cy="369332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EB43B68-4FC0-69E4-C6C9-CF09052A854B}"/>
                </a:ext>
              </a:extLst>
            </p:cNvPr>
            <p:cNvSpPr txBox="1"/>
            <p:nvPr/>
          </p:nvSpPr>
          <p:spPr>
            <a:xfrm>
              <a:off x="8794695" y="5704292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/>
                <a:t>11 cm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F50A68ED-27BB-A23A-7F79-51AB28E3B665}"/>
              </a:ext>
            </a:extLst>
          </p:cNvPr>
          <p:cNvGrpSpPr/>
          <p:nvPr/>
        </p:nvGrpSpPr>
        <p:grpSpPr>
          <a:xfrm>
            <a:off x="6213342" y="5985560"/>
            <a:ext cx="821243" cy="400110"/>
            <a:chOff x="10718912" y="5689603"/>
            <a:chExt cx="821243" cy="400110"/>
          </a:xfrm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B4E1E803-2688-23FE-4F3F-AAE2E98636C5}"/>
                </a:ext>
              </a:extLst>
            </p:cNvPr>
            <p:cNvSpPr/>
            <p:nvPr/>
          </p:nvSpPr>
          <p:spPr>
            <a:xfrm>
              <a:off x="10718912" y="5704292"/>
              <a:ext cx="821243" cy="369332"/>
            </a:xfrm>
            <a:prstGeom prst="roundRect">
              <a:avLst/>
            </a:prstGeom>
            <a:solidFill>
              <a:srgbClr val="79FF79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DC4E329-CF51-8E60-5A43-198B3EA4AAE7}"/>
                </a:ext>
              </a:extLst>
            </p:cNvPr>
            <p:cNvSpPr txBox="1"/>
            <p:nvPr/>
          </p:nvSpPr>
          <p:spPr>
            <a:xfrm>
              <a:off x="10723906" y="5689603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/>
                <a:t>12 cm</a:t>
              </a:r>
            </a:p>
          </p:txBody>
        </p:sp>
      </p:grpSp>
      <p:pic>
        <p:nvPicPr>
          <p:cNvPr id="30" name="WhatsApp Video 2024-07-03 at 21.43.51">
            <a:hlinkClick r:id="" action="ppaction://media"/>
            <a:extLst>
              <a:ext uri="{FF2B5EF4-FFF2-40B4-BE49-F238E27FC236}">
                <a16:creationId xmlns:a16="http://schemas.microsoft.com/office/drawing/2014/main" id="{97877A12-7383-E37D-7F0A-6B6BB9375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6800.1222"/>
                </p14:media>
              </p:ext>
            </p:extLst>
          </p:nvPr>
        </p:nvPicPr>
        <p:blipFill rotWithShape="1">
          <a:blip r:embed="rId8"/>
          <a:srcRect l="5694" r="10704" b="10333"/>
          <a:stretch/>
        </p:blipFill>
        <p:spPr>
          <a:xfrm>
            <a:off x="7876746" y="2488346"/>
            <a:ext cx="4234223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78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LUNGHEZZA DELLA CANNUCCIA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FF9EA87-2BC4-6514-E318-2235CCB6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4DD34D-3336-A430-CEA9-BC3C0C79635B}"/>
              </a:ext>
            </a:extLst>
          </p:cNvPr>
          <p:cNvSpPr txBox="1"/>
          <p:nvPr/>
        </p:nvSpPr>
        <p:spPr>
          <a:xfrm>
            <a:off x="7373837" y="3536926"/>
            <a:ext cx="465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Possiamo vedere che la velocità di pompaggio decresce all’aumentare della lunghezza della cannuccia.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FF94413-7091-9D7D-F246-760FB4333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94" y="1270805"/>
            <a:ext cx="7036265" cy="480342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3F6EF34-EF90-0353-7314-E9FECC9202C1}"/>
              </a:ext>
            </a:extLst>
          </p:cNvPr>
          <p:cNvSpPr/>
          <p:nvPr/>
        </p:nvSpPr>
        <p:spPr>
          <a:xfrm>
            <a:off x="164883" y="1209927"/>
            <a:ext cx="7076657" cy="497493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47C80B7-4133-0B57-04EB-25BC95526B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1"/>
          <a:stretch>
            <a:fillRect/>
          </a:stretch>
        </p:blipFill>
        <p:spPr>
          <a:xfrm>
            <a:off x="7147560" y="1736397"/>
            <a:ext cx="5044440" cy="104240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845A21A-E539-A111-1733-C507B405411A}"/>
              </a:ext>
            </a:extLst>
          </p:cNvPr>
          <p:cNvSpPr/>
          <p:nvPr/>
        </p:nvSpPr>
        <p:spPr>
          <a:xfrm>
            <a:off x="8948058" y="1654115"/>
            <a:ext cx="1772816" cy="12377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CEFF74-EAFA-A17F-2F83-561B97AD5FF2}"/>
              </a:ext>
            </a:extLst>
          </p:cNvPr>
          <p:cNvSpPr/>
          <p:nvPr/>
        </p:nvSpPr>
        <p:spPr>
          <a:xfrm>
            <a:off x="11422379" y="1641922"/>
            <a:ext cx="823497" cy="1237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386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Conclusioni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BF32B82-CA9A-8205-1F9F-1CCDE3D6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29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1BBE79-9A52-2091-EEB8-30E7B9312EA8}"/>
              </a:ext>
            </a:extLst>
          </p:cNvPr>
          <p:cNvSpPr txBox="1"/>
          <p:nvPr/>
        </p:nvSpPr>
        <p:spPr>
          <a:xfrm>
            <a:off x="1076745" y="2087006"/>
            <a:ext cx="10546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2) Dopo aver analizzato alcuni parametri importanti, abbiamo visto che la </a:t>
            </a:r>
            <a:r>
              <a:rPr lang="it-IT" b="1" dirty="0"/>
              <a:t>velocità di pompaggio aumenta </a:t>
            </a:r>
            <a:r>
              <a:rPr lang="it-IT" dirty="0"/>
              <a:t>in alcune condizioni come: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b="1" dirty="0"/>
              <a:t>L’aumento della velocità di rotazione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b="1" dirty="0"/>
              <a:t>L’aumento dell’ampiezza dell’angolo di base del triangolo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b="1" dirty="0"/>
              <a:t>La diminuzione della lunghezza della cannuccia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471CA9-A0C4-273F-3CF0-62254953AE91}"/>
              </a:ext>
            </a:extLst>
          </p:cNvPr>
          <p:cNvSpPr txBox="1"/>
          <p:nvPr/>
        </p:nvSpPr>
        <p:spPr>
          <a:xfrm>
            <a:off x="1076745" y="3894385"/>
            <a:ext cx="7973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3) Infatti, secondo la nostra formula teorica, la velocità di pompaggio dipende da:</a:t>
            </a:r>
          </a:p>
          <a:p>
            <a:endParaRPr lang="it-IT" i="1" dirty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i="1" dirty="0"/>
              <a:t> </a:t>
            </a:r>
            <a:r>
              <a:rPr lang="it-IT" b="1" i="1" dirty="0"/>
              <a:t>Velocità di rotazione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b="1" i="1" dirty="0"/>
              <a:t>Angolo alla base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b="1" i="1" dirty="0"/>
              <a:t>Lunghezza della cannuccia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b="1" i="1" dirty="0"/>
              <a:t>Profondità di immersione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078CBE-3187-C908-2427-9991C41ED807}"/>
              </a:ext>
            </a:extLst>
          </p:cNvPr>
          <p:cNvSpPr txBox="1"/>
          <p:nvPr/>
        </p:nvSpPr>
        <p:spPr>
          <a:xfrm>
            <a:off x="1076745" y="1387623"/>
            <a:ext cx="1035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1) Ho ideato e costruito un apparato sperimentale che riproducesse il fenomeno richiesto dal problema</a:t>
            </a:r>
          </a:p>
        </p:txBody>
      </p:sp>
    </p:spTree>
    <p:extLst>
      <p:ext uri="{BB962C8B-B14F-4D97-AF65-F5344CB8AC3E}">
        <p14:creationId xmlns:p14="http://schemas.microsoft.com/office/powerpoint/2010/main" val="355733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9B0F710-6145-2437-E842-28B4D1D7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3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2431" y="109398"/>
            <a:ext cx="2935288" cy="931863"/>
          </a:xfrm>
        </p:spPr>
        <p:txBody>
          <a:bodyPr>
            <a:normAutofit/>
          </a:bodyPr>
          <a:lstStyle/>
          <a:p>
            <a:r>
              <a:rPr lang="it-IT" sz="4000" b="1" dirty="0"/>
              <a:t>Il problema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DBF6AB-2B80-CA82-B499-08CF0EDB96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2968" y="1643694"/>
            <a:ext cx="4494213" cy="809625"/>
          </a:xfrm>
        </p:spPr>
        <p:txBody>
          <a:bodyPr>
            <a:noAutofit/>
          </a:bodyPr>
          <a:lstStyle/>
          <a:p>
            <a:r>
              <a:rPr lang="it-IT" i="1" dirty="0"/>
              <a:t>È possibile realizzare una semplice </a:t>
            </a:r>
            <a:r>
              <a:rPr lang="it-IT" b="1" i="1" dirty="0"/>
              <a:t>pompa idraulica,</a:t>
            </a:r>
            <a:r>
              <a:rPr lang="it-IT" i="1" dirty="0"/>
              <a:t> utilizzando delle </a:t>
            </a:r>
            <a:r>
              <a:rPr lang="it-IT" b="1" i="1" dirty="0"/>
              <a:t>cannucce,</a:t>
            </a:r>
            <a:r>
              <a:rPr lang="it-IT" i="1" dirty="0"/>
              <a:t> a forma di </a:t>
            </a:r>
            <a:r>
              <a:rPr lang="it-IT" b="1" i="1" dirty="0"/>
              <a:t>triangolo tagliato ai vertici</a:t>
            </a:r>
            <a:r>
              <a:rPr lang="it-IT" i="1" dirty="0"/>
              <a:t>. Quando un triangolo di questo tipo viene </a:t>
            </a:r>
            <a:r>
              <a:rPr lang="it-IT" b="1" i="1" dirty="0"/>
              <a:t>parzialmente immerso in acqua</a:t>
            </a:r>
            <a:r>
              <a:rPr lang="it-IT" i="1" dirty="0"/>
              <a:t> con uno dei suoi vertici e </a:t>
            </a:r>
            <a:r>
              <a:rPr lang="it-IT" b="1" i="1" dirty="0"/>
              <a:t>ruotato attorno al proprio asse verticale</a:t>
            </a:r>
            <a:r>
              <a:rPr lang="it-IT" i="1" dirty="0"/>
              <a:t>, </a:t>
            </a:r>
            <a:r>
              <a:rPr lang="it-IT" b="1" i="1" dirty="0"/>
              <a:t>l'acqua può risalire attraverso la cannuccia. </a:t>
            </a:r>
            <a:endParaRPr lang="it-IT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66" y="330296"/>
            <a:ext cx="1231499" cy="81083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2DB59F-7F88-55FD-2354-C39C6C3CFA65}"/>
              </a:ext>
            </a:extLst>
          </p:cNvPr>
          <p:cNvSpPr txBox="1"/>
          <p:nvPr/>
        </p:nvSpPr>
        <p:spPr>
          <a:xfrm>
            <a:off x="821215" y="4198643"/>
            <a:ext cx="48165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/>
              <a:t>Analizzare come la geometria e altri parametri rilevanti influenzano la velocità di pompaggio</a:t>
            </a:r>
            <a:r>
              <a:rPr lang="en-US" b="1" i="1" dirty="0"/>
              <a:t>.</a:t>
            </a:r>
            <a:endParaRPr lang="it-IT" b="1" i="1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FFF16D4-68AD-673A-B202-BEDC5838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3720662" cy="794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WhatsApp Video 2024-07-04 at 10.54.46">
            <a:hlinkClick r:id="" action="ppaction://media"/>
            <a:extLst>
              <a:ext uri="{FF2B5EF4-FFF2-40B4-BE49-F238E27FC236}">
                <a16:creationId xmlns:a16="http://schemas.microsoft.com/office/drawing/2014/main" id="{8C971EB7-2887-6346-A1D1-A334A62F9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3418" y="1822523"/>
            <a:ext cx="5423738" cy="30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512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9FA86BA0-3D9C-9D3D-D42D-6AF147B26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29" y="4508930"/>
            <a:ext cx="1104096" cy="699048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7B7ED5-1F84-6D34-2069-4CD658B00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9933622" cy="3566160"/>
          </a:xfrm>
        </p:spPr>
        <p:txBody>
          <a:bodyPr/>
          <a:lstStyle/>
          <a:p>
            <a:r>
              <a:rPr lang="it-IT" b="1" dirty="0"/>
              <a:t>Grazie per la </a:t>
            </a:r>
            <a:br>
              <a:rPr lang="it-IT" b="1" dirty="0"/>
            </a:br>
            <a:r>
              <a:rPr lang="it-IT" b="1" dirty="0"/>
              <a:t>vostra attenzione!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8EEDA9-220C-14E1-25A6-1C75766AA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275" y="4636478"/>
            <a:ext cx="2681187" cy="5715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50000"/>
              </a:lnSpc>
            </a:pPr>
            <a:r>
              <a:rPr lang="it-IT" b="1" dirty="0"/>
              <a:t>Team </a:t>
            </a:r>
            <a:r>
              <a:rPr lang="it-IT" b="1" dirty="0" err="1"/>
              <a:t>italy</a:t>
            </a:r>
            <a:endParaRPr lang="it-IT" b="1" dirty="0"/>
          </a:p>
          <a:p>
            <a:pPr>
              <a:lnSpc>
                <a:spcPct val="50000"/>
              </a:lnSpc>
            </a:pPr>
            <a:r>
              <a:rPr lang="it-IT" b="1" dirty="0"/>
              <a:t>Angela esposito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8D90E9-DCF3-302C-D73E-8F9E7F71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30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30776A-EA2C-AAD7-43C5-9E4A9DF2A82D}"/>
              </a:ext>
            </a:extLst>
          </p:cNvPr>
          <p:cNvSpPr txBox="1"/>
          <p:nvPr/>
        </p:nvSpPr>
        <p:spPr>
          <a:xfrm>
            <a:off x="2475275" y="1333412"/>
            <a:ext cx="517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all" spc="200" dirty="0">
                <a:solidFill>
                  <a:schemeClr val="tx2"/>
                </a:solidFill>
                <a:latin typeface="+mj-lt"/>
              </a:rPr>
              <a:t>IYPT</a:t>
            </a:r>
            <a:r>
              <a:rPr lang="it-IT" b="1" dirty="0"/>
              <a:t> </a:t>
            </a:r>
            <a:r>
              <a:rPr lang="it-IT" sz="2400" b="1" cap="all" spc="200" dirty="0">
                <a:solidFill>
                  <a:schemeClr val="tx2"/>
                </a:solidFill>
                <a:latin typeface="+mj-lt"/>
              </a:rPr>
              <a:t>2024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06EB2C9-8B72-657B-2C5E-6D851E2CE47A}"/>
              </a:ext>
            </a:extLst>
          </p:cNvPr>
          <p:cNvCxnSpPr>
            <a:cxnSpLocks/>
          </p:cNvCxnSpPr>
          <p:nvPr/>
        </p:nvCxnSpPr>
        <p:spPr>
          <a:xfrm>
            <a:off x="1161097" y="1860331"/>
            <a:ext cx="6617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F579FA21-D6C1-ECC6-BC3E-01F25EE2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709450"/>
            <a:ext cx="1377995" cy="1147295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C0B06722-99FC-9601-92B4-493EB91FC669}"/>
              </a:ext>
            </a:extLst>
          </p:cNvPr>
          <p:cNvGrpSpPr/>
          <p:nvPr/>
        </p:nvGrpSpPr>
        <p:grpSpPr>
          <a:xfrm>
            <a:off x="7778113" y="877603"/>
            <a:ext cx="4413887" cy="5102794"/>
            <a:chOff x="7778113" y="877603"/>
            <a:chExt cx="4413887" cy="510279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363C27D-AFB6-3168-E8B4-F5042BE18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778113" y="877603"/>
              <a:ext cx="4413887" cy="5102794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4BB0309-F252-81E1-64FC-E32B7ADB908A}"/>
                </a:ext>
              </a:extLst>
            </p:cNvPr>
            <p:cNvSpPr/>
            <p:nvPr/>
          </p:nvSpPr>
          <p:spPr>
            <a:xfrm>
              <a:off x="8448676" y="4309120"/>
              <a:ext cx="407670" cy="118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0094805-6D67-0134-7295-1079B7C2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69039">
              <a:off x="8498187" y="4258050"/>
              <a:ext cx="390544" cy="134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56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0" y="117188"/>
            <a:ext cx="4110073" cy="932597"/>
          </a:xfrm>
        </p:spPr>
        <p:txBody>
          <a:bodyPr>
            <a:noAutofit/>
          </a:bodyPr>
          <a:lstStyle/>
          <a:p>
            <a:r>
              <a:rPr lang="it-IT" sz="4000" b="1" dirty="0"/>
              <a:t>Indice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DBF6AB-2B80-CA82-B499-08CF0EDB9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916" y="1845734"/>
            <a:ext cx="9583763" cy="40233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/>
              <a:t>Apparato sperimentale e osservazioni:</a:t>
            </a:r>
          </a:p>
          <a:p>
            <a:pPr marL="0" indent="0" algn="ctr">
              <a:lnSpc>
                <a:spcPct val="30000"/>
              </a:lnSpc>
              <a:buNone/>
            </a:pPr>
            <a:r>
              <a:rPr lang="it-IT" i="1" dirty="0"/>
              <a:t>Apparato sperimentale, osservazioni fenomenologiche, interpretazione teorica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b="1" dirty="0"/>
              <a:t>Metodo di calcolo: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it-IT" i="1" dirty="0"/>
              <a:t>Formula velocità di pompaggio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it-IT" i="1" dirty="0"/>
          </a:p>
          <a:p>
            <a:pPr marL="0" indent="0" algn="ctr">
              <a:lnSpc>
                <a:spcPct val="30000"/>
              </a:lnSpc>
              <a:buNone/>
            </a:pPr>
            <a:r>
              <a:rPr lang="it-IT" b="1" dirty="0"/>
              <a:t>Analisi teorica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b="1" dirty="0"/>
              <a:t>Analisi dei parametri: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i="1" dirty="0"/>
              <a:t>Velocità di rotazione, angolo di base, lunghezza della cannuccia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b="1" dirty="0"/>
              <a:t>Conclusioni </a:t>
            </a:r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B8B5A722-05D5-AD6F-2B05-34A5DC0F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617BA5-F627-627C-BAA1-934E2F8127DB}"/>
              </a:ext>
            </a:extLst>
          </p:cNvPr>
          <p:cNvSpPr txBox="1"/>
          <p:nvPr/>
        </p:nvSpPr>
        <p:spPr>
          <a:xfrm>
            <a:off x="1207402" y="174210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0DDC44-658D-8133-1A46-4CE144334FBF}"/>
              </a:ext>
            </a:extLst>
          </p:cNvPr>
          <p:cNvSpPr txBox="1"/>
          <p:nvPr/>
        </p:nvSpPr>
        <p:spPr>
          <a:xfrm>
            <a:off x="1207402" y="268224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7C2273-298F-339F-5017-29DEA216A0BB}"/>
              </a:ext>
            </a:extLst>
          </p:cNvPr>
          <p:cNvSpPr txBox="1"/>
          <p:nvPr/>
        </p:nvSpPr>
        <p:spPr>
          <a:xfrm>
            <a:off x="1207402" y="36006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029C5D-1676-C4B8-6FAE-927C2BA9BF97}"/>
              </a:ext>
            </a:extLst>
          </p:cNvPr>
          <p:cNvSpPr txBox="1"/>
          <p:nvPr/>
        </p:nvSpPr>
        <p:spPr>
          <a:xfrm>
            <a:off x="1207402" y="452790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561FCE-FFDA-4E19-0BF1-F6345DEB51A7}"/>
              </a:ext>
            </a:extLst>
          </p:cNvPr>
          <p:cNvSpPr txBox="1"/>
          <p:nvPr/>
        </p:nvSpPr>
        <p:spPr>
          <a:xfrm>
            <a:off x="1207402" y="5209428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5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4D52029-73B2-ED21-0357-E3F781A55CEF}"/>
              </a:ext>
            </a:extLst>
          </p:cNvPr>
          <p:cNvSpPr/>
          <p:nvPr/>
        </p:nvSpPr>
        <p:spPr>
          <a:xfrm>
            <a:off x="1207402" y="1790054"/>
            <a:ext cx="355600" cy="36576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6FF7A53-339F-079D-E5FD-BF156F295CFC}"/>
              </a:ext>
            </a:extLst>
          </p:cNvPr>
          <p:cNvSpPr/>
          <p:nvPr/>
        </p:nvSpPr>
        <p:spPr>
          <a:xfrm>
            <a:off x="1191960" y="5252306"/>
            <a:ext cx="355600" cy="36576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04F29707-D8CD-CC4F-4CBE-E30668DB8AA4}"/>
              </a:ext>
            </a:extLst>
          </p:cNvPr>
          <p:cNvSpPr/>
          <p:nvPr/>
        </p:nvSpPr>
        <p:spPr>
          <a:xfrm>
            <a:off x="1200875" y="4575855"/>
            <a:ext cx="355600" cy="36576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A59C16D9-BA10-3F6B-4F0D-AF9376A4F41F}"/>
              </a:ext>
            </a:extLst>
          </p:cNvPr>
          <p:cNvSpPr/>
          <p:nvPr/>
        </p:nvSpPr>
        <p:spPr>
          <a:xfrm>
            <a:off x="1200875" y="3670757"/>
            <a:ext cx="355600" cy="36576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3017184-E420-4A6C-A041-0D2477D80D32}"/>
              </a:ext>
            </a:extLst>
          </p:cNvPr>
          <p:cNvSpPr/>
          <p:nvPr/>
        </p:nvSpPr>
        <p:spPr>
          <a:xfrm>
            <a:off x="1207402" y="2743492"/>
            <a:ext cx="355600" cy="36576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8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8A11DBD-0F55-1ED7-023E-4E9372C29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6180891" y="1776539"/>
            <a:ext cx="5581852" cy="35561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4640482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Apparato sperimentale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9D06DEE-B7FF-F23F-0E70-FE82BBF2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5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D6EBD6-F976-CD51-16E7-EAE1832EFFF8}"/>
              </a:ext>
            </a:extLst>
          </p:cNvPr>
          <p:cNvSpPr txBox="1"/>
          <p:nvPr/>
        </p:nvSpPr>
        <p:spPr>
          <a:xfrm>
            <a:off x="1123293" y="2024795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009F37-E72B-4EB2-4164-E21559E09974}"/>
              </a:ext>
            </a:extLst>
          </p:cNvPr>
          <p:cNvSpPr txBox="1"/>
          <p:nvPr/>
        </p:nvSpPr>
        <p:spPr>
          <a:xfrm>
            <a:off x="421389" y="1837283"/>
            <a:ext cx="60933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Robot </a:t>
            </a:r>
            <a:r>
              <a:rPr lang="it-IT" sz="2000" dirty="0" err="1"/>
              <a:t>dji</a:t>
            </a:r>
            <a:r>
              <a:rPr lang="it-IT" sz="2000" dirty="0"/>
              <a:t> </a:t>
            </a:r>
            <a:r>
              <a:rPr lang="it-IT" sz="2000" dirty="0" err="1"/>
              <a:t>robomaster</a:t>
            </a:r>
            <a:r>
              <a:rPr lang="it-IT" sz="2000" dirty="0"/>
              <a:t> S1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Contenitore creato con la stampante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Pompa triangolare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Motore del robot </a:t>
            </a:r>
            <a:r>
              <a:rPr lang="it-IT" sz="2000" dirty="0" err="1"/>
              <a:t>dji</a:t>
            </a:r>
            <a:r>
              <a:rPr lang="it-IT" sz="2000" dirty="0"/>
              <a:t> </a:t>
            </a:r>
            <a:r>
              <a:rPr lang="it-IT" sz="2000" dirty="0" err="1"/>
              <a:t>robomaster</a:t>
            </a:r>
            <a:r>
              <a:rPr lang="it-IT" sz="2000" dirty="0"/>
              <a:t> S1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Siringa graduata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Bilancia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9B70F86-11EC-11E7-0095-ED227D2E8A43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5803641" y="3314150"/>
            <a:ext cx="723291" cy="3629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036597D-E0FE-F180-CB6D-FF291FB84683}"/>
              </a:ext>
            </a:extLst>
          </p:cNvPr>
          <p:cNvCxnSpPr>
            <a:cxnSpLocks/>
          </p:cNvCxnSpPr>
          <p:nvPr/>
        </p:nvCxnSpPr>
        <p:spPr>
          <a:xfrm flipH="1">
            <a:off x="5943600" y="4204544"/>
            <a:ext cx="655318" cy="1108501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FC8289C-F40F-A3C2-731E-FDBAF4BC6FBD}"/>
              </a:ext>
            </a:extLst>
          </p:cNvPr>
          <p:cNvCxnSpPr>
            <a:cxnSpLocks/>
          </p:cNvCxnSpPr>
          <p:nvPr/>
        </p:nvCxnSpPr>
        <p:spPr>
          <a:xfrm>
            <a:off x="7211111" y="5034394"/>
            <a:ext cx="159061" cy="77573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A7C4531-7907-B06D-9405-63F9479D786A}"/>
              </a:ext>
            </a:extLst>
          </p:cNvPr>
          <p:cNvSpPr txBox="1"/>
          <p:nvPr/>
        </p:nvSpPr>
        <p:spPr>
          <a:xfrm>
            <a:off x="4936718" y="5280080"/>
            <a:ext cx="2056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Pompa-cannuccia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75F8AA1-BE9B-FE36-EE07-207F5CE830DE}"/>
              </a:ext>
            </a:extLst>
          </p:cNvPr>
          <p:cNvSpPr txBox="1"/>
          <p:nvPr/>
        </p:nvSpPr>
        <p:spPr>
          <a:xfrm>
            <a:off x="6404570" y="5837034"/>
            <a:ext cx="145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Contenitore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88EDD6-AD62-3358-7071-0338AD153D97}"/>
              </a:ext>
            </a:extLst>
          </p:cNvPr>
          <p:cNvSpPr txBox="1"/>
          <p:nvPr/>
        </p:nvSpPr>
        <p:spPr>
          <a:xfrm>
            <a:off x="4811594" y="3114095"/>
            <a:ext cx="992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Motore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49BBF93-A899-0076-78BB-912E51585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99523">
            <a:off x="9369753" y="4867005"/>
            <a:ext cx="1594851" cy="42195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AE0051-FFDF-2456-C9E0-D48DB51ADF33}"/>
              </a:ext>
            </a:extLst>
          </p:cNvPr>
          <p:cNvSpPr txBox="1"/>
          <p:nvPr/>
        </p:nvSpPr>
        <p:spPr>
          <a:xfrm>
            <a:off x="9892770" y="5773885"/>
            <a:ext cx="208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Dji</a:t>
            </a:r>
            <a:r>
              <a:rPr lang="it-IT" sz="2000" b="1" dirty="0"/>
              <a:t> </a:t>
            </a:r>
            <a:r>
              <a:rPr lang="it-IT" sz="2000" b="1" dirty="0" err="1"/>
              <a:t>robomaster</a:t>
            </a:r>
            <a:r>
              <a:rPr lang="it-IT" sz="2000" b="1" dirty="0"/>
              <a:t> S1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33F8C7B5-7435-53C9-5B49-01904779680B}"/>
              </a:ext>
            </a:extLst>
          </p:cNvPr>
          <p:cNvSpPr/>
          <p:nvPr/>
        </p:nvSpPr>
        <p:spPr>
          <a:xfrm>
            <a:off x="4859334" y="3126954"/>
            <a:ext cx="857761" cy="372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4EEA9607-8974-74F0-BB40-75EEDD2C82CF}"/>
              </a:ext>
            </a:extLst>
          </p:cNvPr>
          <p:cNvSpPr/>
          <p:nvPr/>
        </p:nvSpPr>
        <p:spPr>
          <a:xfrm>
            <a:off x="4984022" y="5339947"/>
            <a:ext cx="1917157" cy="322757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FCFE8706-1787-FBCC-F185-4565C028D820}"/>
              </a:ext>
            </a:extLst>
          </p:cNvPr>
          <p:cNvSpPr/>
          <p:nvPr/>
        </p:nvSpPr>
        <p:spPr>
          <a:xfrm>
            <a:off x="6441904" y="5886587"/>
            <a:ext cx="1378756" cy="3227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811063A4-1AEA-006E-752F-560829E97B57}"/>
              </a:ext>
            </a:extLst>
          </p:cNvPr>
          <p:cNvSpPr/>
          <p:nvPr/>
        </p:nvSpPr>
        <p:spPr>
          <a:xfrm>
            <a:off x="9900458" y="5783277"/>
            <a:ext cx="2017222" cy="367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0A37CC-7907-B391-9205-4853AB8D8C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2" r="4202" b="8881"/>
          <a:stretch/>
        </p:blipFill>
        <p:spPr>
          <a:xfrm>
            <a:off x="1457960" y="3724987"/>
            <a:ext cx="3353635" cy="2560274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3973A8FD-97D4-9D0E-B752-270A767FED90}"/>
              </a:ext>
            </a:extLst>
          </p:cNvPr>
          <p:cNvCxnSpPr>
            <a:cxnSpLocks/>
          </p:cNvCxnSpPr>
          <p:nvPr/>
        </p:nvCxnSpPr>
        <p:spPr>
          <a:xfrm flipV="1">
            <a:off x="3964181" y="3314150"/>
            <a:ext cx="847413" cy="10190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374B3B3-442C-51DB-0503-EE8F2272FEA7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3777750" y="5107135"/>
            <a:ext cx="1158968" cy="373000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3C1B93FF-99DE-85DD-5961-F29B95FDD17F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574540" y="5800787"/>
            <a:ext cx="1830030" cy="23630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23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D3DA6B-C116-7B67-3669-9C232AA7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6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682" y="57043"/>
            <a:ext cx="5116498" cy="931863"/>
          </a:xfrm>
        </p:spPr>
        <p:txBody>
          <a:bodyPr>
            <a:normAutofit/>
          </a:bodyPr>
          <a:lstStyle/>
          <a:p>
            <a:r>
              <a:rPr lang="it-IT" sz="4000" b="1" dirty="0"/>
              <a:t>Apparato sperimentale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3328768-E886-A22A-2EBF-96582DCF7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r="15999" b="9269"/>
          <a:stretch/>
        </p:blipFill>
        <p:spPr>
          <a:xfrm rot="16200000">
            <a:off x="1929746" y="2874416"/>
            <a:ext cx="1845372" cy="48559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10EF43-3A11-B614-C93F-8917EAAE1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78" y="1377695"/>
            <a:ext cx="2298391" cy="27251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E03B789-B43B-E5E6-70E3-004EBAE2AA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5681" r="11818" b="11507"/>
          <a:stretch/>
        </p:blipFill>
        <p:spPr>
          <a:xfrm>
            <a:off x="2940138" y="1377694"/>
            <a:ext cx="2340244" cy="2725149"/>
          </a:xfrm>
          <a:prstGeom prst="rect">
            <a:avLst/>
          </a:prstGeom>
        </p:spPr>
      </p:pic>
      <p:pic>
        <p:nvPicPr>
          <p:cNvPr id="14" name="WhatsApp Video 2024-07-03 at 21.43.50">
            <a:hlinkClick r:id="" action="ppaction://media"/>
            <a:extLst>
              <a:ext uri="{FF2B5EF4-FFF2-40B4-BE49-F238E27FC236}">
                <a16:creationId xmlns:a16="http://schemas.microsoft.com/office/drawing/2014/main" id="{865B0DC9-CCEF-0320-884F-8A03B4161E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9" end="9742.7999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7732" y="1987681"/>
            <a:ext cx="5892777" cy="33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Osservazioni fenomenologiche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AF0DF6-0C84-14D8-A547-902C3996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7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8277BF-303E-349F-FD9C-61CE089B0F87}"/>
              </a:ext>
            </a:extLst>
          </p:cNvPr>
          <p:cNvSpPr txBox="1"/>
          <p:nvPr/>
        </p:nvSpPr>
        <p:spPr>
          <a:xfrm>
            <a:off x="1159018" y="1797784"/>
            <a:ext cx="4686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Le forze che entrano in gioco sono: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Forza centrifuga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Pressione atmosferica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Pressione dell’acqua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191C1A1-952C-4981-83E0-4118CDA51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23"/>
          <a:stretch/>
        </p:blipFill>
        <p:spPr>
          <a:xfrm>
            <a:off x="6069291" y="1362670"/>
            <a:ext cx="5974080" cy="499286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A7160C7-AB91-6DBF-AE8C-B4BE50025CEC}"/>
              </a:ext>
            </a:extLst>
          </p:cNvPr>
          <p:cNvSpPr/>
          <p:nvPr/>
        </p:nvSpPr>
        <p:spPr>
          <a:xfrm>
            <a:off x="9755014" y="1710230"/>
            <a:ext cx="2648932" cy="111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86A6FD-0AD6-91DC-EBB9-7ECA80A2A982}"/>
              </a:ext>
            </a:extLst>
          </p:cNvPr>
          <p:cNvSpPr txBox="1"/>
          <p:nvPr/>
        </p:nvSpPr>
        <p:spPr>
          <a:xfrm>
            <a:off x="9755014" y="1806930"/>
            <a:ext cx="2474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Forza centrifuga</a:t>
            </a:r>
          </a:p>
          <a:p>
            <a:r>
              <a:rPr lang="it-IT" sz="2000" dirty="0"/>
              <a:t>Pressione atmosferica</a:t>
            </a:r>
          </a:p>
          <a:p>
            <a:r>
              <a:rPr lang="it-IT" sz="2000" dirty="0"/>
              <a:t>Pressione dell’acqua</a:t>
            </a:r>
          </a:p>
        </p:txBody>
      </p:sp>
    </p:spTree>
    <p:extLst>
      <p:ext uri="{BB962C8B-B14F-4D97-AF65-F5344CB8AC3E}">
        <p14:creationId xmlns:p14="http://schemas.microsoft.com/office/powerpoint/2010/main" val="137298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Interpretazioni teoriche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534D19E-A56C-032E-1E1F-D2BB1B9B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8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C43EAD-8F53-A6BB-9875-DBC174732811}"/>
              </a:ext>
            </a:extLst>
          </p:cNvPr>
          <p:cNvSpPr txBox="1"/>
          <p:nvPr/>
        </p:nvSpPr>
        <p:spPr>
          <a:xfrm>
            <a:off x="1099916" y="1872449"/>
            <a:ext cx="475334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Dopo una breve analisi teorica e alcuni sperimenti esplorativi, ho individuati i seguenti parametri rilevanti: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Velocità di rotazione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Lunghezza della cannuccia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Angolo di base della pompa-cannuccia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Profondità di immersione della pompa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Diametro della cannuccia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Materiale della cannuccia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Fluido utilizzato</a:t>
            </a:r>
          </a:p>
        </p:txBody>
      </p:sp>
      <p:pic>
        <p:nvPicPr>
          <p:cNvPr id="7" name="Elemento grafico 6" descr="Segno di spunta">
            <a:extLst>
              <a:ext uri="{FF2B5EF4-FFF2-40B4-BE49-F238E27FC236}">
                <a16:creationId xmlns:a16="http://schemas.microsoft.com/office/drawing/2014/main" id="{440102F8-BCBD-6467-B1B2-CAB9F75B7D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173" y="2671073"/>
            <a:ext cx="591178" cy="591178"/>
          </a:xfrm>
          <a:prstGeom prst="rect">
            <a:avLst/>
          </a:prstGeom>
        </p:spPr>
      </p:pic>
      <p:pic>
        <p:nvPicPr>
          <p:cNvPr id="11" name="Elemento grafico 10" descr="Segno di spunta">
            <a:extLst>
              <a:ext uri="{FF2B5EF4-FFF2-40B4-BE49-F238E27FC236}">
                <a16:creationId xmlns:a16="http://schemas.microsoft.com/office/drawing/2014/main" id="{07F0B3D2-B724-75F5-047B-6E28B4E98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173" y="2966662"/>
            <a:ext cx="591178" cy="591178"/>
          </a:xfrm>
          <a:prstGeom prst="rect">
            <a:avLst/>
          </a:prstGeom>
        </p:spPr>
      </p:pic>
      <p:pic>
        <p:nvPicPr>
          <p:cNvPr id="6" name="Elemento grafico 5" descr="Segno di spunta">
            <a:extLst>
              <a:ext uri="{FF2B5EF4-FFF2-40B4-BE49-F238E27FC236}">
                <a16:creationId xmlns:a16="http://schemas.microsoft.com/office/drawing/2014/main" id="{01A50261-C69D-96D6-91E5-40B29E25C1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173" y="3252605"/>
            <a:ext cx="591178" cy="591178"/>
          </a:xfrm>
          <a:prstGeom prst="rect">
            <a:avLst/>
          </a:prstGeom>
        </p:spPr>
      </p:pic>
      <p:pic>
        <p:nvPicPr>
          <p:cNvPr id="14" name="WhatsApp Video 2024-05-05 at 13.22.13">
            <a:hlinkClick r:id="" action="ppaction://media"/>
            <a:extLst>
              <a:ext uri="{FF2B5EF4-FFF2-40B4-BE49-F238E27FC236}">
                <a16:creationId xmlns:a16="http://schemas.microsoft.com/office/drawing/2014/main" id="{2592CBAD-19F2-83B4-8722-1FA3D846D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3258" y="2206761"/>
            <a:ext cx="5808788" cy="32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0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21448C-4E35-D85E-B256-50492B3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2" y="338209"/>
            <a:ext cx="9882473" cy="12193"/>
          </a:xfrm>
          <a:prstGeom prst="rect">
            <a:avLst/>
          </a:prstGeom>
          <a:ln>
            <a:solidFill>
              <a:srgbClr val="0058D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4EB42-28EF-D7E6-A929-23F36E28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2" y="178068"/>
            <a:ext cx="1231499" cy="810838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2B28DC5-90C9-2CE6-5B6D-6304DDD3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1" y="117188"/>
            <a:ext cx="6907199" cy="932597"/>
          </a:xfrm>
        </p:spPr>
        <p:txBody>
          <a:bodyPr>
            <a:normAutofit/>
          </a:bodyPr>
          <a:lstStyle/>
          <a:p>
            <a:r>
              <a:rPr lang="it-IT" sz="4000" b="1" dirty="0"/>
              <a:t>Formula velocità di pompaggio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19FE86-B9EE-C39F-7C98-0229D4CE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B042-4081-4B8F-A604-B15A8434CCDB}" type="slidenum">
              <a:rPr lang="it-IT" smtClean="0"/>
              <a:t>9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/>
              <p:nvPr/>
            </p:nvSpPr>
            <p:spPr>
              <a:xfrm>
                <a:off x="1027564" y="2689507"/>
                <a:ext cx="1729384" cy="1382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800" b="0" i="1" smtClean="0">
                              <a:highlight>
                                <a:srgbClr val="00FFFF"/>
                              </a:highlight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t-IT" sz="48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51F2647-3C80-98A2-272A-672412E66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64" y="2689507"/>
                <a:ext cx="1729384" cy="13828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877937-C2C3-5B23-99B2-91D79CD3C2EA}"/>
              </a:ext>
            </a:extLst>
          </p:cNvPr>
          <p:cNvSpPr txBox="1"/>
          <p:nvPr/>
        </p:nvSpPr>
        <p:spPr>
          <a:xfrm>
            <a:off x="1138981" y="1343942"/>
            <a:ext cx="740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La formula usata per calcolare la velocità di pompaggio è la seguente: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E40EF74-B4F1-CF1D-3E3E-88D54E441A9B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756948" y="2201183"/>
            <a:ext cx="1926812" cy="87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A05032-B755-794A-604D-1BA9FAD5D678}"/>
              </a:ext>
            </a:extLst>
          </p:cNvPr>
          <p:cNvSpPr txBox="1"/>
          <p:nvPr/>
        </p:nvSpPr>
        <p:spPr>
          <a:xfrm>
            <a:off x="4683760" y="1970350"/>
            <a:ext cx="358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highlight>
                  <a:srgbClr val="00FF00"/>
                </a:highlight>
              </a:rPr>
              <a:t>PORTATA VOLUMETRICA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31BDEBF-837A-3A64-8709-1C2FA64C6A62}"/>
              </a:ext>
            </a:extLst>
          </p:cNvPr>
          <p:cNvSpPr/>
          <p:nvPr/>
        </p:nvSpPr>
        <p:spPr>
          <a:xfrm>
            <a:off x="761731" y="2625801"/>
            <a:ext cx="2261050" cy="1558584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5C59F60-C54D-F727-FB25-57D4B6987FBA}"/>
              </a:ext>
            </a:extLst>
          </p:cNvPr>
          <p:cNvSpPr txBox="1"/>
          <p:nvPr/>
        </p:nvSpPr>
        <p:spPr>
          <a:xfrm>
            <a:off x="4616435" y="4425986"/>
            <a:ext cx="2254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highlight>
                  <a:srgbClr val="00FFFF"/>
                </a:highlight>
              </a:rPr>
              <a:t>AREA DI FLUSSO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20EF5CF-DCBF-C356-21E0-A395525197A4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756948" y="3805873"/>
            <a:ext cx="1859487" cy="850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ECAC11C-564B-A6C9-C926-789D3F583443}"/>
              </a:ext>
            </a:extLst>
          </p:cNvPr>
          <p:cNvSpPr txBox="1"/>
          <p:nvPr/>
        </p:nvSpPr>
        <p:spPr>
          <a:xfrm>
            <a:off x="1027564" y="552112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69361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3798</TotalTime>
  <Words>1548</Words>
  <Application>Microsoft Office PowerPoint</Application>
  <PresentationFormat>Widescreen</PresentationFormat>
  <Paragraphs>262</Paragraphs>
  <Slides>30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Wingdings</vt:lpstr>
      <vt:lpstr>Retrospettivo</vt:lpstr>
      <vt:lpstr>Il mio lavoro</vt:lpstr>
      <vt:lpstr>PROBLEMA 11: PUMPING STRAW</vt:lpstr>
      <vt:lpstr>Il problema</vt:lpstr>
      <vt:lpstr>Indice</vt:lpstr>
      <vt:lpstr>Apparato sperimentale</vt:lpstr>
      <vt:lpstr>Apparato sperimentale</vt:lpstr>
      <vt:lpstr>Osservazioni fenomenologiche</vt:lpstr>
      <vt:lpstr>Interpretazioni teoriche</vt:lpstr>
      <vt:lpstr>Formula velocità di pompaggio</vt:lpstr>
      <vt:lpstr>Formula velocità di pompaggio</vt:lpstr>
      <vt:lpstr>Formula velocità di pompaggio</vt:lpstr>
      <vt:lpstr>Formula SPERIMENTALE velocità di pompaggio</vt:lpstr>
      <vt:lpstr>Analisi teorica degli esperimenti</vt:lpstr>
      <vt:lpstr>Analisi teorica degli esperimenti</vt:lpstr>
      <vt:lpstr>Analisi teorica degli esperimenti</vt:lpstr>
      <vt:lpstr>Analisi teorica degli esperimenti</vt:lpstr>
      <vt:lpstr>Analisi teorica degli esperimenti</vt:lpstr>
      <vt:lpstr>Analisi teorica degli esperimenti</vt:lpstr>
      <vt:lpstr>Formula TEORICA della velocità di pompaggio</vt:lpstr>
      <vt:lpstr>Analisi teorica degli esperimenti</vt:lpstr>
      <vt:lpstr>Analisi teorica degli esperimenti</vt:lpstr>
      <vt:lpstr>Analisi teorica degli esperimenti</vt:lpstr>
      <vt:lpstr>VELOCITÀ DI ROTAZIONE</vt:lpstr>
      <vt:lpstr>VELOCITÀ DI ROTAZIONE</vt:lpstr>
      <vt:lpstr>ANGOLO DI BASE</vt:lpstr>
      <vt:lpstr>ANGOLO DI BASE</vt:lpstr>
      <vt:lpstr>LUNGHEZZA DELLA CANNUCCIA</vt:lpstr>
      <vt:lpstr>LUNGHEZZA DELLA CANNUCCIA</vt:lpstr>
      <vt:lpstr>Conclusioni</vt:lpstr>
      <vt:lpstr>Grazie per la  vostra attenzione!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11: PUMPING STRAW</dc:title>
  <dc:creator>giovangiuseppe esposito</dc:creator>
  <cp:lastModifiedBy>Angela Esposito</cp:lastModifiedBy>
  <cp:revision>45</cp:revision>
  <dcterms:created xsi:type="dcterms:W3CDTF">2024-04-20T15:25:22Z</dcterms:created>
  <dcterms:modified xsi:type="dcterms:W3CDTF">2026-05-26T17:36:27Z</dcterms:modified>
</cp:coreProperties>
</file>