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sldIdLst>
    <p:sldId id="256" r:id="rId2"/>
    <p:sldId id="257" r:id="rId3"/>
    <p:sldId id="258" r:id="rId4"/>
    <p:sldId id="259" r:id="rId5"/>
    <p:sldId id="338" r:id="rId6"/>
    <p:sldId id="260" r:id="rId7"/>
    <p:sldId id="261" r:id="rId8"/>
    <p:sldId id="262" r:id="rId9"/>
    <p:sldId id="263" r:id="rId10"/>
    <p:sldId id="264" r:id="rId11"/>
    <p:sldId id="337" r:id="rId12"/>
    <p:sldId id="336" r:id="rId13"/>
    <p:sldId id="265" r:id="rId14"/>
    <p:sldId id="282" r:id="rId15"/>
    <p:sldId id="283" r:id="rId16"/>
    <p:sldId id="266" r:id="rId17"/>
    <p:sldId id="267" r:id="rId18"/>
    <p:sldId id="340" r:id="rId19"/>
    <p:sldId id="277" r:id="rId20"/>
    <p:sldId id="339" r:id="rId21"/>
    <p:sldId id="341" r:id="rId22"/>
    <p:sldId id="278" r:id="rId23"/>
    <p:sldId id="268" r:id="rId24"/>
    <p:sldId id="269" r:id="rId25"/>
    <p:sldId id="270" r:id="rId26"/>
    <p:sldId id="271" r:id="rId27"/>
    <p:sldId id="279" r:id="rId28"/>
    <p:sldId id="342" r:id="rId29"/>
    <p:sldId id="272" r:id="rId30"/>
    <p:sldId id="273" r:id="rId31"/>
    <p:sldId id="343" r:id="rId32"/>
    <p:sldId id="274" r:id="rId33"/>
    <p:sldId id="275" r:id="rId34"/>
    <p:sldId id="276" r:id="rId35"/>
    <p:sldId id="334" r:id="rId36"/>
    <p:sldId id="280" r:id="rId37"/>
    <p:sldId id="335" r:id="rId38"/>
    <p:sldId id="281" r:id="rId39"/>
    <p:sldId id="285" r:id="rId40"/>
    <p:sldId id="286" r:id="rId41"/>
    <p:sldId id="333" r:id="rId42"/>
    <p:sldId id="284" r:id="rId43"/>
    <p:sldId id="287" r:id="rId44"/>
    <p:sldId id="288" r:id="rId45"/>
    <p:sldId id="289" r:id="rId46"/>
    <p:sldId id="330" r:id="rId47"/>
    <p:sldId id="331" r:id="rId48"/>
    <p:sldId id="290" r:id="rId49"/>
    <p:sldId id="332" r:id="rId50"/>
    <p:sldId id="291" r:id="rId51"/>
    <p:sldId id="292" r:id="rId52"/>
    <p:sldId id="315" r:id="rId53"/>
    <p:sldId id="313" r:id="rId54"/>
    <p:sldId id="293" r:id="rId55"/>
    <p:sldId id="318" r:id="rId56"/>
    <p:sldId id="320" r:id="rId57"/>
    <p:sldId id="294" r:id="rId58"/>
    <p:sldId id="317" r:id="rId59"/>
    <p:sldId id="323" r:id="rId60"/>
    <p:sldId id="296" r:id="rId61"/>
    <p:sldId id="297" r:id="rId62"/>
    <p:sldId id="298" r:id="rId63"/>
    <p:sldId id="328" r:id="rId64"/>
    <p:sldId id="306" r:id="rId65"/>
    <p:sldId id="325" r:id="rId66"/>
    <p:sldId id="307" r:id="rId67"/>
    <p:sldId id="324" r:id="rId68"/>
    <p:sldId id="326" r:id="rId69"/>
    <p:sldId id="327" r:id="rId70"/>
    <p:sldId id="308" r:id="rId71"/>
    <p:sldId id="299" r:id="rId72"/>
    <p:sldId id="300" r:id="rId73"/>
    <p:sldId id="301" r:id="rId74"/>
    <p:sldId id="314" r:id="rId75"/>
    <p:sldId id="310" r:id="rId76"/>
    <p:sldId id="311" r:id="rId77"/>
    <p:sldId id="322" r:id="rId78"/>
    <p:sldId id="329" r:id="rId79"/>
    <p:sldId id="312" r:id="rId80"/>
    <p:sldId id="346" r:id="rId81"/>
    <p:sldId id="344" r:id="rId82"/>
    <p:sldId id="345" r:id="rId83"/>
    <p:sldId id="347" r:id="rId84"/>
    <p:sldId id="348" r:id="rId85"/>
    <p:sldId id="349" r:id="rId86"/>
    <p:sldId id="350" r:id="rId87"/>
    <p:sldId id="351" r:id="rId88"/>
    <p:sldId id="302" r:id="rId89"/>
    <p:sldId id="303" r:id="rId90"/>
    <p:sldId id="352" r:id="rId91"/>
    <p:sldId id="309" r:id="rId92"/>
    <p:sldId id="304" r:id="rId93"/>
    <p:sldId id="305" r:id="rId94"/>
  </p:sldIdLst>
  <p:sldSz cx="9144000" cy="6858000" type="screen4x3"/>
  <p:notesSz cx="6858000" cy="9144000"/>
  <p:defaultTextStyle>
    <a:defPPr>
      <a:defRPr lang="en-US"/>
    </a:defPPr>
    <a:lvl1pPr algn="l" rtl="0" fontAlgn="base">
      <a:spcBef>
        <a:spcPct val="0"/>
      </a:spcBef>
      <a:spcAft>
        <a:spcPct val="0"/>
      </a:spcAft>
      <a:defRPr kern="1200" baseline="30000">
        <a:solidFill>
          <a:schemeClr val="tx1"/>
        </a:solidFill>
        <a:latin typeface="Tahoma" pitchFamily="34" charset="0"/>
        <a:ea typeface="+mn-ea"/>
        <a:cs typeface="+mn-cs"/>
      </a:defRPr>
    </a:lvl1pPr>
    <a:lvl2pPr marL="457200" algn="l" rtl="0" fontAlgn="base">
      <a:spcBef>
        <a:spcPct val="0"/>
      </a:spcBef>
      <a:spcAft>
        <a:spcPct val="0"/>
      </a:spcAft>
      <a:defRPr kern="1200" baseline="30000">
        <a:solidFill>
          <a:schemeClr val="tx1"/>
        </a:solidFill>
        <a:latin typeface="Tahoma" pitchFamily="34" charset="0"/>
        <a:ea typeface="+mn-ea"/>
        <a:cs typeface="+mn-cs"/>
      </a:defRPr>
    </a:lvl2pPr>
    <a:lvl3pPr marL="914400" algn="l" rtl="0" fontAlgn="base">
      <a:spcBef>
        <a:spcPct val="0"/>
      </a:spcBef>
      <a:spcAft>
        <a:spcPct val="0"/>
      </a:spcAft>
      <a:defRPr kern="1200" baseline="30000">
        <a:solidFill>
          <a:schemeClr val="tx1"/>
        </a:solidFill>
        <a:latin typeface="Tahoma" pitchFamily="34" charset="0"/>
        <a:ea typeface="+mn-ea"/>
        <a:cs typeface="+mn-cs"/>
      </a:defRPr>
    </a:lvl3pPr>
    <a:lvl4pPr marL="1371600" algn="l" rtl="0" fontAlgn="base">
      <a:spcBef>
        <a:spcPct val="0"/>
      </a:spcBef>
      <a:spcAft>
        <a:spcPct val="0"/>
      </a:spcAft>
      <a:defRPr kern="1200" baseline="30000">
        <a:solidFill>
          <a:schemeClr val="tx1"/>
        </a:solidFill>
        <a:latin typeface="Tahoma" pitchFamily="34" charset="0"/>
        <a:ea typeface="+mn-ea"/>
        <a:cs typeface="+mn-cs"/>
      </a:defRPr>
    </a:lvl4pPr>
    <a:lvl5pPr marL="1828800" algn="l" rtl="0" fontAlgn="base">
      <a:spcBef>
        <a:spcPct val="0"/>
      </a:spcBef>
      <a:spcAft>
        <a:spcPct val="0"/>
      </a:spcAft>
      <a:defRPr kern="1200" baseline="30000">
        <a:solidFill>
          <a:schemeClr val="tx1"/>
        </a:solidFill>
        <a:latin typeface="Tahoma" pitchFamily="34" charset="0"/>
        <a:ea typeface="+mn-ea"/>
        <a:cs typeface="+mn-cs"/>
      </a:defRPr>
    </a:lvl5pPr>
    <a:lvl6pPr marL="2286000" algn="l" defTabSz="914400" rtl="0" eaLnBrk="1" latinLnBrk="0" hangingPunct="1">
      <a:defRPr kern="1200" baseline="30000">
        <a:solidFill>
          <a:schemeClr val="tx1"/>
        </a:solidFill>
        <a:latin typeface="Tahoma" pitchFamily="34" charset="0"/>
        <a:ea typeface="+mn-ea"/>
        <a:cs typeface="+mn-cs"/>
      </a:defRPr>
    </a:lvl6pPr>
    <a:lvl7pPr marL="2743200" algn="l" defTabSz="914400" rtl="0" eaLnBrk="1" latinLnBrk="0" hangingPunct="1">
      <a:defRPr kern="1200" baseline="30000">
        <a:solidFill>
          <a:schemeClr val="tx1"/>
        </a:solidFill>
        <a:latin typeface="Tahoma" pitchFamily="34" charset="0"/>
        <a:ea typeface="+mn-ea"/>
        <a:cs typeface="+mn-cs"/>
      </a:defRPr>
    </a:lvl7pPr>
    <a:lvl8pPr marL="3200400" algn="l" defTabSz="914400" rtl="0" eaLnBrk="1" latinLnBrk="0" hangingPunct="1">
      <a:defRPr kern="1200" baseline="30000">
        <a:solidFill>
          <a:schemeClr val="tx1"/>
        </a:solidFill>
        <a:latin typeface="Tahoma" pitchFamily="34" charset="0"/>
        <a:ea typeface="+mn-ea"/>
        <a:cs typeface="+mn-cs"/>
      </a:defRPr>
    </a:lvl8pPr>
    <a:lvl9pPr marL="3657600" algn="l" defTabSz="914400" rtl="0" eaLnBrk="1" latinLnBrk="0" hangingPunct="1">
      <a:defRPr kern="1200" baseline="300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it-IT"/>
          </a:p>
        </p:txBody>
      </p:sp>
      <p:sp>
        <p:nvSpPr>
          <p:cNvPr id="1741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it-IT"/>
              <a:t>Fare clic per modificare lo stile del titolo</a:t>
            </a:r>
          </a:p>
        </p:txBody>
      </p:sp>
      <p:sp>
        <p:nvSpPr>
          <p:cNvPr id="1741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5" name="Rectangle 5"/>
          <p:cNvSpPr>
            <a:spLocks noGrp="1" noChangeArrowheads="1"/>
          </p:cNvSpPr>
          <p:nvPr>
            <p:ph type="ftr" sz="quarter" idx="10"/>
          </p:nvPr>
        </p:nvSpPr>
        <p:spPr/>
        <p:txBody>
          <a:bodyPr/>
          <a:lstStyle>
            <a:lvl1pPr>
              <a:defRPr/>
            </a:lvl1pPr>
          </a:lstStyle>
          <a:p>
            <a:pPr>
              <a:defRPr/>
            </a:pPr>
            <a:endParaRPr lang="it-IT"/>
          </a:p>
        </p:txBody>
      </p:sp>
      <p:sp>
        <p:nvSpPr>
          <p:cNvPr id="6" name="Rectangle 6"/>
          <p:cNvSpPr>
            <a:spLocks noGrp="1" noChangeArrowheads="1"/>
          </p:cNvSpPr>
          <p:nvPr>
            <p:ph type="sldNum" sz="quarter" idx="11"/>
          </p:nvPr>
        </p:nvSpPr>
        <p:spPr/>
        <p:txBody>
          <a:bodyPr/>
          <a:lstStyle>
            <a:lvl1pPr>
              <a:defRPr/>
            </a:lvl1pPr>
          </a:lstStyle>
          <a:p>
            <a:pPr>
              <a:defRPr/>
            </a:pPr>
            <a:fld id="{2FAC6F18-1FBC-4A8A-8AFB-6694D382B4FF}" type="slidenum">
              <a:rPr lang="it-IT"/>
              <a:pPr>
                <a:defRPr/>
              </a:pPr>
              <a:t>‹N›</a:t>
            </a:fld>
            <a:endParaRPr lang="it-IT"/>
          </a:p>
        </p:txBody>
      </p:sp>
      <p:sp>
        <p:nvSpPr>
          <p:cNvPr id="7" name="Rectangle 7"/>
          <p:cNvSpPr>
            <a:spLocks noGrp="1" noChangeArrowheads="1"/>
          </p:cNvSpPr>
          <p:nvPr>
            <p:ph type="dt" sz="quarter" idx="12"/>
          </p:nvPr>
        </p:nvSpPr>
        <p:spPr/>
        <p:txBody>
          <a:bodyPr/>
          <a:lstStyle>
            <a:lvl1pPr>
              <a:defRPr/>
            </a:lvl1pPr>
          </a:lstStyle>
          <a:p>
            <a:pPr>
              <a:defRPr/>
            </a:pP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3A9F3A2-21E0-4643-9699-64661E01F6C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92100"/>
            <a:ext cx="2057400" cy="5727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92100"/>
            <a:ext cx="6019800" cy="5727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DC51EB5-A21D-444B-BFEE-E37D52C4F01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0517168-427C-4256-B129-D3ED4687D4F5}"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C10ACC4-6453-4DF7-A320-24BF0CF1224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6854B5-A1CD-4863-BEFD-12C16EC3998F}"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5F759737-0AC6-4DAE-94CF-98AB6A999B4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55BFC6B-74C3-4146-8CF0-FE1B0F1C108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0EC0392-464D-47AD-B5CB-1F173164FD0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DE33D08-1FB6-468F-97BE-206EB1678F96}"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561FC60-9EF8-4AD8-A30D-9BD3C7C989BC}"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638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aseline="0">
                <a:effectLst>
                  <a:outerShdw blurRad="38100" dist="38100" dir="2700000" algn="tl">
                    <a:srgbClr val="000000"/>
                  </a:outerShdw>
                </a:effectLst>
                <a:latin typeface="Arial" charset="0"/>
              </a:defRPr>
            </a:lvl1pPr>
          </a:lstStyle>
          <a:p>
            <a:pPr>
              <a:defRPr/>
            </a:pPr>
            <a:endParaRPr lang="it-IT"/>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aseline="0">
                <a:effectLst>
                  <a:outerShdw blurRad="38100" dist="38100" dir="2700000" algn="tl">
                    <a:srgbClr val="000000"/>
                  </a:outerShdw>
                </a:effectLst>
                <a:latin typeface="Arial" charset="0"/>
              </a:defRPr>
            </a:lvl1pPr>
          </a:lstStyle>
          <a:p>
            <a:pPr>
              <a:defRPr/>
            </a:pPr>
            <a:endParaRPr lang="it-IT"/>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aseline="0">
                <a:effectLst>
                  <a:outerShdw blurRad="38100" dist="38100" dir="2700000" algn="tl">
                    <a:srgbClr val="000000"/>
                  </a:outerShdw>
                </a:effectLst>
                <a:latin typeface="Arial" charset="0"/>
              </a:defRPr>
            </a:lvl1pPr>
          </a:lstStyle>
          <a:p>
            <a:pPr>
              <a:defRPr/>
            </a:pPr>
            <a:fld id="{F18EEF72-A9A8-4E00-A761-6D32427A2F00}"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704"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it/url?sa=i&amp;rct=j&amp;q=&amp;esrc=s&amp;source=images&amp;cd=&amp;cad=rja&amp;uact=8&amp;ved=2ahUKEwj0rLiMhLfZAhWDuBQKHU1gBYUQjRx6BAgAEAY&amp;url=http%3A%2F%2Fwww.epicentro.iss.it%2Ftemi%2Fvaccinazioni%2F&amp;psig=AOvVaw3JbW1U6lzxDiP76zu4B-iM&amp;ust=151930319564009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it/url?sa=i&amp;rct=j&amp;q=&amp;esrc=s&amp;source=images&amp;cd=&amp;cad=rja&amp;uact=8&amp;ved=2ahUKEwjhpcrzhrfZAhXDSBQKHR87CokQjRx6BAgAEAY&amp;url=http%3A%2F%2Fwww.beautymely.it%2F2017%2F08%2F13%2Fdanni-da-fumo%2F&amp;psig=AOvVaw2DuLm7obmnMwLZIacssGHq&amp;ust=151930399400552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it/url?sa=i&amp;rct=j&amp;q=&amp;esrc=s&amp;source=images&amp;cd=&amp;cad=rja&amp;uact=8&amp;ved=2ahUKEwiEkbjOhrfZAhXMPhQKHea4BIUQjRx6BAgAEAY&amp;url=http%3A%2F%2Fwww.smetteredifumareora.it%2Fun-risarcimento-per-i-danni-da-fumo%2F&amp;psig=AOvVaw2DuLm7obmnMwLZIacssGHq&amp;ust=151930399400552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t/url?sa=i&amp;rct=j&amp;q=&amp;esrc=s&amp;source=images&amp;cd=&amp;cad=rja&amp;uact=8&amp;ved=2ahUKEwjpxJOfh7fZAhWH7RQKHRZvAXoQjRx6BAgAEAY&amp;url=http%3A%2F%2Fwww.fondazionecrimi.it%2F2017%2F10%2F26%2Ffumo-ora-smettere%2F&amp;psig=AOvVaw2DuLm7obmnMwLZIacssGHq&amp;ust=151930399400552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t/url?sa=i&amp;rct=j&amp;q=&amp;esrc=s&amp;source=images&amp;cd=&amp;cad=rja&amp;uact=8&amp;ved=2ahUKEwif6a3biLfZAhUCbhQKHRxQDo4QjRx6BAgAEAY&amp;url=http%3A%2F%2Fbesport.org%2Fsportmedicina%2Fguida_corretta_alimentazione.htm&amp;psig=AOvVaw3bibVkaGRQFS8VFm4tnlaE&amp;ust=151930455992739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t/url?sa=i&amp;rct=j&amp;q=&amp;esrc=s&amp;source=images&amp;cd=&amp;cad=rja&amp;uact=8&amp;ved=2ahUKEwiSjYrOjLfZAhXHyaQKHUxwAz0QjRx6BAgAEAY&amp;url=http%3A%2F%2Fwww.marcellinutrizione.it%2Fwordpress%2Fsovrappeso-e-obesita%2F&amp;psig=AOvVaw1NKXQ8lPvQXurqF-Pv9wd2&amp;ust=151930521413636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t/url?sa=i&amp;rct=j&amp;q=&amp;esrc=s&amp;source=images&amp;cd=&amp;cad=rja&amp;uact=8&amp;ved=2ahUKEwi4kLqfgbfZAhVCORQKHZfdA4MQjRx6BAgAEAY&amp;url=http%3A%2F%2Fwww.rosmarinonews.it%2Fmemoria-e-obesita-una-ragione-in-piu-per-fare-attenzione-alla-propria-alimentazione%2F&amp;psig=AOvVaw36rxPYRjbQQUQ07NhJyfXI&amp;ust=1519302434042347"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it/url?sa=i&amp;rct=j&amp;q=&amp;esrc=s&amp;source=images&amp;cd=&amp;cad=rja&amp;uact=8&amp;ved=2ahUKEwjP6Pq6gbfZAhWJ7BQKHRBLAXsQjRx6BAgAEAY&amp;url=http%3A%2F%2Fwww.liposuzionealimentare.it%2Fblog%2F6-conseguenze-dellobesita.html&amp;psig=AOvVaw36rxPYRjbQQUQ07NhJyfXI&amp;ust=151930243404234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it/url?sa=i&amp;rct=j&amp;q=&amp;esrc=s&amp;source=images&amp;cd=&amp;cad=rja&amp;uact=8&amp;ved=2ahUKEwi_l-2Q_7bZAhWCvhQKHSV_CYwQjRx6BAgAEAY&amp;url=http%3A%2F%2Fwww.cirovestita.it%2Fp%2FColesterolo_ipercolesterolemia_e_disalimentazione.asp&amp;psig=AOvVaw2R_9jD016RHlkF6weBf2rA&amp;ust=1519301967002251" TargetMode="External"/><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hyperlink" Target="https://www.google.it/url?sa=i&amp;rct=j&amp;q=&amp;esrc=s&amp;source=images&amp;cd=&amp;cad=rja&amp;uact=8&amp;ved=2ahUKEwj2jcmkgLfZAhXEWRQKHbedDIEQjRx6BAgAEAY&amp;url=https%3A%2F%2Fhardoctor.wordpress.com%2F2015%2F06%2F16%2Flipercolesterolemia-familiare%2F&amp;psig=AOvVaw2R_9jD016RHlkF6weBf2rA&amp;ust=151930196700225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google.it/url?sa=i&amp;rct=j&amp;q=&amp;esrc=s&amp;source=images&amp;cd=&amp;cad=rja&amp;uact=8&amp;ved=2ahUKEwiQ8sze_bbZAhVIGsAKHX29C7sQjRx6BAgAEAY&amp;url=https%3A%2F%2Fwww.farmacoecura.it%2Fmalattie%2Fil-diabete-mellito-di-tipo-1-e-2-sintomi-cause-e-cura%2F&amp;psig=AOvVaw0YocaPfo4i7BgVIq2WK3Lc&amp;ust=1519301607387887"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google.it/url?sa=i&amp;rct=j&amp;q=&amp;esrc=s&amp;source=images&amp;cd=&amp;cad=rja&amp;uact=8&amp;ved=2ahUKEwiyvqnR_rbZAhXD7RQKHeu9Cn0QjRx6BAgAEAY&amp;url=http%3A%2F%2Fwww.gabrielemaolo.it%2Fche-cose-il-diabete%2F&amp;psig=AOvVaw0YocaPfo4i7BgVIq2WK3Lc&amp;ust=1519301607387887"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it/url?sa=i&amp;rct=j&amp;q=&amp;esrc=s&amp;source=images&amp;cd=&amp;cad=rja&amp;uact=8&amp;ved=2ahUKEwiuj4ak_rbZAhUHCcAKHQZYA9kQjRx6BAgAEAY&amp;url=https%3A%2F%2Fwww.greenme.it%2Fdieta%2F23089-dieta-per-diabetici&amp;psig=AOvVaw0YocaPfo4i7BgVIq2WK3Lc&amp;ust=151930160738788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it/url?sa=i&amp;rct=j&amp;q=&amp;esrc=s&amp;source=images&amp;cd=&amp;cad=rja&amp;uact=8&amp;ved=2ahUKEwig6dLOhbfZAhVLPRQKHdMFA4EQjRx6BAgAEAY&amp;url=http%3A%2F%2Fwww.lastampa.it%2F2017%2F09%2F06%2Fitalia%2Fcronache%2Fvaccini-ricorso-contro-il-veneto-2B1XSt5UtN8Rsm7hwms19N%2Fpagina.html&amp;psig=AOvVaw3JbW1U6lzxDiP76zu4B-iM&amp;ust=1519303195640092"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it/url?sa=i&amp;rct=j&amp;q=&amp;esrc=s&amp;source=images&amp;cd=&amp;cad=rja&amp;uact=8&amp;ved=2ahUKEwiw_fKs8LbZAhXFPRQKHcp1Bn4QjRx6BAgAEAY&amp;url=http%3A%2F%2Fwww.abcsalute.it%2Fnotizie-salute%2Fcuore%2Fesami-strumentali-per-individuare-laritmia-cardiaca.html&amp;psig=AOvVaw2ErxIo94fGEmVS6TP_qr7H&amp;ust=1519297438299909"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it/url?sa=i&amp;rct=j&amp;q=&amp;esrc=s&amp;source=images&amp;cd=&amp;cad=rja&amp;uact=8&amp;ved=2ahUKEwj-qPqs6rbZAhVLPxQKHd7HCocQjRx6BAgAEAY&amp;url=https%3A%2F%2Fwww.newence.com%2F2017%2F01%2F30%2Ftarget-pressori-negli-over-60-le-linee-guida-acpaafp%2F&amp;psig=AOvVaw1Rao6g7LocVPjNlfUmHfdZ&amp;ust=151929575873962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it/url?sa=i&amp;rct=j&amp;q=&amp;esrc=s&amp;source=images&amp;cd=&amp;cad=rja&amp;uact=8&amp;ved=2ahUKEwjM3duQ8bbZAhVDbRQKHVpBBXwQjRx6BAgAEAY&amp;url=http%3A%2F%2Fslideplayer.it%2Fslide%2F2597529%2F&amp;psig=AOvVaw2ErxIo94fGEmVS6TP_qr7H&amp;ust=1519297438299909"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it/url?sa=i&amp;rct=j&amp;q=&amp;esrc=s&amp;source=images&amp;cd=&amp;ved=2ahUKEwj68_nV8LbZAhVB1xQKHd79DoAQjRx6BAgAEAY&amp;url=https%3A%2F%2Fwww.centrobasile.it%2Fnews.asp%3Fid_news%3D661&amp;psig=AOvVaw2ErxIo94fGEmVS6TP_qr7H&amp;ust=1519297438299909"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it/url?sa=i&amp;rct=j&amp;q=&amp;esrc=s&amp;source=images&amp;cd=&amp;cad=rja&amp;uact=8&amp;ved=2ahUKEwjzqoe7-7bZAhVkGsAKHU2YDk8QjRx6BAgAEAY&amp;url=https%3A%2F%2Fit.wikipedia.org%2Fwiki%2FSindrome_di_Edwards&amp;psig=AOvVaw28Pt-DwKZkLIHY-MixGGjc&amp;ust=1519300940740176"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it/url?sa=i&amp;rct=j&amp;q=&amp;esrc=s&amp;source=images&amp;cd=&amp;cad=rja&amp;uact=8&amp;ved=2ahUKEwi5-auG97bZAhXsUN8KHSTtCmwQjRx6BAgAEAY&amp;url=https%3A%2F%2Fwww.miciogatto.it%2Fcardiomiopatia-ipertrofica-hcm-gatto-sintomi-diagnosi-terapia%2F&amp;psig=AOvVaw1Gp0UN_53Fy6HYwGoa0Xnp&amp;ust=1519299479808147"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ogle.it/url?sa=i&amp;rct=j&amp;q=&amp;esrc=s&amp;source=images&amp;cd=&amp;cad=rja&amp;uact=8&amp;ved=2ahUKEwjs4cOa9rbZAhXmm-AKHdOyBGcQjRx6BAgAEAY&amp;url=http%3A%2F%2Fwww.cardiomiopatiaipertrofica.com%2Fsintomi%2F&amp;psig=AOvVaw1Gp0UN_53Fy6HYwGoa0Xnp&amp;ust=1519299479808147"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ogle.it/url?sa=i&amp;rct=j&amp;q=&amp;esrc=s&amp;source=images&amp;cd=&amp;cad=rja&amp;uact=8&amp;ved=2ahUKEwj6-NvB97bZAhViQt8KHdpED8sQjRx6BAgAEAY&amp;url=https%3A%2F%2Fwww.nursetimes.org%2Fnuovo-marker-di-rischio-aritmico-per-pazienti-con-cardiomiopatia-ipertrofica%2F42009%2Famp%2F&amp;psig=AOvVaw1Gp0UN_53Fy6HYwGoa0Xnp&amp;ust=1519299479808147"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it/url?sa=i&amp;rct=j&amp;q=&amp;esrc=s&amp;source=images&amp;cd=&amp;cad=rja&amp;uact=8&amp;ved=2ahUKEwji1suR-rbZAhVvmuAKHa2fBw8QjRx6BAgAEAY&amp;url=https%3A%2F%2Fwww.ospedalegiglio.it%2Fsito%2Fospedale%2Fcaso-del-mese%2Finsufficienza-cardiaca-da-cardiomiopatia-dilatativa-post-infartuale&amp;psig=AOvVaw3TcWBd_EOTzL00dzkJ7Yeb&amp;ust=1519300347897967"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oogle.it/url?sa=i&amp;rct=j&amp;q=&amp;esrc=s&amp;source=images&amp;cd=&amp;cad=rja&amp;uact=8&amp;ved=2ahUKEwj88fCq7LbZAhXF7BQKHUvuBYcQjRx6BAgAEAY&amp;url=http%3A%2F%2Fwww.styventamburo.it%2F2017%2F03%2F19%2Fnutrizione-per-ipertensione%2F&amp;psig=AOvVaw1Rao6g7LocVPjNlfUmHfdZ&amp;ust=1519295758739622"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google.it/url?sa=i&amp;rct=j&amp;q=&amp;esrc=s&amp;source=images&amp;cd=&amp;cad=rja&amp;uact=8&amp;ved=0ahUKEwicvqnE4rbZAhUJ1xQKHT9cBXoQjRwIBw&amp;url=https%3A%2F%2Fwww.fisicaquantistica.it%2Fscienza-di-confine%2Fnascita-cuore-cervello&amp;psig=AOvVaw2yrLw49zmhoYdZ1VsB0BwO&amp;ust=1519169144091469" TargetMode="Externa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google.it/url?sa=i&amp;rct=j&amp;q=&amp;esrc=s&amp;source=images&amp;cd=&amp;cad=rja&amp;uact=8&amp;ved=2ahUKEwjxlOOe5rbZAhWFVRQKHdkID4EQjRx6BAgAEAY&amp;url=http%3A%2F%2Fmedmedicine.it%2Farticoli%2F74-medicina-interna%2Fipertensione-arteriosa&amp;psig=AOvVaw3mqBF1CkBfElGEU1yfNozr&amp;ust=1519295311400070"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google.it/url?sa=i&amp;rct=j&amp;q=&amp;esrc=s&amp;source=images&amp;cd=&amp;cad=rja&amp;uact=8&amp;ved=2ahUKEwi587yG_bbZAhUJPxQKHfXCD3oQjRx6BAgAEAY&amp;url=http%3A%2F%2Funbattitodiali.it%2Fportfolio-items%2Fdifetto-interatriale%2F&amp;psig=AOvVaw28Pt-DwKZkLIHY-MixGGjc&amp;ust=1519300940740176"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it/url?sa=i&amp;rct=j&amp;q=&amp;esrc=s&amp;source=images&amp;cd=&amp;ved=2ahUKEwi0-O7F5rbZAhVFDcAKHYESALwQjRx6BAgAEAY&amp;url=https%3A%2F%2Fwww.3bscientific.it%2Fipertensione-arteriosa-4006931-vr4361uu-3b-scientific%2Cp_1394_3206.html&amp;psig=AOvVaw3mqBF1CkBfElGEU1yfNozr&amp;ust=151929531140007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it/url?sa=i&amp;rct=j&amp;q=&amp;esrc=s&amp;source=images&amp;cd=&amp;cad=rja&amp;uact=8&amp;ved=2ahUKEwi4vYWymLfZAhXHbRQKHWECBHgQjRx6BAgAEAY&amp;url=http%3A%2F%2Fslideplayer.it%2Fslide%2F188003%2F&amp;psig=AOvVaw1lfjUzUU43v5rBbixQoLO5&amp;ust=1519308379123022"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it/url?sa=i&amp;rct=j&amp;q=&amp;esrc=s&amp;source=images&amp;cd=&amp;cad=rja&amp;uact=8&amp;ved=2ahUKEwi05OOll7fZAhUBPBQKHRYsBoYQjRx6BAgAEAY&amp;url=https%3A%2F%2Fwww.disabili.com%2Fmedicina%2Farticoli-qmedicinaq%2Fle-conseguenze-dell-ictus-cerebrale-come-prevenirle-e-come-intervenire&amp;psig=AOvVaw1lfjUzUU43v5rBbixQoLO5&amp;ust=1519308379123022"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it/url?sa=i&amp;rct=j&amp;q=&amp;esrc=s&amp;source=images&amp;cd=&amp;cad=rja&amp;uact=8&amp;ved=2ahUKEwjGs8zzl7fZAhWIORQKHRmrDJoQjRx6BAgAEAY&amp;url=http%3A%2F%2Fwww.liberoquotidiano.it%2Fnews%2Fsalute%2F13269064%2Froma-presentato-il-rapporto-limpatto-dellictus-in-europa.html&amp;psig=AOvVaw1lfjUzUU43v5rBbixQoLO5&amp;ust=1519308379123022"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it/url?sa=i&amp;rct=j&amp;q=&amp;esrc=s&amp;source=images&amp;cd=&amp;cad=rja&amp;uact=8&amp;ved=2ahUKEwjJl4WUnrfZAhWGuhQKHebWDnkQjRx6BAgAEAY&amp;url=https%3A%2F%2Fwww.vivoinsalute.com%2Fsalute%2Femorragia-al-cervello-o-ictus-cerebrale-trattamento-naturale-di-pronto-soccorso%2F&amp;psig=AOvVaw1lfjUzUU43v5rBbixQoLO5&amp;ust=1519308379123022"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eaLnBrk="1" hangingPunct="1">
              <a:defRPr/>
            </a:pPr>
            <a:r>
              <a:rPr lang="it-IT" smtClean="0">
                <a:solidFill>
                  <a:srgbClr val="FF3300"/>
                </a:solidFill>
              </a:rPr>
              <a:t>PREVENZIONE E DONAZIONE</a:t>
            </a:r>
          </a:p>
        </p:txBody>
      </p:sp>
      <p:sp>
        <p:nvSpPr>
          <p:cNvPr id="4101" name="Rectangle 5"/>
          <p:cNvSpPr>
            <a:spLocks noGrp="1" noChangeArrowheads="1"/>
          </p:cNvSpPr>
          <p:nvPr>
            <p:ph type="body" idx="1"/>
          </p:nvPr>
        </p:nvSpPr>
        <p:spPr/>
        <p:txBody>
          <a:bodyPr/>
          <a:lstStyle/>
          <a:p>
            <a:pPr algn="just" eaLnBrk="1" hangingPunct="1">
              <a:defRPr/>
            </a:pPr>
            <a:r>
              <a:rPr lang="it-IT" dirty="0" smtClean="0"/>
              <a:t>Pozzuoli, 22 febbraio 2018 , palazzo Toledo</a:t>
            </a:r>
          </a:p>
          <a:p>
            <a:pPr algn="just" eaLnBrk="1" hangingPunct="1">
              <a:defRPr/>
            </a:pPr>
            <a:r>
              <a:rPr lang="it-IT" dirty="0" smtClean="0"/>
              <a:t>Dr Giampaolo Petroni , </a:t>
            </a:r>
            <a:r>
              <a:rPr lang="it-IT" dirty="0" err="1" smtClean="0"/>
              <a:t>cardioanestesista</a:t>
            </a:r>
            <a:r>
              <a:rPr lang="it-IT" dirty="0" smtClean="0"/>
              <a:t> clinica </a:t>
            </a:r>
            <a:r>
              <a:rPr lang="it-IT" dirty="0" err="1" smtClean="0"/>
              <a:t>Montevergine</a:t>
            </a:r>
            <a:r>
              <a:rPr lang="it-IT" dirty="0" smtClean="0"/>
              <a:t>, Mercogliano (AV)</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it-IT" dirty="0" smtClean="0">
                <a:solidFill>
                  <a:srgbClr val="FF0000"/>
                </a:solidFill>
              </a:rPr>
              <a:t>VACCINAZIONI (7)</a:t>
            </a:r>
            <a:endParaRPr lang="it-IT" dirty="0" smtClean="0"/>
          </a:p>
        </p:txBody>
      </p:sp>
      <p:sp>
        <p:nvSpPr>
          <p:cNvPr id="26627" name="Rectangle 3"/>
          <p:cNvSpPr>
            <a:spLocks noGrp="1" noChangeArrowheads="1"/>
          </p:cNvSpPr>
          <p:nvPr>
            <p:ph type="body" idx="1"/>
          </p:nvPr>
        </p:nvSpPr>
        <p:spPr/>
        <p:txBody>
          <a:bodyPr/>
          <a:lstStyle/>
          <a:p>
            <a:pPr algn="just" eaLnBrk="1" hangingPunct="1">
              <a:lnSpc>
                <a:spcPct val="90000"/>
              </a:lnSpc>
              <a:defRPr/>
            </a:pPr>
            <a:r>
              <a:rPr lang="it-IT" sz="2400" dirty="0" smtClean="0"/>
              <a:t>Senza le ricerche ed il coraggio di Jenner, questo non sarebbe successo. </a:t>
            </a:r>
          </a:p>
          <a:p>
            <a:pPr algn="just" eaLnBrk="1" hangingPunct="1">
              <a:lnSpc>
                <a:spcPct val="90000"/>
              </a:lnSpc>
              <a:defRPr/>
            </a:pPr>
            <a:r>
              <a:rPr lang="it-IT" sz="2400" dirty="0" smtClean="0"/>
              <a:t>Esistono le complicanze, anche gravi, talora fatali, da vaccinazioni. Ma la percentuale è bassissima rispetto a quelle delle malattie da cui ci difendono. </a:t>
            </a:r>
          </a:p>
          <a:p>
            <a:pPr algn="just" eaLnBrk="1" hangingPunct="1">
              <a:lnSpc>
                <a:spcPct val="90000"/>
              </a:lnSpc>
              <a:defRPr/>
            </a:pPr>
            <a:r>
              <a:rPr lang="it-IT" sz="2400" dirty="0" smtClean="0"/>
              <a:t>Lo stesso morbillo, ha una mortalità di 1/1000, contro 8,5/1.000.000 correlato al vaccino</a:t>
            </a:r>
          </a:p>
          <a:p>
            <a:pPr algn="just" eaLnBrk="1" hangingPunct="1">
              <a:lnSpc>
                <a:spcPct val="90000"/>
              </a:lnSpc>
              <a:defRPr/>
            </a:pPr>
            <a:r>
              <a:rPr lang="it-IT" sz="2400" dirty="0" smtClean="0"/>
              <a:t>Nei prossimi decenni scomparirà l’ epatite B, primaria causa di cirrosi e epatocarcinoma in molte zone del nostro paese</a:t>
            </a:r>
          </a:p>
          <a:p>
            <a:pPr algn="just" eaLnBrk="1" hangingPunct="1">
              <a:lnSpc>
                <a:spcPct val="90000"/>
              </a:lnSpc>
              <a:defRPr/>
            </a:pPr>
            <a:r>
              <a:rPr lang="it-IT" sz="2400" dirty="0" smtClean="0"/>
              <a:t>L’ elenco potrebbe allungarsi di moltissimo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VACCINAZIONI (8)</a:t>
            </a:r>
            <a:endParaRPr lang="it-IT" dirty="0"/>
          </a:p>
        </p:txBody>
      </p:sp>
      <p:sp>
        <p:nvSpPr>
          <p:cNvPr id="3" name="Segnaposto contenuto 2"/>
          <p:cNvSpPr>
            <a:spLocks noGrp="1"/>
          </p:cNvSpPr>
          <p:nvPr>
            <p:ph idx="1"/>
          </p:nvPr>
        </p:nvSpPr>
        <p:spPr/>
        <p:txBody>
          <a:bodyPr/>
          <a:lstStyle/>
          <a:p>
            <a:pPr algn="just">
              <a:defRPr/>
            </a:pPr>
            <a:r>
              <a:rPr lang="it-IT" dirty="0" smtClean="0"/>
              <a:t>Consideriamo inoltre che vi sono alcuni individui che non possono ricevere vaccinazioni per una serie di alterazioni immunologiche, e che sono vulnerabilissimi ad un’ eventuale epidemia di malattie  che pensiamo </a:t>
            </a:r>
            <a:r>
              <a:rPr lang="it-IT" dirty="0" err="1" smtClean="0"/>
              <a:t>eradicate</a:t>
            </a:r>
            <a:r>
              <a:rPr lang="it-IT" dirty="0" smtClean="0"/>
              <a:t>. </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VACCINAZIONI (9)</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a:p>
        </p:txBody>
      </p:sp>
      <p:pic>
        <p:nvPicPr>
          <p:cNvPr id="14340" name="Picture 2" descr="Risultati immagini per vaccinazioni">
            <a:hlinkClick r:id="rId2"/>
          </p:cNvPr>
          <p:cNvPicPr>
            <a:picLocks noChangeAspect="1" noChangeArrowheads="1"/>
          </p:cNvPicPr>
          <p:nvPr/>
        </p:nvPicPr>
        <p:blipFill>
          <a:blip r:embed="rId3"/>
          <a:srcRect/>
          <a:stretch>
            <a:fillRect/>
          </a:stretch>
        </p:blipFill>
        <p:spPr bwMode="auto">
          <a:xfrm>
            <a:off x="1011238" y="1928813"/>
            <a:ext cx="6989762" cy="408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it-IT" dirty="0" smtClean="0">
                <a:solidFill>
                  <a:srgbClr val="FF0000"/>
                </a:solidFill>
              </a:rPr>
              <a:t>CARDIOVASCOLARE (1)</a:t>
            </a:r>
          </a:p>
        </p:txBody>
      </p:sp>
      <p:sp>
        <p:nvSpPr>
          <p:cNvPr id="27651" name="Rectangle 3"/>
          <p:cNvSpPr>
            <a:spLocks noGrp="1" noChangeArrowheads="1"/>
          </p:cNvSpPr>
          <p:nvPr>
            <p:ph type="body" idx="1"/>
          </p:nvPr>
        </p:nvSpPr>
        <p:spPr/>
        <p:txBody>
          <a:bodyPr/>
          <a:lstStyle/>
          <a:p>
            <a:pPr algn="just" eaLnBrk="1" hangingPunct="1">
              <a:defRPr/>
            </a:pPr>
            <a:r>
              <a:rPr lang="it-IT" smtClean="0"/>
              <a:t>Può sembrare strano ad una popolazione giovane doversi preoccupare di prevenzione cardiovascolare, molti pensano essere inutile, fino ai 40 anni almeno. </a:t>
            </a:r>
          </a:p>
          <a:p>
            <a:pPr algn="just" eaLnBrk="1" hangingPunct="1">
              <a:defRPr/>
            </a:pPr>
            <a:r>
              <a:rPr lang="it-IT" smtClean="0"/>
              <a:t>Purtroppo non è esatto, o almeno non sempre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CARDIOVASCOLARE (2)</a:t>
            </a:r>
            <a:endParaRPr lang="it-IT" dirty="0" smtClean="0"/>
          </a:p>
        </p:txBody>
      </p:sp>
      <p:sp>
        <p:nvSpPr>
          <p:cNvPr id="3" name="Segnaposto contenuto 2"/>
          <p:cNvSpPr>
            <a:spLocks noGrp="1"/>
          </p:cNvSpPr>
          <p:nvPr>
            <p:ph idx="1"/>
          </p:nvPr>
        </p:nvSpPr>
        <p:spPr/>
        <p:txBody>
          <a:bodyPr/>
          <a:lstStyle/>
          <a:p>
            <a:pPr algn="just" eaLnBrk="1" hangingPunct="1">
              <a:defRPr/>
            </a:pPr>
            <a:r>
              <a:rPr lang="it-IT" sz="2400" dirty="0" smtClean="0"/>
              <a:t>La prevenzione cardiovascolare (CV) viene definita come una serie di azioni coordinate intraprese a livello di popolazione e individuale, volte ad eliminare o ridurre al minimo l’impatto delle malattie cardiovascolari (MCV) e delle relative disabilità.</a:t>
            </a:r>
          </a:p>
          <a:p>
            <a:pPr algn="just" eaLnBrk="1" hangingPunct="1">
              <a:defRPr/>
            </a:pPr>
            <a:r>
              <a:rPr lang="it-IT" sz="2400" dirty="0" smtClean="0"/>
              <a:t>Nonostante i miglioramenti degli esiti, le </a:t>
            </a:r>
            <a:r>
              <a:rPr lang="it-IT" sz="2400" dirty="0" err="1" smtClean="0"/>
              <a:t>MCV</a:t>
            </a:r>
            <a:r>
              <a:rPr lang="it-IT" sz="2400" dirty="0" smtClean="0"/>
              <a:t> rappresentano tuttora la principale causa di morbilità e mortalità.</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CARDIOVASCOLARE (3)</a:t>
            </a:r>
            <a:endParaRPr lang="it-IT" dirty="0" smtClean="0"/>
          </a:p>
        </p:txBody>
      </p:sp>
      <p:sp>
        <p:nvSpPr>
          <p:cNvPr id="3" name="Segnaposto contenuto 2"/>
          <p:cNvSpPr>
            <a:spLocks noGrp="1"/>
          </p:cNvSpPr>
          <p:nvPr>
            <p:ph idx="1"/>
          </p:nvPr>
        </p:nvSpPr>
        <p:spPr/>
        <p:txBody>
          <a:bodyPr/>
          <a:lstStyle/>
          <a:p>
            <a:pPr algn="just" eaLnBrk="1" hangingPunct="1">
              <a:defRPr/>
            </a:pPr>
            <a:r>
              <a:rPr lang="it-IT" dirty="0" smtClean="0"/>
              <a:t>Gli interventi preventivi sono efficaci, tanto che l’eliminazione dei comportamenti che mettono a rischio la salute consentirebbe di prevenire almeno l’80% delle </a:t>
            </a:r>
            <a:r>
              <a:rPr lang="it-IT" dirty="0" err="1" smtClean="0"/>
              <a:t>MCV</a:t>
            </a:r>
            <a:r>
              <a:rPr lang="it-IT" dirty="0" smtClean="0"/>
              <a:t> e persino il 40% dei tumori. </a:t>
            </a:r>
          </a:p>
          <a:p>
            <a:pPr algn="just" eaLnBrk="1" hangingPunct="1">
              <a:buFontTx/>
              <a:buNone/>
              <a:defRPr/>
            </a:pPr>
            <a:r>
              <a:rPr lang="it-IT" dirty="0" smtClean="0"/>
              <a:t>(estratto da linee guida </a:t>
            </a:r>
            <a:r>
              <a:rPr lang="it-IT" dirty="0" err="1" smtClean="0"/>
              <a:t>eSC</a:t>
            </a:r>
            <a:r>
              <a:rPr lang="it-IT" dirty="0" smtClean="0"/>
              <a:t> 2016)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defRPr/>
            </a:pPr>
            <a:r>
              <a:rPr lang="it-IT" dirty="0" smtClean="0">
                <a:solidFill>
                  <a:srgbClr val="FF0000"/>
                </a:solidFill>
              </a:rPr>
              <a:t>CARDIOVASCOLARE (4)</a:t>
            </a:r>
            <a:endParaRPr lang="it-IT" dirty="0" smtClean="0"/>
          </a:p>
        </p:txBody>
      </p:sp>
      <p:sp>
        <p:nvSpPr>
          <p:cNvPr id="28675" name="Rectangle 3"/>
          <p:cNvSpPr>
            <a:spLocks noGrp="1" noChangeArrowheads="1"/>
          </p:cNvSpPr>
          <p:nvPr>
            <p:ph type="body" idx="1"/>
          </p:nvPr>
        </p:nvSpPr>
        <p:spPr/>
        <p:txBody>
          <a:bodyPr/>
          <a:lstStyle/>
          <a:p>
            <a:pPr algn="just" eaLnBrk="1" hangingPunct="1">
              <a:defRPr/>
            </a:pPr>
            <a:r>
              <a:rPr lang="it-IT" dirty="0" smtClean="0"/>
              <a:t>L’ alimentazione inadeguata e le cattive abitudini di vita possono causare un rapido deterioramento del corpo, potendo causare, specie in soggetti predisposti, un incremento drammatico della patologia cardiovascolare.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defRPr/>
            </a:pPr>
            <a:r>
              <a:rPr lang="it-IT" dirty="0" smtClean="0"/>
              <a:t/>
            </a:r>
            <a:br>
              <a:rPr lang="it-IT" dirty="0" smtClean="0"/>
            </a:br>
            <a:r>
              <a:rPr lang="it-IT" dirty="0" smtClean="0">
                <a:solidFill>
                  <a:srgbClr val="FF0000"/>
                </a:solidFill>
              </a:rPr>
              <a:t>FUMO (1)</a:t>
            </a:r>
            <a:r>
              <a:rPr lang="it-IT" dirty="0" smtClean="0"/>
              <a:t/>
            </a:r>
            <a:br>
              <a:rPr lang="it-IT" dirty="0" smtClean="0"/>
            </a:br>
            <a:endParaRPr lang="it-IT" dirty="0" smtClean="0"/>
          </a:p>
        </p:txBody>
      </p:sp>
      <p:sp>
        <p:nvSpPr>
          <p:cNvPr id="29699" name="Rectangle 3"/>
          <p:cNvSpPr>
            <a:spLocks noGrp="1" noChangeArrowheads="1"/>
          </p:cNvSpPr>
          <p:nvPr>
            <p:ph type="body" idx="1"/>
          </p:nvPr>
        </p:nvSpPr>
        <p:spPr/>
        <p:txBody>
          <a:bodyPr/>
          <a:lstStyle/>
          <a:p>
            <a:pPr algn="just" eaLnBrk="1" hangingPunct="1">
              <a:lnSpc>
                <a:spcPct val="80000"/>
              </a:lnSpc>
              <a:defRPr/>
            </a:pPr>
            <a:r>
              <a:rPr lang="it-IT" sz="2400" dirty="0" smtClean="0"/>
              <a:t>Vi sono oltre 400 diverse sostanze tossiche nel fumo di sigaretta, alcune delle quali come il catrame e gli esteri del </a:t>
            </a:r>
            <a:r>
              <a:rPr lang="it-IT" sz="2400" dirty="0" err="1" smtClean="0"/>
              <a:t>forbolo</a:t>
            </a:r>
            <a:r>
              <a:rPr lang="it-IT" sz="2400" dirty="0" smtClean="0"/>
              <a:t>  sono tra i più potenti cancerogeni esistenti. </a:t>
            </a:r>
          </a:p>
          <a:p>
            <a:pPr algn="just" eaLnBrk="1" hangingPunct="1">
              <a:lnSpc>
                <a:spcPct val="80000"/>
              </a:lnSpc>
              <a:defRPr/>
            </a:pPr>
            <a:r>
              <a:rPr lang="it-IT" sz="2400" dirty="0" smtClean="0"/>
              <a:t>La nicotina, che è la sostanza responsabile della dipendenza fisica, incrementa bruscamente la pressione arteriosa e la frequenza cardiaca di oltre il 20%, per alcune ore. Lo stress sul cuore e sui vasi sanguigni è il principale determinante dell’ ipertensione, della sofferenza vascolare periferia e dell’ aterosclerosi,  l’ accumulo di “placche “ sui vasi arteriosi , responsabile di ictus, infarti e sofferenza vascolare periferica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t/>
            </a:r>
            <a:br>
              <a:rPr lang="it-IT" dirty="0" smtClean="0"/>
            </a:br>
            <a:r>
              <a:rPr lang="it-IT" dirty="0" smtClean="0">
                <a:solidFill>
                  <a:srgbClr val="FF0000"/>
                </a:solidFill>
              </a:rPr>
              <a:t> FUMO (2) </a:t>
            </a:r>
            <a:r>
              <a:rPr lang="it-IT" dirty="0" smtClean="0"/>
              <a:t/>
            </a:r>
            <a:br>
              <a:rPr lang="it-IT" dirty="0" smtClean="0"/>
            </a:b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a:p>
        </p:txBody>
      </p:sp>
      <p:pic>
        <p:nvPicPr>
          <p:cNvPr id="20484" name="Picture 2" descr="Risultati immagini per fumo danni">
            <a:hlinkClick r:id="rId2"/>
          </p:cNvPr>
          <p:cNvPicPr>
            <a:picLocks noChangeAspect="1" noChangeArrowheads="1"/>
          </p:cNvPicPr>
          <p:nvPr/>
        </p:nvPicPr>
        <p:blipFill>
          <a:blip r:embed="rId3"/>
          <a:srcRect/>
          <a:stretch>
            <a:fillRect/>
          </a:stretch>
        </p:blipFill>
        <p:spPr bwMode="auto">
          <a:xfrm>
            <a:off x="714375" y="1714500"/>
            <a:ext cx="767715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FUMO (3)</a:t>
            </a:r>
          </a:p>
        </p:txBody>
      </p:sp>
      <p:sp>
        <p:nvSpPr>
          <p:cNvPr id="3" name="Segnaposto contenuto 2"/>
          <p:cNvSpPr>
            <a:spLocks noGrp="1"/>
          </p:cNvSpPr>
          <p:nvPr>
            <p:ph idx="1"/>
          </p:nvPr>
        </p:nvSpPr>
        <p:spPr/>
        <p:txBody>
          <a:bodyPr/>
          <a:lstStyle/>
          <a:p>
            <a:pPr algn="just" eaLnBrk="1" hangingPunct="1">
              <a:defRPr/>
            </a:pPr>
            <a:r>
              <a:rPr lang="it-IT" dirty="0" smtClean="0"/>
              <a:t>L’abitudine al fumo è un disturbo da dipendenza letale. I soggetti che fumano regolarmente hanno il 50% delle probabilità di morire a causa del fumo e mediamente vivono 10 anni in meno, laddove i soggetti con ipertensione severa o lieve vivono, rispettivamente, &lt;3 anni e &lt;1 anno in meno.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it-IT" smtClean="0"/>
          </a:p>
        </p:txBody>
      </p:sp>
      <p:sp>
        <p:nvSpPr>
          <p:cNvPr id="19459" name="Rectangle 3"/>
          <p:cNvSpPr>
            <a:spLocks noGrp="1" noChangeArrowheads="1"/>
          </p:cNvSpPr>
          <p:nvPr>
            <p:ph type="body" idx="1"/>
          </p:nvPr>
        </p:nvSpPr>
        <p:spPr/>
        <p:txBody>
          <a:bodyPr/>
          <a:lstStyle/>
          <a:p>
            <a:pPr eaLnBrk="1" hangingPunct="1">
              <a:defRPr/>
            </a:pPr>
            <a:r>
              <a:rPr lang="it-IT" sz="2800" dirty="0" smtClean="0"/>
              <a:t>“ Prevenire è meglio che </a:t>
            </a:r>
            <a:r>
              <a:rPr lang="it-IT" sz="2800" dirty="0" err="1" smtClean="0"/>
              <a:t>curare…</a:t>
            </a:r>
            <a:r>
              <a:rPr lang="it-IT" sz="2800" dirty="0" smtClean="0"/>
              <a:t>” </a:t>
            </a:r>
          </a:p>
          <a:p>
            <a:pPr algn="just" eaLnBrk="1" hangingPunct="1">
              <a:defRPr/>
            </a:pPr>
            <a:r>
              <a:rPr lang="it-IT" sz="2800" dirty="0" smtClean="0"/>
              <a:t>Anche da una notissima pubblicità degli anni 70 per la prevenzione della carie</a:t>
            </a:r>
          </a:p>
          <a:p>
            <a:pPr algn="just" eaLnBrk="1" hangingPunct="1">
              <a:defRPr/>
            </a:pPr>
            <a:r>
              <a:rPr lang="it-IT" sz="2800" dirty="0" smtClean="0"/>
              <a:t>Ciò è ancor più vero oggi, poiché abbiamo una serie di strumenti diagnostici per consentire di svolgere davvero un’ efficace azione preventiva su moltissime malattie ed eventi avversi , fino a pochi decenni fa addirittura inspiegabili.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isultati immagini per fumo danni">
            <a:hlinkClick r:id="rId2"/>
          </p:cNvPr>
          <p:cNvPicPr>
            <a:picLocks noChangeAspect="1" noChangeArrowheads="1"/>
          </p:cNvPicPr>
          <p:nvPr/>
        </p:nvPicPr>
        <p:blipFill>
          <a:blip r:embed="rId3"/>
          <a:srcRect/>
          <a:stretch>
            <a:fillRect/>
          </a:stretch>
        </p:blipFill>
        <p:spPr bwMode="auto">
          <a:xfrm>
            <a:off x="2643188" y="1855788"/>
            <a:ext cx="5360987" cy="4337050"/>
          </a:xfrm>
          <a:prstGeom prst="rect">
            <a:avLst/>
          </a:prstGeom>
          <a:noFill/>
          <a:ln w="9525">
            <a:noFill/>
            <a:miter lim="800000"/>
            <a:headEnd/>
            <a:tailEnd/>
          </a:ln>
        </p:spPr>
      </p:pic>
      <p:sp>
        <p:nvSpPr>
          <p:cNvPr id="7" name="Titolo 6"/>
          <p:cNvSpPr>
            <a:spLocks noGrp="1"/>
          </p:cNvSpPr>
          <p:nvPr>
            <p:ph type="title"/>
          </p:nvPr>
        </p:nvSpPr>
        <p:spPr/>
        <p:txBody>
          <a:bodyPr/>
          <a:lstStyle/>
          <a:p>
            <a:pPr algn="ctr">
              <a:defRPr/>
            </a:pPr>
            <a:r>
              <a:rPr lang="it-IT" dirty="0" smtClean="0">
                <a:solidFill>
                  <a:srgbClr val="FF0000"/>
                </a:solidFill>
              </a:rPr>
              <a:t>FUMO (4)</a:t>
            </a:r>
            <a:endParaRPr lang="it-IT" dirty="0">
              <a:solidFill>
                <a:srgbClr val="FF0000"/>
              </a:solidFill>
            </a:endParaRPr>
          </a:p>
        </p:txBody>
      </p:sp>
      <p:sp>
        <p:nvSpPr>
          <p:cNvPr id="8" name="Segnaposto contenuto 7"/>
          <p:cNvSpPr>
            <a:spLocks noGrp="1"/>
          </p:cNvSpPr>
          <p:nvPr>
            <p:ph idx="1"/>
          </p:nvPr>
        </p:nvSpPr>
        <p:spPr/>
        <p:txBody>
          <a:bodyPr/>
          <a:lstStyle/>
          <a:p>
            <a:pPr>
              <a:defRPr/>
            </a:pP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isultati immagini per fumo danni">
            <a:hlinkClick r:id="rId2"/>
          </p:cNvPr>
          <p:cNvPicPr>
            <a:picLocks noChangeAspect="1" noChangeArrowheads="1"/>
          </p:cNvPicPr>
          <p:nvPr/>
        </p:nvPicPr>
        <p:blipFill>
          <a:blip r:embed="rId3"/>
          <a:srcRect/>
          <a:stretch>
            <a:fillRect/>
          </a:stretch>
        </p:blipFill>
        <p:spPr bwMode="auto">
          <a:xfrm>
            <a:off x="214313" y="1500188"/>
            <a:ext cx="8601075" cy="5148262"/>
          </a:xfrm>
          <a:prstGeom prst="rect">
            <a:avLst/>
          </a:prstGeom>
          <a:noFill/>
          <a:ln w="9525">
            <a:noFill/>
            <a:miter lim="800000"/>
            <a:headEnd/>
            <a:tailEnd/>
          </a:ln>
        </p:spPr>
      </p:pic>
      <p:sp>
        <p:nvSpPr>
          <p:cNvPr id="3" name="Titolo 2"/>
          <p:cNvSpPr>
            <a:spLocks noGrp="1"/>
          </p:cNvSpPr>
          <p:nvPr>
            <p:ph type="title"/>
          </p:nvPr>
        </p:nvSpPr>
        <p:spPr/>
        <p:txBody>
          <a:bodyPr/>
          <a:lstStyle/>
          <a:p>
            <a:pPr algn="ctr">
              <a:defRPr/>
            </a:pPr>
            <a:r>
              <a:rPr lang="it-IT" dirty="0" smtClean="0">
                <a:solidFill>
                  <a:srgbClr val="FF0000"/>
                </a:solidFill>
              </a:rPr>
              <a:t>FUMO (5)</a:t>
            </a:r>
            <a:endParaRPr lang="it-IT" dirty="0"/>
          </a:p>
        </p:txBody>
      </p:sp>
      <p:sp>
        <p:nvSpPr>
          <p:cNvPr id="4" name="Segnaposto contenuto 3"/>
          <p:cNvSpPr>
            <a:spLocks noGrp="1"/>
          </p:cNvSpPr>
          <p:nvPr>
            <p:ph idx="1"/>
          </p:nvPr>
        </p:nvSpPr>
        <p:spPr/>
        <p:txBody>
          <a:bodyPr/>
          <a:lstStyle/>
          <a:p>
            <a:pPr>
              <a:defRPr/>
            </a:pP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FUMO (6)</a:t>
            </a:r>
            <a:endParaRPr lang="it-IT" dirty="0" smtClean="0"/>
          </a:p>
        </p:txBody>
      </p:sp>
      <p:sp>
        <p:nvSpPr>
          <p:cNvPr id="3" name="Segnaposto contenuto 2"/>
          <p:cNvSpPr>
            <a:spLocks noGrp="1"/>
          </p:cNvSpPr>
          <p:nvPr>
            <p:ph idx="1"/>
          </p:nvPr>
        </p:nvSpPr>
        <p:spPr/>
        <p:txBody>
          <a:bodyPr/>
          <a:lstStyle/>
          <a:p>
            <a:pPr algn="just" eaLnBrk="1" hangingPunct="1">
              <a:defRPr/>
            </a:pPr>
            <a:r>
              <a:rPr lang="it-IT" sz="2800" dirty="0" smtClean="0"/>
              <a:t>È ampiamente riconosciuto che il fumo rappresenta la causa di una miriade di patologie ed è responsabile del 50% di tutti i decessi evitabili nei fumatori, di cui la metà sono di natura CV. Il rischio di eventi CV fatali a 10 anni è quasi doppio nei fumatori e il RR nei fumatori al di sotto dei &lt;50 anni è 5 volte superiore rispetto ai non fumatori.</a:t>
            </a:r>
          </a:p>
          <a:p>
            <a:pPr algn="just" eaLnBrk="1" hangingPunct="1">
              <a:defRPr/>
            </a:pPr>
            <a:r>
              <a:rPr lang="it-IT" sz="2800" dirty="0" smtClean="0"/>
              <a:t>(estratto da linee guida ESC 2016)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defRPr/>
            </a:pPr>
            <a:r>
              <a:rPr lang="it-IT" dirty="0" smtClean="0">
                <a:solidFill>
                  <a:srgbClr val="FF0000"/>
                </a:solidFill>
              </a:rPr>
              <a:t>FUMO (7)</a:t>
            </a:r>
            <a:endParaRPr lang="it-IT" dirty="0" smtClean="0"/>
          </a:p>
        </p:txBody>
      </p:sp>
      <p:sp>
        <p:nvSpPr>
          <p:cNvPr id="30723" name="Rectangle 3"/>
          <p:cNvSpPr>
            <a:spLocks noGrp="1" noChangeArrowheads="1"/>
          </p:cNvSpPr>
          <p:nvPr>
            <p:ph type="body" idx="1"/>
          </p:nvPr>
        </p:nvSpPr>
        <p:spPr/>
        <p:txBody>
          <a:bodyPr/>
          <a:lstStyle/>
          <a:p>
            <a:pPr marL="609600" indent="-609600" eaLnBrk="1" hangingPunct="1">
              <a:lnSpc>
                <a:spcPct val="80000"/>
              </a:lnSpc>
              <a:defRPr/>
            </a:pPr>
            <a:r>
              <a:rPr lang="it-IT" sz="2000" smtClean="0"/>
              <a:t>Il fumo causa , in breve, anche , ma non solo…</a:t>
            </a:r>
          </a:p>
          <a:p>
            <a:pPr marL="609600" indent="-609600" eaLnBrk="1" hangingPunct="1">
              <a:lnSpc>
                <a:spcPct val="80000"/>
              </a:lnSpc>
              <a:buFontTx/>
              <a:buAutoNum type="arabicPeriod"/>
              <a:defRPr/>
            </a:pPr>
            <a:r>
              <a:rPr lang="it-IT" sz="2000" smtClean="0"/>
              <a:t>Ictus</a:t>
            </a:r>
          </a:p>
          <a:p>
            <a:pPr marL="609600" indent="-609600" eaLnBrk="1" hangingPunct="1">
              <a:lnSpc>
                <a:spcPct val="80000"/>
              </a:lnSpc>
              <a:buFontTx/>
              <a:buAutoNum type="arabicPeriod"/>
              <a:defRPr/>
            </a:pPr>
            <a:r>
              <a:rPr lang="it-IT" sz="2000" smtClean="0"/>
              <a:t>Infarto</a:t>
            </a:r>
          </a:p>
          <a:p>
            <a:pPr marL="609600" indent="-609600" eaLnBrk="1" hangingPunct="1">
              <a:lnSpc>
                <a:spcPct val="80000"/>
              </a:lnSpc>
              <a:buFontTx/>
              <a:buAutoNum type="arabicPeriod"/>
              <a:defRPr/>
            </a:pPr>
            <a:r>
              <a:rPr lang="it-IT" sz="2000" smtClean="0"/>
              <a:t>Ipertensione </a:t>
            </a:r>
          </a:p>
          <a:p>
            <a:pPr marL="609600" indent="-609600" eaLnBrk="1" hangingPunct="1">
              <a:lnSpc>
                <a:spcPct val="80000"/>
              </a:lnSpc>
              <a:buFontTx/>
              <a:buAutoNum type="arabicPeriod"/>
              <a:defRPr/>
            </a:pPr>
            <a:r>
              <a:rPr lang="it-IT" sz="2000" smtClean="0"/>
              <a:t>bronchite cronica ed altre patologie respiratorie</a:t>
            </a:r>
          </a:p>
          <a:p>
            <a:pPr marL="609600" indent="-609600" eaLnBrk="1" hangingPunct="1">
              <a:lnSpc>
                <a:spcPct val="80000"/>
              </a:lnSpc>
              <a:buFontTx/>
              <a:buAutoNum type="arabicPeriod"/>
              <a:defRPr/>
            </a:pPr>
            <a:r>
              <a:rPr lang="it-IT" sz="2000" smtClean="0"/>
              <a:t>Sofferenza ischemica agli arti</a:t>
            </a:r>
          </a:p>
          <a:p>
            <a:pPr marL="609600" indent="-609600" eaLnBrk="1" hangingPunct="1">
              <a:lnSpc>
                <a:spcPct val="80000"/>
              </a:lnSpc>
              <a:buFontTx/>
              <a:buAutoNum type="arabicPeriod"/>
              <a:defRPr/>
            </a:pPr>
            <a:r>
              <a:rPr lang="it-IT" sz="2000" smtClean="0"/>
              <a:t>Impotenza</a:t>
            </a:r>
          </a:p>
          <a:p>
            <a:pPr marL="609600" indent="-609600" eaLnBrk="1" hangingPunct="1">
              <a:lnSpc>
                <a:spcPct val="80000"/>
              </a:lnSpc>
              <a:buFontTx/>
              <a:buAutoNum type="arabicPeriod"/>
              <a:defRPr/>
            </a:pPr>
            <a:r>
              <a:rPr lang="it-IT" sz="2000" smtClean="0"/>
              <a:t>Sterilità</a:t>
            </a:r>
          </a:p>
          <a:p>
            <a:pPr marL="609600" indent="-609600" eaLnBrk="1" hangingPunct="1">
              <a:lnSpc>
                <a:spcPct val="80000"/>
              </a:lnSpc>
              <a:buFontTx/>
              <a:buAutoNum type="arabicPeriod"/>
              <a:defRPr/>
            </a:pPr>
            <a:r>
              <a:rPr lang="it-IT" sz="2000" smtClean="0"/>
              <a:t>Gastrite</a:t>
            </a:r>
          </a:p>
          <a:p>
            <a:pPr marL="609600" indent="-609600" eaLnBrk="1" hangingPunct="1">
              <a:lnSpc>
                <a:spcPct val="80000"/>
              </a:lnSpc>
              <a:buFontTx/>
              <a:buAutoNum type="arabicPeriod"/>
              <a:defRPr/>
            </a:pPr>
            <a:r>
              <a:rPr lang="it-IT" sz="2000" smtClean="0"/>
              <a:t>Ulcera</a:t>
            </a:r>
          </a:p>
          <a:p>
            <a:pPr marL="609600" indent="-609600" eaLnBrk="1" hangingPunct="1">
              <a:lnSpc>
                <a:spcPct val="80000"/>
              </a:lnSpc>
              <a:buFontTx/>
              <a:buAutoNum type="arabicPeriod"/>
              <a:defRPr/>
            </a:pPr>
            <a:r>
              <a:rPr lang="it-IT" sz="2000" smtClean="0"/>
              <a:t>Alterazioni del ritmo cardiaco</a:t>
            </a:r>
          </a:p>
          <a:p>
            <a:pPr marL="609600" indent="-609600" eaLnBrk="1" hangingPunct="1">
              <a:lnSpc>
                <a:spcPct val="80000"/>
              </a:lnSpc>
              <a:buFontTx/>
              <a:buAutoNum type="arabicPeriod"/>
              <a:defRPr/>
            </a:pPr>
            <a:r>
              <a:rPr lang="it-IT" sz="2000" smtClean="0"/>
              <a:t>Neoplasie maligne</a:t>
            </a:r>
          </a:p>
          <a:p>
            <a:pPr marL="609600" indent="-609600" eaLnBrk="1" hangingPunct="1">
              <a:lnSpc>
                <a:spcPct val="80000"/>
              </a:lnSpc>
              <a:buFontTx/>
              <a:buAutoNum type="arabicPeriod"/>
              <a:defRPr/>
            </a:pPr>
            <a:endParaRPr lang="it-IT"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eaLnBrk="1" hangingPunct="1">
              <a:defRPr/>
            </a:pPr>
            <a:r>
              <a:rPr lang="it-IT" dirty="0" smtClean="0"/>
              <a:t/>
            </a:r>
            <a:br>
              <a:rPr lang="it-IT" dirty="0" smtClean="0"/>
            </a:br>
            <a:r>
              <a:rPr lang="it-IT" dirty="0" smtClean="0">
                <a:solidFill>
                  <a:srgbClr val="FF0000"/>
                </a:solidFill>
              </a:rPr>
              <a:t>ALIMENTAZIONE (1)</a:t>
            </a:r>
            <a:r>
              <a:rPr lang="it-IT" dirty="0" smtClean="0"/>
              <a:t/>
            </a:r>
            <a:br>
              <a:rPr lang="it-IT" dirty="0" smtClean="0"/>
            </a:br>
            <a:endParaRPr lang="it-IT" dirty="0" smtClean="0">
              <a:solidFill>
                <a:srgbClr val="FF0000"/>
              </a:solidFill>
            </a:endParaRPr>
          </a:p>
        </p:txBody>
      </p:sp>
      <p:sp>
        <p:nvSpPr>
          <p:cNvPr id="31747" name="Rectangle 3"/>
          <p:cNvSpPr>
            <a:spLocks noGrp="1" noChangeArrowheads="1"/>
          </p:cNvSpPr>
          <p:nvPr>
            <p:ph type="body" idx="1"/>
          </p:nvPr>
        </p:nvSpPr>
        <p:spPr/>
        <p:txBody>
          <a:bodyPr/>
          <a:lstStyle/>
          <a:p>
            <a:pPr eaLnBrk="1" hangingPunct="1">
              <a:defRPr/>
            </a:pPr>
            <a:r>
              <a:rPr lang="it-IT" dirty="0" smtClean="0"/>
              <a:t>“ Sono giovani, possono mangiare di tutto, quanto vogliono, tanto lo bruciano”</a:t>
            </a:r>
          </a:p>
          <a:p>
            <a:pPr eaLnBrk="1" hangingPunct="1">
              <a:defRPr/>
            </a:pPr>
            <a:r>
              <a:rPr lang="it-IT" dirty="0" smtClean="0"/>
              <a:t>Sarà poi vero??</a:t>
            </a:r>
          </a:p>
          <a:p>
            <a:pPr eaLnBrk="1" hangingPunct="1">
              <a:defRPr/>
            </a:pPr>
            <a:endParaRPr lang="it-IT"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defRPr/>
            </a:pPr>
            <a:r>
              <a:rPr lang="it-IT" dirty="0" smtClean="0">
                <a:solidFill>
                  <a:srgbClr val="FF0000"/>
                </a:solidFill>
              </a:rPr>
              <a:t>ALIMENTAZIONE (2)</a:t>
            </a:r>
            <a:endParaRPr lang="it-IT" dirty="0" smtClean="0"/>
          </a:p>
        </p:txBody>
      </p:sp>
      <p:sp>
        <p:nvSpPr>
          <p:cNvPr id="32771" name="Rectangle 3"/>
          <p:cNvSpPr>
            <a:spLocks noGrp="1" noChangeArrowheads="1"/>
          </p:cNvSpPr>
          <p:nvPr>
            <p:ph type="body" idx="1"/>
          </p:nvPr>
        </p:nvSpPr>
        <p:spPr/>
        <p:txBody>
          <a:bodyPr/>
          <a:lstStyle/>
          <a:p>
            <a:pPr algn="just" eaLnBrk="1" hangingPunct="1">
              <a:defRPr/>
            </a:pPr>
            <a:r>
              <a:rPr lang="it-IT" dirty="0" smtClean="0"/>
              <a:t>E’ sicuramente vero che un corpo in accrescimento ha delle esigenze metaboliche aumentate, ma non in modo smodato, e sicuramente non di quello che gli americani definiscono ”junk </a:t>
            </a:r>
            <a:r>
              <a:rPr lang="it-IT" dirty="0" err="1" smtClean="0"/>
              <a:t>food</a:t>
            </a:r>
            <a:r>
              <a:rPr lang="it-IT" dirty="0" smtClean="0"/>
              <a:t>”, cibo spazzatura, ricco di grassi saturi, zucchero e  povero in proteine nobili , fibre e grassi insaturi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defRPr/>
            </a:pPr>
            <a:r>
              <a:rPr lang="it-IT" dirty="0" smtClean="0">
                <a:solidFill>
                  <a:srgbClr val="FF0000"/>
                </a:solidFill>
              </a:rPr>
              <a:t>ALIMENTAZIONE (3)</a:t>
            </a:r>
            <a:endParaRPr lang="it-IT" dirty="0" smtClean="0"/>
          </a:p>
        </p:txBody>
      </p:sp>
      <p:sp>
        <p:nvSpPr>
          <p:cNvPr id="33795" name="Rectangle 3"/>
          <p:cNvSpPr>
            <a:spLocks noGrp="1" noChangeArrowheads="1"/>
          </p:cNvSpPr>
          <p:nvPr>
            <p:ph type="body" idx="1"/>
          </p:nvPr>
        </p:nvSpPr>
        <p:spPr/>
        <p:txBody>
          <a:bodyPr/>
          <a:lstStyle/>
          <a:p>
            <a:pPr algn="just" eaLnBrk="1" hangingPunct="1">
              <a:defRPr/>
            </a:pPr>
            <a:r>
              <a:rPr lang="it-IT" sz="2800" dirty="0" smtClean="0"/>
              <a:t>Una dieta equilibrata, unita ad un’ adeguata attività fisica è  quanto serve per poter crescere in modo sano. </a:t>
            </a:r>
          </a:p>
          <a:p>
            <a:pPr algn="just" eaLnBrk="1" hangingPunct="1">
              <a:defRPr/>
            </a:pPr>
            <a:r>
              <a:rPr lang="it-IT" sz="2800" dirty="0" smtClean="0"/>
              <a:t>Le calorie necessarie ad un adolescente sono 25-35 kcal/kg, in base alle attività fisiche questo apporto </a:t>
            </a:r>
            <a:r>
              <a:rPr lang="it-IT" sz="2800" dirty="0" err="1" smtClean="0"/>
              <a:t>puo’</a:t>
            </a:r>
            <a:r>
              <a:rPr lang="it-IT" sz="2800" dirty="0" smtClean="0"/>
              <a:t> essere aumentato anche in modo significativo (</a:t>
            </a:r>
            <a:r>
              <a:rPr lang="it-IT" sz="2800" dirty="0" err="1" smtClean="0"/>
              <a:t>es</a:t>
            </a:r>
            <a:r>
              <a:rPr lang="it-IT" sz="2800" dirty="0" smtClean="0"/>
              <a:t> sportivi), ma sempre in modo mirato alle reali esigenze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smtClean="0"/>
              <a:t>Dieta consigliata (ESC,2016)</a:t>
            </a:r>
          </a:p>
        </p:txBody>
      </p:sp>
      <p:sp>
        <p:nvSpPr>
          <p:cNvPr id="3" name="Segnaposto contenuto 2"/>
          <p:cNvSpPr>
            <a:spLocks noGrp="1"/>
          </p:cNvSpPr>
          <p:nvPr>
            <p:ph idx="1"/>
          </p:nvPr>
        </p:nvSpPr>
        <p:spPr/>
        <p:txBody>
          <a:bodyPr/>
          <a:lstStyle/>
          <a:p>
            <a:pPr eaLnBrk="1" hangingPunct="1">
              <a:defRPr/>
            </a:pPr>
            <a:r>
              <a:rPr lang="it-IT" sz="1600" dirty="0" smtClean="0"/>
              <a:t>Acidi grassi saturi: meno del 10% dell’apporto energetico totale, tramite sostituzione con acidi grassi polinsaturi.</a:t>
            </a:r>
          </a:p>
          <a:p>
            <a:pPr eaLnBrk="1" hangingPunct="1">
              <a:defRPr/>
            </a:pPr>
            <a:r>
              <a:rPr lang="it-IT" sz="1600" dirty="0" smtClean="0"/>
              <a:t>Acidi grassi trans-insaturi: il meno possibile, preferibilmente non da alimenti trattati e per meno dell’1% dell’apporto energetico totale da fonti naturali.</a:t>
            </a:r>
          </a:p>
          <a:p>
            <a:pPr eaLnBrk="1" hangingPunct="1">
              <a:defRPr/>
            </a:pPr>
            <a:r>
              <a:rPr lang="it-IT" sz="1600" dirty="0" smtClean="0"/>
              <a:t>Meno di 5 g di sale al giorno.</a:t>
            </a:r>
          </a:p>
          <a:p>
            <a:pPr eaLnBrk="1" hangingPunct="1">
              <a:defRPr/>
            </a:pPr>
            <a:r>
              <a:rPr lang="it-IT" sz="1600" dirty="0" smtClean="0"/>
              <a:t>40-45 g di fibre al giorno, preferibilmente da prodotti integrali.</a:t>
            </a:r>
          </a:p>
          <a:p>
            <a:pPr eaLnBrk="1" hangingPunct="1">
              <a:defRPr/>
            </a:pPr>
            <a:r>
              <a:rPr lang="it-IT" sz="1600" dirty="0" smtClean="0"/>
              <a:t>≥200 g di frutta al giorno (2-3 porzioni).</a:t>
            </a:r>
          </a:p>
          <a:p>
            <a:pPr eaLnBrk="1" hangingPunct="1">
              <a:defRPr/>
            </a:pPr>
            <a:r>
              <a:rPr lang="it-IT" sz="1600" dirty="0" smtClean="0"/>
              <a:t>≥200 g di verdura al giorno (2-3 porzioni).</a:t>
            </a:r>
          </a:p>
          <a:p>
            <a:pPr eaLnBrk="1" hangingPunct="1">
              <a:defRPr/>
            </a:pPr>
            <a:r>
              <a:rPr lang="it-IT" sz="1600" dirty="0" smtClean="0"/>
              <a:t>Pesce 1-2 volte alla settimana, una delle quali costituita da pesce grasso.</a:t>
            </a:r>
          </a:p>
          <a:p>
            <a:pPr eaLnBrk="1" hangingPunct="1">
              <a:defRPr/>
            </a:pPr>
            <a:r>
              <a:rPr lang="it-IT" sz="1600" dirty="0" smtClean="0"/>
              <a:t>30 g di noci non salate al giorno.</a:t>
            </a:r>
          </a:p>
          <a:p>
            <a:pPr eaLnBrk="1" hangingPunct="1">
              <a:defRPr/>
            </a:pPr>
            <a:r>
              <a:rPr lang="it-IT" sz="1600" dirty="0" smtClean="0"/>
              <a:t>Consumo di bevande alcoliche: da limitare a 2 bicchieri al giorno</a:t>
            </a:r>
          </a:p>
          <a:p>
            <a:pPr eaLnBrk="1" hangingPunct="1">
              <a:defRPr/>
            </a:pPr>
            <a:r>
              <a:rPr lang="it-IT" sz="1600" dirty="0" smtClean="0"/>
              <a:t>(20 g/</a:t>
            </a:r>
            <a:r>
              <a:rPr lang="it-IT" sz="1600" dirty="0" err="1" smtClean="0"/>
              <a:t>die</a:t>
            </a:r>
            <a:r>
              <a:rPr lang="it-IT" sz="1600" dirty="0" smtClean="0"/>
              <a:t> di alcool) per gli uomini e 1 bicchiere al giorno (10 g/</a:t>
            </a:r>
            <a:r>
              <a:rPr lang="it-IT" sz="1600" dirty="0" err="1" smtClean="0"/>
              <a:t>die</a:t>
            </a:r>
            <a:r>
              <a:rPr lang="it-IT" sz="1600" dirty="0" smtClean="0"/>
              <a:t> di alcool) per le donne.</a:t>
            </a:r>
          </a:p>
          <a:p>
            <a:pPr eaLnBrk="1" hangingPunct="1">
              <a:defRPr/>
            </a:pPr>
            <a:r>
              <a:rPr lang="it-IT" sz="1600" dirty="0" smtClean="0"/>
              <a:t>Deve essere assolutamente scoraggiato il consumo di bevande zuccherate e alcoliche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ALIMENTAZIONE (4)</a:t>
            </a:r>
            <a:endParaRPr lang="it-IT" dirty="0"/>
          </a:p>
        </p:txBody>
      </p:sp>
      <p:sp>
        <p:nvSpPr>
          <p:cNvPr id="3" name="Segnaposto contenuto 2"/>
          <p:cNvSpPr>
            <a:spLocks noGrp="1"/>
          </p:cNvSpPr>
          <p:nvPr>
            <p:ph idx="1"/>
          </p:nvPr>
        </p:nvSpPr>
        <p:spPr/>
        <p:txBody>
          <a:bodyPr/>
          <a:lstStyle/>
          <a:p>
            <a:pPr>
              <a:defRPr/>
            </a:pPr>
            <a:endParaRPr lang="it-IT"/>
          </a:p>
        </p:txBody>
      </p:sp>
      <p:pic>
        <p:nvPicPr>
          <p:cNvPr id="30724" name="Picture 2" descr="Risultati immagini per alimentazione sana">
            <a:hlinkClick r:id="rId2"/>
          </p:cNvPr>
          <p:cNvPicPr>
            <a:picLocks noChangeAspect="1" noChangeArrowheads="1"/>
          </p:cNvPicPr>
          <p:nvPr/>
        </p:nvPicPr>
        <p:blipFill>
          <a:blip r:embed="rId3"/>
          <a:srcRect/>
          <a:stretch>
            <a:fillRect/>
          </a:stretch>
        </p:blipFill>
        <p:spPr bwMode="auto">
          <a:xfrm>
            <a:off x="2071688" y="1914525"/>
            <a:ext cx="5200650" cy="406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defRPr/>
            </a:pPr>
            <a:r>
              <a:rPr lang="it-IT" dirty="0" smtClean="0">
                <a:solidFill>
                  <a:srgbClr val="FF0000"/>
                </a:solidFill>
              </a:rPr>
              <a:t>ALIMENTAZIONE (5)</a:t>
            </a:r>
            <a:endParaRPr lang="it-IT" dirty="0" smtClean="0"/>
          </a:p>
        </p:txBody>
      </p:sp>
      <p:sp>
        <p:nvSpPr>
          <p:cNvPr id="34819" name="Rectangle 3"/>
          <p:cNvSpPr>
            <a:spLocks noGrp="1" noChangeArrowheads="1"/>
          </p:cNvSpPr>
          <p:nvPr>
            <p:ph type="body" idx="1"/>
          </p:nvPr>
        </p:nvSpPr>
        <p:spPr/>
        <p:txBody>
          <a:bodyPr/>
          <a:lstStyle/>
          <a:p>
            <a:pPr algn="just" eaLnBrk="1" hangingPunct="1">
              <a:lnSpc>
                <a:spcPct val="90000"/>
              </a:lnSpc>
              <a:defRPr/>
            </a:pPr>
            <a:r>
              <a:rPr lang="it-IT" smtClean="0"/>
              <a:t>L’ eccesso di calorie persistente, in particolar modo colesterolo, porta ad un accumulo progressivo di grassi sulla parete dei vasi sanguigni arteriosi, che inizia già nei primi anni di vita, addirittura reperti autoptici mostrano strie lipidiche, che precorrono le placche, in neonati ,  perfino feti, di madri che avevano inadeguate attitudini alimentari.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endParaRPr lang="it-IT" smtClean="0"/>
          </a:p>
        </p:txBody>
      </p:sp>
      <p:sp>
        <p:nvSpPr>
          <p:cNvPr id="20483" name="Rectangle 3"/>
          <p:cNvSpPr>
            <a:spLocks noGrp="1" noChangeArrowheads="1"/>
          </p:cNvSpPr>
          <p:nvPr>
            <p:ph type="body" idx="1"/>
          </p:nvPr>
        </p:nvSpPr>
        <p:spPr/>
        <p:txBody>
          <a:bodyPr/>
          <a:lstStyle/>
          <a:p>
            <a:pPr algn="just" eaLnBrk="1" hangingPunct="1">
              <a:defRPr/>
            </a:pPr>
            <a:r>
              <a:rPr lang="it-IT" smtClean="0"/>
              <a:t>La prevenzione riveste un ruolo particolarmente importante quando interessa le prime età della vita, quando le scelte che facciamo , come stile di vita, alimentazione, educazione sanitaria, si ribatteranno inevitabilmente negli anni della maturità e dell’ invecchiamento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it-IT" dirty="0" smtClean="0"/>
              <a:t/>
            </a:r>
            <a:br>
              <a:rPr lang="it-IT" dirty="0" smtClean="0"/>
            </a:br>
            <a:r>
              <a:rPr lang="it-IT" dirty="0" smtClean="0">
                <a:solidFill>
                  <a:srgbClr val="FF0000"/>
                </a:solidFill>
              </a:rPr>
              <a:t>ALTERAZIONI DEL PESO (1)</a:t>
            </a:r>
            <a:r>
              <a:rPr lang="it-IT" dirty="0" smtClean="0"/>
              <a:t/>
            </a:r>
            <a:br>
              <a:rPr lang="it-IT" dirty="0" smtClean="0"/>
            </a:br>
            <a:endParaRPr lang="it-IT" dirty="0" smtClean="0">
              <a:solidFill>
                <a:srgbClr val="FF0000"/>
              </a:solidFill>
            </a:endParaRPr>
          </a:p>
        </p:txBody>
      </p:sp>
      <p:sp>
        <p:nvSpPr>
          <p:cNvPr id="35843" name="Rectangle 3"/>
          <p:cNvSpPr>
            <a:spLocks noGrp="1" noChangeArrowheads="1"/>
          </p:cNvSpPr>
          <p:nvPr>
            <p:ph type="body" idx="1"/>
          </p:nvPr>
        </p:nvSpPr>
        <p:spPr/>
        <p:txBody>
          <a:bodyPr/>
          <a:lstStyle/>
          <a:p>
            <a:pPr algn="just" eaLnBrk="1" hangingPunct="1">
              <a:defRPr/>
            </a:pPr>
            <a:r>
              <a:rPr lang="it-IT" dirty="0" smtClean="0"/>
              <a:t>L’ eccesso di peso corporeo, ma anche la sua eccessiva riduzione, sono tra le cause principali di molte delle patologie metaboliche e vascolari</a:t>
            </a:r>
          </a:p>
          <a:p>
            <a:pPr eaLnBrk="1" hangingPunct="1">
              <a:defRPr/>
            </a:pPr>
            <a:endParaRPr lang="it-IT"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625" y="285750"/>
            <a:ext cx="8229600" cy="1384300"/>
          </a:xfrm>
        </p:spPr>
        <p:txBody>
          <a:bodyPr/>
          <a:lstStyle/>
          <a:p>
            <a:pPr algn="ctr">
              <a:defRPr/>
            </a:pPr>
            <a:r>
              <a:rPr lang="it-IT" dirty="0" smtClean="0">
                <a:solidFill>
                  <a:srgbClr val="FF0000"/>
                </a:solidFill>
              </a:rPr>
              <a:t/>
            </a:r>
            <a:br>
              <a:rPr lang="it-IT" dirty="0" smtClean="0">
                <a:solidFill>
                  <a:srgbClr val="FF0000"/>
                </a:solidFill>
              </a:rPr>
            </a:br>
            <a:r>
              <a:rPr lang="it-IT" dirty="0" smtClean="0">
                <a:solidFill>
                  <a:srgbClr val="FF0000"/>
                </a:solidFill>
              </a:rPr>
              <a:t>ALTERAZIONI DEL PESO (2)</a:t>
            </a:r>
            <a:r>
              <a:rPr lang="it-IT" dirty="0" smtClean="0"/>
              <a:t/>
            </a:r>
            <a:br>
              <a:rPr lang="it-IT" dirty="0" smtClean="0"/>
            </a:br>
            <a:endParaRPr lang="it-IT" dirty="0"/>
          </a:p>
        </p:txBody>
      </p:sp>
      <p:sp>
        <p:nvSpPr>
          <p:cNvPr id="3" name="Segnaposto contenuto 2"/>
          <p:cNvSpPr>
            <a:spLocks noGrp="1"/>
          </p:cNvSpPr>
          <p:nvPr>
            <p:ph idx="1"/>
          </p:nvPr>
        </p:nvSpPr>
        <p:spPr/>
        <p:txBody>
          <a:bodyPr/>
          <a:lstStyle/>
          <a:p>
            <a:pPr>
              <a:defRPr/>
            </a:pPr>
            <a:endParaRPr lang="it-IT" dirty="0"/>
          </a:p>
        </p:txBody>
      </p:sp>
      <p:pic>
        <p:nvPicPr>
          <p:cNvPr id="33796" name="Picture 2" descr="Risultati immagini per sovrappeso">
            <a:hlinkClick r:id="rId2"/>
          </p:cNvPr>
          <p:cNvPicPr>
            <a:picLocks noChangeAspect="1" noChangeArrowheads="1"/>
          </p:cNvPicPr>
          <p:nvPr/>
        </p:nvPicPr>
        <p:blipFill>
          <a:blip r:embed="rId3"/>
          <a:srcRect/>
          <a:stretch>
            <a:fillRect/>
          </a:stretch>
        </p:blipFill>
        <p:spPr bwMode="auto">
          <a:xfrm>
            <a:off x="1571625" y="1919288"/>
            <a:ext cx="5214938" cy="413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eaLnBrk="1" hangingPunct="1">
              <a:defRPr/>
            </a:pPr>
            <a:r>
              <a:rPr lang="it-IT" dirty="0" smtClean="0">
                <a:solidFill>
                  <a:srgbClr val="FF0000"/>
                </a:solidFill>
              </a:rPr>
              <a:t/>
            </a:r>
            <a:br>
              <a:rPr lang="it-IT" dirty="0" smtClean="0">
                <a:solidFill>
                  <a:srgbClr val="FF0000"/>
                </a:solidFill>
              </a:rPr>
            </a:br>
            <a:r>
              <a:rPr lang="it-IT" dirty="0" smtClean="0">
                <a:solidFill>
                  <a:srgbClr val="FF0000"/>
                </a:solidFill>
              </a:rPr>
              <a:t>ALTERAZIONI DEL PESO (3)</a:t>
            </a:r>
            <a:r>
              <a:rPr lang="it-IT" dirty="0" smtClean="0"/>
              <a:t/>
            </a:r>
            <a:br>
              <a:rPr lang="it-IT" dirty="0" smtClean="0"/>
            </a:br>
            <a:endParaRPr lang="it-IT" dirty="0" smtClean="0"/>
          </a:p>
        </p:txBody>
      </p:sp>
      <p:sp>
        <p:nvSpPr>
          <p:cNvPr id="36867" name="Rectangle 3"/>
          <p:cNvSpPr>
            <a:spLocks noGrp="1" noChangeArrowheads="1"/>
          </p:cNvSpPr>
          <p:nvPr>
            <p:ph type="body" idx="1"/>
          </p:nvPr>
        </p:nvSpPr>
        <p:spPr/>
        <p:txBody>
          <a:bodyPr/>
          <a:lstStyle/>
          <a:p>
            <a:pPr algn="just" eaLnBrk="1" hangingPunct="1">
              <a:lnSpc>
                <a:spcPct val="80000"/>
              </a:lnSpc>
              <a:defRPr/>
            </a:pPr>
            <a:r>
              <a:rPr lang="it-IT" sz="2800" dirty="0" smtClean="0"/>
              <a:t>BMI Body Mass </a:t>
            </a:r>
            <a:r>
              <a:rPr lang="it-IT" sz="2800" dirty="0" err="1" smtClean="0"/>
              <a:t>Index</a:t>
            </a:r>
            <a:endParaRPr lang="it-IT" sz="2800" dirty="0" smtClean="0"/>
          </a:p>
          <a:p>
            <a:pPr algn="just" eaLnBrk="1" hangingPunct="1">
              <a:lnSpc>
                <a:spcPct val="80000"/>
              </a:lnSpc>
              <a:defRPr/>
            </a:pPr>
            <a:r>
              <a:rPr lang="it-IT" sz="2800" dirty="0" smtClean="0"/>
              <a:t>Un semplice calcolo che ognuno può fare per valutare se effettivamente il proprio peso è adeguato o meno</a:t>
            </a:r>
          </a:p>
          <a:p>
            <a:pPr algn="just" eaLnBrk="1" hangingPunct="1">
              <a:lnSpc>
                <a:spcPct val="80000"/>
              </a:lnSpc>
              <a:defRPr/>
            </a:pPr>
            <a:r>
              <a:rPr lang="it-IT" sz="2800" dirty="0" smtClean="0"/>
              <a:t>Il valore normale è tra 20 e 25</a:t>
            </a:r>
          </a:p>
          <a:p>
            <a:pPr algn="just" eaLnBrk="1" hangingPunct="1">
              <a:lnSpc>
                <a:spcPct val="80000"/>
              </a:lnSpc>
              <a:defRPr/>
            </a:pPr>
            <a:r>
              <a:rPr lang="it-IT" sz="2800" dirty="0" smtClean="0"/>
              <a:t>Si ottiene misurando </a:t>
            </a:r>
            <a:r>
              <a:rPr lang="it-IT" sz="2800" dirty="0" err="1" smtClean="0"/>
              <a:t>pso</a:t>
            </a:r>
            <a:r>
              <a:rPr lang="it-IT" sz="2800" dirty="0" smtClean="0"/>
              <a:t> ed altezza, e rapportando il proprio peso in kg e la propria altezza in metri, al quadrato KG/ h2 </a:t>
            </a:r>
          </a:p>
          <a:p>
            <a:pPr algn="just" eaLnBrk="1" hangingPunct="1">
              <a:lnSpc>
                <a:spcPct val="80000"/>
              </a:lnSpc>
              <a:defRPr/>
            </a:pPr>
            <a:r>
              <a:rPr lang="it-IT" sz="2800" dirty="0" smtClean="0"/>
              <a:t>Esempio un individuo di 80 kg, alto 1,82 </a:t>
            </a:r>
            <a:r>
              <a:rPr lang="it-IT" sz="2800" dirty="0" err="1" smtClean="0"/>
              <a:t>mt</a:t>
            </a:r>
            <a:r>
              <a:rPr lang="it-IT" sz="2800" dirty="0" smtClean="0"/>
              <a:t> avrà un BMI di 80/ (1,82)</a:t>
            </a:r>
            <a:r>
              <a:rPr lang="it-IT" sz="2800" baseline="30000" dirty="0" smtClean="0"/>
              <a:t>2 </a:t>
            </a:r>
            <a:r>
              <a:rPr lang="it-IT" sz="2800" dirty="0" smtClean="0"/>
              <a:t> , pari a 24,15</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defRPr/>
            </a:pPr>
            <a:r>
              <a:rPr lang="it-IT" dirty="0" smtClean="0">
                <a:solidFill>
                  <a:srgbClr val="FF0000"/>
                </a:solidFill>
              </a:rPr>
              <a:t/>
            </a:r>
            <a:br>
              <a:rPr lang="it-IT" dirty="0" smtClean="0">
                <a:solidFill>
                  <a:srgbClr val="FF0000"/>
                </a:solidFill>
              </a:rPr>
            </a:br>
            <a:r>
              <a:rPr lang="it-IT" dirty="0" smtClean="0">
                <a:solidFill>
                  <a:srgbClr val="FF0000"/>
                </a:solidFill>
              </a:rPr>
              <a:t>ALTERAZIONI DEL PESO (4)</a:t>
            </a:r>
            <a:r>
              <a:rPr lang="it-IT" dirty="0" smtClean="0"/>
              <a:t/>
            </a:r>
            <a:br>
              <a:rPr lang="it-IT" dirty="0" smtClean="0"/>
            </a:br>
            <a:endParaRPr lang="it-IT" dirty="0" smtClean="0"/>
          </a:p>
        </p:txBody>
      </p:sp>
      <p:sp>
        <p:nvSpPr>
          <p:cNvPr id="37891" name="Rectangle 3"/>
          <p:cNvSpPr>
            <a:spLocks noGrp="1" noChangeArrowheads="1"/>
          </p:cNvSpPr>
          <p:nvPr>
            <p:ph type="body" idx="1"/>
          </p:nvPr>
        </p:nvSpPr>
        <p:spPr/>
        <p:txBody>
          <a:bodyPr/>
          <a:lstStyle/>
          <a:p>
            <a:pPr eaLnBrk="1" hangingPunct="1">
              <a:defRPr/>
            </a:pPr>
            <a:r>
              <a:rPr lang="it-IT" dirty="0" smtClean="0"/>
              <a:t>Se BMI&lt; 20, sottopeso</a:t>
            </a:r>
          </a:p>
          <a:p>
            <a:pPr eaLnBrk="1" hangingPunct="1">
              <a:defRPr/>
            </a:pPr>
            <a:r>
              <a:rPr lang="it-IT" dirty="0" smtClean="0"/>
              <a:t>Se BMI tra 20 e 25, normopeso</a:t>
            </a:r>
          </a:p>
          <a:p>
            <a:pPr eaLnBrk="1" hangingPunct="1">
              <a:defRPr/>
            </a:pPr>
            <a:r>
              <a:rPr lang="it-IT" dirty="0" smtClean="0"/>
              <a:t>Se tra 25 e 30 sovrappeso</a:t>
            </a:r>
          </a:p>
          <a:p>
            <a:pPr eaLnBrk="1" hangingPunct="1">
              <a:defRPr/>
            </a:pPr>
            <a:r>
              <a:rPr lang="it-IT" dirty="0" smtClean="0"/>
              <a:t>Se tra 30 e 35 obesità lieve</a:t>
            </a:r>
          </a:p>
          <a:p>
            <a:pPr eaLnBrk="1" hangingPunct="1">
              <a:defRPr/>
            </a:pPr>
            <a:r>
              <a:rPr lang="it-IT" dirty="0" smtClean="0"/>
              <a:t>Se tra 35 e 40 obesità moderata</a:t>
            </a:r>
          </a:p>
          <a:p>
            <a:pPr eaLnBrk="1" hangingPunct="1">
              <a:defRPr/>
            </a:pPr>
            <a:r>
              <a:rPr lang="it-IT" dirty="0" smtClean="0"/>
              <a:t>Se &gt; di 40 obesità grave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defRPr/>
            </a:pPr>
            <a:r>
              <a:rPr lang="it-IT" dirty="0" smtClean="0">
                <a:solidFill>
                  <a:srgbClr val="FF0000"/>
                </a:solidFill>
              </a:rPr>
              <a:t/>
            </a:r>
            <a:br>
              <a:rPr lang="it-IT" dirty="0" smtClean="0">
                <a:solidFill>
                  <a:srgbClr val="FF0000"/>
                </a:solidFill>
              </a:rPr>
            </a:br>
            <a:r>
              <a:rPr lang="it-IT" dirty="0" smtClean="0">
                <a:solidFill>
                  <a:srgbClr val="FF0000"/>
                </a:solidFill>
              </a:rPr>
              <a:t>ALTERAZIONI DEL PESO (5)</a:t>
            </a:r>
            <a:r>
              <a:rPr lang="it-IT" dirty="0" smtClean="0"/>
              <a:t/>
            </a:r>
            <a:br>
              <a:rPr lang="it-IT" dirty="0" smtClean="0"/>
            </a:br>
            <a:endParaRPr lang="it-IT" dirty="0" smtClean="0"/>
          </a:p>
        </p:txBody>
      </p:sp>
      <p:sp>
        <p:nvSpPr>
          <p:cNvPr id="38915" name="Rectangle 3"/>
          <p:cNvSpPr>
            <a:spLocks noGrp="1" noChangeArrowheads="1"/>
          </p:cNvSpPr>
          <p:nvPr>
            <p:ph type="body" idx="1"/>
          </p:nvPr>
        </p:nvSpPr>
        <p:spPr/>
        <p:txBody>
          <a:bodyPr/>
          <a:lstStyle/>
          <a:p>
            <a:pPr algn="just" eaLnBrk="1" hangingPunct="1">
              <a:defRPr/>
            </a:pPr>
            <a:r>
              <a:rPr lang="it-IT" dirty="0" smtClean="0"/>
              <a:t>L’obesità grave è un fattore di rischio importantissimo, anche in giovane età, superato </a:t>
            </a:r>
            <a:r>
              <a:rPr lang="it-IT" dirty="0" err="1" smtClean="0"/>
              <a:t>solo…</a:t>
            </a:r>
            <a:r>
              <a:rPr lang="it-IT" dirty="0" smtClean="0"/>
              <a:t> dalla malnutrizione.</a:t>
            </a:r>
          </a:p>
          <a:p>
            <a:pPr algn="just" eaLnBrk="1" hangingPunct="1">
              <a:defRPr/>
            </a:pPr>
            <a:r>
              <a:rPr lang="it-IT" dirty="0" smtClean="0"/>
              <a:t>Oltre ad incrementare la mortalità di oltre 6 volte, aumenta anche l’ incidenza di patologie respiratorie, cardiovascolari, </a:t>
            </a:r>
            <a:r>
              <a:rPr lang="it-IT" dirty="0" err="1" smtClean="0"/>
              <a:t>artrosiche</a:t>
            </a:r>
            <a:r>
              <a:rPr lang="it-IT" dirty="0" smtClean="0"/>
              <a:t> precoci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
            </a:r>
            <a:br>
              <a:rPr lang="it-IT" dirty="0" smtClean="0">
                <a:solidFill>
                  <a:srgbClr val="FF0000"/>
                </a:solidFill>
              </a:rPr>
            </a:br>
            <a:r>
              <a:rPr lang="it-IT" dirty="0" smtClean="0">
                <a:solidFill>
                  <a:srgbClr val="FF0000"/>
                </a:solidFill>
              </a:rPr>
              <a:t>ALTERAZIONI DEL PESO (6)</a:t>
            </a:r>
            <a:r>
              <a:rPr lang="it-IT" dirty="0" smtClean="0"/>
              <a:t/>
            </a:r>
            <a:br>
              <a:rPr lang="it-IT" dirty="0" smtClean="0"/>
            </a:br>
            <a:endParaRPr lang="it-IT" dirty="0"/>
          </a:p>
        </p:txBody>
      </p:sp>
      <p:sp>
        <p:nvSpPr>
          <p:cNvPr id="3" name="Segnaposto contenuto 2"/>
          <p:cNvSpPr>
            <a:spLocks noGrp="1"/>
          </p:cNvSpPr>
          <p:nvPr>
            <p:ph idx="1"/>
          </p:nvPr>
        </p:nvSpPr>
        <p:spPr/>
        <p:txBody>
          <a:bodyPr/>
          <a:lstStyle/>
          <a:p>
            <a:pPr>
              <a:defRPr/>
            </a:pPr>
            <a:endParaRPr lang="it-IT"/>
          </a:p>
        </p:txBody>
      </p:sp>
      <p:sp>
        <p:nvSpPr>
          <p:cNvPr id="37892" name="AutoShape 2" descr="Risultati immagini per obesità"/>
          <p:cNvSpPr>
            <a:spLocks noChangeAspect="1" noChangeArrowheads="1"/>
          </p:cNvSpPr>
          <p:nvPr/>
        </p:nvSpPr>
        <p:spPr bwMode="auto">
          <a:xfrm>
            <a:off x="0" y="-98425"/>
            <a:ext cx="304800" cy="304800"/>
          </a:xfrm>
          <a:prstGeom prst="rect">
            <a:avLst/>
          </a:prstGeom>
          <a:noFill/>
          <a:ln w="9525">
            <a:noFill/>
            <a:miter lim="800000"/>
            <a:headEnd/>
            <a:tailEnd/>
          </a:ln>
        </p:spPr>
        <p:txBody>
          <a:bodyPr/>
          <a:lstStyle/>
          <a:p>
            <a:endParaRPr lang="it-IT"/>
          </a:p>
        </p:txBody>
      </p:sp>
      <p:sp>
        <p:nvSpPr>
          <p:cNvPr id="37893" name="AutoShape 4" descr="Risultati immagini per obesità"/>
          <p:cNvSpPr>
            <a:spLocks noChangeAspect="1" noChangeArrowheads="1"/>
          </p:cNvSpPr>
          <p:nvPr/>
        </p:nvSpPr>
        <p:spPr bwMode="auto">
          <a:xfrm>
            <a:off x="0" y="-98425"/>
            <a:ext cx="304800" cy="304800"/>
          </a:xfrm>
          <a:prstGeom prst="rect">
            <a:avLst/>
          </a:prstGeom>
          <a:noFill/>
          <a:ln w="9525">
            <a:noFill/>
            <a:miter lim="800000"/>
            <a:headEnd/>
            <a:tailEnd/>
          </a:ln>
        </p:spPr>
        <p:txBody>
          <a:bodyPr/>
          <a:lstStyle/>
          <a:p>
            <a:endParaRPr lang="it-IT"/>
          </a:p>
        </p:txBody>
      </p:sp>
      <p:pic>
        <p:nvPicPr>
          <p:cNvPr id="37894" name="Picture 6" descr="Risultati immagini per obesità">
            <a:hlinkClick r:id="rId2"/>
          </p:cNvPr>
          <p:cNvPicPr>
            <a:picLocks noChangeAspect="1" noChangeArrowheads="1"/>
          </p:cNvPicPr>
          <p:nvPr/>
        </p:nvPicPr>
        <p:blipFill>
          <a:blip r:embed="rId3"/>
          <a:srcRect/>
          <a:stretch>
            <a:fillRect/>
          </a:stretch>
        </p:blipFill>
        <p:spPr bwMode="auto">
          <a:xfrm>
            <a:off x="1500188" y="1785938"/>
            <a:ext cx="5715000"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
            </a:r>
            <a:br>
              <a:rPr lang="it-IT" dirty="0" smtClean="0">
                <a:solidFill>
                  <a:srgbClr val="FF0000"/>
                </a:solidFill>
              </a:rPr>
            </a:br>
            <a:r>
              <a:rPr lang="it-IT" dirty="0" smtClean="0">
                <a:solidFill>
                  <a:srgbClr val="FF0000"/>
                </a:solidFill>
              </a:rPr>
              <a:t>ALTERAZIONI DEL PESO (7)</a:t>
            </a:r>
            <a:r>
              <a:rPr lang="it-IT" dirty="0" smtClean="0"/>
              <a:t/>
            </a:r>
            <a:br>
              <a:rPr lang="it-IT" dirty="0" smtClean="0"/>
            </a:br>
            <a:endParaRPr lang="it-IT" dirty="0" smtClean="0"/>
          </a:p>
        </p:txBody>
      </p:sp>
      <p:sp>
        <p:nvSpPr>
          <p:cNvPr id="3" name="Segnaposto contenuto 2"/>
          <p:cNvSpPr>
            <a:spLocks noGrp="1"/>
          </p:cNvSpPr>
          <p:nvPr>
            <p:ph idx="1"/>
          </p:nvPr>
        </p:nvSpPr>
        <p:spPr/>
        <p:txBody>
          <a:bodyPr/>
          <a:lstStyle/>
          <a:p>
            <a:pPr algn="just" eaLnBrk="1" hangingPunct="1">
              <a:defRPr/>
            </a:pPr>
            <a:r>
              <a:rPr lang="it-IT" dirty="0" smtClean="0"/>
              <a:t>Praticare almeno 150 min di attività fisica aerobica moderata alla settimana (30 min per 5 giorni/ settimana) o 75 min di attività fisica aerobica vigorosa alla settimana (15 min per 5 giorni/settimana) o una combinazione delle due.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ALTERAZIONI DEL PESO (8)</a:t>
            </a:r>
            <a:endParaRPr lang="it-IT" dirty="0"/>
          </a:p>
        </p:txBody>
      </p:sp>
      <p:sp>
        <p:nvSpPr>
          <p:cNvPr id="3" name="Segnaposto contenuto 2"/>
          <p:cNvSpPr>
            <a:spLocks noGrp="1"/>
          </p:cNvSpPr>
          <p:nvPr>
            <p:ph idx="1"/>
          </p:nvPr>
        </p:nvSpPr>
        <p:spPr/>
        <p:txBody>
          <a:bodyPr/>
          <a:lstStyle/>
          <a:p>
            <a:pPr>
              <a:defRPr/>
            </a:pPr>
            <a:endParaRPr lang="it-IT"/>
          </a:p>
        </p:txBody>
      </p:sp>
      <p:pic>
        <p:nvPicPr>
          <p:cNvPr id="39940" name="Picture 2" descr="Risultati immagini per obesità">
            <a:hlinkClick r:id="rId2"/>
          </p:cNvPr>
          <p:cNvPicPr>
            <a:picLocks noChangeAspect="1" noChangeArrowheads="1"/>
          </p:cNvPicPr>
          <p:nvPr/>
        </p:nvPicPr>
        <p:blipFill>
          <a:blip r:embed="rId3"/>
          <a:srcRect/>
          <a:stretch>
            <a:fillRect/>
          </a:stretch>
        </p:blipFill>
        <p:spPr bwMode="auto">
          <a:xfrm>
            <a:off x="509588" y="2071688"/>
            <a:ext cx="8045450"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ALTERAZIONI DEL PESO (9)</a:t>
            </a:r>
            <a:endParaRPr lang="it-IT" dirty="0" smtClean="0"/>
          </a:p>
        </p:txBody>
      </p:sp>
      <p:sp>
        <p:nvSpPr>
          <p:cNvPr id="3" name="Segnaposto contenuto 2"/>
          <p:cNvSpPr>
            <a:spLocks noGrp="1"/>
          </p:cNvSpPr>
          <p:nvPr>
            <p:ph idx="1"/>
          </p:nvPr>
        </p:nvSpPr>
        <p:spPr/>
        <p:txBody>
          <a:bodyPr/>
          <a:lstStyle/>
          <a:p>
            <a:pPr algn="just" eaLnBrk="1" hangingPunct="1">
              <a:defRPr/>
            </a:pPr>
            <a:r>
              <a:rPr lang="it-IT" sz="2400" dirty="0" smtClean="0"/>
              <a:t>La pratica di una regolare attività fisica costituisce il caposaldo della prevenzione delle </a:t>
            </a:r>
            <a:r>
              <a:rPr lang="it-IT" sz="2400" dirty="0" err="1" smtClean="0"/>
              <a:t>MCV</a:t>
            </a:r>
            <a:r>
              <a:rPr lang="it-IT" sz="2400" dirty="0" smtClean="0"/>
              <a:t> e si associa ad una riduzione sia della mortalità per tutte le cause che della mortalità CV.</a:t>
            </a:r>
          </a:p>
          <a:p>
            <a:pPr algn="just" eaLnBrk="1" hangingPunct="1">
              <a:defRPr/>
            </a:pPr>
            <a:r>
              <a:rPr lang="it-IT" sz="2400" dirty="0" smtClean="0"/>
              <a:t>L’attività fisica determina un miglioramento della forma fisica e della salute mentale.</a:t>
            </a:r>
          </a:p>
          <a:p>
            <a:pPr algn="just" eaLnBrk="1" hangingPunct="1">
              <a:defRPr/>
            </a:pPr>
            <a:r>
              <a:rPr lang="it-IT" sz="2400" dirty="0" smtClean="0"/>
              <a:t>I soggetti sedentari devono essere incoraggiati ad intraprendere un programma di attività fisica aerobica di bassa intensità.</a:t>
            </a:r>
          </a:p>
          <a:p>
            <a:pPr algn="just" eaLnBrk="1" hangingPunct="1">
              <a:buFontTx/>
              <a:buNone/>
              <a:defRPr/>
            </a:pPr>
            <a:r>
              <a:rPr lang="it-IT" sz="2400" dirty="0" smtClean="0"/>
              <a:t>(linee guida ESC 2016)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t/>
            </a:r>
            <a:br>
              <a:rPr lang="it-IT" dirty="0" smtClean="0"/>
            </a:br>
            <a:r>
              <a:rPr lang="it-IT" dirty="0" smtClean="0">
                <a:solidFill>
                  <a:srgbClr val="FF0000"/>
                </a:solidFill>
              </a:rPr>
              <a:t>MALATTIE METABOLICHE</a:t>
            </a:r>
            <a:r>
              <a:rPr lang="it-IT" dirty="0" smtClean="0"/>
              <a:t/>
            </a:r>
            <a:br>
              <a:rPr lang="it-IT" dirty="0" smtClean="0"/>
            </a:br>
            <a:endParaRPr lang="it-IT" dirty="0" smtClean="0"/>
          </a:p>
        </p:txBody>
      </p:sp>
      <p:sp>
        <p:nvSpPr>
          <p:cNvPr id="3" name="Segnaposto contenuto 2"/>
          <p:cNvSpPr>
            <a:spLocks noGrp="1"/>
          </p:cNvSpPr>
          <p:nvPr>
            <p:ph idx="1"/>
          </p:nvPr>
        </p:nvSpPr>
        <p:spPr/>
        <p:txBody>
          <a:bodyPr/>
          <a:lstStyle/>
          <a:p>
            <a:pPr algn="just" eaLnBrk="1" hangingPunct="1">
              <a:defRPr/>
            </a:pPr>
            <a:r>
              <a:rPr lang="it-IT" dirty="0" smtClean="0"/>
              <a:t>Anche in assenza di comportamenti “ a rischio”, vanno considerati  almeno due patologie  importanti, l’ </a:t>
            </a:r>
            <a:r>
              <a:rPr lang="it-IT" dirty="0" err="1" smtClean="0"/>
              <a:t>ipercolesterolemia</a:t>
            </a:r>
            <a:r>
              <a:rPr lang="it-IT" dirty="0" smtClean="0"/>
              <a:t> ed il diabete, nelle prevenzione cardiovascolare da realizzarsi anche in giovane età</a:t>
            </a:r>
          </a:p>
          <a:p>
            <a:pPr algn="just" eaLnBrk="1" hangingPunct="1">
              <a:buFontTx/>
              <a:buNone/>
              <a:defRPr/>
            </a:pPr>
            <a:endParaRPr lang="it-IT"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defRPr/>
            </a:pPr>
            <a:r>
              <a:rPr lang="it-IT" dirty="0" smtClean="0">
                <a:solidFill>
                  <a:srgbClr val="FF0000"/>
                </a:solidFill>
              </a:rPr>
              <a:t>VACCINAZIONI (1)</a:t>
            </a:r>
          </a:p>
        </p:txBody>
      </p:sp>
      <p:sp>
        <p:nvSpPr>
          <p:cNvPr id="21507" name="Rectangle 3"/>
          <p:cNvSpPr>
            <a:spLocks noGrp="1" noChangeArrowheads="1"/>
          </p:cNvSpPr>
          <p:nvPr>
            <p:ph type="body" idx="1"/>
          </p:nvPr>
        </p:nvSpPr>
        <p:spPr/>
        <p:txBody>
          <a:bodyPr/>
          <a:lstStyle/>
          <a:p>
            <a:pPr algn="just" eaLnBrk="1" hangingPunct="1">
              <a:buFontTx/>
              <a:buNone/>
              <a:defRPr/>
            </a:pPr>
            <a:r>
              <a:rPr lang="it-IT" dirty="0" smtClean="0"/>
              <a:t>Negli ultimi anni, vi sono state sempre più resistenze alla pratica vaccinale , attribuendo ai vaccini una serie di eventi avversi, dall’ encefalite all’ autismo, che hanno portato una parte della popolazione ad esprimersi in modo fortemente negativo sull’ argomento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IPERCOLESTEROLEMIA (1)</a:t>
            </a:r>
          </a:p>
        </p:txBody>
      </p:sp>
      <p:sp>
        <p:nvSpPr>
          <p:cNvPr id="3" name="Segnaposto contenuto 2"/>
          <p:cNvSpPr>
            <a:spLocks noGrp="1"/>
          </p:cNvSpPr>
          <p:nvPr>
            <p:ph idx="1"/>
          </p:nvPr>
        </p:nvSpPr>
        <p:spPr/>
        <p:txBody>
          <a:bodyPr/>
          <a:lstStyle/>
          <a:p>
            <a:pPr algn="just" eaLnBrk="1" hangingPunct="1">
              <a:defRPr/>
            </a:pPr>
            <a:r>
              <a:rPr lang="it-IT" dirty="0" smtClean="0"/>
              <a:t>Reperti autoptici in adolescenti </a:t>
            </a:r>
            <a:r>
              <a:rPr lang="it-IT" dirty="0" err="1" smtClean="0"/>
              <a:t>ipercolesterolemici</a:t>
            </a:r>
            <a:r>
              <a:rPr lang="it-IT" dirty="0" smtClean="0"/>
              <a:t> hanno mostrato  placche significative in aorta e nelle arterie coronariche del 20% , con un’ incidenza del 3,2% di stenosi coronariche.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defRPr/>
            </a:pPr>
            <a:r>
              <a:rPr lang="it-IT" dirty="0" smtClean="0">
                <a:solidFill>
                  <a:srgbClr val="FF0000"/>
                </a:solidFill>
              </a:rPr>
              <a:t>IPERCOLESTEROLEMIA (2)</a:t>
            </a:r>
            <a:endParaRPr lang="it-IT" dirty="0"/>
          </a:p>
        </p:txBody>
      </p:sp>
      <p:sp>
        <p:nvSpPr>
          <p:cNvPr id="6" name="Segnaposto testo 5"/>
          <p:cNvSpPr>
            <a:spLocks noGrp="1"/>
          </p:cNvSpPr>
          <p:nvPr>
            <p:ph type="body" idx="1"/>
          </p:nvPr>
        </p:nvSpPr>
        <p:spPr/>
        <p:txBody>
          <a:bodyPr/>
          <a:lstStyle/>
          <a:p>
            <a:pPr>
              <a:defRPr/>
            </a:pPr>
            <a:r>
              <a:rPr lang="it-IT" b="0" dirty="0" smtClean="0"/>
              <a:t>Colesterolo buono e cattivo</a:t>
            </a:r>
            <a:endParaRPr lang="it-IT" b="0" dirty="0"/>
          </a:p>
        </p:txBody>
      </p:sp>
      <p:sp>
        <p:nvSpPr>
          <p:cNvPr id="7" name="Segnaposto contenuto 6"/>
          <p:cNvSpPr>
            <a:spLocks noGrp="1"/>
          </p:cNvSpPr>
          <p:nvPr>
            <p:ph sz="half" idx="2"/>
          </p:nvPr>
        </p:nvSpPr>
        <p:spPr/>
        <p:txBody>
          <a:bodyPr/>
          <a:lstStyle/>
          <a:p>
            <a:pPr>
              <a:defRPr/>
            </a:pPr>
            <a:endParaRPr lang="it-IT"/>
          </a:p>
        </p:txBody>
      </p:sp>
      <p:sp>
        <p:nvSpPr>
          <p:cNvPr id="8" name="Segnaposto testo 7"/>
          <p:cNvSpPr>
            <a:spLocks noGrp="1"/>
          </p:cNvSpPr>
          <p:nvPr>
            <p:ph type="body" sz="quarter" idx="3"/>
          </p:nvPr>
        </p:nvSpPr>
        <p:spPr/>
        <p:txBody>
          <a:bodyPr/>
          <a:lstStyle/>
          <a:p>
            <a:pPr>
              <a:defRPr/>
            </a:pPr>
            <a:endParaRPr lang="it-IT"/>
          </a:p>
        </p:txBody>
      </p:sp>
      <p:sp>
        <p:nvSpPr>
          <p:cNvPr id="9" name="Segnaposto contenuto 8"/>
          <p:cNvSpPr>
            <a:spLocks noGrp="1"/>
          </p:cNvSpPr>
          <p:nvPr>
            <p:ph sz="quarter" idx="4"/>
          </p:nvPr>
        </p:nvSpPr>
        <p:spPr/>
        <p:txBody>
          <a:bodyPr/>
          <a:lstStyle/>
          <a:p>
            <a:pPr>
              <a:defRPr/>
            </a:pPr>
            <a:endParaRPr lang="it-IT" dirty="0"/>
          </a:p>
        </p:txBody>
      </p:sp>
      <p:pic>
        <p:nvPicPr>
          <p:cNvPr id="44039" name="Picture 2" descr="Risultati immagini per ipercolesterolemia">
            <a:hlinkClick r:id="rId2"/>
          </p:cNvPr>
          <p:cNvPicPr>
            <a:picLocks noChangeAspect="1" noChangeArrowheads="1"/>
          </p:cNvPicPr>
          <p:nvPr/>
        </p:nvPicPr>
        <p:blipFill>
          <a:blip r:embed="rId3"/>
          <a:srcRect/>
          <a:stretch>
            <a:fillRect/>
          </a:stretch>
        </p:blipFill>
        <p:spPr bwMode="auto">
          <a:xfrm>
            <a:off x="428625" y="2571750"/>
            <a:ext cx="4000500" cy="2487613"/>
          </a:xfrm>
          <a:prstGeom prst="rect">
            <a:avLst/>
          </a:prstGeom>
          <a:noFill/>
          <a:ln w="9525">
            <a:noFill/>
            <a:miter lim="800000"/>
            <a:headEnd/>
            <a:tailEnd/>
          </a:ln>
        </p:spPr>
      </p:pic>
      <p:pic>
        <p:nvPicPr>
          <p:cNvPr id="44040" name="Picture 4" descr="Risultati immagini per ipercolesterolemia">
            <a:hlinkClick r:id="rId4"/>
          </p:cNvPr>
          <p:cNvPicPr>
            <a:picLocks noChangeAspect="1" noChangeArrowheads="1"/>
          </p:cNvPicPr>
          <p:nvPr/>
        </p:nvPicPr>
        <p:blipFill>
          <a:blip r:embed="rId5"/>
          <a:srcRect/>
          <a:stretch>
            <a:fillRect/>
          </a:stretch>
        </p:blipFill>
        <p:spPr bwMode="auto">
          <a:xfrm>
            <a:off x="4643438" y="2714625"/>
            <a:ext cx="3983037" cy="235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IPERCOLESTEROLEMIA (3)</a:t>
            </a:r>
            <a:endParaRPr lang="it-IT" dirty="0" smtClean="0"/>
          </a:p>
        </p:txBody>
      </p:sp>
      <p:sp>
        <p:nvSpPr>
          <p:cNvPr id="3" name="Segnaposto contenuto 2"/>
          <p:cNvSpPr>
            <a:spLocks noGrp="1"/>
          </p:cNvSpPr>
          <p:nvPr>
            <p:ph idx="1"/>
          </p:nvPr>
        </p:nvSpPr>
        <p:spPr/>
        <p:txBody>
          <a:bodyPr/>
          <a:lstStyle/>
          <a:p>
            <a:pPr algn="just" eaLnBrk="1" hangingPunct="1">
              <a:defRPr/>
            </a:pPr>
            <a:r>
              <a:rPr lang="it-IT" dirty="0" smtClean="0"/>
              <a:t> </a:t>
            </a:r>
            <a:r>
              <a:rPr lang="it-IT" sz="1800" dirty="0" smtClean="0"/>
              <a:t>IN QUALI SOGGETTI EFFETTUARE LO SCREENING DELL’IPERCOLESTEROLEMIA? </a:t>
            </a:r>
          </a:p>
          <a:p>
            <a:pPr algn="just" eaLnBrk="1" hangingPunct="1">
              <a:defRPr/>
            </a:pPr>
            <a:r>
              <a:rPr lang="it-IT" sz="1800" dirty="0" smtClean="0"/>
              <a:t>1) Bambini o adolescenti i cui genitori e/o nonni sono stati sottoposti a by-pass coronarico o angioplastica prima dei 55 anni </a:t>
            </a:r>
          </a:p>
          <a:p>
            <a:pPr algn="just" eaLnBrk="1" hangingPunct="1">
              <a:defRPr/>
            </a:pPr>
            <a:r>
              <a:rPr lang="it-IT" sz="1800" dirty="0" smtClean="0"/>
              <a:t>2) Bambini o adolescenti con storia familiare di IMA, angina pectoris, malattia vascolare cerebrale o periferica o morte improvvisa prima dei 55 anni </a:t>
            </a:r>
          </a:p>
          <a:p>
            <a:pPr algn="just" eaLnBrk="1" hangingPunct="1">
              <a:defRPr/>
            </a:pPr>
            <a:r>
              <a:rPr lang="it-IT" sz="1800" dirty="0" smtClean="0"/>
              <a:t>3) Bambini o adolescenti i cui genitori hanno alti livelli di CT (&gt; 240 mg / dl) </a:t>
            </a:r>
          </a:p>
          <a:p>
            <a:pPr algn="just" eaLnBrk="1" hangingPunct="1">
              <a:defRPr/>
            </a:pPr>
            <a:r>
              <a:rPr lang="it-IT" sz="1800" dirty="0" smtClean="0"/>
              <a:t>4) Bambini o adolescenti con storia familiare non nota ma con due o più fattori di rischio per </a:t>
            </a:r>
            <a:r>
              <a:rPr lang="it-IT" sz="1800" dirty="0" err="1" smtClean="0"/>
              <a:t>MCV</a:t>
            </a:r>
            <a:r>
              <a:rPr lang="it-IT" sz="1800" dirty="0" smtClean="0"/>
              <a:t> tra cui BMI &gt;30 kg/m2, ipertensione, fumo di sigaretta, bassi livelli di HDL-C, inattività fisica e diabete mellito </a:t>
            </a:r>
          </a:p>
          <a:p>
            <a:pPr algn="just" eaLnBrk="1" hangingPunct="1">
              <a:defRPr/>
            </a:pPr>
            <a:r>
              <a:rPr lang="it-IT" sz="1800" dirty="0" smtClean="0"/>
              <a:t>5) L’ultima categoria specifica di bambini, quelli “a rischio speciale” cioè obesi o anche solo sovrappeso, indipendentemente dalla presenza di altri fattori di rischio cardiovascolare “</a:t>
            </a:r>
            <a:r>
              <a:rPr lang="it-IT" sz="1800" dirty="0" err="1" smtClean="0"/>
              <a:t>non-lipid</a:t>
            </a:r>
            <a:r>
              <a:rPr lang="it-IT" sz="1800" dirty="0" smtClean="0"/>
              <a:t>”.</a:t>
            </a:r>
          </a:p>
          <a:p>
            <a:pPr eaLnBrk="1" hangingPunct="1">
              <a:defRPr/>
            </a:pPr>
            <a:endParaRPr lang="it-IT" sz="1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DIABETE (1)</a:t>
            </a:r>
            <a:endParaRPr lang="it-IT" dirty="0" smtClean="0"/>
          </a:p>
        </p:txBody>
      </p:sp>
      <p:sp>
        <p:nvSpPr>
          <p:cNvPr id="3" name="Segnaposto contenuto 2"/>
          <p:cNvSpPr>
            <a:spLocks noGrp="1"/>
          </p:cNvSpPr>
          <p:nvPr>
            <p:ph idx="1"/>
          </p:nvPr>
        </p:nvSpPr>
        <p:spPr/>
        <p:txBody>
          <a:bodyPr/>
          <a:lstStyle/>
          <a:p>
            <a:pPr algn="just" eaLnBrk="1" hangingPunct="1">
              <a:buFontTx/>
              <a:buNone/>
              <a:defRPr/>
            </a:pPr>
            <a:r>
              <a:rPr lang="it-IT" dirty="0" smtClean="0"/>
              <a:t>Si definisce mellito dal sapore dolce che avevano le urine dei soggetti diabetici. Si distingue in:</a:t>
            </a:r>
          </a:p>
          <a:p>
            <a:pPr marL="514350" indent="-514350" algn="just" eaLnBrk="1" hangingPunct="1">
              <a:buFontTx/>
              <a:buAutoNum type="arabicParenR"/>
              <a:defRPr/>
            </a:pPr>
            <a:r>
              <a:rPr lang="it-IT" dirty="0" smtClean="0"/>
              <a:t>Tipo 1, </a:t>
            </a:r>
            <a:r>
              <a:rPr lang="it-IT" dirty="0" err="1" smtClean="0"/>
              <a:t>insulino</a:t>
            </a:r>
            <a:r>
              <a:rPr lang="it-IT" dirty="0" smtClean="0"/>
              <a:t>.- dipendente (IDDM), o giovanile, 10% del totale</a:t>
            </a:r>
          </a:p>
          <a:p>
            <a:pPr marL="514350" indent="-514350" algn="just" eaLnBrk="1" hangingPunct="1">
              <a:buFontTx/>
              <a:buAutoNum type="arabicParenR"/>
              <a:defRPr/>
            </a:pPr>
            <a:r>
              <a:rPr lang="it-IT" dirty="0" smtClean="0"/>
              <a:t>Tipo 2 o </a:t>
            </a:r>
            <a:r>
              <a:rPr lang="it-IT" dirty="0" err="1" smtClean="0"/>
              <a:t>insulino-</a:t>
            </a:r>
            <a:r>
              <a:rPr lang="it-IT" dirty="0" smtClean="0"/>
              <a:t> indipendente (NIDDM),  tipico delle età più avanzate, 90% del totale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DIABETE (2)</a:t>
            </a:r>
          </a:p>
        </p:txBody>
      </p:sp>
      <p:sp>
        <p:nvSpPr>
          <p:cNvPr id="3" name="Segnaposto contenuto 2"/>
          <p:cNvSpPr>
            <a:spLocks noGrp="1"/>
          </p:cNvSpPr>
          <p:nvPr>
            <p:ph idx="1"/>
          </p:nvPr>
        </p:nvSpPr>
        <p:spPr/>
        <p:txBody>
          <a:bodyPr/>
          <a:lstStyle/>
          <a:p>
            <a:pPr algn="just" eaLnBrk="1" hangingPunct="1">
              <a:defRPr/>
            </a:pPr>
            <a:r>
              <a:rPr lang="it-IT" dirty="0" smtClean="0"/>
              <a:t>Il diabete giovanile è su base autoimmunitaria, a volte indotta da alcune malattie banali, come la parotite ed altre malattie esantematiche , varicella ecc,</a:t>
            </a:r>
          </a:p>
          <a:p>
            <a:pPr algn="just" eaLnBrk="1" hangingPunct="1">
              <a:defRPr/>
            </a:pPr>
            <a:r>
              <a:rPr lang="it-IT" dirty="0" smtClean="0"/>
              <a:t>Può manifestarsi nei primi anni di vita, più spesso in età scolare.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DIABETE (3)</a:t>
            </a:r>
          </a:p>
        </p:txBody>
      </p:sp>
      <p:sp>
        <p:nvSpPr>
          <p:cNvPr id="3" name="Segnaposto contenuto 2"/>
          <p:cNvSpPr>
            <a:spLocks noGrp="1"/>
          </p:cNvSpPr>
          <p:nvPr>
            <p:ph idx="1"/>
          </p:nvPr>
        </p:nvSpPr>
        <p:spPr/>
        <p:txBody>
          <a:bodyPr/>
          <a:lstStyle/>
          <a:p>
            <a:pPr algn="just" eaLnBrk="1" hangingPunct="1">
              <a:defRPr/>
            </a:pPr>
            <a:r>
              <a:rPr lang="it-IT" sz="2400" dirty="0" smtClean="0"/>
              <a:t>L’ esordio può essere subdolo, inizia con alcune alterazioni comportamentali, quali senso di sete che porta a bere acqua in quantità anche smodate (polidipsia), ed una diuresi abbondantissima, diurna e notturna (poliuria)</a:t>
            </a:r>
          </a:p>
          <a:p>
            <a:pPr algn="just" eaLnBrk="1" hangingPunct="1">
              <a:defRPr/>
            </a:pPr>
            <a:r>
              <a:rPr lang="it-IT" sz="2400" dirty="0" smtClean="0"/>
              <a:t>Se non riconosciuto in tempo, possono seguire, per l’aumentare della glicemia alterazioni sempre maggiori, fino addirittura alla sonnolenza ed al coma diabetico da </a:t>
            </a:r>
            <a:r>
              <a:rPr lang="it-IT" sz="2400" dirty="0" err="1" smtClean="0"/>
              <a:t>chetoacidosi</a:t>
            </a:r>
            <a:r>
              <a:rPr lang="it-IT" sz="2400" dirty="0"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DIABETE (4)</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dirty="0"/>
          </a:p>
        </p:txBody>
      </p:sp>
      <p:pic>
        <p:nvPicPr>
          <p:cNvPr id="49156" name="Picture 2" descr="Risultati immagini per diabete">
            <a:hlinkClick r:id="rId2"/>
          </p:cNvPr>
          <p:cNvPicPr>
            <a:picLocks noChangeAspect="1" noChangeArrowheads="1"/>
          </p:cNvPicPr>
          <p:nvPr/>
        </p:nvPicPr>
        <p:blipFill>
          <a:blip r:embed="rId3"/>
          <a:srcRect/>
          <a:stretch>
            <a:fillRect/>
          </a:stretch>
        </p:blipFill>
        <p:spPr bwMode="auto">
          <a:xfrm>
            <a:off x="1000125" y="1714500"/>
            <a:ext cx="6534150"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DIABETE (5)</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a:p>
        </p:txBody>
      </p:sp>
      <p:pic>
        <p:nvPicPr>
          <p:cNvPr id="50180" name="Picture 2" descr="Risultati immagini per diabete">
            <a:hlinkClick r:id="rId2"/>
          </p:cNvPr>
          <p:cNvPicPr>
            <a:picLocks noChangeAspect="1" noChangeArrowheads="1"/>
          </p:cNvPicPr>
          <p:nvPr/>
        </p:nvPicPr>
        <p:blipFill>
          <a:blip r:embed="rId3"/>
          <a:srcRect/>
          <a:stretch>
            <a:fillRect/>
          </a:stretch>
        </p:blipFill>
        <p:spPr bwMode="auto">
          <a:xfrm>
            <a:off x="1736725" y="1857375"/>
            <a:ext cx="5764213"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DIABETE (6)</a:t>
            </a:r>
          </a:p>
        </p:txBody>
      </p:sp>
      <p:sp>
        <p:nvSpPr>
          <p:cNvPr id="3" name="Segnaposto contenuto 2"/>
          <p:cNvSpPr>
            <a:spLocks noGrp="1"/>
          </p:cNvSpPr>
          <p:nvPr>
            <p:ph idx="1"/>
          </p:nvPr>
        </p:nvSpPr>
        <p:spPr/>
        <p:txBody>
          <a:bodyPr/>
          <a:lstStyle/>
          <a:p>
            <a:pPr algn="just" eaLnBrk="1" hangingPunct="1">
              <a:defRPr/>
            </a:pPr>
            <a:r>
              <a:rPr lang="it-IT" dirty="0" smtClean="0"/>
              <a:t>Un prelievo ematico, od un controllo delle urine permette di scoprire la presenza di glucosio in eccesso e predisporre la corretta alimentazione e la terapia, insulinica, che andrà incontro a modulazione ed adattamento periodico, in base al mutare delle esigenze metaboliche.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DIABETE (7)</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a:p>
        </p:txBody>
      </p:sp>
      <p:pic>
        <p:nvPicPr>
          <p:cNvPr id="52228" name="Picture 2" descr="Risultati immagini per diabete">
            <a:hlinkClick r:id="rId2"/>
          </p:cNvPr>
          <p:cNvPicPr>
            <a:picLocks noChangeAspect="1" noChangeArrowheads="1"/>
          </p:cNvPicPr>
          <p:nvPr/>
        </p:nvPicPr>
        <p:blipFill>
          <a:blip r:embed="rId3"/>
          <a:srcRect/>
          <a:stretch>
            <a:fillRect/>
          </a:stretch>
        </p:blipFill>
        <p:spPr bwMode="auto">
          <a:xfrm>
            <a:off x="1214438" y="1714500"/>
            <a:ext cx="6751637"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VACCINAZIONI (2)</a:t>
            </a:r>
            <a:endParaRPr lang="it-IT" dirty="0"/>
          </a:p>
        </p:txBody>
      </p:sp>
      <p:sp>
        <p:nvSpPr>
          <p:cNvPr id="3" name="Segnaposto contenuto 2"/>
          <p:cNvSpPr>
            <a:spLocks noGrp="1"/>
          </p:cNvSpPr>
          <p:nvPr>
            <p:ph idx="1"/>
          </p:nvPr>
        </p:nvSpPr>
        <p:spPr/>
        <p:txBody>
          <a:bodyPr/>
          <a:lstStyle/>
          <a:p>
            <a:pPr>
              <a:defRPr/>
            </a:pPr>
            <a:endParaRPr lang="it-IT" dirty="0"/>
          </a:p>
        </p:txBody>
      </p:sp>
      <p:pic>
        <p:nvPicPr>
          <p:cNvPr id="7172" name="Picture 2" descr="Risultati immagini per vaccinazioni">
            <a:hlinkClick r:id="rId2"/>
          </p:cNvPr>
          <p:cNvPicPr>
            <a:picLocks noChangeAspect="1" noChangeArrowheads="1"/>
          </p:cNvPicPr>
          <p:nvPr/>
        </p:nvPicPr>
        <p:blipFill>
          <a:blip r:embed="rId3"/>
          <a:srcRect/>
          <a:stretch>
            <a:fillRect/>
          </a:stretch>
        </p:blipFill>
        <p:spPr bwMode="auto">
          <a:xfrm>
            <a:off x="500063" y="1928813"/>
            <a:ext cx="7299325" cy="411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ARITMIE (1)</a:t>
            </a:r>
          </a:p>
        </p:txBody>
      </p:sp>
      <p:sp>
        <p:nvSpPr>
          <p:cNvPr id="3" name="Segnaposto contenuto 2"/>
          <p:cNvSpPr>
            <a:spLocks noGrp="1"/>
          </p:cNvSpPr>
          <p:nvPr>
            <p:ph idx="1"/>
          </p:nvPr>
        </p:nvSpPr>
        <p:spPr/>
        <p:txBody>
          <a:bodyPr/>
          <a:lstStyle/>
          <a:p>
            <a:pPr eaLnBrk="1" hangingPunct="1">
              <a:defRPr/>
            </a:pPr>
            <a:r>
              <a:rPr lang="it-IT" dirty="0" smtClean="0"/>
              <a:t>ALTERAZIONI DEL RITMO CARDIACO</a:t>
            </a:r>
          </a:p>
          <a:p>
            <a:pPr algn="just" eaLnBrk="1" hangingPunct="1">
              <a:defRPr/>
            </a:pPr>
            <a:r>
              <a:rPr lang="it-IT" sz="2400" dirty="0" smtClean="0"/>
              <a:t>Un recente screening elettrocardiografico (2015), svolto a Roma su una popolazione di oltre 14000 bambini ed adolescenti, ha evidenziato il 6% di ECG alterati, fino al blocco atrioventricolare completo con necessità di impianto di pacemaker definitivo 82 casi di circa 15 anni), ed un’ ulteriore percentuale, maggiore di </a:t>
            </a:r>
            <a:r>
              <a:rPr lang="it-IT" sz="2400" dirty="0" err="1" smtClean="0"/>
              <a:t>eCG</a:t>
            </a:r>
            <a:r>
              <a:rPr lang="it-IT" sz="2400" dirty="0" smtClean="0"/>
              <a:t> con alterazioni minori, da tenere comunque in controllo periodico (</a:t>
            </a:r>
            <a:r>
              <a:rPr lang="it-IT" sz="2400" dirty="0" err="1" smtClean="0"/>
              <a:t>follow</a:t>
            </a:r>
            <a:r>
              <a:rPr lang="it-IT" sz="2400" dirty="0" smtClean="0"/>
              <a:t> up)</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ARITMIE (2)</a:t>
            </a:r>
          </a:p>
        </p:txBody>
      </p:sp>
      <p:sp>
        <p:nvSpPr>
          <p:cNvPr id="3" name="Segnaposto contenuto 2"/>
          <p:cNvSpPr>
            <a:spLocks noGrp="1"/>
          </p:cNvSpPr>
          <p:nvPr>
            <p:ph idx="1"/>
          </p:nvPr>
        </p:nvSpPr>
        <p:spPr/>
        <p:txBody>
          <a:bodyPr/>
          <a:lstStyle/>
          <a:p>
            <a:pPr eaLnBrk="1" hangingPunct="1">
              <a:defRPr/>
            </a:pPr>
            <a:r>
              <a:rPr lang="it-IT" sz="1800" dirty="0" smtClean="0"/>
              <a:t>Le aritmie si presentano come</a:t>
            </a:r>
            <a:r>
              <a:rPr lang="it-IT" sz="1800" b="1" dirty="0" smtClean="0"/>
              <a:t> tachicardie</a:t>
            </a:r>
            <a:r>
              <a:rPr lang="it-IT" sz="1800" dirty="0" smtClean="0"/>
              <a:t>, ovvero </a:t>
            </a:r>
            <a:r>
              <a:rPr lang="it-IT" sz="1800" b="1" dirty="0" smtClean="0"/>
              <a:t>accelerazione del battito del cuore,</a:t>
            </a:r>
            <a:r>
              <a:rPr lang="it-IT" sz="1800" dirty="0" smtClean="0"/>
              <a:t> o </a:t>
            </a:r>
            <a:r>
              <a:rPr lang="it-IT" sz="1800" b="1" dirty="0" err="1" smtClean="0"/>
              <a:t>bradiaritmie</a:t>
            </a:r>
            <a:r>
              <a:rPr lang="it-IT" sz="1800" b="1" dirty="0" smtClean="0"/>
              <a:t> </a:t>
            </a:r>
            <a:r>
              <a:rPr lang="it-IT" sz="1800" dirty="0" smtClean="0"/>
              <a:t>che implicano</a:t>
            </a:r>
            <a:r>
              <a:rPr lang="it-IT" sz="1800" b="1" dirty="0" smtClean="0"/>
              <a:t> decelerazioni del ritmo cardiaco</a:t>
            </a:r>
            <a:r>
              <a:rPr lang="it-IT" sz="1800" dirty="0" smtClean="0"/>
              <a:t>. In entrambi i casi le aritmie possono essere di natura sintomatica o asintomatica.</a:t>
            </a:r>
            <a:br>
              <a:rPr lang="it-IT" sz="1800" dirty="0" smtClean="0"/>
            </a:br>
            <a:r>
              <a:rPr lang="it-IT" sz="1800" dirty="0" smtClean="0"/>
              <a:t>Alcune aritmie sono benigne, come ad esempio le tachicardie e le aritmie sinusali, che accompagnano le attività che si affrontano quotidianamente.</a:t>
            </a:r>
            <a:br>
              <a:rPr lang="it-IT" sz="1800" dirty="0" smtClean="0"/>
            </a:br>
            <a:r>
              <a:rPr lang="it-IT" sz="1800" dirty="0" smtClean="0"/>
              <a:t>Tuttavia, molte aritmie possono essere pericolose e tra queste possiamo distinguere:</a:t>
            </a:r>
            <a:br>
              <a:rPr lang="it-IT" sz="1800" dirty="0" smtClean="0"/>
            </a:br>
            <a:r>
              <a:rPr lang="it-IT" sz="1800" dirty="0" smtClean="0"/>
              <a:t>- aritmie primarie, ovvero dovute a un difetto insito nell'attività elettrica del cuore;</a:t>
            </a:r>
            <a:br>
              <a:rPr lang="it-IT" sz="1800" dirty="0" smtClean="0"/>
            </a:br>
            <a:r>
              <a:rPr lang="it-IT" sz="1800" dirty="0" smtClean="0"/>
              <a:t>- aritmie secondarie, che possono svilupparsi dopo un intervento cardiaco;</a:t>
            </a:r>
            <a:br>
              <a:rPr lang="it-IT" sz="1800" dirty="0" smtClean="0"/>
            </a:br>
            <a:r>
              <a:rPr lang="it-IT" sz="1800" dirty="0" smtClean="0"/>
              <a:t>- aritmie genetiche;</a:t>
            </a:r>
            <a:br>
              <a:rPr lang="it-IT" sz="1800" dirty="0" smtClean="0"/>
            </a:br>
            <a:r>
              <a:rPr lang="it-IT" sz="1800" dirty="0" smtClean="0"/>
              <a:t>- aritmie dovute ad alterazione farmacologica o fisica specifica (es. terapie, farmaci, droghe, stati febbrili).</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ARITMIE (3)</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a:p>
        </p:txBody>
      </p:sp>
      <p:pic>
        <p:nvPicPr>
          <p:cNvPr id="55300" name="Picture 2" descr="Risultati immagini per aritmie">
            <a:hlinkClick r:id="rId2"/>
          </p:cNvPr>
          <p:cNvPicPr>
            <a:picLocks noChangeAspect="1" noChangeArrowheads="1"/>
          </p:cNvPicPr>
          <p:nvPr/>
        </p:nvPicPr>
        <p:blipFill>
          <a:blip r:embed="rId3"/>
          <a:srcRect/>
          <a:stretch>
            <a:fillRect/>
          </a:stretch>
        </p:blipFill>
        <p:spPr bwMode="auto">
          <a:xfrm>
            <a:off x="1857375" y="1928813"/>
            <a:ext cx="5715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ARITMIE (4)</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a:p>
        </p:txBody>
      </p:sp>
      <p:pic>
        <p:nvPicPr>
          <p:cNvPr id="56324" name="Picture 2" descr="Risultati immagini per ipertensione">
            <a:hlinkClick r:id="rId2"/>
          </p:cNvPr>
          <p:cNvPicPr>
            <a:picLocks noChangeAspect="1" noChangeArrowheads="1"/>
          </p:cNvPicPr>
          <p:nvPr/>
        </p:nvPicPr>
        <p:blipFill>
          <a:blip r:embed="rId3"/>
          <a:srcRect/>
          <a:stretch>
            <a:fillRect/>
          </a:stretch>
        </p:blipFill>
        <p:spPr bwMode="auto">
          <a:xfrm>
            <a:off x="1714500" y="1857375"/>
            <a:ext cx="6067425"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ARITMIE (5)</a:t>
            </a:r>
          </a:p>
        </p:txBody>
      </p:sp>
      <p:sp>
        <p:nvSpPr>
          <p:cNvPr id="3" name="Segnaposto contenuto 2"/>
          <p:cNvSpPr>
            <a:spLocks noGrp="1"/>
          </p:cNvSpPr>
          <p:nvPr>
            <p:ph idx="1"/>
          </p:nvPr>
        </p:nvSpPr>
        <p:spPr/>
        <p:txBody>
          <a:bodyPr/>
          <a:lstStyle/>
          <a:p>
            <a:pPr algn="just" eaLnBrk="1" hangingPunct="1">
              <a:defRPr/>
            </a:pPr>
            <a:r>
              <a:rPr lang="it-IT" sz="2400" dirty="0" smtClean="0"/>
              <a:t>Distinguiamo le aritmie in:</a:t>
            </a:r>
          </a:p>
          <a:p>
            <a:pPr marL="457200" indent="-457200" algn="just" eaLnBrk="1" hangingPunct="1">
              <a:buFont typeface="+mj-lt"/>
              <a:buAutoNum type="arabicPeriod"/>
              <a:defRPr/>
            </a:pPr>
            <a:r>
              <a:rPr lang="it-IT" sz="2400" dirty="0" smtClean="0"/>
              <a:t> Tachicardie, con aumento  anche elevatissimo del ritmo cardiaco ( </a:t>
            </a:r>
            <a:r>
              <a:rPr lang="it-IT" sz="2400" dirty="0" err="1" smtClean="0"/>
              <a:t>tututututututu</a:t>
            </a:r>
            <a:r>
              <a:rPr lang="it-IT" sz="2400" dirty="0" smtClean="0"/>
              <a:t> .. sensazione  come di frullio d’ ali nel petto), di origine sia ventricolare e (le camere più basse del cuore che sopraventricolare (le camere più alte, gli atri) , che a volte rendono difficile o perfino impossibile il funzionamento normale del cuore</a:t>
            </a:r>
          </a:p>
          <a:p>
            <a:pPr marL="457200" indent="-457200" algn="just" eaLnBrk="1" hangingPunct="1">
              <a:buFont typeface="+mj-lt"/>
              <a:buAutoNum type="arabicPeriod"/>
              <a:defRPr/>
            </a:pPr>
            <a:r>
              <a:rPr lang="it-IT" sz="2400" dirty="0" smtClean="0"/>
              <a:t>Bradicardie invece sono le aritmie con rallentamento, anche estremo delle frequenza cardiaco ( </a:t>
            </a:r>
            <a:r>
              <a:rPr lang="it-IT" sz="2400" dirty="0" err="1" smtClean="0"/>
              <a:t>tumm…</a:t>
            </a:r>
            <a:r>
              <a:rPr lang="it-IT" sz="2400" dirty="0" smtClean="0"/>
              <a:t>.. </a:t>
            </a:r>
            <a:r>
              <a:rPr lang="it-IT" sz="2400" dirty="0" err="1" smtClean="0"/>
              <a:t>tummm……</a:t>
            </a:r>
            <a:r>
              <a:rPr lang="it-IT" sz="2400" dirty="0" smtClean="0"/>
              <a:t> </a:t>
            </a:r>
            <a:r>
              <a:rPr lang="it-IT" sz="2400" dirty="0" err="1" smtClean="0"/>
              <a:t>tummmm…</a:t>
            </a:r>
            <a:r>
              <a:rPr lang="it-IT" sz="2400" dirty="0" smtClean="0"/>
              <a:t>.), fino a volte all’ arresto. </a:t>
            </a:r>
          </a:p>
          <a:p>
            <a:pPr algn="just" eaLnBrk="1" hangingPunct="1">
              <a:defRPr/>
            </a:pPr>
            <a:endParaRPr lang="it-IT" sz="24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defRPr/>
            </a:pPr>
            <a:r>
              <a:rPr lang="it-IT" dirty="0" smtClean="0">
                <a:solidFill>
                  <a:srgbClr val="FF0000"/>
                </a:solidFill>
              </a:rPr>
              <a:t>ARITMIE (6)</a:t>
            </a:r>
            <a:endParaRPr lang="it-IT" dirty="0">
              <a:solidFill>
                <a:srgbClr val="FF0000"/>
              </a:solidFill>
            </a:endParaRPr>
          </a:p>
        </p:txBody>
      </p:sp>
      <p:sp>
        <p:nvSpPr>
          <p:cNvPr id="6" name="Segnaposto contenuto 5"/>
          <p:cNvSpPr>
            <a:spLocks noGrp="1"/>
          </p:cNvSpPr>
          <p:nvPr>
            <p:ph sz="half" idx="1"/>
          </p:nvPr>
        </p:nvSpPr>
        <p:spPr/>
        <p:txBody>
          <a:bodyPr/>
          <a:lstStyle/>
          <a:p>
            <a:pPr>
              <a:defRPr/>
            </a:pPr>
            <a:endParaRPr lang="it-IT"/>
          </a:p>
        </p:txBody>
      </p:sp>
      <p:sp>
        <p:nvSpPr>
          <p:cNvPr id="7" name="Segnaposto contenuto 6"/>
          <p:cNvSpPr>
            <a:spLocks noGrp="1"/>
          </p:cNvSpPr>
          <p:nvPr>
            <p:ph sz="half" idx="2"/>
          </p:nvPr>
        </p:nvSpPr>
        <p:spPr/>
        <p:txBody>
          <a:bodyPr/>
          <a:lstStyle/>
          <a:p>
            <a:pPr>
              <a:defRPr/>
            </a:pPr>
            <a:r>
              <a:rPr lang="it-IT" dirty="0" smtClean="0"/>
              <a:t>Pazienti così possono anche essere </a:t>
            </a:r>
            <a:r>
              <a:rPr lang="it-IT" dirty="0" err="1" smtClean="0"/>
              <a:t>paucisintomatici</a:t>
            </a:r>
            <a:r>
              <a:rPr lang="it-IT" dirty="0" smtClean="0"/>
              <a:t> o del tutto  asintomatici!</a:t>
            </a:r>
            <a:endParaRPr lang="it-IT" dirty="0"/>
          </a:p>
        </p:txBody>
      </p:sp>
      <p:pic>
        <p:nvPicPr>
          <p:cNvPr id="58373" name="Picture 2" descr="Immagine correlata">
            <a:hlinkClick r:id="rId2"/>
          </p:cNvPr>
          <p:cNvPicPr>
            <a:picLocks noChangeAspect="1" noChangeArrowheads="1"/>
          </p:cNvPicPr>
          <p:nvPr/>
        </p:nvPicPr>
        <p:blipFill>
          <a:blip r:embed="rId3"/>
          <a:srcRect/>
          <a:stretch>
            <a:fillRect/>
          </a:stretch>
        </p:blipFill>
        <p:spPr bwMode="auto">
          <a:xfrm>
            <a:off x="500063" y="2214563"/>
            <a:ext cx="3786187"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ARITMIE (7)</a:t>
            </a:r>
            <a:endParaRPr lang="it-IT" dirty="0">
              <a:solidFill>
                <a:srgbClr val="FF0000"/>
              </a:solidFill>
            </a:endParaRPr>
          </a:p>
        </p:txBody>
      </p:sp>
      <p:sp>
        <p:nvSpPr>
          <p:cNvPr id="3" name="Segnaposto contenuto 2"/>
          <p:cNvSpPr>
            <a:spLocks noGrp="1"/>
          </p:cNvSpPr>
          <p:nvPr>
            <p:ph sz="half" idx="1"/>
          </p:nvPr>
        </p:nvSpPr>
        <p:spPr/>
        <p:txBody>
          <a:bodyPr/>
          <a:lstStyle/>
          <a:p>
            <a:pPr>
              <a:defRPr/>
            </a:pPr>
            <a:endParaRPr lang="it-IT"/>
          </a:p>
        </p:txBody>
      </p:sp>
      <p:sp>
        <p:nvSpPr>
          <p:cNvPr id="4" name="Segnaposto contenuto 3"/>
          <p:cNvSpPr>
            <a:spLocks noGrp="1"/>
          </p:cNvSpPr>
          <p:nvPr>
            <p:ph sz="half" idx="2"/>
          </p:nvPr>
        </p:nvSpPr>
        <p:spPr/>
        <p:txBody>
          <a:bodyPr/>
          <a:lstStyle/>
          <a:p>
            <a:pPr algn="just">
              <a:defRPr/>
            </a:pPr>
            <a:r>
              <a:rPr lang="it-IT" sz="2400" dirty="0" smtClean="0"/>
              <a:t>Alcune alterazioni del ritmo cardiaco , anche gravissime, possono passare misconosciute, fino all’ arresto cardiaco improvviso, o alla fibrillazione ventricolare, che sono aritmie letali se non sono trattate immediatamente.</a:t>
            </a:r>
            <a:endParaRPr lang="it-IT" sz="2400" dirty="0"/>
          </a:p>
        </p:txBody>
      </p:sp>
      <p:pic>
        <p:nvPicPr>
          <p:cNvPr id="59397" name="Picture 2" descr="Risultati immagini per aritmie"/>
          <p:cNvPicPr>
            <a:picLocks noChangeAspect="1" noChangeArrowheads="1"/>
          </p:cNvPicPr>
          <p:nvPr/>
        </p:nvPicPr>
        <p:blipFill>
          <a:blip r:embed="rId2"/>
          <a:srcRect/>
          <a:stretch>
            <a:fillRect/>
          </a:stretch>
        </p:blipFill>
        <p:spPr bwMode="auto">
          <a:xfrm>
            <a:off x="857250" y="1928813"/>
            <a:ext cx="3643313" cy="411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ARITMIE (8)</a:t>
            </a:r>
          </a:p>
        </p:txBody>
      </p:sp>
      <p:sp>
        <p:nvSpPr>
          <p:cNvPr id="3" name="Segnaposto contenuto 2"/>
          <p:cNvSpPr>
            <a:spLocks noGrp="1"/>
          </p:cNvSpPr>
          <p:nvPr>
            <p:ph idx="1"/>
          </p:nvPr>
        </p:nvSpPr>
        <p:spPr/>
        <p:txBody>
          <a:bodyPr/>
          <a:lstStyle/>
          <a:p>
            <a:pPr algn="just" eaLnBrk="1" hangingPunct="1">
              <a:defRPr/>
            </a:pPr>
            <a:r>
              <a:rPr lang="it-IT" sz="2400" dirty="0" smtClean="0"/>
              <a:t>La diagnosi si fa con un elettrocardiogramma.  Se la sensazione non  è costante, ma a volte compare , per poi scomparire, è utile applicare un ECG holter  (cioè degli elettrodi applicati al paziente  collegati ad un rilevatore che registra per 24 ore il ritmo cardiaco). </a:t>
            </a:r>
          </a:p>
          <a:p>
            <a:pPr algn="just" eaLnBrk="1" hangingPunct="1">
              <a:defRPr/>
            </a:pPr>
            <a:r>
              <a:rPr lang="it-IT" sz="2400" dirty="0" smtClean="0"/>
              <a:t>La terapia è variabile in base alla patologia , farmaci, studio elettrofisiologico, fino all’ applicazione di pacemaker o defibrillatori). </a:t>
            </a:r>
          </a:p>
          <a:p>
            <a:pPr algn="just" eaLnBrk="1" hangingPunct="1">
              <a:defRPr/>
            </a:pPr>
            <a:endParaRPr lang="it-IT" sz="2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ARITMIE (9)</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dirty="0"/>
          </a:p>
        </p:txBody>
      </p:sp>
      <p:pic>
        <p:nvPicPr>
          <p:cNvPr id="61444" name="Picture 2" descr="Risultati immagini per aritmie">
            <a:hlinkClick r:id="rId2"/>
          </p:cNvPr>
          <p:cNvPicPr>
            <a:picLocks noChangeAspect="1" noChangeArrowheads="1"/>
          </p:cNvPicPr>
          <p:nvPr/>
        </p:nvPicPr>
        <p:blipFill>
          <a:blip r:embed="rId3"/>
          <a:srcRect/>
          <a:stretch>
            <a:fillRect/>
          </a:stretch>
        </p:blipFill>
        <p:spPr bwMode="auto">
          <a:xfrm>
            <a:off x="657225" y="2000250"/>
            <a:ext cx="7750175"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sz="4000" dirty="0" smtClean="0">
                <a:solidFill>
                  <a:srgbClr val="FF0000"/>
                </a:solidFill>
              </a:rPr>
              <a:t>CARDIOPATIE STRUTTURALI (1)</a:t>
            </a:r>
          </a:p>
        </p:txBody>
      </p:sp>
      <p:sp>
        <p:nvSpPr>
          <p:cNvPr id="3" name="Segnaposto contenuto 2"/>
          <p:cNvSpPr>
            <a:spLocks noGrp="1"/>
          </p:cNvSpPr>
          <p:nvPr>
            <p:ph idx="1"/>
          </p:nvPr>
        </p:nvSpPr>
        <p:spPr/>
        <p:txBody>
          <a:bodyPr/>
          <a:lstStyle/>
          <a:p>
            <a:pPr algn="just" eaLnBrk="1" hangingPunct="1">
              <a:defRPr/>
            </a:pPr>
            <a:r>
              <a:rPr lang="it-IT" dirty="0" smtClean="0"/>
              <a:t>ALTERAZIONI DELLA STRUTTURA CARDIACA</a:t>
            </a:r>
          </a:p>
          <a:p>
            <a:pPr algn="just" eaLnBrk="1" hangingPunct="1">
              <a:defRPr/>
            </a:pPr>
            <a:r>
              <a:rPr lang="it-IT" dirty="0" smtClean="0"/>
              <a:t>Vi sono una serie di alterazioni, congenite o acquisite, della struttura cardiaca che, nei casi più gravi possono portare alla necessità di un intervento </a:t>
            </a:r>
            <a:r>
              <a:rPr lang="it-IT" dirty="0" err="1" smtClean="0"/>
              <a:t>cardiochirurgico</a:t>
            </a:r>
            <a:r>
              <a:rPr lang="it-IT" dirty="0" smtClean="0"/>
              <a:t> di correzione del difetto.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it-IT" dirty="0" smtClean="0">
                <a:solidFill>
                  <a:srgbClr val="FF0000"/>
                </a:solidFill>
              </a:rPr>
              <a:t>VACCINAZIONI (3)</a:t>
            </a:r>
            <a:endParaRPr lang="it-IT" dirty="0" smtClean="0"/>
          </a:p>
        </p:txBody>
      </p:sp>
      <p:sp>
        <p:nvSpPr>
          <p:cNvPr id="22531" name="Rectangle 3"/>
          <p:cNvSpPr>
            <a:spLocks noGrp="1" noChangeArrowheads="1"/>
          </p:cNvSpPr>
          <p:nvPr>
            <p:ph type="body" idx="1"/>
          </p:nvPr>
        </p:nvSpPr>
        <p:spPr/>
        <p:txBody>
          <a:bodyPr/>
          <a:lstStyle/>
          <a:p>
            <a:pPr algn="just" eaLnBrk="1" hangingPunct="1">
              <a:defRPr/>
            </a:pPr>
            <a:r>
              <a:rPr lang="it-IT" dirty="0" smtClean="0"/>
              <a:t>Costoro , molti dei quali sicuramente in buona fede, sostengono tra l’ altro che non vi siano sufficienti garanzie sulla reale efficacia della copertura, e sarebbero così solo rischiose.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sz="4000" dirty="0" smtClean="0">
                <a:solidFill>
                  <a:srgbClr val="FF0000"/>
                </a:solidFill>
              </a:rPr>
              <a:t>CARDIOPATIE STRUTTURALI (2)</a:t>
            </a:r>
            <a:endParaRPr lang="it-IT" sz="4000" dirty="0" smtClean="0"/>
          </a:p>
        </p:txBody>
      </p:sp>
      <p:sp>
        <p:nvSpPr>
          <p:cNvPr id="3" name="Segnaposto contenuto 2"/>
          <p:cNvSpPr>
            <a:spLocks noGrp="1"/>
          </p:cNvSpPr>
          <p:nvPr>
            <p:ph idx="1"/>
          </p:nvPr>
        </p:nvSpPr>
        <p:spPr/>
        <p:txBody>
          <a:bodyPr/>
          <a:lstStyle/>
          <a:p>
            <a:pPr algn="just" eaLnBrk="1" hangingPunct="1">
              <a:defRPr/>
            </a:pPr>
            <a:r>
              <a:rPr lang="it-IT" sz="2400" dirty="0" smtClean="0"/>
              <a:t>L’ utilizzo ormai </a:t>
            </a:r>
            <a:r>
              <a:rPr lang="it-IT" sz="2400" dirty="0" err="1" smtClean="0"/>
              <a:t>routinario</a:t>
            </a:r>
            <a:r>
              <a:rPr lang="it-IT" sz="2400" dirty="0" smtClean="0"/>
              <a:t> dell’ ecocardiografia fetale, ovvero un’ ecografia fatta alla gestante che permette di visualizzare il cuore del nascituro, ha permesso di ridurre ,nel nostro paese, concretamente la mortalità da cardiopatie, consentendo di selezionare i neonati che avrebbero avuto  bisogno dell’ intervento.</a:t>
            </a:r>
          </a:p>
          <a:p>
            <a:pPr algn="just" eaLnBrk="1" hangingPunct="1">
              <a:defRPr/>
            </a:pPr>
            <a:r>
              <a:rPr lang="it-IT" sz="2400" dirty="0" smtClean="0"/>
              <a:t>Altre patologie però , poiché si manifestano successivamente, possono sfuggire, per ripresentarsi più </a:t>
            </a:r>
            <a:r>
              <a:rPr lang="it-IT" sz="2400" dirty="0" err="1" smtClean="0"/>
              <a:t>avanti.Poi</a:t>
            </a:r>
            <a:r>
              <a:rPr lang="it-IT" sz="2400" dirty="0" smtClean="0"/>
              <a:t> vi sono quelle </a:t>
            </a:r>
            <a:r>
              <a:rPr lang="it-IT" sz="2400" dirty="0" err="1" smtClean="0"/>
              <a:t>acquisite…</a:t>
            </a:r>
            <a:endParaRPr lang="it-IT" sz="2400" dirty="0" smtClean="0"/>
          </a:p>
          <a:p>
            <a:pPr algn="just" eaLnBrk="1" hangingPunct="1">
              <a:defRPr/>
            </a:pPr>
            <a:endParaRPr lang="it-IT"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sz="4000" dirty="0" smtClean="0">
                <a:solidFill>
                  <a:srgbClr val="FF0000"/>
                </a:solidFill>
              </a:rPr>
              <a:t>CARDIOPATIE STRUTTURALI (3)</a:t>
            </a:r>
            <a:endParaRPr lang="it-IT" sz="4000" dirty="0" smtClean="0"/>
          </a:p>
        </p:txBody>
      </p:sp>
      <p:sp>
        <p:nvSpPr>
          <p:cNvPr id="3" name="Segnaposto contenuto 2"/>
          <p:cNvSpPr>
            <a:spLocks noGrp="1"/>
          </p:cNvSpPr>
          <p:nvPr>
            <p:ph idx="1"/>
          </p:nvPr>
        </p:nvSpPr>
        <p:spPr/>
        <p:txBody>
          <a:bodyPr/>
          <a:lstStyle/>
          <a:p>
            <a:pPr algn="just" eaLnBrk="1" hangingPunct="1">
              <a:defRPr/>
            </a:pPr>
            <a:r>
              <a:rPr lang="it-IT" dirty="0" smtClean="0"/>
              <a:t>“ Dottore, mio figlio aveva un soffietto al cuore da piccolo, però il pediatra diceva: tutto bene, cresce. Mi fate un certificato, lo vogliono in palestra “</a:t>
            </a:r>
          </a:p>
          <a:p>
            <a:pPr algn="just" eaLnBrk="1" hangingPunct="1">
              <a:defRPr/>
            </a:pPr>
            <a:r>
              <a:rPr lang="it-IT" dirty="0" smtClean="0"/>
              <a:t>E’ la tipica richiesta quando si deve iscrivere qualcuno in palestra, o per svolgere attività sportiva.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sz="4000" dirty="0" smtClean="0">
                <a:solidFill>
                  <a:srgbClr val="FF0000"/>
                </a:solidFill>
              </a:rPr>
              <a:t>CARDIOPATIE STRUTTURALI (4)</a:t>
            </a:r>
            <a:endParaRPr lang="it-IT" sz="4000" dirty="0" smtClean="0"/>
          </a:p>
        </p:txBody>
      </p:sp>
      <p:sp>
        <p:nvSpPr>
          <p:cNvPr id="3" name="Segnaposto contenuto 2"/>
          <p:cNvSpPr>
            <a:spLocks noGrp="1"/>
          </p:cNvSpPr>
          <p:nvPr>
            <p:ph idx="1"/>
          </p:nvPr>
        </p:nvSpPr>
        <p:spPr/>
        <p:txBody>
          <a:bodyPr/>
          <a:lstStyle/>
          <a:p>
            <a:pPr algn="just" eaLnBrk="1" hangingPunct="1">
              <a:defRPr/>
            </a:pPr>
            <a:r>
              <a:rPr lang="it-IT" sz="2400" dirty="0" smtClean="0"/>
              <a:t>Purtroppo il “soffietto” può essere davvero un innocuo reperto acustico, ma anche essere il segnale di una cardiopatia anche complessa, come la miocardiopatia ipertrofica ostruttiva, o di </a:t>
            </a:r>
            <a:r>
              <a:rPr lang="it-IT" sz="2400" dirty="0" err="1" smtClean="0"/>
              <a:t>valvulopatie</a:t>
            </a:r>
            <a:r>
              <a:rPr lang="it-IT" sz="2400" dirty="0" smtClean="0"/>
              <a:t> mitraliche , aortiche, che possono iniziare con sintomi dapprima lievi, poi sempre più manifesti di difficoltà allo sforzo o mancanza del respiro (affanno, dispnea), ma che in alcuni casi NON hanno sintomi, fino alla sincope o addirittura alla morte improvvisa , magari durante uno sforzo fisico più intenso come una corsa o un a partita di calcio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000" dirty="0" smtClean="0">
                <a:solidFill>
                  <a:srgbClr val="FF0000"/>
                </a:solidFill>
              </a:rPr>
              <a:t>CARDIOPATIE STRUTTURALI (5)</a:t>
            </a:r>
            <a:endParaRPr lang="it-IT" sz="4000" dirty="0"/>
          </a:p>
        </p:txBody>
      </p:sp>
      <p:sp>
        <p:nvSpPr>
          <p:cNvPr id="3" name="Segnaposto contenuto 2"/>
          <p:cNvSpPr>
            <a:spLocks noGrp="1"/>
          </p:cNvSpPr>
          <p:nvPr>
            <p:ph sz="half" idx="1"/>
          </p:nvPr>
        </p:nvSpPr>
        <p:spPr/>
        <p:txBody>
          <a:bodyPr/>
          <a:lstStyle/>
          <a:p>
            <a:pPr>
              <a:defRPr/>
            </a:pPr>
            <a:endParaRPr lang="it-IT" dirty="0"/>
          </a:p>
        </p:txBody>
      </p:sp>
      <p:sp>
        <p:nvSpPr>
          <p:cNvPr id="4" name="Segnaposto contenuto 3"/>
          <p:cNvSpPr>
            <a:spLocks noGrp="1"/>
          </p:cNvSpPr>
          <p:nvPr>
            <p:ph sz="half" idx="2"/>
          </p:nvPr>
        </p:nvSpPr>
        <p:spPr/>
        <p:txBody>
          <a:bodyPr/>
          <a:lstStyle/>
          <a:p>
            <a:pPr>
              <a:defRPr/>
            </a:pPr>
            <a:endParaRPr lang="it-IT" dirty="0"/>
          </a:p>
        </p:txBody>
      </p:sp>
      <p:pic>
        <p:nvPicPr>
          <p:cNvPr id="66565" name="Picture 2" descr="Risultati immagini per difetti interatriali">
            <a:hlinkClick r:id="rId2"/>
          </p:cNvPr>
          <p:cNvPicPr>
            <a:picLocks noChangeAspect="1" noChangeArrowheads="1"/>
          </p:cNvPicPr>
          <p:nvPr/>
        </p:nvPicPr>
        <p:blipFill>
          <a:blip r:embed="rId3"/>
          <a:srcRect/>
          <a:stretch>
            <a:fillRect/>
          </a:stretch>
        </p:blipFill>
        <p:spPr bwMode="auto">
          <a:xfrm>
            <a:off x="61913" y="2643188"/>
            <a:ext cx="4462462" cy="3367087"/>
          </a:xfrm>
          <a:prstGeom prst="rect">
            <a:avLst/>
          </a:prstGeom>
          <a:noFill/>
          <a:ln w="9525">
            <a:noFill/>
            <a:miter lim="800000"/>
            <a:headEnd/>
            <a:tailEnd/>
          </a:ln>
        </p:spPr>
      </p:pic>
      <p:pic>
        <p:nvPicPr>
          <p:cNvPr id="66566" name="Picture 6" descr="http://erboristeriacn.altervista.org/Medicina/manuale/figure/immagini/26102.gif"/>
          <p:cNvPicPr>
            <a:picLocks noChangeAspect="1" noChangeArrowheads="1"/>
          </p:cNvPicPr>
          <p:nvPr/>
        </p:nvPicPr>
        <p:blipFill>
          <a:blip r:embed="rId4"/>
          <a:srcRect/>
          <a:stretch>
            <a:fillRect/>
          </a:stretch>
        </p:blipFill>
        <p:spPr bwMode="auto">
          <a:xfrm>
            <a:off x="4786313" y="1978025"/>
            <a:ext cx="3571875" cy="403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000" dirty="0" smtClean="0">
                <a:solidFill>
                  <a:srgbClr val="FF0000"/>
                </a:solidFill>
              </a:rPr>
              <a:t>CARDIOPATIE STRUTTURALI (6)</a:t>
            </a:r>
            <a:endParaRPr lang="it-IT" sz="4000" dirty="0"/>
          </a:p>
        </p:txBody>
      </p:sp>
      <p:sp>
        <p:nvSpPr>
          <p:cNvPr id="3" name="Segnaposto contenuto 2"/>
          <p:cNvSpPr>
            <a:spLocks noGrp="1"/>
          </p:cNvSpPr>
          <p:nvPr>
            <p:ph idx="1"/>
          </p:nvPr>
        </p:nvSpPr>
        <p:spPr/>
        <p:txBody>
          <a:bodyPr/>
          <a:lstStyle/>
          <a:p>
            <a:pPr algn="just">
              <a:defRPr/>
            </a:pPr>
            <a:r>
              <a:rPr lang="it-IT" dirty="0" smtClean="0"/>
              <a:t>Possono essere congenite, correlate ad un’ alterazione genetica o strutturale,che le porta a manifestarsi nel tempo, </a:t>
            </a:r>
            <a:r>
              <a:rPr lang="it-IT" dirty="0" err="1" smtClean="0"/>
              <a:t>es</a:t>
            </a:r>
            <a:r>
              <a:rPr lang="it-IT" dirty="0" smtClean="0"/>
              <a:t> la miocardiopatia ipertrofica, il prolasso della mitrale, difetti interatriali o interventricolari.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isultati immagini per cardiomiopatia ipertrofica">
            <a:hlinkClick r:id="rId2"/>
          </p:cNvPr>
          <p:cNvPicPr>
            <a:picLocks noChangeAspect="1" noChangeArrowheads="1"/>
          </p:cNvPicPr>
          <p:nvPr/>
        </p:nvPicPr>
        <p:blipFill>
          <a:blip r:embed="rId3"/>
          <a:srcRect/>
          <a:stretch>
            <a:fillRect/>
          </a:stretch>
        </p:blipFill>
        <p:spPr bwMode="auto">
          <a:xfrm>
            <a:off x="857250" y="571500"/>
            <a:ext cx="7712075" cy="551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sz="4000" dirty="0" smtClean="0">
                <a:solidFill>
                  <a:srgbClr val="FF0000"/>
                </a:solidFill>
              </a:rPr>
              <a:t>CARDIOPATIE STRUTTURALI (7)</a:t>
            </a:r>
            <a:endParaRPr lang="it-IT" sz="4000" dirty="0"/>
          </a:p>
        </p:txBody>
      </p:sp>
      <p:sp>
        <p:nvSpPr>
          <p:cNvPr id="3" name="Segnaposto contenuto 2"/>
          <p:cNvSpPr>
            <a:spLocks noGrp="1"/>
          </p:cNvSpPr>
          <p:nvPr>
            <p:ph idx="1"/>
          </p:nvPr>
        </p:nvSpPr>
        <p:spPr/>
        <p:txBody>
          <a:bodyPr/>
          <a:lstStyle/>
          <a:p>
            <a:pPr algn="just">
              <a:defRPr/>
            </a:pPr>
            <a:r>
              <a:rPr lang="it-IT" sz="2400" dirty="0" smtClean="0"/>
              <a:t>acquisite </a:t>
            </a:r>
          </a:p>
          <a:p>
            <a:pPr marL="514350" indent="-514350" algn="just">
              <a:buFont typeface="+mj-lt"/>
              <a:buAutoNum type="arabicPeriod"/>
              <a:defRPr/>
            </a:pPr>
            <a:r>
              <a:rPr lang="it-IT" sz="2400" dirty="0" smtClean="0"/>
              <a:t>endocardite reumatica da streptococco</a:t>
            </a:r>
          </a:p>
          <a:p>
            <a:pPr marL="514350" indent="-514350" algn="just">
              <a:buFont typeface="+mj-lt"/>
              <a:buAutoNum type="arabicPeriod"/>
              <a:defRPr/>
            </a:pPr>
            <a:r>
              <a:rPr lang="it-IT" sz="2400" dirty="0" smtClean="0"/>
              <a:t>Endocardite infettiva  batterica, spesso da batteri” deboli” come quelli del cavo orale </a:t>
            </a:r>
            <a:r>
              <a:rPr lang="it-IT" sz="2400" dirty="0" err="1" smtClean="0"/>
              <a:t>es</a:t>
            </a:r>
            <a:r>
              <a:rPr lang="it-IT" sz="2400" dirty="0" smtClean="0"/>
              <a:t> dopo procedure odontoiatriche</a:t>
            </a:r>
          </a:p>
          <a:p>
            <a:pPr marL="514350" indent="-514350" algn="just">
              <a:buFont typeface="+mj-lt"/>
              <a:buAutoNum type="arabicPeriod"/>
              <a:defRPr/>
            </a:pPr>
            <a:r>
              <a:rPr lang="it-IT" sz="2400" dirty="0" smtClean="0"/>
              <a:t>Endocardite da immunodepressione (HIV, tossicodipendenze</a:t>
            </a:r>
          </a:p>
          <a:p>
            <a:pPr marL="514350" indent="-514350" algn="just">
              <a:buFont typeface="+mj-lt"/>
              <a:buAutoNum type="arabicPeriod"/>
              <a:defRPr/>
            </a:pPr>
            <a:r>
              <a:rPr lang="it-IT" sz="2400" dirty="0" smtClean="0"/>
              <a:t>Traumatiche da incidenti,percosse, sport full </a:t>
            </a:r>
            <a:r>
              <a:rPr lang="it-IT" sz="2400" dirty="0" err="1" smtClean="0"/>
              <a:t>contact</a:t>
            </a:r>
            <a:r>
              <a:rPr lang="it-IT" sz="2400" dirty="0" smtClean="0"/>
              <a:t> </a:t>
            </a:r>
            <a:r>
              <a:rPr lang="it-IT" sz="2400" dirty="0" err="1" smtClean="0"/>
              <a:t>es</a:t>
            </a:r>
            <a:r>
              <a:rPr lang="it-IT" sz="2400" dirty="0" smtClean="0"/>
              <a:t> karate</a:t>
            </a:r>
          </a:p>
          <a:p>
            <a:pPr marL="514350" indent="-514350" algn="just">
              <a:buFont typeface="+mj-lt"/>
              <a:buAutoNum type="arabicPeriod"/>
              <a:defRPr/>
            </a:pPr>
            <a:r>
              <a:rPr lang="it-IT" sz="2400" dirty="0" smtClean="0"/>
              <a:t>Miocarditi post influenzali</a:t>
            </a:r>
          </a:p>
          <a:p>
            <a:pPr>
              <a:defRPr/>
            </a:pPr>
            <a:endParaRPr lang="it-IT"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Risultati immagini per cardiomiopatia ipertrofica">
            <a:hlinkClick r:id="rId2"/>
          </p:cNvPr>
          <p:cNvPicPr>
            <a:picLocks noChangeAspect="1" noChangeArrowheads="1"/>
          </p:cNvPicPr>
          <p:nvPr/>
        </p:nvPicPr>
        <p:blipFill>
          <a:blip r:embed="rId3"/>
          <a:srcRect/>
          <a:stretch>
            <a:fillRect/>
          </a:stretch>
        </p:blipFill>
        <p:spPr bwMode="auto">
          <a:xfrm>
            <a:off x="2071688" y="1735138"/>
            <a:ext cx="6286500" cy="4991100"/>
          </a:xfrm>
          <a:prstGeom prst="rect">
            <a:avLst/>
          </a:prstGeom>
          <a:noFill/>
          <a:ln w="9525">
            <a:noFill/>
            <a:miter lim="800000"/>
            <a:headEnd/>
            <a:tailEnd/>
          </a:ln>
        </p:spPr>
      </p:pic>
      <p:sp>
        <p:nvSpPr>
          <p:cNvPr id="7" name="Titolo 6"/>
          <p:cNvSpPr>
            <a:spLocks noGrp="1"/>
          </p:cNvSpPr>
          <p:nvPr>
            <p:ph type="title"/>
          </p:nvPr>
        </p:nvSpPr>
        <p:spPr/>
        <p:txBody>
          <a:bodyPr/>
          <a:lstStyle/>
          <a:p>
            <a:pPr>
              <a:defRPr/>
            </a:pPr>
            <a:r>
              <a:rPr lang="it-IT" sz="4000" dirty="0" smtClean="0">
                <a:solidFill>
                  <a:srgbClr val="FF0000"/>
                </a:solidFill>
              </a:rPr>
              <a:t>CARDIOPATIE STRUTTURALI (8)</a:t>
            </a:r>
            <a:endParaRPr lang="it-IT" sz="4000" dirty="0"/>
          </a:p>
        </p:txBody>
      </p:sp>
      <p:sp>
        <p:nvSpPr>
          <p:cNvPr id="8" name="Segnaposto contenuto 7"/>
          <p:cNvSpPr>
            <a:spLocks noGrp="1"/>
          </p:cNvSpPr>
          <p:nvPr>
            <p:ph idx="1"/>
          </p:nvPr>
        </p:nvSpPr>
        <p:spPr/>
        <p:txBody>
          <a:bodyPr/>
          <a:lstStyle/>
          <a:p>
            <a:pPr>
              <a:defRPr/>
            </a:pPr>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Risultati immagini per cardiomiopatia ipertrofica">
            <a:hlinkClick r:id="rId2"/>
          </p:cNvPr>
          <p:cNvPicPr>
            <a:picLocks noChangeAspect="1" noChangeArrowheads="1"/>
          </p:cNvPicPr>
          <p:nvPr/>
        </p:nvPicPr>
        <p:blipFill>
          <a:blip r:embed="rId3"/>
          <a:srcRect/>
          <a:stretch>
            <a:fillRect/>
          </a:stretch>
        </p:blipFill>
        <p:spPr bwMode="auto">
          <a:xfrm>
            <a:off x="22225" y="71438"/>
            <a:ext cx="9050338" cy="678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Risultati immagini per miocardiopatia dilatativa">
            <a:hlinkClick r:id="rId2"/>
          </p:cNvPr>
          <p:cNvPicPr>
            <a:picLocks noChangeAspect="1" noChangeArrowheads="1"/>
          </p:cNvPicPr>
          <p:nvPr/>
        </p:nvPicPr>
        <p:blipFill>
          <a:blip r:embed="rId3"/>
          <a:srcRect/>
          <a:stretch>
            <a:fillRect/>
          </a:stretch>
        </p:blipFill>
        <p:spPr bwMode="auto">
          <a:xfrm>
            <a:off x="500063" y="2500313"/>
            <a:ext cx="3322637" cy="3000375"/>
          </a:xfrm>
          <a:prstGeom prst="rect">
            <a:avLst/>
          </a:prstGeom>
          <a:noFill/>
          <a:ln w="9525">
            <a:noFill/>
            <a:miter lim="800000"/>
            <a:headEnd/>
            <a:tailEnd/>
          </a:ln>
        </p:spPr>
      </p:pic>
      <p:sp>
        <p:nvSpPr>
          <p:cNvPr id="11" name="Titolo 10"/>
          <p:cNvSpPr>
            <a:spLocks noGrp="1"/>
          </p:cNvSpPr>
          <p:nvPr>
            <p:ph type="title"/>
          </p:nvPr>
        </p:nvSpPr>
        <p:spPr/>
        <p:txBody>
          <a:bodyPr/>
          <a:lstStyle/>
          <a:p>
            <a:pPr algn="ctr">
              <a:defRPr/>
            </a:pPr>
            <a:r>
              <a:rPr lang="it-IT" sz="4000" dirty="0" smtClean="0">
                <a:solidFill>
                  <a:srgbClr val="FF0000"/>
                </a:solidFill>
              </a:rPr>
              <a:t>CARDIOPATIE STRUTTURALI (9)</a:t>
            </a:r>
            <a:endParaRPr lang="it-IT" sz="4000" dirty="0"/>
          </a:p>
        </p:txBody>
      </p:sp>
      <p:sp>
        <p:nvSpPr>
          <p:cNvPr id="12" name="Segnaposto testo 11"/>
          <p:cNvSpPr>
            <a:spLocks noGrp="1"/>
          </p:cNvSpPr>
          <p:nvPr>
            <p:ph type="body" idx="1"/>
          </p:nvPr>
        </p:nvSpPr>
        <p:spPr/>
        <p:txBody>
          <a:bodyPr/>
          <a:lstStyle/>
          <a:p>
            <a:pPr>
              <a:defRPr/>
            </a:pPr>
            <a:endParaRPr lang="it-IT"/>
          </a:p>
        </p:txBody>
      </p:sp>
      <p:sp>
        <p:nvSpPr>
          <p:cNvPr id="13" name="Segnaposto contenuto 12"/>
          <p:cNvSpPr>
            <a:spLocks noGrp="1"/>
          </p:cNvSpPr>
          <p:nvPr>
            <p:ph sz="half" idx="2"/>
          </p:nvPr>
        </p:nvSpPr>
        <p:spPr/>
        <p:txBody>
          <a:bodyPr/>
          <a:lstStyle/>
          <a:p>
            <a:pPr>
              <a:defRPr/>
            </a:pPr>
            <a:endParaRPr lang="it-IT" dirty="0"/>
          </a:p>
        </p:txBody>
      </p:sp>
      <p:sp>
        <p:nvSpPr>
          <p:cNvPr id="14" name="Segnaposto testo 13"/>
          <p:cNvSpPr>
            <a:spLocks noGrp="1"/>
          </p:cNvSpPr>
          <p:nvPr>
            <p:ph type="body" sz="quarter" idx="3"/>
          </p:nvPr>
        </p:nvSpPr>
        <p:spPr/>
        <p:txBody>
          <a:bodyPr/>
          <a:lstStyle/>
          <a:p>
            <a:pPr>
              <a:defRPr/>
            </a:pPr>
            <a:endParaRPr lang="it-IT"/>
          </a:p>
        </p:txBody>
      </p:sp>
      <p:sp>
        <p:nvSpPr>
          <p:cNvPr id="15" name="Segnaposto contenuto 14"/>
          <p:cNvSpPr>
            <a:spLocks noGrp="1"/>
          </p:cNvSpPr>
          <p:nvPr>
            <p:ph sz="quarter" idx="4"/>
          </p:nvPr>
        </p:nvSpPr>
        <p:spPr/>
        <p:txBody>
          <a:bodyPr/>
          <a:lstStyle/>
          <a:p>
            <a:pPr algn="just">
              <a:defRPr/>
            </a:pPr>
            <a:r>
              <a:rPr lang="it-IT" dirty="0" smtClean="0"/>
              <a:t>Chi è affetto da miocardiopatia </a:t>
            </a:r>
            <a:r>
              <a:rPr lang="it-IT" dirty="0" err="1" smtClean="0"/>
              <a:t>dilatativa</a:t>
            </a:r>
            <a:r>
              <a:rPr lang="it-IT" dirty="0" smtClean="0"/>
              <a:t>  o endocardite è spesso sintomatico in modo rilevante, a volte con inizio più lento e progressivo, fino a diventare clinicamente manifesto</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it-IT" dirty="0" smtClean="0">
                <a:solidFill>
                  <a:srgbClr val="FF0000"/>
                </a:solidFill>
              </a:rPr>
              <a:t>VACCINAZIONI (4)</a:t>
            </a:r>
            <a:endParaRPr lang="it-IT" dirty="0" smtClean="0"/>
          </a:p>
        </p:txBody>
      </p:sp>
      <p:sp>
        <p:nvSpPr>
          <p:cNvPr id="23555" name="Rectangle 3"/>
          <p:cNvSpPr>
            <a:spLocks noGrp="1" noChangeArrowheads="1"/>
          </p:cNvSpPr>
          <p:nvPr>
            <p:ph type="body" idx="1"/>
          </p:nvPr>
        </p:nvSpPr>
        <p:spPr/>
        <p:txBody>
          <a:bodyPr/>
          <a:lstStyle/>
          <a:p>
            <a:pPr algn="just" eaLnBrk="1" hangingPunct="1">
              <a:defRPr/>
            </a:pPr>
            <a:r>
              <a:rPr lang="it-IT" sz="2800" dirty="0" smtClean="0"/>
              <a:t>Senza voler assolutamente giudicare ciò che dovrebbe apparire come una libera scelta, se accettare  o meno una pratica medica, sono però doverose alcune precisazioni. </a:t>
            </a:r>
          </a:p>
          <a:p>
            <a:pPr algn="just" eaLnBrk="1" hangingPunct="1">
              <a:defRPr/>
            </a:pPr>
            <a:r>
              <a:rPr lang="it-IT" sz="2800" dirty="0" smtClean="0"/>
              <a:t>La prima vaccinazione della storia risale alla fine del 18mo secolo, quando un medico inglese, Edward Jenner, si rese conto che gli unici che non si ammalavano di vaiolo erano dei lavoratori appartenenti alla categoria dei mungitori</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sz="4000" dirty="0" smtClean="0">
                <a:solidFill>
                  <a:srgbClr val="FF0000"/>
                </a:solidFill>
              </a:rPr>
              <a:t>CARDIOPATIE STRUTTURALI (10)</a:t>
            </a:r>
            <a:endParaRPr lang="it-IT" sz="4000" dirty="0"/>
          </a:p>
        </p:txBody>
      </p:sp>
      <p:sp>
        <p:nvSpPr>
          <p:cNvPr id="3" name="Segnaposto contenuto 2"/>
          <p:cNvSpPr>
            <a:spLocks noGrp="1"/>
          </p:cNvSpPr>
          <p:nvPr>
            <p:ph idx="1"/>
          </p:nvPr>
        </p:nvSpPr>
        <p:spPr/>
        <p:txBody>
          <a:bodyPr/>
          <a:lstStyle/>
          <a:p>
            <a:pPr algn="just">
              <a:defRPr/>
            </a:pPr>
            <a:r>
              <a:rPr lang="it-IT" dirty="0" smtClean="0"/>
              <a:t>Pazienti con malattie odontoiatriche sviluppano più frequentemente aterosclerosi da autoanticorpi,contro la parete vascolare. Inoltre sono più predisposti a sviluppare endocardite batterica </a:t>
            </a:r>
            <a:endParaRPr lang="it-IT"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sz="4000" dirty="0" smtClean="0">
                <a:solidFill>
                  <a:srgbClr val="FF0000"/>
                </a:solidFill>
              </a:rPr>
              <a:t>CARDIOPATIE STRUTTURALI (11)</a:t>
            </a:r>
            <a:endParaRPr lang="it-IT" sz="4000" dirty="0" smtClean="0"/>
          </a:p>
        </p:txBody>
      </p:sp>
      <p:sp>
        <p:nvSpPr>
          <p:cNvPr id="3" name="Segnaposto contenuto 2"/>
          <p:cNvSpPr>
            <a:spLocks noGrp="1"/>
          </p:cNvSpPr>
          <p:nvPr>
            <p:ph idx="1"/>
          </p:nvPr>
        </p:nvSpPr>
        <p:spPr/>
        <p:txBody>
          <a:bodyPr/>
          <a:lstStyle/>
          <a:p>
            <a:pPr algn="just" eaLnBrk="1" hangingPunct="1">
              <a:defRPr/>
            </a:pPr>
            <a:r>
              <a:rPr lang="it-IT" sz="2400" dirty="0" smtClean="0"/>
              <a:t>L’ esame di screening è un’ ecografia al cuore o ecocardiogramma, eseguito da  un cardiologo ecografista, che permette di eseguire la maggior parte delle diagnosi in modo rapido, e disporre pertanto di eventuali terapie.</a:t>
            </a:r>
          </a:p>
          <a:p>
            <a:pPr algn="just" eaLnBrk="1" hangingPunct="1">
              <a:defRPr/>
            </a:pPr>
            <a:r>
              <a:rPr lang="it-IT" sz="2400" dirty="0" smtClean="0"/>
              <a:t>Purtroppo, oggi, non è ancora entrato negli screening obbligatori,  se non per  alcune attività agonistiche particolari, e solo dopo alcuni gravi eventi che hanno scosso il mondo sportivo.</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IPERTENSIONE (1)</a:t>
            </a:r>
            <a:r>
              <a:rPr lang="it-IT" dirty="0" smtClean="0"/>
              <a:t/>
            </a:r>
            <a:br>
              <a:rPr lang="it-IT" dirty="0" smtClean="0"/>
            </a:br>
            <a:endParaRPr lang="it-IT" dirty="0" smtClean="0">
              <a:solidFill>
                <a:srgbClr val="FF0000"/>
              </a:solidFill>
            </a:endParaRPr>
          </a:p>
        </p:txBody>
      </p:sp>
      <p:sp>
        <p:nvSpPr>
          <p:cNvPr id="3" name="Segnaposto contenuto 2"/>
          <p:cNvSpPr>
            <a:spLocks noGrp="1"/>
          </p:cNvSpPr>
          <p:nvPr>
            <p:ph idx="1"/>
          </p:nvPr>
        </p:nvSpPr>
        <p:spPr/>
        <p:txBody>
          <a:bodyPr/>
          <a:lstStyle/>
          <a:p>
            <a:pPr algn="just" eaLnBrk="1" hangingPunct="1">
              <a:defRPr/>
            </a:pPr>
            <a:r>
              <a:rPr lang="it-IT" sz="2800" dirty="0" smtClean="0"/>
              <a:t>Nonostante sia  forse la patologia cardiovascolare più conosciuta, molti ignorano che può manifestarsi anche in età giovanile , per alcune alterazioni congenite, o talora acquisite (fumo, droghe eccesso di caffeina, anabolizzanti, pillole per aumentare le proprie performance fisiche ed intellettive)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IPERTENSIONE (2)</a:t>
            </a:r>
            <a:endParaRPr lang="it-IT" dirty="0" smtClean="0"/>
          </a:p>
        </p:txBody>
      </p:sp>
      <p:sp>
        <p:nvSpPr>
          <p:cNvPr id="3" name="Segnaposto contenuto 2"/>
          <p:cNvSpPr>
            <a:spLocks noGrp="1"/>
          </p:cNvSpPr>
          <p:nvPr>
            <p:ph idx="1"/>
          </p:nvPr>
        </p:nvSpPr>
        <p:spPr/>
        <p:txBody>
          <a:bodyPr/>
          <a:lstStyle/>
          <a:p>
            <a:pPr algn="just" eaLnBrk="1" hangingPunct="1">
              <a:defRPr/>
            </a:pPr>
            <a:r>
              <a:rPr lang="it-IT" sz="2000" dirty="0" smtClean="0"/>
              <a:t>SINTOMI</a:t>
            </a:r>
          </a:p>
          <a:p>
            <a:pPr algn="just" eaLnBrk="1" hangingPunct="1">
              <a:defRPr/>
            </a:pPr>
            <a:r>
              <a:rPr lang="it-IT" sz="2000" dirty="0" smtClean="0"/>
              <a:t>Mal di testa, senso di pulsazione alle tempie, “cuore in gola”, specie dopo sforzo, talora senza alcun sintomo se è stabilmente elevata.</a:t>
            </a:r>
          </a:p>
          <a:p>
            <a:pPr algn="just" eaLnBrk="1" hangingPunct="1">
              <a:defRPr/>
            </a:pPr>
            <a:r>
              <a:rPr lang="it-IT" sz="2000" dirty="0" smtClean="0"/>
              <a:t>Screening: misurazione della pressione DA ENTRAMBE le braccia. </a:t>
            </a:r>
          </a:p>
          <a:p>
            <a:pPr algn="just" eaLnBrk="1" hangingPunct="1">
              <a:defRPr/>
            </a:pPr>
            <a:r>
              <a:rPr lang="it-IT" sz="2000" dirty="0" smtClean="0"/>
              <a:t>Trattamento. Rimuovere le cause acquisite quando possibile, eseguire eventuali altri controlli se non vi sono fattori esterni. Può essere legata ad un restringimento delle arterie del rene o dell’ aorta stessa ( coartazione aortica), ad un’ alterazione della funzione tiroidea (ipertiroidismo)  o in alcuni casi non frequenti, ad alcune neoplasie che producono sostanze che aumentano la pressione arteriosa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IPERTENSIONE (3)</a:t>
            </a:r>
            <a:endParaRPr lang="it-IT" dirty="0"/>
          </a:p>
        </p:txBody>
      </p:sp>
      <p:sp>
        <p:nvSpPr>
          <p:cNvPr id="3" name="Segnaposto contenuto 2"/>
          <p:cNvSpPr>
            <a:spLocks noGrp="1"/>
          </p:cNvSpPr>
          <p:nvPr>
            <p:ph idx="1"/>
          </p:nvPr>
        </p:nvSpPr>
        <p:spPr/>
        <p:txBody>
          <a:bodyPr/>
          <a:lstStyle/>
          <a:p>
            <a:pPr>
              <a:defRPr/>
            </a:pPr>
            <a:endParaRPr lang="it-IT" dirty="0"/>
          </a:p>
        </p:txBody>
      </p:sp>
      <p:sp>
        <p:nvSpPr>
          <p:cNvPr id="77828" name="AutoShape 2" descr="Risultati immagini per ipertensione"/>
          <p:cNvSpPr>
            <a:spLocks noChangeAspect="1" noChangeArrowheads="1"/>
          </p:cNvSpPr>
          <p:nvPr/>
        </p:nvSpPr>
        <p:spPr bwMode="auto">
          <a:xfrm>
            <a:off x="0" y="-98425"/>
            <a:ext cx="304800" cy="304800"/>
          </a:xfrm>
          <a:prstGeom prst="rect">
            <a:avLst/>
          </a:prstGeom>
          <a:noFill/>
          <a:ln w="9525">
            <a:noFill/>
            <a:miter lim="800000"/>
            <a:headEnd/>
            <a:tailEnd/>
          </a:ln>
        </p:spPr>
        <p:txBody>
          <a:bodyPr/>
          <a:lstStyle/>
          <a:p>
            <a:endParaRPr lang="it-IT"/>
          </a:p>
        </p:txBody>
      </p:sp>
      <p:sp>
        <p:nvSpPr>
          <p:cNvPr id="77829" name="AutoShape 4" descr="Risultati immagini per ipertensione"/>
          <p:cNvSpPr>
            <a:spLocks noChangeAspect="1" noChangeArrowheads="1"/>
          </p:cNvSpPr>
          <p:nvPr/>
        </p:nvSpPr>
        <p:spPr bwMode="auto">
          <a:xfrm>
            <a:off x="0" y="-98425"/>
            <a:ext cx="304800" cy="304800"/>
          </a:xfrm>
          <a:prstGeom prst="rect">
            <a:avLst/>
          </a:prstGeom>
          <a:noFill/>
          <a:ln w="9525">
            <a:noFill/>
            <a:miter lim="800000"/>
            <a:headEnd/>
            <a:tailEnd/>
          </a:ln>
        </p:spPr>
        <p:txBody>
          <a:bodyPr/>
          <a:lstStyle/>
          <a:p>
            <a:endParaRPr lang="it-IT"/>
          </a:p>
        </p:txBody>
      </p:sp>
      <p:pic>
        <p:nvPicPr>
          <p:cNvPr id="77830" name="Picture 6" descr="Risultati immagini per ipertensione">
            <a:hlinkClick r:id="rId2"/>
          </p:cNvPr>
          <p:cNvPicPr>
            <a:picLocks noChangeAspect="1" noChangeArrowheads="1"/>
          </p:cNvPicPr>
          <p:nvPr/>
        </p:nvPicPr>
        <p:blipFill>
          <a:blip r:embed="rId3"/>
          <a:srcRect/>
          <a:stretch>
            <a:fillRect/>
          </a:stretch>
        </p:blipFill>
        <p:spPr bwMode="auto">
          <a:xfrm>
            <a:off x="1590675" y="1928813"/>
            <a:ext cx="5624513" cy="409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pPr algn="ctr">
              <a:defRPr/>
            </a:pPr>
            <a:r>
              <a:rPr lang="it-IT" dirty="0" smtClean="0">
                <a:solidFill>
                  <a:srgbClr val="FF0000"/>
                </a:solidFill>
              </a:rPr>
              <a:t>IPERTENSIONE (4)</a:t>
            </a:r>
            <a:endParaRPr lang="it-IT" dirty="0"/>
          </a:p>
        </p:txBody>
      </p:sp>
      <p:sp>
        <p:nvSpPr>
          <p:cNvPr id="7" name="Segnaposto testo 6"/>
          <p:cNvSpPr>
            <a:spLocks noGrp="1"/>
          </p:cNvSpPr>
          <p:nvPr>
            <p:ph type="body" idx="1"/>
          </p:nvPr>
        </p:nvSpPr>
        <p:spPr/>
        <p:txBody>
          <a:bodyPr/>
          <a:lstStyle/>
          <a:p>
            <a:pPr>
              <a:defRPr/>
            </a:pPr>
            <a:endParaRPr lang="it-IT"/>
          </a:p>
        </p:txBody>
      </p:sp>
      <p:sp>
        <p:nvSpPr>
          <p:cNvPr id="8" name="Segnaposto contenuto 7"/>
          <p:cNvSpPr>
            <a:spLocks noGrp="1"/>
          </p:cNvSpPr>
          <p:nvPr>
            <p:ph sz="half" idx="2"/>
          </p:nvPr>
        </p:nvSpPr>
        <p:spPr/>
        <p:txBody>
          <a:bodyPr/>
          <a:lstStyle/>
          <a:p>
            <a:pPr>
              <a:defRPr/>
            </a:pPr>
            <a:endParaRPr lang="it-IT"/>
          </a:p>
        </p:txBody>
      </p:sp>
      <p:sp>
        <p:nvSpPr>
          <p:cNvPr id="9" name="Segnaposto testo 8"/>
          <p:cNvSpPr>
            <a:spLocks noGrp="1"/>
          </p:cNvSpPr>
          <p:nvPr>
            <p:ph type="body" sz="quarter" idx="3"/>
          </p:nvPr>
        </p:nvSpPr>
        <p:spPr/>
        <p:txBody>
          <a:bodyPr/>
          <a:lstStyle/>
          <a:p>
            <a:pPr>
              <a:defRPr/>
            </a:pPr>
            <a:endParaRPr lang="it-IT"/>
          </a:p>
        </p:txBody>
      </p:sp>
      <p:sp>
        <p:nvSpPr>
          <p:cNvPr id="10" name="Segnaposto contenuto 9"/>
          <p:cNvSpPr>
            <a:spLocks noGrp="1"/>
          </p:cNvSpPr>
          <p:nvPr>
            <p:ph sz="quarter" idx="4"/>
          </p:nvPr>
        </p:nvSpPr>
        <p:spPr/>
        <p:txBody>
          <a:bodyPr/>
          <a:lstStyle/>
          <a:p>
            <a:pPr algn="just">
              <a:defRPr/>
            </a:pPr>
            <a:r>
              <a:rPr lang="it-IT" dirty="0" smtClean="0"/>
              <a:t>Il benessere del cuore e del cervello sono strettamente correlati. Un cuore ammalato può non essere in grado di fornire al cervello un flusso ematico sempre sufficiente a funzionare al meglio.</a:t>
            </a:r>
            <a:endParaRPr lang="it-IT" dirty="0"/>
          </a:p>
        </p:txBody>
      </p:sp>
      <p:pic>
        <p:nvPicPr>
          <p:cNvPr id="78855" name="Picture 4" descr="Risultati immagini per cuore">
            <a:hlinkClick r:id="rId2"/>
          </p:cNvPr>
          <p:cNvPicPr>
            <a:picLocks noChangeAspect="1" noChangeArrowheads="1"/>
          </p:cNvPicPr>
          <p:nvPr/>
        </p:nvPicPr>
        <p:blipFill>
          <a:blip r:embed="rId3"/>
          <a:srcRect/>
          <a:stretch>
            <a:fillRect/>
          </a:stretch>
        </p:blipFill>
        <p:spPr bwMode="auto">
          <a:xfrm>
            <a:off x="500063" y="2786063"/>
            <a:ext cx="4000500"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IPERTENSIONE (5)</a:t>
            </a:r>
            <a:endParaRPr lang="it-IT" dirty="0"/>
          </a:p>
        </p:txBody>
      </p:sp>
      <p:sp>
        <p:nvSpPr>
          <p:cNvPr id="3" name="Segnaposto contenuto 2"/>
          <p:cNvSpPr>
            <a:spLocks noGrp="1"/>
          </p:cNvSpPr>
          <p:nvPr>
            <p:ph idx="1"/>
          </p:nvPr>
        </p:nvSpPr>
        <p:spPr/>
        <p:txBody>
          <a:bodyPr/>
          <a:lstStyle/>
          <a:p>
            <a:pPr>
              <a:defRPr/>
            </a:pPr>
            <a:endParaRPr lang="it-IT" dirty="0"/>
          </a:p>
        </p:txBody>
      </p:sp>
      <p:pic>
        <p:nvPicPr>
          <p:cNvPr id="79876" name="Picture 4" descr="Risultati immagini per ipertensione">
            <a:hlinkClick r:id="rId2"/>
          </p:cNvPr>
          <p:cNvPicPr>
            <a:picLocks noChangeAspect="1" noChangeArrowheads="1"/>
          </p:cNvPicPr>
          <p:nvPr/>
        </p:nvPicPr>
        <p:blipFill>
          <a:blip r:embed="rId3"/>
          <a:srcRect/>
          <a:stretch>
            <a:fillRect/>
          </a:stretch>
        </p:blipFill>
        <p:spPr bwMode="auto">
          <a:xfrm>
            <a:off x="928688" y="1714500"/>
            <a:ext cx="7072312" cy="433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defRPr/>
            </a:pPr>
            <a:r>
              <a:rPr lang="it-IT" dirty="0" smtClean="0">
                <a:solidFill>
                  <a:srgbClr val="FF0000"/>
                </a:solidFill>
              </a:rPr>
              <a:t>IPERTENSIONE (6)</a:t>
            </a:r>
            <a:endParaRPr lang="it-IT" dirty="0"/>
          </a:p>
        </p:txBody>
      </p:sp>
      <p:sp>
        <p:nvSpPr>
          <p:cNvPr id="6" name="Segnaposto contenuto 5"/>
          <p:cNvSpPr>
            <a:spLocks noGrp="1"/>
          </p:cNvSpPr>
          <p:nvPr>
            <p:ph sz="half" idx="1"/>
          </p:nvPr>
        </p:nvSpPr>
        <p:spPr/>
        <p:txBody>
          <a:bodyPr/>
          <a:lstStyle/>
          <a:p>
            <a:pPr>
              <a:defRPr/>
            </a:pPr>
            <a:endParaRPr lang="it-IT"/>
          </a:p>
        </p:txBody>
      </p:sp>
      <p:sp>
        <p:nvSpPr>
          <p:cNvPr id="7" name="Segnaposto contenuto 6"/>
          <p:cNvSpPr>
            <a:spLocks noGrp="1"/>
          </p:cNvSpPr>
          <p:nvPr>
            <p:ph sz="half" idx="2"/>
          </p:nvPr>
        </p:nvSpPr>
        <p:spPr/>
        <p:txBody>
          <a:bodyPr/>
          <a:lstStyle/>
          <a:p>
            <a:pPr algn="just">
              <a:defRPr/>
            </a:pPr>
            <a:r>
              <a:rPr lang="it-IT" dirty="0" smtClean="0"/>
              <a:t>La differenza di pressione tra un lato e l’ altro, o tra il polso e la coscia si possono avvertire anche all’ esame del polso, </a:t>
            </a:r>
            <a:endParaRPr lang="it-IT" dirty="0"/>
          </a:p>
        </p:txBody>
      </p:sp>
      <p:pic>
        <p:nvPicPr>
          <p:cNvPr id="80901" name="Picture 2" descr="Risultati immagini per aritmie"/>
          <p:cNvPicPr>
            <a:picLocks noChangeAspect="1" noChangeArrowheads="1"/>
          </p:cNvPicPr>
          <p:nvPr/>
        </p:nvPicPr>
        <p:blipFill>
          <a:blip r:embed="rId2"/>
          <a:srcRect/>
          <a:stretch>
            <a:fillRect/>
          </a:stretch>
        </p:blipFill>
        <p:spPr bwMode="auto">
          <a:xfrm>
            <a:off x="571500" y="2571750"/>
            <a:ext cx="394335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Risultati immagini per difetti interatriali">
            <a:hlinkClick r:id="rId2"/>
          </p:cNvPr>
          <p:cNvPicPr>
            <a:picLocks noChangeAspect="1" noChangeArrowheads="1"/>
          </p:cNvPicPr>
          <p:nvPr/>
        </p:nvPicPr>
        <p:blipFill>
          <a:blip r:embed="rId3"/>
          <a:srcRect/>
          <a:stretch>
            <a:fillRect/>
          </a:stretch>
        </p:blipFill>
        <p:spPr bwMode="auto">
          <a:xfrm>
            <a:off x="2228850" y="2000250"/>
            <a:ext cx="5414963" cy="4148138"/>
          </a:xfrm>
          <a:prstGeom prst="rect">
            <a:avLst/>
          </a:prstGeom>
          <a:noFill/>
          <a:ln w="9525">
            <a:noFill/>
            <a:miter lim="800000"/>
            <a:headEnd/>
            <a:tailEnd/>
          </a:ln>
        </p:spPr>
      </p:pic>
      <p:sp>
        <p:nvSpPr>
          <p:cNvPr id="5" name="Titolo 4"/>
          <p:cNvSpPr>
            <a:spLocks noGrp="1"/>
          </p:cNvSpPr>
          <p:nvPr>
            <p:ph type="title"/>
          </p:nvPr>
        </p:nvSpPr>
        <p:spPr/>
        <p:txBody>
          <a:bodyPr/>
          <a:lstStyle/>
          <a:p>
            <a:pPr algn="ctr">
              <a:defRPr/>
            </a:pPr>
            <a:r>
              <a:rPr lang="it-IT" dirty="0" smtClean="0">
                <a:solidFill>
                  <a:srgbClr val="FF0000"/>
                </a:solidFill>
              </a:rPr>
              <a:t>IPERTENSIONE (7)</a:t>
            </a:r>
            <a:endParaRPr lang="it-IT" dirty="0"/>
          </a:p>
        </p:txBody>
      </p:sp>
      <p:sp>
        <p:nvSpPr>
          <p:cNvPr id="6" name="Segnaposto contenuto 5"/>
          <p:cNvSpPr>
            <a:spLocks noGrp="1"/>
          </p:cNvSpPr>
          <p:nvPr>
            <p:ph idx="1"/>
          </p:nvPr>
        </p:nvSpPr>
        <p:spPr/>
        <p:txBody>
          <a:bodyPr/>
          <a:lstStyle/>
          <a:p>
            <a:pPr>
              <a:defRPr/>
            </a:pPr>
            <a:endParaRPr lang="it-IT"/>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Risultati immagini per ipertensione">
            <a:hlinkClick r:id="rId2"/>
          </p:cNvPr>
          <p:cNvPicPr>
            <a:picLocks noChangeAspect="1" noChangeArrowheads="1"/>
          </p:cNvPicPr>
          <p:nvPr/>
        </p:nvPicPr>
        <p:blipFill>
          <a:blip r:embed="rId3" cstate="print"/>
          <a:srcRect/>
          <a:stretch>
            <a:fillRect/>
          </a:stretch>
        </p:blipFill>
        <p:spPr bwMode="auto">
          <a:xfrm>
            <a:off x="1143000" y="142875"/>
            <a:ext cx="6429375" cy="642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defRPr/>
            </a:pPr>
            <a:r>
              <a:rPr lang="it-IT" dirty="0" smtClean="0">
                <a:solidFill>
                  <a:srgbClr val="FF0000"/>
                </a:solidFill>
              </a:rPr>
              <a:t>VACCINAZIONI (5)</a:t>
            </a:r>
            <a:endParaRPr lang="it-IT" dirty="0" smtClean="0"/>
          </a:p>
        </p:txBody>
      </p:sp>
      <p:sp>
        <p:nvSpPr>
          <p:cNvPr id="24579" name="Rectangle 3"/>
          <p:cNvSpPr>
            <a:spLocks noGrp="1" noChangeArrowheads="1"/>
          </p:cNvSpPr>
          <p:nvPr>
            <p:ph type="body" idx="1"/>
          </p:nvPr>
        </p:nvSpPr>
        <p:spPr/>
        <p:txBody>
          <a:bodyPr/>
          <a:lstStyle/>
          <a:p>
            <a:pPr algn="just" eaLnBrk="1" hangingPunct="1">
              <a:defRPr/>
            </a:pPr>
            <a:r>
              <a:rPr lang="it-IT" sz="2800" dirty="0" smtClean="0"/>
              <a:t>Costoro contraevano un’ innocua malattia della pelle, “la vaccina”, o vaiolo delle mucche, che lasciava una  piccola cicatrice senza causare altro danno. Il vaiolo umano invece causava anche centinaia di migliaia di morti ogni epidemia, specie in anziani, bambini e soggetti più deboli, dove la mortalità superava  l’80%. I superstiti , spesso terribilmente sfigurati dalle cicatrici, acquisivano un’ immunità permanente.</a:t>
            </a:r>
          </a:p>
          <a:p>
            <a:pPr algn="just" eaLnBrk="1" hangingPunct="1">
              <a:defRPr/>
            </a:pPr>
            <a:endParaRPr lang="it-IT" sz="28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(1)</a:t>
            </a:r>
            <a:endParaRPr lang="it-IT" dirty="0">
              <a:solidFill>
                <a:srgbClr val="FF0000"/>
              </a:solidFill>
            </a:endParaRPr>
          </a:p>
        </p:txBody>
      </p:sp>
      <p:sp>
        <p:nvSpPr>
          <p:cNvPr id="3" name="Segnaposto contenuto 2"/>
          <p:cNvSpPr>
            <a:spLocks noGrp="1"/>
          </p:cNvSpPr>
          <p:nvPr>
            <p:ph idx="1"/>
          </p:nvPr>
        </p:nvSpPr>
        <p:spPr/>
        <p:txBody>
          <a:bodyPr/>
          <a:lstStyle/>
          <a:p>
            <a:pPr>
              <a:defRPr/>
            </a:pPr>
            <a:endParaRPr lang="it-IT" dirty="0"/>
          </a:p>
        </p:txBody>
      </p:sp>
      <p:pic>
        <p:nvPicPr>
          <p:cNvPr id="83972" name="Picture 2" descr="Risultati immagini per ictus">
            <a:hlinkClick r:id="rId2"/>
          </p:cNvPr>
          <p:cNvPicPr>
            <a:picLocks noChangeAspect="1" noChangeArrowheads="1"/>
          </p:cNvPicPr>
          <p:nvPr/>
        </p:nvPicPr>
        <p:blipFill>
          <a:blip r:embed="rId3"/>
          <a:srcRect/>
          <a:stretch>
            <a:fillRect/>
          </a:stretch>
        </p:blipFill>
        <p:spPr bwMode="auto">
          <a:xfrm>
            <a:off x="1285875" y="1785938"/>
            <a:ext cx="6162675" cy="461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(2)</a:t>
            </a:r>
            <a:endParaRPr lang="it-IT" dirty="0">
              <a:solidFill>
                <a:srgbClr val="FF0000"/>
              </a:solidFill>
            </a:endParaRPr>
          </a:p>
        </p:txBody>
      </p:sp>
      <p:sp>
        <p:nvSpPr>
          <p:cNvPr id="5" name="Segnaposto contenuto 4"/>
          <p:cNvSpPr>
            <a:spLocks noGrp="1"/>
          </p:cNvSpPr>
          <p:nvPr>
            <p:ph sz="half" idx="1"/>
          </p:nvPr>
        </p:nvSpPr>
        <p:spPr/>
        <p:txBody>
          <a:bodyPr/>
          <a:lstStyle/>
          <a:p>
            <a:pPr>
              <a:defRPr/>
            </a:pPr>
            <a:endParaRPr lang="it-IT"/>
          </a:p>
        </p:txBody>
      </p:sp>
      <p:sp>
        <p:nvSpPr>
          <p:cNvPr id="6" name="Segnaposto contenuto 5"/>
          <p:cNvSpPr>
            <a:spLocks noGrp="1"/>
          </p:cNvSpPr>
          <p:nvPr>
            <p:ph sz="half" idx="2"/>
          </p:nvPr>
        </p:nvSpPr>
        <p:spPr/>
        <p:txBody>
          <a:bodyPr/>
          <a:lstStyle/>
          <a:p>
            <a:pPr algn="just">
              <a:defRPr/>
            </a:pPr>
            <a:r>
              <a:rPr lang="it-IT" dirty="0" smtClean="0"/>
              <a:t>Se notate uno o più di questi sintomi, chiamare il soccorso (118)</a:t>
            </a:r>
            <a:endParaRPr lang="it-IT" dirty="0"/>
          </a:p>
        </p:txBody>
      </p:sp>
      <p:pic>
        <p:nvPicPr>
          <p:cNvPr id="84997" name="Picture 2" descr="Risultati immagini per ictus">
            <a:hlinkClick r:id="rId2"/>
          </p:cNvPr>
          <p:cNvPicPr>
            <a:picLocks noChangeAspect="1" noChangeArrowheads="1"/>
          </p:cNvPicPr>
          <p:nvPr/>
        </p:nvPicPr>
        <p:blipFill>
          <a:blip r:embed="rId3"/>
          <a:srcRect/>
          <a:stretch>
            <a:fillRect/>
          </a:stretch>
        </p:blipFill>
        <p:spPr bwMode="auto">
          <a:xfrm>
            <a:off x="642938" y="2071688"/>
            <a:ext cx="257175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ctr">
              <a:defRPr/>
            </a:pPr>
            <a:r>
              <a:rPr lang="it-IT" dirty="0" smtClean="0">
                <a:solidFill>
                  <a:srgbClr val="FF0000"/>
                </a:solidFill>
              </a:rPr>
              <a:t>ICTUS (3)</a:t>
            </a:r>
            <a:endParaRPr lang="it-IT" dirty="0">
              <a:solidFill>
                <a:srgbClr val="FF0000"/>
              </a:solidFill>
            </a:endParaRPr>
          </a:p>
        </p:txBody>
      </p:sp>
      <p:sp>
        <p:nvSpPr>
          <p:cNvPr id="6" name="Segnaposto contenuto 5"/>
          <p:cNvSpPr>
            <a:spLocks noGrp="1"/>
          </p:cNvSpPr>
          <p:nvPr>
            <p:ph idx="1"/>
          </p:nvPr>
        </p:nvSpPr>
        <p:spPr/>
        <p:txBody>
          <a:bodyPr/>
          <a:lstStyle/>
          <a:p>
            <a:pPr>
              <a:defRPr/>
            </a:pPr>
            <a:endParaRPr lang="it-IT"/>
          </a:p>
        </p:txBody>
      </p:sp>
      <p:pic>
        <p:nvPicPr>
          <p:cNvPr id="86020" name="Picture 2" descr="Risultati immagini per ictus">
            <a:hlinkClick r:id="rId2"/>
          </p:cNvPr>
          <p:cNvPicPr>
            <a:picLocks noChangeAspect="1" noChangeArrowheads="1"/>
          </p:cNvPicPr>
          <p:nvPr/>
        </p:nvPicPr>
        <p:blipFill>
          <a:blip r:embed="rId3"/>
          <a:srcRect/>
          <a:stretch>
            <a:fillRect/>
          </a:stretch>
        </p:blipFill>
        <p:spPr bwMode="auto">
          <a:xfrm>
            <a:off x="1571625" y="1928813"/>
            <a:ext cx="581025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(4)</a:t>
            </a:r>
            <a:endParaRPr lang="it-IT" dirty="0">
              <a:solidFill>
                <a:srgbClr val="FF0000"/>
              </a:solidFill>
            </a:endParaRPr>
          </a:p>
        </p:txBody>
      </p:sp>
      <p:sp>
        <p:nvSpPr>
          <p:cNvPr id="3" name="Segnaposto contenuto 2"/>
          <p:cNvSpPr>
            <a:spLocks noGrp="1"/>
          </p:cNvSpPr>
          <p:nvPr>
            <p:ph idx="1"/>
          </p:nvPr>
        </p:nvSpPr>
        <p:spPr/>
        <p:txBody>
          <a:bodyPr/>
          <a:lstStyle/>
          <a:p>
            <a:pPr algn="just">
              <a:defRPr/>
            </a:pPr>
            <a:r>
              <a:rPr lang="it-IT" sz="2800" dirty="0" smtClean="0"/>
              <a:t>La manifestazione clinica può variare di molto. Possono essere embolici (un coagulo di sangue o un embolo di grasso ecc) occlude un vaso arterioso del cervello, o emorragici , per malformazione </a:t>
            </a:r>
            <a:r>
              <a:rPr lang="it-IT" sz="2800" dirty="0" err="1" smtClean="0"/>
              <a:t>arterovenose</a:t>
            </a:r>
            <a:r>
              <a:rPr lang="it-IT" sz="2800" dirty="0" smtClean="0"/>
              <a:t> (MAV) o aneurismi (dilatazioni di vasi arteriosi) che portano a rottura, spesso in seguito a crisi ipertensive. </a:t>
            </a:r>
            <a:endParaRPr lang="it-IT" sz="2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(5)</a:t>
            </a:r>
            <a:endParaRPr lang="it-IT" dirty="0">
              <a:solidFill>
                <a:srgbClr val="FF0000"/>
              </a:solidFill>
            </a:endParaRPr>
          </a:p>
        </p:txBody>
      </p:sp>
      <p:sp>
        <p:nvSpPr>
          <p:cNvPr id="3" name="Segnaposto contenuto 2"/>
          <p:cNvSpPr>
            <a:spLocks noGrp="1"/>
          </p:cNvSpPr>
          <p:nvPr>
            <p:ph idx="1"/>
          </p:nvPr>
        </p:nvSpPr>
        <p:spPr/>
        <p:txBody>
          <a:bodyPr/>
          <a:lstStyle/>
          <a:p>
            <a:pPr algn="just">
              <a:defRPr/>
            </a:pPr>
            <a:r>
              <a:rPr lang="it-IT" dirty="0" smtClean="0"/>
              <a:t>Possono essere preceduti da sintomi quali cefalea improvvisa, vomito, pallore, alterazioni dell’ equilibrio. A volte sono il PRIMO sintomo.</a:t>
            </a:r>
            <a:endParaRPr lang="it-IT" dirty="0"/>
          </a:p>
        </p:txBody>
      </p:sp>
      <p:pic>
        <p:nvPicPr>
          <p:cNvPr id="88068" name="Picture 2" descr="Risultati immagini per ictus">
            <a:hlinkClick r:id="rId2"/>
          </p:cNvPr>
          <p:cNvPicPr>
            <a:picLocks noChangeAspect="1" noChangeArrowheads="1"/>
          </p:cNvPicPr>
          <p:nvPr/>
        </p:nvPicPr>
        <p:blipFill>
          <a:blip r:embed="rId3"/>
          <a:srcRect/>
          <a:stretch>
            <a:fillRect/>
          </a:stretch>
        </p:blipFill>
        <p:spPr bwMode="auto">
          <a:xfrm>
            <a:off x="1500188" y="3929063"/>
            <a:ext cx="66675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(6)</a:t>
            </a:r>
            <a:endParaRPr lang="it-IT" dirty="0">
              <a:solidFill>
                <a:srgbClr val="FF0000"/>
              </a:solidFill>
            </a:endParaRPr>
          </a:p>
        </p:txBody>
      </p:sp>
      <p:sp>
        <p:nvSpPr>
          <p:cNvPr id="3" name="Segnaposto contenuto 2"/>
          <p:cNvSpPr>
            <a:spLocks noGrp="1"/>
          </p:cNvSpPr>
          <p:nvPr>
            <p:ph idx="1"/>
          </p:nvPr>
        </p:nvSpPr>
        <p:spPr/>
        <p:txBody>
          <a:bodyPr/>
          <a:lstStyle/>
          <a:p>
            <a:pPr algn="just">
              <a:defRPr/>
            </a:pPr>
            <a:r>
              <a:rPr lang="it-IT" sz="2000" dirty="0" smtClean="0"/>
              <a:t>Sono a rischio aumentato di ictus ischemico coloro i quali hanno uno o più fattori di rischio:</a:t>
            </a:r>
          </a:p>
          <a:p>
            <a:pPr marL="457200" indent="-457200" algn="just">
              <a:buFont typeface="+mj-lt"/>
              <a:buAutoNum type="arabicPeriod"/>
              <a:defRPr/>
            </a:pPr>
            <a:r>
              <a:rPr lang="it-IT" sz="2000" dirty="0" smtClean="0"/>
              <a:t>Diabete</a:t>
            </a:r>
          </a:p>
          <a:p>
            <a:pPr marL="457200" indent="-457200" algn="just">
              <a:buFont typeface="+mj-lt"/>
              <a:buAutoNum type="arabicPeriod"/>
              <a:defRPr/>
            </a:pPr>
            <a:r>
              <a:rPr lang="it-IT" sz="2000" dirty="0" smtClean="0"/>
              <a:t>Fumo</a:t>
            </a:r>
          </a:p>
          <a:p>
            <a:pPr marL="457200" indent="-457200" algn="just">
              <a:buFont typeface="+mj-lt"/>
              <a:buAutoNum type="arabicPeriod"/>
              <a:defRPr/>
            </a:pPr>
            <a:r>
              <a:rPr lang="it-IT" sz="2000" dirty="0" err="1" smtClean="0"/>
              <a:t>Ipercolesterolemia</a:t>
            </a:r>
            <a:endParaRPr lang="it-IT" sz="2000" dirty="0" smtClean="0"/>
          </a:p>
          <a:p>
            <a:pPr marL="457200" indent="-457200" algn="just">
              <a:buFont typeface="+mj-lt"/>
              <a:buAutoNum type="arabicPeriod"/>
              <a:defRPr/>
            </a:pPr>
            <a:r>
              <a:rPr lang="it-IT" sz="2000" dirty="0" smtClean="0"/>
              <a:t>Ipertensione</a:t>
            </a:r>
          </a:p>
          <a:p>
            <a:pPr marL="457200" indent="-457200" algn="just">
              <a:buFont typeface="+mj-lt"/>
              <a:buAutoNum type="arabicPeriod"/>
              <a:defRPr/>
            </a:pPr>
            <a:r>
              <a:rPr lang="it-IT" sz="2000" dirty="0" smtClean="0"/>
              <a:t>Cardiopatie strutturali </a:t>
            </a:r>
          </a:p>
          <a:p>
            <a:pPr marL="457200" indent="-457200" algn="just">
              <a:buFont typeface="+mj-lt"/>
              <a:buAutoNum type="arabicPeriod"/>
              <a:defRPr/>
            </a:pPr>
            <a:r>
              <a:rPr lang="it-IT" sz="2000" dirty="0" smtClean="0"/>
              <a:t>Aritmie</a:t>
            </a:r>
          </a:p>
          <a:p>
            <a:pPr marL="457200" indent="-457200" algn="just">
              <a:buFont typeface="+mj-lt"/>
              <a:buAutoNum type="arabicPeriod"/>
              <a:defRPr/>
            </a:pPr>
            <a:r>
              <a:rPr lang="it-IT" sz="2000" dirty="0" err="1" smtClean="0"/>
              <a:t>Trombofilia</a:t>
            </a:r>
            <a:r>
              <a:rPr lang="it-IT" sz="2000" dirty="0" smtClean="0"/>
              <a:t> (serie di alterazioni genetiche che aumenta il rischio di formazione di coaguli inappropriati)</a:t>
            </a:r>
          </a:p>
          <a:p>
            <a:pPr marL="457200" indent="-457200" algn="just">
              <a:buFont typeface="+mj-lt"/>
              <a:buAutoNum type="arabicPeriod"/>
              <a:defRPr/>
            </a:pPr>
            <a:r>
              <a:rPr lang="it-IT" sz="2000" dirty="0" smtClean="0"/>
              <a:t>Assunzione di contraccettivi orali (specialmente se associati al fumo o agli altri fattori di rischio).</a:t>
            </a:r>
          </a:p>
          <a:p>
            <a:pPr>
              <a:defRPr/>
            </a:pPr>
            <a:endParaRPr lang="it-IT"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(7)</a:t>
            </a:r>
            <a:endParaRPr lang="it-IT" dirty="0">
              <a:solidFill>
                <a:srgbClr val="FF0000"/>
              </a:solidFill>
            </a:endParaRPr>
          </a:p>
        </p:txBody>
      </p:sp>
      <p:sp>
        <p:nvSpPr>
          <p:cNvPr id="3" name="Segnaposto contenuto 2"/>
          <p:cNvSpPr>
            <a:spLocks noGrp="1"/>
          </p:cNvSpPr>
          <p:nvPr>
            <p:ph idx="1"/>
          </p:nvPr>
        </p:nvSpPr>
        <p:spPr/>
        <p:txBody>
          <a:bodyPr/>
          <a:lstStyle/>
          <a:p>
            <a:pPr algn="just">
              <a:defRPr/>
            </a:pPr>
            <a:r>
              <a:rPr lang="it-IT" dirty="0" smtClean="0"/>
              <a:t>Per l’ ictus emorragico, il fattore di rischio più importante , oltre alle alterazioni strutturali congenite dei vasi sanguigni cerebrali, è l’ ipertensione, e ciò che può scatenarla o incrementarla (fumo, droghe ecc).</a:t>
            </a:r>
            <a:endParaRPr lang="it-IT"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ICTUS (8)</a:t>
            </a:r>
            <a:endParaRPr lang="it-IT" dirty="0">
              <a:solidFill>
                <a:srgbClr val="FF0000"/>
              </a:solidFill>
            </a:endParaRPr>
          </a:p>
        </p:txBody>
      </p:sp>
      <p:sp>
        <p:nvSpPr>
          <p:cNvPr id="3" name="Segnaposto contenuto 2"/>
          <p:cNvSpPr>
            <a:spLocks noGrp="1"/>
          </p:cNvSpPr>
          <p:nvPr>
            <p:ph idx="1"/>
          </p:nvPr>
        </p:nvSpPr>
        <p:spPr/>
        <p:txBody>
          <a:bodyPr/>
          <a:lstStyle/>
          <a:p>
            <a:pPr algn="just">
              <a:defRPr/>
            </a:pPr>
            <a:r>
              <a:rPr lang="it-IT" dirty="0" smtClean="0"/>
              <a:t>La prevenzione dell’ ictus sta tutta nella prevenzione cardiovascolare. Per ridurne i danni, l’ importante  è la tempestività dell’ osservazione e la richiesta immediata di intervento medico.</a:t>
            </a:r>
          </a:p>
          <a:p>
            <a:pPr algn="just">
              <a:defRPr/>
            </a:pPr>
            <a:r>
              <a:rPr lang="it-IT" dirty="0" smtClean="0"/>
              <a:t>Il cervello  è l’ organo più delicato ed importante dl nostro corpo, per cui, davvero, ogni minuto conta. </a:t>
            </a:r>
            <a:endParaRPr lang="it-IT"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RIEPILOGO (1)</a:t>
            </a:r>
            <a:r>
              <a:rPr lang="it-IT" dirty="0" smtClean="0"/>
              <a:t/>
            </a:r>
            <a:br>
              <a:rPr lang="it-IT" dirty="0" smtClean="0"/>
            </a:br>
            <a:endParaRPr lang="it-IT" dirty="0" smtClean="0">
              <a:solidFill>
                <a:srgbClr val="FF0000"/>
              </a:solidFill>
            </a:endParaRPr>
          </a:p>
        </p:txBody>
      </p:sp>
      <p:sp>
        <p:nvSpPr>
          <p:cNvPr id="3" name="Segnaposto contenuto 2"/>
          <p:cNvSpPr>
            <a:spLocks noGrp="1"/>
          </p:cNvSpPr>
          <p:nvPr>
            <p:ph idx="1"/>
          </p:nvPr>
        </p:nvSpPr>
        <p:spPr/>
        <p:txBody>
          <a:bodyPr/>
          <a:lstStyle/>
          <a:p>
            <a:pPr algn="just" eaLnBrk="1" hangingPunct="1">
              <a:defRPr/>
            </a:pPr>
            <a:r>
              <a:rPr lang="it-IT" sz="2400" dirty="0" smtClean="0"/>
              <a:t>Gli esami da svolgere per uno screening cardiovascolare di base efficace quindi sono  nella grandissima maggioranza dei casi, semplici. Una visita cardiologica,  controllo pressione arteriosa, anche dal medico di famiglia, ECG, ecocardiogramma . Un prelievo per glicemia, ormoni tiroidei e colesterolo. Necessario anche  un controllo odontoiatrico ed accurata igiene, in quanto  è stato dimostrato esservi uno stretto rapporto tra patologie dentarie e placche aterosclerotiche, oltre a </a:t>
            </a:r>
            <a:r>
              <a:rPr lang="it-IT" sz="2400" dirty="0" err="1" smtClean="0"/>
              <a:t>valvulopatie</a:t>
            </a:r>
            <a:r>
              <a:rPr lang="it-IT" sz="2400" dirty="0" smtClean="0"/>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dirty="0" smtClean="0">
                <a:solidFill>
                  <a:srgbClr val="FF0000"/>
                </a:solidFill>
              </a:rPr>
              <a:t>RIEPILOGO (2)</a:t>
            </a:r>
            <a:r>
              <a:rPr lang="it-IT" dirty="0" smtClean="0"/>
              <a:t/>
            </a:r>
            <a:br>
              <a:rPr lang="it-IT" dirty="0" smtClean="0"/>
            </a:br>
            <a:endParaRPr lang="it-IT" dirty="0" smtClean="0"/>
          </a:p>
        </p:txBody>
      </p:sp>
      <p:sp>
        <p:nvSpPr>
          <p:cNvPr id="3" name="Segnaposto contenuto 2"/>
          <p:cNvSpPr>
            <a:spLocks noGrp="1"/>
          </p:cNvSpPr>
          <p:nvPr>
            <p:ph idx="1"/>
          </p:nvPr>
        </p:nvSpPr>
        <p:spPr/>
        <p:txBody>
          <a:bodyPr/>
          <a:lstStyle/>
          <a:p>
            <a:pPr algn="just" eaLnBrk="1" hangingPunct="1">
              <a:defRPr/>
            </a:pPr>
            <a:r>
              <a:rPr lang="it-IT" sz="2800" dirty="0" smtClean="0"/>
              <a:t>Le terapie spesso sono costituite da una modifica delle cattive abitudini di vita, fumo, alimentazione, sedentarietà sostanze voluttuarie o d’ abuso. In alcuni casi possono essere necessari dei farmaci</a:t>
            </a:r>
          </a:p>
          <a:p>
            <a:pPr algn="just" eaLnBrk="1" hangingPunct="1">
              <a:defRPr/>
            </a:pPr>
            <a:r>
              <a:rPr lang="it-IT" sz="2800" dirty="0" smtClean="0"/>
              <a:t>I casi che richiedono un intervento chirurgico o trattamenti invasivi sono una minoranza, almeno in giovane età, che quando necessari sono risolutivi in un’ altissima % dei casi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defRPr/>
            </a:pPr>
            <a:r>
              <a:rPr lang="it-IT" dirty="0" smtClean="0">
                <a:solidFill>
                  <a:srgbClr val="FF0000"/>
                </a:solidFill>
              </a:rPr>
              <a:t>VACCINAZIONI (6)</a:t>
            </a:r>
            <a:endParaRPr lang="it-IT" dirty="0" smtClean="0"/>
          </a:p>
        </p:txBody>
      </p:sp>
      <p:sp>
        <p:nvSpPr>
          <p:cNvPr id="25603" name="Rectangle 3"/>
          <p:cNvSpPr>
            <a:spLocks noGrp="1" noChangeArrowheads="1"/>
          </p:cNvSpPr>
          <p:nvPr>
            <p:ph type="body" idx="1"/>
          </p:nvPr>
        </p:nvSpPr>
        <p:spPr/>
        <p:txBody>
          <a:bodyPr/>
          <a:lstStyle/>
          <a:p>
            <a:pPr algn="just" eaLnBrk="1" hangingPunct="1">
              <a:lnSpc>
                <a:spcPct val="80000"/>
              </a:lnSpc>
              <a:defRPr/>
            </a:pPr>
            <a:r>
              <a:rPr lang="it-IT" sz="2800" dirty="0" smtClean="0"/>
              <a:t>Jenner volle provare se si potesse trasferire l’immunità di cui godevano i mungitori anche ad altre persone, mediante il materiale delle pustole vacciniche, e lo provò sul proprio figlio, per dimostrarne la sicurezza, e metterlo al riparo dalla nuova epidemia di vaiolo. </a:t>
            </a:r>
          </a:p>
          <a:p>
            <a:pPr algn="just" eaLnBrk="1" hangingPunct="1">
              <a:lnSpc>
                <a:spcPct val="80000"/>
              </a:lnSpc>
              <a:defRPr/>
            </a:pPr>
            <a:r>
              <a:rPr lang="it-IT" sz="2800" dirty="0" smtClean="0"/>
              <a:t>Il bambino guarì dalla vaccina senza problemi, salvo la cicatrice rotonda,  familiare a chi sia nato prima del 1978, quando il vaiolo fu dichiarato estinto, grazie alla pratica del vaccino, da cui il nome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RIEPILOGO (3)</a:t>
            </a:r>
            <a:endParaRPr lang="it-IT" dirty="0">
              <a:solidFill>
                <a:srgbClr val="FF0000"/>
              </a:solidFill>
            </a:endParaRPr>
          </a:p>
        </p:txBody>
      </p:sp>
      <p:sp>
        <p:nvSpPr>
          <p:cNvPr id="3" name="Segnaposto contenuto 2"/>
          <p:cNvSpPr>
            <a:spLocks noGrp="1"/>
          </p:cNvSpPr>
          <p:nvPr>
            <p:ph idx="1"/>
          </p:nvPr>
        </p:nvSpPr>
        <p:spPr/>
        <p:txBody>
          <a:bodyPr/>
          <a:lstStyle/>
          <a:p>
            <a:pPr algn="just">
              <a:defRPr/>
            </a:pPr>
            <a:r>
              <a:rPr lang="it-IT" dirty="0" smtClean="0"/>
              <a:t>Fondamentale  è la diffusione della cultura della prevenzione, in casa, tra gli amici, parenti, ma anche semplici conoscenti. Così si può contribuire a ridurre la frequenza e la gravità di patologie altrimenti invalidanti o perfino mortali. </a:t>
            </a:r>
            <a:endParaRPr lang="it-IT"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defRPr/>
            </a:pPr>
            <a:r>
              <a:rPr lang="it-IT" dirty="0" smtClean="0">
                <a:solidFill>
                  <a:srgbClr val="FF0000"/>
                </a:solidFill>
              </a:rPr>
              <a:t/>
            </a:r>
            <a:br>
              <a:rPr lang="it-IT" dirty="0" smtClean="0">
                <a:solidFill>
                  <a:srgbClr val="FF0000"/>
                </a:solidFill>
              </a:rPr>
            </a:br>
            <a:r>
              <a:rPr lang="it-IT" dirty="0" smtClean="0">
                <a:solidFill>
                  <a:srgbClr val="FF0000"/>
                </a:solidFill>
              </a:rPr>
              <a:t>RIEPILOGO (4)</a:t>
            </a:r>
            <a:r>
              <a:rPr lang="it-IT" dirty="0" smtClean="0"/>
              <a:t/>
            </a:r>
            <a:br>
              <a:rPr lang="it-IT" dirty="0" smtClean="0"/>
            </a:br>
            <a:endParaRPr lang="it-IT" dirty="0"/>
          </a:p>
        </p:txBody>
      </p:sp>
      <p:sp>
        <p:nvSpPr>
          <p:cNvPr id="3" name="Segnaposto contenuto 2"/>
          <p:cNvSpPr>
            <a:spLocks noGrp="1"/>
          </p:cNvSpPr>
          <p:nvPr>
            <p:ph idx="1"/>
          </p:nvPr>
        </p:nvSpPr>
        <p:spPr/>
        <p:txBody>
          <a:bodyPr/>
          <a:lstStyle/>
          <a:p>
            <a:pPr algn="just">
              <a:defRPr/>
            </a:pPr>
            <a:r>
              <a:rPr lang="it-IT" dirty="0" smtClean="0"/>
              <a:t>Vi sono altre situazioni patologiche che meritato di essere trattate in ambito preventivo , come le convulsioni, le infezioni, i traumi, le patologie </a:t>
            </a:r>
            <a:r>
              <a:rPr lang="it-IT" dirty="0" err="1" smtClean="0"/>
              <a:t>neurologiche…</a:t>
            </a:r>
            <a:r>
              <a:rPr lang="it-IT" dirty="0" smtClean="0"/>
              <a:t> </a:t>
            </a:r>
            <a:r>
              <a:rPr lang="it-IT" dirty="0" err="1" smtClean="0"/>
              <a:t>ma…</a:t>
            </a:r>
            <a:r>
              <a:rPr lang="it-IT" dirty="0" smtClean="0"/>
              <a:t> necessiterebbe di un’ altra giornata!</a:t>
            </a:r>
            <a:endParaRPr lang="it-IT"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eaLnBrk="1" hangingPunct="1">
              <a:defRPr/>
            </a:pPr>
            <a:r>
              <a:rPr lang="it-IT" smtClean="0">
                <a:solidFill>
                  <a:srgbClr val="FF0000"/>
                </a:solidFill>
              </a:rPr>
              <a:t>RIEPILOGO (5)</a:t>
            </a:r>
            <a:endParaRPr lang="it-IT" dirty="0" smtClean="0"/>
          </a:p>
        </p:txBody>
      </p:sp>
      <p:sp>
        <p:nvSpPr>
          <p:cNvPr id="3" name="Segnaposto contenuto 2"/>
          <p:cNvSpPr>
            <a:spLocks noGrp="1"/>
          </p:cNvSpPr>
          <p:nvPr>
            <p:ph idx="1"/>
          </p:nvPr>
        </p:nvSpPr>
        <p:spPr/>
        <p:txBody>
          <a:bodyPr/>
          <a:lstStyle/>
          <a:p>
            <a:pPr algn="just" eaLnBrk="1" hangingPunct="1">
              <a:defRPr/>
            </a:pPr>
            <a:r>
              <a:rPr lang="it-IT" dirty="0" smtClean="0"/>
              <a:t>Star bene da giovani è fondamentale per star bene da grandi. L’ attesa di vita può aumentare di oltre 15 anni, e la qualità di vita ne risente in modo altrettanto favorevole.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endParaRPr lang="it-IT" smtClean="0"/>
          </a:p>
        </p:txBody>
      </p:sp>
      <p:sp>
        <p:nvSpPr>
          <p:cNvPr id="3" name="Segnaposto contenuto 2"/>
          <p:cNvSpPr>
            <a:spLocks noGrp="1"/>
          </p:cNvSpPr>
          <p:nvPr>
            <p:ph idx="1"/>
          </p:nvPr>
        </p:nvSpPr>
        <p:spPr/>
        <p:txBody>
          <a:bodyPr/>
          <a:lstStyle/>
          <a:p>
            <a:pPr algn="just" eaLnBrk="1" hangingPunct="1">
              <a:defRPr/>
            </a:pPr>
            <a:r>
              <a:rPr lang="it-IT" sz="4400" dirty="0" smtClean="0">
                <a:solidFill>
                  <a:srgbClr val="FF0000"/>
                </a:solidFill>
              </a:rPr>
              <a:t>GRAZIE PER L’ ATTENZIONE ED IL TEMPO DEDICATO</a:t>
            </a:r>
          </a:p>
          <a:p>
            <a:pPr algn="just" eaLnBrk="1" hangingPunct="1">
              <a:defRPr/>
            </a:pPr>
            <a:endParaRPr lang="it-IT" sz="4400" dirty="0" smtClean="0">
              <a:solidFill>
                <a:srgbClr val="FF0000"/>
              </a:solidFill>
            </a:endParaRPr>
          </a:p>
          <a:p>
            <a:pPr eaLnBrk="1" hangingPunct="1">
              <a:defRPr/>
            </a:pPr>
            <a:endParaRPr lang="it-IT" dirty="0" smtClean="0"/>
          </a:p>
          <a:p>
            <a:pPr eaLnBrk="1" hangingPunct="1">
              <a:defRPr/>
            </a:pPr>
            <a:endParaRPr lang="it-IT"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30000" smtClean="0">
            <a:ln>
              <a:noFill/>
            </a:ln>
            <a:solidFill>
              <a:schemeClr val="tx1"/>
            </a:solidFill>
            <a:effectLst/>
            <a:latin typeface="Tahoma" pitchFamily="34" charset="0"/>
          </a:defRPr>
        </a:defPPr>
      </a:lstStyle>
    </a:lnDef>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1314</TotalTime>
  <Words>3899</Words>
  <Application>Microsoft Office PowerPoint</Application>
  <PresentationFormat>Presentazione su schermo (4:3)</PresentationFormat>
  <Paragraphs>241</Paragraphs>
  <Slides>93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93</vt:i4>
      </vt:variant>
    </vt:vector>
  </HeadingPairs>
  <TitlesOfParts>
    <vt:vector size="98" baseType="lpstr">
      <vt:lpstr>Tahoma</vt:lpstr>
      <vt:lpstr>Arial</vt:lpstr>
      <vt:lpstr>Wingdings</vt:lpstr>
      <vt:lpstr>Calibri</vt:lpstr>
      <vt:lpstr>Oceano</vt:lpstr>
      <vt:lpstr>PREVENZIONE E DONAZIONE</vt:lpstr>
      <vt:lpstr>Diapositiva 2</vt:lpstr>
      <vt:lpstr>Diapositiva 3</vt:lpstr>
      <vt:lpstr>VACCINAZIONI (1)</vt:lpstr>
      <vt:lpstr>VACCINAZIONI (2)</vt:lpstr>
      <vt:lpstr>VACCINAZIONI (3)</vt:lpstr>
      <vt:lpstr>VACCINAZIONI (4)</vt:lpstr>
      <vt:lpstr>VACCINAZIONI (5)</vt:lpstr>
      <vt:lpstr>VACCINAZIONI (6)</vt:lpstr>
      <vt:lpstr>VACCINAZIONI (7)</vt:lpstr>
      <vt:lpstr>VACCINAZIONI (8)</vt:lpstr>
      <vt:lpstr>VACCINAZIONI (9)</vt:lpstr>
      <vt:lpstr>CARDIOVASCOLARE (1)</vt:lpstr>
      <vt:lpstr>CARDIOVASCOLARE (2)</vt:lpstr>
      <vt:lpstr>CARDIOVASCOLARE (3)</vt:lpstr>
      <vt:lpstr>CARDIOVASCOLARE (4)</vt:lpstr>
      <vt:lpstr> FUMO (1) </vt:lpstr>
      <vt:lpstr>  FUMO (2)  </vt:lpstr>
      <vt:lpstr>FUMO (3)</vt:lpstr>
      <vt:lpstr>FUMO (4)</vt:lpstr>
      <vt:lpstr>FUMO (5)</vt:lpstr>
      <vt:lpstr>FUMO (6)</vt:lpstr>
      <vt:lpstr>FUMO (7)</vt:lpstr>
      <vt:lpstr> ALIMENTAZIONE (1) </vt:lpstr>
      <vt:lpstr>ALIMENTAZIONE (2)</vt:lpstr>
      <vt:lpstr>ALIMENTAZIONE (3)</vt:lpstr>
      <vt:lpstr>Dieta consigliata (ESC,2016)</vt:lpstr>
      <vt:lpstr>ALIMENTAZIONE (4)</vt:lpstr>
      <vt:lpstr>ALIMENTAZIONE (5)</vt:lpstr>
      <vt:lpstr> ALTERAZIONI DEL PESO (1) </vt:lpstr>
      <vt:lpstr> ALTERAZIONI DEL PESO (2) </vt:lpstr>
      <vt:lpstr> ALTERAZIONI DEL PESO (3) </vt:lpstr>
      <vt:lpstr> ALTERAZIONI DEL PESO (4) </vt:lpstr>
      <vt:lpstr> ALTERAZIONI DEL PESO (5) </vt:lpstr>
      <vt:lpstr> ALTERAZIONI DEL PESO (6) </vt:lpstr>
      <vt:lpstr> ALTERAZIONI DEL PESO (7) </vt:lpstr>
      <vt:lpstr>ALTERAZIONI DEL PESO (8)</vt:lpstr>
      <vt:lpstr>ALTERAZIONI DEL PESO (9)</vt:lpstr>
      <vt:lpstr> MALATTIE METABOLICHE </vt:lpstr>
      <vt:lpstr>IPERCOLESTEROLEMIA (1)</vt:lpstr>
      <vt:lpstr>IPERCOLESTEROLEMIA (2)</vt:lpstr>
      <vt:lpstr>IPERCOLESTEROLEMIA (3)</vt:lpstr>
      <vt:lpstr>DIABETE (1)</vt:lpstr>
      <vt:lpstr>DIABETE (2)</vt:lpstr>
      <vt:lpstr>DIABETE (3)</vt:lpstr>
      <vt:lpstr>DIABETE (4)</vt:lpstr>
      <vt:lpstr>DIABETE (5)</vt:lpstr>
      <vt:lpstr>DIABETE (6)</vt:lpstr>
      <vt:lpstr>DIABETE (7)</vt:lpstr>
      <vt:lpstr>ARITMIE (1)</vt:lpstr>
      <vt:lpstr>ARITMIE (2)</vt:lpstr>
      <vt:lpstr>ARITMIE (3)</vt:lpstr>
      <vt:lpstr>ARITMIE (4)</vt:lpstr>
      <vt:lpstr>ARITMIE (5)</vt:lpstr>
      <vt:lpstr>ARITMIE (6)</vt:lpstr>
      <vt:lpstr>ARITMIE (7)</vt:lpstr>
      <vt:lpstr>ARITMIE (8)</vt:lpstr>
      <vt:lpstr>ARITMIE (9)</vt:lpstr>
      <vt:lpstr>CARDIOPATIE STRUTTURALI (1)</vt:lpstr>
      <vt:lpstr>CARDIOPATIE STRUTTURALI (2)</vt:lpstr>
      <vt:lpstr>CARDIOPATIE STRUTTURALI (3)</vt:lpstr>
      <vt:lpstr>CARDIOPATIE STRUTTURALI (4)</vt:lpstr>
      <vt:lpstr>CARDIOPATIE STRUTTURALI (5)</vt:lpstr>
      <vt:lpstr>CARDIOPATIE STRUTTURALI (6)</vt:lpstr>
      <vt:lpstr>Diapositiva 65</vt:lpstr>
      <vt:lpstr>CARDIOPATIE STRUTTURALI (7)</vt:lpstr>
      <vt:lpstr>CARDIOPATIE STRUTTURALI (8)</vt:lpstr>
      <vt:lpstr>Diapositiva 68</vt:lpstr>
      <vt:lpstr>CARDIOPATIE STRUTTURALI (9)</vt:lpstr>
      <vt:lpstr>CARDIOPATIE STRUTTURALI (10)</vt:lpstr>
      <vt:lpstr>CARDIOPATIE STRUTTURALI (11)</vt:lpstr>
      <vt:lpstr>IPERTENSIONE (1) </vt:lpstr>
      <vt:lpstr>IPERTENSIONE (2)</vt:lpstr>
      <vt:lpstr>IPERTENSIONE (3)</vt:lpstr>
      <vt:lpstr>IPERTENSIONE (4)</vt:lpstr>
      <vt:lpstr>IPERTENSIONE (5)</vt:lpstr>
      <vt:lpstr>IPERTENSIONE (6)</vt:lpstr>
      <vt:lpstr>IPERTENSIONE (7)</vt:lpstr>
      <vt:lpstr>Diapositiva 79</vt:lpstr>
      <vt:lpstr>ICTUS (1)</vt:lpstr>
      <vt:lpstr>ICTUS (2)</vt:lpstr>
      <vt:lpstr>ICTUS (3)</vt:lpstr>
      <vt:lpstr>ICTUS (4)</vt:lpstr>
      <vt:lpstr>ICTUS (5)</vt:lpstr>
      <vt:lpstr>ICTUS (6)</vt:lpstr>
      <vt:lpstr>ICTUS (7)</vt:lpstr>
      <vt:lpstr>ICTUS (8)</vt:lpstr>
      <vt:lpstr>RIEPILOGO (1) </vt:lpstr>
      <vt:lpstr>RIEPILOGO (2) </vt:lpstr>
      <vt:lpstr>RIEPILOGO (3)</vt:lpstr>
      <vt:lpstr> RIEPILOGO (4) </vt:lpstr>
      <vt:lpstr>RIEPILOGO (5)</vt:lpstr>
      <vt:lpstr>Diapositiva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giampaolo petroni</dc:creator>
  <cp:lastModifiedBy>Guido</cp:lastModifiedBy>
  <cp:revision>75</cp:revision>
  <dcterms:created xsi:type="dcterms:W3CDTF">1601-01-01T00:00:00Z</dcterms:created>
  <dcterms:modified xsi:type="dcterms:W3CDTF">2018-03-02T09:51:28Z</dcterms:modified>
</cp:coreProperties>
</file>